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2" r:id="rId3"/>
    <p:sldId id="271" r:id="rId4"/>
    <p:sldId id="272" r:id="rId5"/>
    <p:sldId id="264" r:id="rId6"/>
    <p:sldId id="266" r:id="rId7"/>
    <p:sldId id="267" r:id="rId8"/>
    <p:sldId id="265" r:id="rId9"/>
    <p:sldId id="268" r:id="rId10"/>
    <p:sldId id="261"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02A559-2FD0-4963-A719-97020EA5DF9F}" type="datetimeFigureOut">
              <a:rPr lang="en-IE" smtClean="0"/>
              <a:t>06/10/2022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AC34B4-1719-4BCA-802F-CB1F89A94570}" type="slidenum">
              <a:rPr lang="en-IE" smtClean="0"/>
              <a:t>‹#›</a:t>
            </a:fld>
            <a:endParaRPr lang="en-IE"/>
          </a:p>
        </p:txBody>
      </p:sp>
    </p:spTree>
    <p:extLst>
      <p:ext uri="{BB962C8B-B14F-4D97-AF65-F5344CB8AC3E}">
        <p14:creationId xmlns:p14="http://schemas.microsoft.com/office/powerpoint/2010/main" val="123741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CAC34B4-1719-4BCA-802F-CB1F89A94570}" type="slidenum">
              <a:rPr lang="en-IE" smtClean="0"/>
              <a:t>2</a:t>
            </a:fld>
            <a:endParaRPr lang="en-IE"/>
          </a:p>
        </p:txBody>
      </p:sp>
    </p:spTree>
    <p:extLst>
      <p:ext uri="{BB962C8B-B14F-4D97-AF65-F5344CB8AC3E}">
        <p14:creationId xmlns:p14="http://schemas.microsoft.com/office/powerpoint/2010/main" val="1571613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B344-E759-0DCC-6164-A828FA77B5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5FC242F5-10D5-735B-D4CF-4F33880A39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A2C9B2FB-8E57-AC17-E7FA-BCC736C74606}"/>
              </a:ext>
            </a:extLst>
          </p:cNvPr>
          <p:cNvSpPr>
            <a:spLocks noGrp="1"/>
          </p:cNvSpPr>
          <p:nvPr>
            <p:ph type="dt" sz="half" idx="10"/>
          </p:nvPr>
        </p:nvSpPr>
        <p:spPr/>
        <p:txBody>
          <a:bodyPr/>
          <a:lstStyle/>
          <a:p>
            <a:fld id="{EA3D3554-9D2C-4C3F-BD80-873F996BE866}" type="datetimeFigureOut">
              <a:rPr lang="en-IE" smtClean="0"/>
              <a:t>06/10/2022</a:t>
            </a:fld>
            <a:endParaRPr lang="en-IE"/>
          </a:p>
        </p:txBody>
      </p:sp>
      <p:sp>
        <p:nvSpPr>
          <p:cNvPr id="5" name="Footer Placeholder 4">
            <a:extLst>
              <a:ext uri="{FF2B5EF4-FFF2-40B4-BE49-F238E27FC236}">
                <a16:creationId xmlns:a16="http://schemas.microsoft.com/office/drawing/2014/main" id="{35768F52-A53B-2A29-6C00-2A093E09F85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88BE9C5-B94C-137D-0F32-EB0F7879E703}"/>
              </a:ext>
            </a:extLst>
          </p:cNvPr>
          <p:cNvSpPr>
            <a:spLocks noGrp="1"/>
          </p:cNvSpPr>
          <p:nvPr>
            <p:ph type="sldNum" sz="quarter" idx="12"/>
          </p:nvPr>
        </p:nvSpPr>
        <p:spPr/>
        <p:txBody>
          <a:bodyPr/>
          <a:lstStyle/>
          <a:p>
            <a:fld id="{E7354AA1-1C68-40F3-837D-764C582077BA}" type="slidenum">
              <a:rPr lang="en-IE" smtClean="0"/>
              <a:t>‹#›</a:t>
            </a:fld>
            <a:endParaRPr lang="en-IE"/>
          </a:p>
        </p:txBody>
      </p:sp>
    </p:spTree>
    <p:extLst>
      <p:ext uri="{BB962C8B-B14F-4D97-AF65-F5344CB8AC3E}">
        <p14:creationId xmlns:p14="http://schemas.microsoft.com/office/powerpoint/2010/main" val="385046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6C962-89FB-0EBB-F961-C19F37B0C358}"/>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8EAA048-D858-25DB-219B-A5F291C95F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6134FCA-3CF9-69A1-7E52-5D5BFDE3C000}"/>
              </a:ext>
            </a:extLst>
          </p:cNvPr>
          <p:cNvSpPr>
            <a:spLocks noGrp="1"/>
          </p:cNvSpPr>
          <p:nvPr>
            <p:ph type="dt" sz="half" idx="10"/>
          </p:nvPr>
        </p:nvSpPr>
        <p:spPr/>
        <p:txBody>
          <a:bodyPr/>
          <a:lstStyle/>
          <a:p>
            <a:fld id="{EA3D3554-9D2C-4C3F-BD80-873F996BE866}" type="datetimeFigureOut">
              <a:rPr lang="en-IE" smtClean="0"/>
              <a:t>06/10/2022</a:t>
            </a:fld>
            <a:endParaRPr lang="en-IE"/>
          </a:p>
        </p:txBody>
      </p:sp>
      <p:sp>
        <p:nvSpPr>
          <p:cNvPr id="5" name="Footer Placeholder 4">
            <a:extLst>
              <a:ext uri="{FF2B5EF4-FFF2-40B4-BE49-F238E27FC236}">
                <a16:creationId xmlns:a16="http://schemas.microsoft.com/office/drawing/2014/main" id="{692BE018-28ED-274E-0F7D-6E60F443ABD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CD60027-9788-3B5A-8020-7B224CE63A84}"/>
              </a:ext>
            </a:extLst>
          </p:cNvPr>
          <p:cNvSpPr>
            <a:spLocks noGrp="1"/>
          </p:cNvSpPr>
          <p:nvPr>
            <p:ph type="sldNum" sz="quarter" idx="12"/>
          </p:nvPr>
        </p:nvSpPr>
        <p:spPr/>
        <p:txBody>
          <a:bodyPr/>
          <a:lstStyle/>
          <a:p>
            <a:fld id="{E7354AA1-1C68-40F3-837D-764C582077BA}" type="slidenum">
              <a:rPr lang="en-IE" smtClean="0"/>
              <a:t>‹#›</a:t>
            </a:fld>
            <a:endParaRPr lang="en-IE"/>
          </a:p>
        </p:txBody>
      </p:sp>
    </p:spTree>
    <p:extLst>
      <p:ext uri="{BB962C8B-B14F-4D97-AF65-F5344CB8AC3E}">
        <p14:creationId xmlns:p14="http://schemas.microsoft.com/office/powerpoint/2010/main" val="2007000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FD35C8-519E-3EA8-4D09-6FD2302B9C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29AB804E-1928-36AD-249D-BAFE37242B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6173E21-4CD7-5F46-ECDB-CBC0283522DD}"/>
              </a:ext>
            </a:extLst>
          </p:cNvPr>
          <p:cNvSpPr>
            <a:spLocks noGrp="1"/>
          </p:cNvSpPr>
          <p:nvPr>
            <p:ph type="dt" sz="half" idx="10"/>
          </p:nvPr>
        </p:nvSpPr>
        <p:spPr/>
        <p:txBody>
          <a:bodyPr/>
          <a:lstStyle/>
          <a:p>
            <a:fld id="{EA3D3554-9D2C-4C3F-BD80-873F996BE866}" type="datetimeFigureOut">
              <a:rPr lang="en-IE" smtClean="0"/>
              <a:t>06/10/2022</a:t>
            </a:fld>
            <a:endParaRPr lang="en-IE"/>
          </a:p>
        </p:txBody>
      </p:sp>
      <p:sp>
        <p:nvSpPr>
          <p:cNvPr id="5" name="Footer Placeholder 4">
            <a:extLst>
              <a:ext uri="{FF2B5EF4-FFF2-40B4-BE49-F238E27FC236}">
                <a16:creationId xmlns:a16="http://schemas.microsoft.com/office/drawing/2014/main" id="{9584CD15-5C39-8110-EAD5-03EFECAB874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1E3ED95-E8EE-6FE2-A9B7-7775FC732583}"/>
              </a:ext>
            </a:extLst>
          </p:cNvPr>
          <p:cNvSpPr>
            <a:spLocks noGrp="1"/>
          </p:cNvSpPr>
          <p:nvPr>
            <p:ph type="sldNum" sz="quarter" idx="12"/>
          </p:nvPr>
        </p:nvSpPr>
        <p:spPr/>
        <p:txBody>
          <a:bodyPr/>
          <a:lstStyle/>
          <a:p>
            <a:fld id="{E7354AA1-1C68-40F3-837D-764C582077BA}" type="slidenum">
              <a:rPr lang="en-IE" smtClean="0"/>
              <a:t>‹#›</a:t>
            </a:fld>
            <a:endParaRPr lang="en-IE"/>
          </a:p>
        </p:txBody>
      </p:sp>
    </p:spTree>
    <p:extLst>
      <p:ext uri="{BB962C8B-B14F-4D97-AF65-F5344CB8AC3E}">
        <p14:creationId xmlns:p14="http://schemas.microsoft.com/office/powerpoint/2010/main" val="479770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344A0-3501-DB4C-E31F-2EB4F34B4C3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B2CC1C9-63DF-F609-DAA7-BAD4ADFFC5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87684F5-306B-B710-E015-125D6F2AF54B}"/>
              </a:ext>
            </a:extLst>
          </p:cNvPr>
          <p:cNvSpPr>
            <a:spLocks noGrp="1"/>
          </p:cNvSpPr>
          <p:nvPr>
            <p:ph type="dt" sz="half" idx="10"/>
          </p:nvPr>
        </p:nvSpPr>
        <p:spPr/>
        <p:txBody>
          <a:bodyPr/>
          <a:lstStyle/>
          <a:p>
            <a:fld id="{EA3D3554-9D2C-4C3F-BD80-873F996BE866}" type="datetimeFigureOut">
              <a:rPr lang="en-IE" smtClean="0"/>
              <a:t>06/10/2022</a:t>
            </a:fld>
            <a:endParaRPr lang="en-IE"/>
          </a:p>
        </p:txBody>
      </p:sp>
      <p:sp>
        <p:nvSpPr>
          <p:cNvPr id="5" name="Footer Placeholder 4">
            <a:extLst>
              <a:ext uri="{FF2B5EF4-FFF2-40B4-BE49-F238E27FC236}">
                <a16:creationId xmlns:a16="http://schemas.microsoft.com/office/drawing/2014/main" id="{B7740074-AFD7-DBC4-4D64-20A1F188299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63D6D7C-3764-BA8A-AA8E-B1A936CB20F1}"/>
              </a:ext>
            </a:extLst>
          </p:cNvPr>
          <p:cNvSpPr>
            <a:spLocks noGrp="1"/>
          </p:cNvSpPr>
          <p:nvPr>
            <p:ph type="sldNum" sz="quarter" idx="12"/>
          </p:nvPr>
        </p:nvSpPr>
        <p:spPr/>
        <p:txBody>
          <a:bodyPr/>
          <a:lstStyle/>
          <a:p>
            <a:fld id="{E7354AA1-1C68-40F3-837D-764C582077BA}" type="slidenum">
              <a:rPr lang="en-IE" smtClean="0"/>
              <a:t>‹#›</a:t>
            </a:fld>
            <a:endParaRPr lang="en-IE"/>
          </a:p>
        </p:txBody>
      </p:sp>
    </p:spTree>
    <p:extLst>
      <p:ext uri="{BB962C8B-B14F-4D97-AF65-F5344CB8AC3E}">
        <p14:creationId xmlns:p14="http://schemas.microsoft.com/office/powerpoint/2010/main" val="181584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9B191-A0B7-D970-1A32-8FF0F2FEEE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EB9E6B1-DDCD-A8CC-2033-181E18BC6B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1053D5-DBC4-BF03-A36E-18DC778315EC}"/>
              </a:ext>
            </a:extLst>
          </p:cNvPr>
          <p:cNvSpPr>
            <a:spLocks noGrp="1"/>
          </p:cNvSpPr>
          <p:nvPr>
            <p:ph type="dt" sz="half" idx="10"/>
          </p:nvPr>
        </p:nvSpPr>
        <p:spPr/>
        <p:txBody>
          <a:bodyPr/>
          <a:lstStyle/>
          <a:p>
            <a:fld id="{EA3D3554-9D2C-4C3F-BD80-873F996BE866}" type="datetimeFigureOut">
              <a:rPr lang="en-IE" smtClean="0"/>
              <a:t>06/10/2022</a:t>
            </a:fld>
            <a:endParaRPr lang="en-IE"/>
          </a:p>
        </p:txBody>
      </p:sp>
      <p:sp>
        <p:nvSpPr>
          <p:cNvPr id="5" name="Footer Placeholder 4">
            <a:extLst>
              <a:ext uri="{FF2B5EF4-FFF2-40B4-BE49-F238E27FC236}">
                <a16:creationId xmlns:a16="http://schemas.microsoft.com/office/drawing/2014/main" id="{D3D41265-B63D-8487-2DFE-BD54C80AE46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FDACE23-EB6F-E06F-97C3-C3A3FEC7CC5E}"/>
              </a:ext>
            </a:extLst>
          </p:cNvPr>
          <p:cNvSpPr>
            <a:spLocks noGrp="1"/>
          </p:cNvSpPr>
          <p:nvPr>
            <p:ph type="sldNum" sz="quarter" idx="12"/>
          </p:nvPr>
        </p:nvSpPr>
        <p:spPr/>
        <p:txBody>
          <a:bodyPr/>
          <a:lstStyle/>
          <a:p>
            <a:fld id="{E7354AA1-1C68-40F3-837D-764C582077BA}" type="slidenum">
              <a:rPr lang="en-IE" smtClean="0"/>
              <a:t>‹#›</a:t>
            </a:fld>
            <a:endParaRPr lang="en-IE"/>
          </a:p>
        </p:txBody>
      </p:sp>
    </p:spTree>
    <p:extLst>
      <p:ext uri="{BB962C8B-B14F-4D97-AF65-F5344CB8AC3E}">
        <p14:creationId xmlns:p14="http://schemas.microsoft.com/office/powerpoint/2010/main" val="3695525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2E1BC-621B-B057-BBAF-E4E880A9C324}"/>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1BF1DDF-5E7C-E535-E91E-1D77424AE9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D211113F-48A1-784B-AC7D-96CC2F74E0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A52A41F5-BBD6-A263-3D08-79885510DE58}"/>
              </a:ext>
            </a:extLst>
          </p:cNvPr>
          <p:cNvSpPr>
            <a:spLocks noGrp="1"/>
          </p:cNvSpPr>
          <p:nvPr>
            <p:ph type="dt" sz="half" idx="10"/>
          </p:nvPr>
        </p:nvSpPr>
        <p:spPr/>
        <p:txBody>
          <a:bodyPr/>
          <a:lstStyle/>
          <a:p>
            <a:fld id="{EA3D3554-9D2C-4C3F-BD80-873F996BE866}" type="datetimeFigureOut">
              <a:rPr lang="en-IE" smtClean="0"/>
              <a:t>06/10/2022</a:t>
            </a:fld>
            <a:endParaRPr lang="en-IE"/>
          </a:p>
        </p:txBody>
      </p:sp>
      <p:sp>
        <p:nvSpPr>
          <p:cNvPr id="6" name="Footer Placeholder 5">
            <a:extLst>
              <a:ext uri="{FF2B5EF4-FFF2-40B4-BE49-F238E27FC236}">
                <a16:creationId xmlns:a16="http://schemas.microsoft.com/office/drawing/2014/main" id="{C7A421D0-A57B-0698-CA8B-1617FB438C2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8CD8C7A-BC4F-941F-EA5E-ADE04AD58B65}"/>
              </a:ext>
            </a:extLst>
          </p:cNvPr>
          <p:cNvSpPr>
            <a:spLocks noGrp="1"/>
          </p:cNvSpPr>
          <p:nvPr>
            <p:ph type="sldNum" sz="quarter" idx="12"/>
          </p:nvPr>
        </p:nvSpPr>
        <p:spPr/>
        <p:txBody>
          <a:bodyPr/>
          <a:lstStyle/>
          <a:p>
            <a:fld id="{E7354AA1-1C68-40F3-837D-764C582077BA}" type="slidenum">
              <a:rPr lang="en-IE" smtClean="0"/>
              <a:t>‹#›</a:t>
            </a:fld>
            <a:endParaRPr lang="en-IE"/>
          </a:p>
        </p:txBody>
      </p:sp>
    </p:spTree>
    <p:extLst>
      <p:ext uri="{BB962C8B-B14F-4D97-AF65-F5344CB8AC3E}">
        <p14:creationId xmlns:p14="http://schemas.microsoft.com/office/powerpoint/2010/main" val="3194381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0BF7-19F9-0DDC-ABB0-17A0ED85F457}"/>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E463CF4-8B6B-9A50-1057-EF1110695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A1AD12-AEB5-0A64-BFE7-20CDFDDFCC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C7A9530A-B158-2503-508B-0871EFACB7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77850B-72AE-D955-7EB2-19924A00F4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F02B2BA9-D044-FBC4-0023-09488DDF05E4}"/>
              </a:ext>
            </a:extLst>
          </p:cNvPr>
          <p:cNvSpPr>
            <a:spLocks noGrp="1"/>
          </p:cNvSpPr>
          <p:nvPr>
            <p:ph type="dt" sz="half" idx="10"/>
          </p:nvPr>
        </p:nvSpPr>
        <p:spPr/>
        <p:txBody>
          <a:bodyPr/>
          <a:lstStyle/>
          <a:p>
            <a:fld id="{EA3D3554-9D2C-4C3F-BD80-873F996BE866}" type="datetimeFigureOut">
              <a:rPr lang="en-IE" smtClean="0"/>
              <a:t>06/10/2022</a:t>
            </a:fld>
            <a:endParaRPr lang="en-IE"/>
          </a:p>
        </p:txBody>
      </p:sp>
      <p:sp>
        <p:nvSpPr>
          <p:cNvPr id="8" name="Footer Placeholder 7">
            <a:extLst>
              <a:ext uri="{FF2B5EF4-FFF2-40B4-BE49-F238E27FC236}">
                <a16:creationId xmlns:a16="http://schemas.microsoft.com/office/drawing/2014/main" id="{15A5D24F-486C-7F58-5753-6A81333A7F35}"/>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51EC7550-00DA-5950-2FFD-8318F7900D16}"/>
              </a:ext>
            </a:extLst>
          </p:cNvPr>
          <p:cNvSpPr>
            <a:spLocks noGrp="1"/>
          </p:cNvSpPr>
          <p:nvPr>
            <p:ph type="sldNum" sz="quarter" idx="12"/>
          </p:nvPr>
        </p:nvSpPr>
        <p:spPr/>
        <p:txBody>
          <a:bodyPr/>
          <a:lstStyle/>
          <a:p>
            <a:fld id="{E7354AA1-1C68-40F3-837D-764C582077BA}" type="slidenum">
              <a:rPr lang="en-IE" smtClean="0"/>
              <a:t>‹#›</a:t>
            </a:fld>
            <a:endParaRPr lang="en-IE"/>
          </a:p>
        </p:txBody>
      </p:sp>
    </p:spTree>
    <p:extLst>
      <p:ext uri="{BB962C8B-B14F-4D97-AF65-F5344CB8AC3E}">
        <p14:creationId xmlns:p14="http://schemas.microsoft.com/office/powerpoint/2010/main" val="2316094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E19DA-2172-FF3D-9CD2-FFF94B5C1AA3}"/>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DFCBD01C-C001-387B-98B7-52FDC94B1FB7}"/>
              </a:ext>
            </a:extLst>
          </p:cNvPr>
          <p:cNvSpPr>
            <a:spLocks noGrp="1"/>
          </p:cNvSpPr>
          <p:nvPr>
            <p:ph type="dt" sz="half" idx="10"/>
          </p:nvPr>
        </p:nvSpPr>
        <p:spPr/>
        <p:txBody>
          <a:bodyPr/>
          <a:lstStyle/>
          <a:p>
            <a:fld id="{EA3D3554-9D2C-4C3F-BD80-873F996BE866}" type="datetimeFigureOut">
              <a:rPr lang="en-IE" smtClean="0"/>
              <a:t>06/10/2022</a:t>
            </a:fld>
            <a:endParaRPr lang="en-IE"/>
          </a:p>
        </p:txBody>
      </p:sp>
      <p:sp>
        <p:nvSpPr>
          <p:cNvPr id="4" name="Footer Placeholder 3">
            <a:extLst>
              <a:ext uri="{FF2B5EF4-FFF2-40B4-BE49-F238E27FC236}">
                <a16:creationId xmlns:a16="http://schemas.microsoft.com/office/drawing/2014/main" id="{113F3326-E18D-92A3-FA51-715E43BA5C27}"/>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96120BC-1AE0-D953-4229-38696FDE18DF}"/>
              </a:ext>
            </a:extLst>
          </p:cNvPr>
          <p:cNvSpPr>
            <a:spLocks noGrp="1"/>
          </p:cNvSpPr>
          <p:nvPr>
            <p:ph type="sldNum" sz="quarter" idx="12"/>
          </p:nvPr>
        </p:nvSpPr>
        <p:spPr/>
        <p:txBody>
          <a:bodyPr/>
          <a:lstStyle/>
          <a:p>
            <a:fld id="{E7354AA1-1C68-40F3-837D-764C582077BA}" type="slidenum">
              <a:rPr lang="en-IE" smtClean="0"/>
              <a:t>‹#›</a:t>
            </a:fld>
            <a:endParaRPr lang="en-IE"/>
          </a:p>
        </p:txBody>
      </p:sp>
    </p:spTree>
    <p:extLst>
      <p:ext uri="{BB962C8B-B14F-4D97-AF65-F5344CB8AC3E}">
        <p14:creationId xmlns:p14="http://schemas.microsoft.com/office/powerpoint/2010/main" val="3041151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2D511D-1F75-CFA7-3036-FB80D5728FCF}"/>
              </a:ext>
            </a:extLst>
          </p:cNvPr>
          <p:cNvSpPr>
            <a:spLocks noGrp="1"/>
          </p:cNvSpPr>
          <p:nvPr>
            <p:ph type="dt" sz="half" idx="10"/>
          </p:nvPr>
        </p:nvSpPr>
        <p:spPr/>
        <p:txBody>
          <a:bodyPr/>
          <a:lstStyle/>
          <a:p>
            <a:fld id="{EA3D3554-9D2C-4C3F-BD80-873F996BE866}" type="datetimeFigureOut">
              <a:rPr lang="en-IE" smtClean="0"/>
              <a:t>06/10/2022</a:t>
            </a:fld>
            <a:endParaRPr lang="en-IE"/>
          </a:p>
        </p:txBody>
      </p:sp>
      <p:sp>
        <p:nvSpPr>
          <p:cNvPr id="3" name="Footer Placeholder 2">
            <a:extLst>
              <a:ext uri="{FF2B5EF4-FFF2-40B4-BE49-F238E27FC236}">
                <a16:creationId xmlns:a16="http://schemas.microsoft.com/office/drawing/2014/main" id="{6CF57448-AD11-A962-E885-1BD70983B3A5}"/>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7DFC99C4-490B-6651-45B7-913CBF589A58}"/>
              </a:ext>
            </a:extLst>
          </p:cNvPr>
          <p:cNvSpPr>
            <a:spLocks noGrp="1"/>
          </p:cNvSpPr>
          <p:nvPr>
            <p:ph type="sldNum" sz="quarter" idx="12"/>
          </p:nvPr>
        </p:nvSpPr>
        <p:spPr/>
        <p:txBody>
          <a:bodyPr/>
          <a:lstStyle/>
          <a:p>
            <a:fld id="{E7354AA1-1C68-40F3-837D-764C582077BA}" type="slidenum">
              <a:rPr lang="en-IE" smtClean="0"/>
              <a:t>‹#›</a:t>
            </a:fld>
            <a:endParaRPr lang="en-IE"/>
          </a:p>
        </p:txBody>
      </p:sp>
    </p:spTree>
    <p:extLst>
      <p:ext uri="{BB962C8B-B14F-4D97-AF65-F5344CB8AC3E}">
        <p14:creationId xmlns:p14="http://schemas.microsoft.com/office/powerpoint/2010/main" val="87169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DAA68-9479-3746-296B-755FAD908C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A1F5D240-2143-52C1-7731-0C5FD418A6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6B245364-C957-A511-9A75-E9B903ADF7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841134-A35D-E81F-5D85-097A913A5B6B}"/>
              </a:ext>
            </a:extLst>
          </p:cNvPr>
          <p:cNvSpPr>
            <a:spLocks noGrp="1"/>
          </p:cNvSpPr>
          <p:nvPr>
            <p:ph type="dt" sz="half" idx="10"/>
          </p:nvPr>
        </p:nvSpPr>
        <p:spPr/>
        <p:txBody>
          <a:bodyPr/>
          <a:lstStyle/>
          <a:p>
            <a:fld id="{EA3D3554-9D2C-4C3F-BD80-873F996BE866}" type="datetimeFigureOut">
              <a:rPr lang="en-IE" smtClean="0"/>
              <a:t>06/10/2022</a:t>
            </a:fld>
            <a:endParaRPr lang="en-IE"/>
          </a:p>
        </p:txBody>
      </p:sp>
      <p:sp>
        <p:nvSpPr>
          <p:cNvPr id="6" name="Footer Placeholder 5">
            <a:extLst>
              <a:ext uri="{FF2B5EF4-FFF2-40B4-BE49-F238E27FC236}">
                <a16:creationId xmlns:a16="http://schemas.microsoft.com/office/drawing/2014/main" id="{71DC023A-5783-B769-EC6C-6A39DFD7334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05713B2-6E1C-0E19-7F02-E4F48A040EF9}"/>
              </a:ext>
            </a:extLst>
          </p:cNvPr>
          <p:cNvSpPr>
            <a:spLocks noGrp="1"/>
          </p:cNvSpPr>
          <p:nvPr>
            <p:ph type="sldNum" sz="quarter" idx="12"/>
          </p:nvPr>
        </p:nvSpPr>
        <p:spPr/>
        <p:txBody>
          <a:bodyPr/>
          <a:lstStyle/>
          <a:p>
            <a:fld id="{E7354AA1-1C68-40F3-837D-764C582077BA}" type="slidenum">
              <a:rPr lang="en-IE" smtClean="0"/>
              <a:t>‹#›</a:t>
            </a:fld>
            <a:endParaRPr lang="en-IE"/>
          </a:p>
        </p:txBody>
      </p:sp>
    </p:spTree>
    <p:extLst>
      <p:ext uri="{BB962C8B-B14F-4D97-AF65-F5344CB8AC3E}">
        <p14:creationId xmlns:p14="http://schemas.microsoft.com/office/powerpoint/2010/main" val="2304575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672CD-8F66-71AE-3A19-85EADB07C8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11240D2E-5EC4-A35D-348B-3F322F04C6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0AC22024-D815-25FC-B234-562B684C59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969CCB-6B7B-0862-24A0-D47BBD5113A7}"/>
              </a:ext>
            </a:extLst>
          </p:cNvPr>
          <p:cNvSpPr>
            <a:spLocks noGrp="1"/>
          </p:cNvSpPr>
          <p:nvPr>
            <p:ph type="dt" sz="half" idx="10"/>
          </p:nvPr>
        </p:nvSpPr>
        <p:spPr/>
        <p:txBody>
          <a:bodyPr/>
          <a:lstStyle/>
          <a:p>
            <a:fld id="{EA3D3554-9D2C-4C3F-BD80-873F996BE866}" type="datetimeFigureOut">
              <a:rPr lang="en-IE" smtClean="0"/>
              <a:t>06/10/2022</a:t>
            </a:fld>
            <a:endParaRPr lang="en-IE"/>
          </a:p>
        </p:txBody>
      </p:sp>
      <p:sp>
        <p:nvSpPr>
          <p:cNvPr id="6" name="Footer Placeholder 5">
            <a:extLst>
              <a:ext uri="{FF2B5EF4-FFF2-40B4-BE49-F238E27FC236}">
                <a16:creationId xmlns:a16="http://schemas.microsoft.com/office/drawing/2014/main" id="{8EA8FE02-D579-F3F5-961B-2945E8B1E27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456A829-3F19-7EDB-2215-CD86D83723F5}"/>
              </a:ext>
            </a:extLst>
          </p:cNvPr>
          <p:cNvSpPr>
            <a:spLocks noGrp="1"/>
          </p:cNvSpPr>
          <p:nvPr>
            <p:ph type="sldNum" sz="quarter" idx="12"/>
          </p:nvPr>
        </p:nvSpPr>
        <p:spPr/>
        <p:txBody>
          <a:bodyPr/>
          <a:lstStyle/>
          <a:p>
            <a:fld id="{E7354AA1-1C68-40F3-837D-764C582077BA}" type="slidenum">
              <a:rPr lang="en-IE" smtClean="0"/>
              <a:t>‹#›</a:t>
            </a:fld>
            <a:endParaRPr lang="en-IE"/>
          </a:p>
        </p:txBody>
      </p:sp>
    </p:spTree>
    <p:extLst>
      <p:ext uri="{BB962C8B-B14F-4D97-AF65-F5344CB8AC3E}">
        <p14:creationId xmlns:p14="http://schemas.microsoft.com/office/powerpoint/2010/main" val="3220989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5541E2-F43A-0CEE-25B1-2FA01E6E42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0D6CB719-ADA7-3438-0781-CF0154426E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C95E087-B4E3-A014-9BD2-D9E315DFB5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3D3554-9D2C-4C3F-BD80-873F996BE866}" type="datetimeFigureOut">
              <a:rPr lang="en-IE" smtClean="0"/>
              <a:t>06/10/2022</a:t>
            </a:fld>
            <a:endParaRPr lang="en-IE"/>
          </a:p>
        </p:txBody>
      </p:sp>
      <p:sp>
        <p:nvSpPr>
          <p:cNvPr id="5" name="Footer Placeholder 4">
            <a:extLst>
              <a:ext uri="{FF2B5EF4-FFF2-40B4-BE49-F238E27FC236}">
                <a16:creationId xmlns:a16="http://schemas.microsoft.com/office/drawing/2014/main" id="{C3FB1839-8E70-5709-5C7D-54230289C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5794E0B2-7119-C9FB-8DC9-39891105F2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54AA1-1C68-40F3-837D-764C582077BA}" type="slidenum">
              <a:rPr lang="en-IE" smtClean="0"/>
              <a:t>‹#›</a:t>
            </a:fld>
            <a:endParaRPr lang="en-IE"/>
          </a:p>
        </p:txBody>
      </p:sp>
    </p:spTree>
    <p:extLst>
      <p:ext uri="{BB962C8B-B14F-4D97-AF65-F5344CB8AC3E}">
        <p14:creationId xmlns:p14="http://schemas.microsoft.com/office/powerpoint/2010/main" val="3018600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nuim.libguides.com/RD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B5AFF-ED47-C491-50F9-825E0B1D8BB4}"/>
              </a:ext>
            </a:extLst>
          </p:cNvPr>
          <p:cNvSpPr>
            <a:spLocks noGrp="1"/>
          </p:cNvSpPr>
          <p:nvPr>
            <p:ph type="ctrTitle"/>
          </p:nvPr>
        </p:nvSpPr>
        <p:spPr>
          <a:xfrm>
            <a:off x="1524000" y="2245810"/>
            <a:ext cx="6413500" cy="1355750"/>
          </a:xfrm>
        </p:spPr>
        <p:txBody>
          <a:bodyPr>
            <a:normAutofit/>
          </a:bodyPr>
          <a:lstStyle/>
          <a:p>
            <a:pPr algn="l"/>
            <a:r>
              <a:rPr lang="en-US" sz="4200" b="0" i="0">
                <a:effectLst/>
                <a:latin typeface="Calibri" panose="020F0502020204030204" pitchFamily="34" charset="0"/>
              </a:rPr>
              <a:t>RDM supports and training for MU Researchers</a:t>
            </a:r>
            <a:endParaRPr lang="en-IE" sz="4200"/>
          </a:p>
        </p:txBody>
      </p:sp>
      <p:sp>
        <p:nvSpPr>
          <p:cNvPr id="3" name="Subtitle 2">
            <a:extLst>
              <a:ext uri="{FF2B5EF4-FFF2-40B4-BE49-F238E27FC236}">
                <a16:creationId xmlns:a16="http://schemas.microsoft.com/office/drawing/2014/main" id="{DF5B3E03-9F33-1554-6932-BB84D6C466EA}"/>
              </a:ext>
            </a:extLst>
          </p:cNvPr>
          <p:cNvSpPr>
            <a:spLocks noGrp="1"/>
          </p:cNvSpPr>
          <p:nvPr>
            <p:ph type="subTitle" idx="1"/>
          </p:nvPr>
        </p:nvSpPr>
        <p:spPr>
          <a:xfrm>
            <a:off x="1524000" y="3608516"/>
            <a:ext cx="5930900" cy="911117"/>
          </a:xfrm>
        </p:spPr>
        <p:txBody>
          <a:bodyPr vert="horz" lIns="91440" tIns="45720" rIns="91440" bIns="45720" rtlCol="0" anchor="t">
            <a:normAutofit/>
          </a:bodyPr>
          <a:lstStyle/>
          <a:p>
            <a:pPr algn="l"/>
            <a:r>
              <a:rPr lang="en-IE" sz="2000" dirty="0">
                <a:latin typeface="Calibri"/>
                <a:cs typeface="Calibri"/>
              </a:rPr>
              <a:t>Ciarán Quinn</a:t>
            </a:r>
          </a:p>
          <a:p>
            <a:pPr algn="l"/>
            <a:r>
              <a:rPr lang="en-IE" sz="2000" dirty="0">
                <a:cs typeface="Calibri"/>
              </a:rPr>
              <a:t>Research Support Librarian, MU</a:t>
            </a:r>
          </a:p>
        </p:txBody>
      </p:sp>
      <p:sp>
        <p:nvSpPr>
          <p:cNvPr id="20" name="Freeform 17">
            <a:extLst>
              <a:ext uri="{FF2B5EF4-FFF2-40B4-BE49-F238E27FC236}">
                <a16:creationId xmlns:a16="http://schemas.microsoft.com/office/drawing/2014/main" id="{41F18803-BE79-4916-AE6B-5DE238B36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110"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445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ideo 4">
            <a:extLst>
              <a:ext uri="{FF2B5EF4-FFF2-40B4-BE49-F238E27FC236}">
                <a16:creationId xmlns:a16="http://schemas.microsoft.com/office/drawing/2014/main" id="{E0E06E59-517F-9B07-C1F9-E9636AC74E8C}"/>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1" b="285"/>
          <a:stretch/>
        </p:blipFill>
        <p:spPr>
          <a:xfrm>
            <a:off x="8663110" y="1469233"/>
            <a:ext cx="3207156" cy="1798901"/>
          </a:xfrm>
          <a:prstGeom prst="rect">
            <a:avLst/>
          </a:prstGeom>
        </p:spPr>
      </p:pic>
      <p:sp>
        <p:nvSpPr>
          <p:cNvPr id="21" name="Freeform 18">
            <a:extLst>
              <a:ext uri="{FF2B5EF4-FFF2-40B4-BE49-F238E27FC236}">
                <a16:creationId xmlns:a16="http://schemas.microsoft.com/office/drawing/2014/main" id="{C15229F3-7A2E-4558-98FE-7A5F69409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651687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Text&#10;&#10;Description automatically generated">
            <a:extLst>
              <a:ext uri="{FF2B5EF4-FFF2-40B4-BE49-F238E27FC236}">
                <a16:creationId xmlns:a16="http://schemas.microsoft.com/office/drawing/2014/main" id="{BFC839FD-0F57-FB93-556D-70D023BDB0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9549" y="3996175"/>
            <a:ext cx="4040717" cy="1814693"/>
          </a:xfrm>
          <a:prstGeom prst="rect">
            <a:avLst/>
          </a:prstGeom>
        </p:spPr>
      </p:pic>
    </p:spTree>
    <p:extLst>
      <p:ext uri="{BB962C8B-B14F-4D97-AF65-F5344CB8AC3E}">
        <p14:creationId xmlns:p14="http://schemas.microsoft.com/office/powerpoint/2010/main" val="330221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9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A4FAB4-AB2A-332A-4A15-43940B725FC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Research Data Management Guide</a:t>
            </a:r>
          </a:p>
        </p:txBody>
      </p:sp>
      <p:pic>
        <p:nvPicPr>
          <p:cNvPr id="5" name="Content Placeholder 4">
            <a:hlinkClick r:id="rId2"/>
            <a:extLst>
              <a:ext uri="{FF2B5EF4-FFF2-40B4-BE49-F238E27FC236}">
                <a16:creationId xmlns:a16="http://schemas.microsoft.com/office/drawing/2014/main" id="{F96C8651-DFFA-C685-5869-C44BA20DA4B1}"/>
              </a:ext>
            </a:extLst>
          </p:cNvPr>
          <p:cNvPicPr>
            <a:picLocks noGrp="1" noChangeAspect="1"/>
          </p:cNvPicPr>
          <p:nvPr>
            <p:ph idx="1"/>
          </p:nvPr>
        </p:nvPicPr>
        <p:blipFill>
          <a:blip r:embed="rId3"/>
          <a:stretch>
            <a:fillRect/>
          </a:stretch>
        </p:blipFill>
        <p:spPr>
          <a:xfrm>
            <a:off x="4777316" y="1054591"/>
            <a:ext cx="6780700" cy="4746489"/>
          </a:xfrm>
          <a:prstGeom prst="rect">
            <a:avLst/>
          </a:prstGeom>
        </p:spPr>
      </p:pic>
    </p:spTree>
    <p:extLst>
      <p:ext uri="{BB962C8B-B14F-4D97-AF65-F5344CB8AC3E}">
        <p14:creationId xmlns:p14="http://schemas.microsoft.com/office/powerpoint/2010/main" val="2406835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question mark">
            <a:extLst>
              <a:ext uri="{FF2B5EF4-FFF2-40B4-BE49-F238E27FC236}">
                <a16:creationId xmlns:a16="http://schemas.microsoft.com/office/drawing/2014/main" id="{EC85D0A5-8AE2-1C97-262E-44FA8373A930}"/>
              </a:ext>
            </a:extLst>
          </p:cNvPr>
          <p:cNvPicPr>
            <a:picLocks noChangeAspect="1"/>
          </p:cNvPicPr>
          <p:nvPr/>
        </p:nvPicPr>
        <p:blipFill rotWithShape="1">
          <a:blip r:embed="rId2"/>
          <a:srcRect r="-2" b="6263"/>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B8C0C5-73F0-C73B-5C38-3D4123E6D2D3}"/>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Questions</a:t>
            </a:r>
          </a:p>
        </p:txBody>
      </p:sp>
    </p:spTree>
    <p:extLst>
      <p:ext uri="{BB962C8B-B14F-4D97-AF65-F5344CB8AC3E}">
        <p14:creationId xmlns:p14="http://schemas.microsoft.com/office/powerpoint/2010/main" val="3563885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F9FCBD8-E0F0-2A6D-BDE5-357AD94AB5CB}"/>
              </a:ext>
            </a:extLst>
          </p:cNvPr>
          <p:cNvSpPr>
            <a:spLocks noGrp="1"/>
          </p:cNvSpPr>
          <p:nvPr>
            <p:ph type="title"/>
          </p:nvPr>
        </p:nvSpPr>
        <p:spPr>
          <a:xfrm>
            <a:off x="643467" y="321734"/>
            <a:ext cx="10905066" cy="1135737"/>
          </a:xfrm>
        </p:spPr>
        <p:txBody>
          <a:bodyPr>
            <a:normAutofit/>
          </a:bodyPr>
          <a:lstStyle/>
          <a:p>
            <a:r>
              <a:rPr lang="en-IE" sz="3600" dirty="0"/>
              <a:t>Research Support Librarian &amp; RDM Support at MU: </a:t>
            </a:r>
            <a:br>
              <a:rPr lang="en-IE" sz="3600" dirty="0"/>
            </a:br>
            <a:r>
              <a:rPr lang="en-IE" sz="3600" dirty="0"/>
              <a:t>How it evolved !</a:t>
            </a:r>
            <a:endParaRPr lang="en-US" sz="3600" dirty="0"/>
          </a:p>
        </p:txBody>
      </p:sp>
      <p:sp>
        <p:nvSpPr>
          <p:cNvPr id="3" name="Content Placeholder 2">
            <a:extLst>
              <a:ext uri="{FF2B5EF4-FFF2-40B4-BE49-F238E27FC236}">
                <a16:creationId xmlns:a16="http://schemas.microsoft.com/office/drawing/2014/main" id="{0635A744-27C6-3C76-9C32-47AA979200C9}"/>
              </a:ext>
            </a:extLst>
          </p:cNvPr>
          <p:cNvSpPr>
            <a:spLocks noGrp="1"/>
          </p:cNvSpPr>
          <p:nvPr>
            <p:ph idx="1"/>
          </p:nvPr>
        </p:nvSpPr>
        <p:spPr>
          <a:xfrm>
            <a:off x="643469" y="1782981"/>
            <a:ext cx="4856974" cy="4913526"/>
          </a:xfrm>
        </p:spPr>
        <p:txBody>
          <a:bodyPr vert="horz" lIns="91440" tIns="45720" rIns="91440" bIns="45720" rtlCol="0" anchor="t">
            <a:normAutofit/>
          </a:bodyPr>
          <a:lstStyle/>
          <a:p>
            <a:r>
              <a:rPr lang="en-IE" sz="1000" b="1" dirty="0"/>
              <a:t>Research Support Librarian Post (2013)</a:t>
            </a:r>
          </a:p>
          <a:p>
            <a:r>
              <a:rPr lang="en-IE" sz="1000" b="1" dirty="0"/>
              <a:t>CONUL Involvement</a:t>
            </a:r>
            <a:endParaRPr lang="en-US" sz="1000" b="1" dirty="0">
              <a:cs typeface="Calibri"/>
            </a:endParaRPr>
          </a:p>
          <a:p>
            <a:pPr lvl="1"/>
            <a:r>
              <a:rPr lang="en-IE" sz="1000" dirty="0"/>
              <a:t>Research Support Task &amp; Finish Group (2014), "Briefing Documents &amp; Recommendations"</a:t>
            </a:r>
            <a:r>
              <a:rPr lang="en-IE" sz="1000" dirty="0">
                <a:ea typeface="+mn-lt"/>
                <a:cs typeface="+mn-lt"/>
              </a:rPr>
              <a:t> tasked to prepare a three-year strategy to develop the research support capacity of CONUL libraries. Seminar also organised "Supporting your Research Community" section 5 was RDM.</a:t>
            </a:r>
            <a:endParaRPr lang="en-IE" sz="1000" dirty="0">
              <a:cs typeface="Calibri"/>
            </a:endParaRPr>
          </a:p>
          <a:p>
            <a:pPr lvl="1"/>
            <a:r>
              <a:rPr lang="en-IE" sz="1000" dirty="0">
                <a:cs typeface="Calibri"/>
              </a:rPr>
              <a:t>National Research Data Principles for Ireland submission: National Open Research Forum (NORF) 2018</a:t>
            </a:r>
          </a:p>
          <a:p>
            <a:pPr lvl="1"/>
            <a:r>
              <a:rPr lang="en-IE" sz="1000" dirty="0">
                <a:cs typeface="Calibri"/>
              </a:rPr>
              <a:t>CONUL RDM Sub-Group</a:t>
            </a:r>
            <a:endParaRPr lang="en-IE" sz="1000" dirty="0"/>
          </a:p>
          <a:p>
            <a:pPr lvl="2"/>
            <a:r>
              <a:rPr lang="en-IE" sz="1000" dirty="0"/>
              <a:t>CONUL Survey of current RDM Provision (2019)</a:t>
            </a:r>
            <a:endParaRPr lang="en-IE" sz="1000" dirty="0">
              <a:cs typeface="Calibri"/>
            </a:endParaRPr>
          </a:p>
          <a:p>
            <a:pPr lvl="2"/>
            <a:r>
              <a:rPr lang="en-US" sz="1000" i="0" dirty="0">
                <a:effectLst/>
                <a:latin typeface="Calibri"/>
                <a:cs typeface="Calibri"/>
              </a:rPr>
              <a:t>Research data services and libraries international survey </a:t>
            </a:r>
            <a:r>
              <a:rPr lang="en-US" sz="1000" b="0" i="0" dirty="0">
                <a:effectLst/>
                <a:latin typeface="Calibri"/>
                <a:cs typeface="Calibri"/>
              </a:rPr>
              <a:t>(Sheffield University) (2019)</a:t>
            </a:r>
            <a:endParaRPr lang="en-IE" sz="1000" dirty="0">
              <a:latin typeface="Calibri"/>
              <a:cs typeface="Calibri"/>
            </a:endParaRPr>
          </a:p>
          <a:p>
            <a:pPr lvl="2"/>
            <a:r>
              <a:rPr lang="en-IE" sz="1000" dirty="0"/>
              <a:t>Where to Submit Data Information Sheet (2019)</a:t>
            </a:r>
            <a:endParaRPr lang="en-IE" sz="1000" dirty="0">
              <a:cs typeface="Calibri"/>
            </a:endParaRPr>
          </a:p>
          <a:p>
            <a:pPr lvl="2"/>
            <a:r>
              <a:rPr lang="en-IE" sz="1000" dirty="0"/>
              <a:t>Collation of material for a guide to free RDM online training (2019)</a:t>
            </a:r>
            <a:endParaRPr lang="en-IE" sz="1000" dirty="0">
              <a:cs typeface="Calibri"/>
            </a:endParaRPr>
          </a:p>
          <a:p>
            <a:r>
              <a:rPr lang="en-IE" sz="1000" b="1" dirty="0">
                <a:cs typeface="Calibri"/>
              </a:rPr>
              <a:t>MU "Good Practice in Data Retention Committee"</a:t>
            </a:r>
            <a:r>
              <a:rPr lang="en-IE" sz="1000" dirty="0">
                <a:cs typeface="Calibri"/>
              </a:rPr>
              <a:t> (2016) Remit to </a:t>
            </a:r>
            <a:r>
              <a:rPr lang="en-IE" sz="1000" dirty="0">
                <a:ea typeface="+mn-lt"/>
                <a:cs typeface="+mn-lt"/>
              </a:rPr>
              <a:t>determine what the University currently does in the area of data retention. </a:t>
            </a:r>
            <a:endParaRPr lang="en-IE" sz="1000" dirty="0">
              <a:cs typeface="Calibri"/>
            </a:endParaRPr>
          </a:p>
          <a:p>
            <a:r>
              <a:rPr lang="en-IE" sz="1000" b="1" dirty="0">
                <a:cs typeface="Calibri"/>
              </a:rPr>
              <a:t>CPD: </a:t>
            </a:r>
            <a:r>
              <a:rPr lang="en-IE" sz="1000" dirty="0">
                <a:cs typeface="Calibri"/>
              </a:rPr>
              <a:t>Completed Research Data Management Module, Summer 2017, School of Library &amp; Information Studies, UCD. </a:t>
            </a:r>
            <a:endParaRPr lang="en-US" sz="1000" dirty="0">
              <a:ea typeface="+mn-lt"/>
              <a:cs typeface="+mn-lt"/>
            </a:endParaRPr>
          </a:p>
          <a:p>
            <a:pPr lvl="1"/>
            <a:r>
              <a:rPr lang="en-US" sz="1000" dirty="0">
                <a:cs typeface="Calibri"/>
              </a:rPr>
              <a:t>Thanks Jenny !</a:t>
            </a:r>
            <a:endParaRPr lang="en-IE" sz="1000" dirty="0">
              <a:ea typeface="+mn-lt"/>
              <a:cs typeface="+mn-lt"/>
            </a:endParaRPr>
          </a:p>
          <a:p>
            <a:r>
              <a:rPr lang="en-US" sz="1000" b="1" dirty="0">
                <a:cs typeface="Calibri"/>
              </a:rPr>
              <a:t>Developed RDM Supports </a:t>
            </a:r>
            <a:r>
              <a:rPr lang="en-US" sz="1000" dirty="0">
                <a:cs typeface="Calibri"/>
              </a:rPr>
              <a:t>(2017 ) </a:t>
            </a:r>
          </a:p>
          <a:p>
            <a:pPr lvl="1"/>
            <a:r>
              <a:rPr lang="en-US" sz="1000" dirty="0">
                <a:cs typeface="Calibri"/>
              </a:rPr>
              <a:t>Background of increased Funder demands for RDM &amp; Increased interest from researchers</a:t>
            </a:r>
          </a:p>
          <a:p>
            <a:r>
              <a:rPr lang="en-IE" sz="1000" b="1" dirty="0">
                <a:cs typeface="Calibri"/>
              </a:rPr>
              <a:t>MU RDM Policy Task Group </a:t>
            </a:r>
            <a:r>
              <a:rPr lang="en-IE" sz="1000" dirty="0">
                <a:cs typeface="Calibri"/>
              </a:rPr>
              <a:t>: 2020/2021  (draft currently progressing through MU committees) Library Research Committee.</a:t>
            </a:r>
            <a:endParaRPr lang="en-US" sz="1000" dirty="0">
              <a:ea typeface="+mn-lt"/>
              <a:cs typeface="+mn-lt"/>
            </a:endParaRPr>
          </a:p>
          <a:p>
            <a:pPr marL="0" indent="0">
              <a:buNone/>
            </a:pPr>
            <a:endParaRPr lang="en-US" sz="1000" dirty="0">
              <a:cs typeface="Calibri"/>
            </a:endParaRPr>
          </a:p>
          <a:p>
            <a:pPr lvl="2"/>
            <a:endParaRPr lang="en-IE" sz="1000" dirty="0">
              <a:cs typeface="Calibri"/>
            </a:endParaRPr>
          </a:p>
          <a:p>
            <a:endParaRPr lang="en-IE" sz="1000" dirty="0">
              <a:cs typeface="Calibri"/>
            </a:endParaRPr>
          </a:p>
        </p:txBody>
      </p:sp>
      <p:grpSp>
        <p:nvGrpSpPr>
          <p:cNvPr id="29" name="Group 18">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0" name="Isosceles Triangle 1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8674BEDF-11D2-D4CA-742C-73EE4F136646}"/>
              </a:ext>
            </a:extLst>
          </p:cNvPr>
          <p:cNvPicPr>
            <a:picLocks noChangeAspect="1"/>
          </p:cNvPicPr>
          <p:nvPr/>
        </p:nvPicPr>
        <p:blipFill>
          <a:blip r:embed="rId3"/>
          <a:stretch>
            <a:fillRect/>
          </a:stretch>
        </p:blipFill>
        <p:spPr>
          <a:xfrm>
            <a:off x="5813515" y="1782981"/>
            <a:ext cx="5216822" cy="4361892"/>
          </a:xfrm>
          <a:prstGeom prst="rect">
            <a:avLst/>
          </a:prstGeom>
        </p:spPr>
      </p:pic>
      <p:grpSp>
        <p:nvGrpSpPr>
          <p:cNvPr id="31" name="Group 22">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4" name="Rectangle 23">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24">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29531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68FFC-48ED-13D2-47FB-7742E6DEDF3A}"/>
              </a:ext>
            </a:extLst>
          </p:cNvPr>
          <p:cNvSpPr>
            <a:spLocks noGrp="1"/>
          </p:cNvSpPr>
          <p:nvPr>
            <p:ph type="title"/>
          </p:nvPr>
        </p:nvSpPr>
        <p:spPr>
          <a:xfrm>
            <a:off x="1653363" y="365760"/>
            <a:ext cx="9367203" cy="1188720"/>
          </a:xfrm>
        </p:spPr>
        <p:txBody>
          <a:bodyPr>
            <a:normAutofit/>
          </a:bodyPr>
          <a:lstStyle/>
          <a:p>
            <a:r>
              <a:rPr lang="en-IE" dirty="0"/>
              <a:t>RDM Services @MU</a:t>
            </a:r>
          </a:p>
        </p:txBody>
      </p:sp>
      <p:sp>
        <p:nvSpPr>
          <p:cNvPr id="25" name="Freeform: Shape 24">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5054CAE-C6CE-4ACC-5009-13B5C5023435}"/>
              </a:ext>
            </a:extLst>
          </p:cNvPr>
          <p:cNvSpPr>
            <a:spLocks noGrp="1"/>
          </p:cNvSpPr>
          <p:nvPr>
            <p:ph idx="1"/>
          </p:nvPr>
        </p:nvSpPr>
        <p:spPr>
          <a:xfrm>
            <a:off x="1653363" y="2176272"/>
            <a:ext cx="9367204" cy="4041648"/>
          </a:xfrm>
        </p:spPr>
        <p:txBody>
          <a:bodyPr anchor="t">
            <a:normAutofit/>
          </a:bodyPr>
          <a:lstStyle/>
          <a:p>
            <a:r>
              <a:rPr lang="en-IE" sz="2200" dirty="0"/>
              <a:t>What supports does the Research Support Librarian Offer?</a:t>
            </a:r>
          </a:p>
          <a:p>
            <a:pPr lvl="1"/>
            <a:r>
              <a:rPr lang="en-IE" sz="2200" dirty="0"/>
              <a:t>Individual/Group Consultations</a:t>
            </a:r>
            <a:endParaRPr lang="en-IE" sz="2200" dirty="0">
              <a:cs typeface="Calibri"/>
            </a:endParaRPr>
          </a:p>
          <a:p>
            <a:pPr lvl="2"/>
            <a:r>
              <a:rPr lang="en-US" sz="1800" dirty="0"/>
              <a:t>General advice on how to approach RDM and DMP's. </a:t>
            </a:r>
          </a:p>
          <a:p>
            <a:pPr lvl="3"/>
            <a:r>
              <a:rPr lang="en-US" sz="1600" dirty="0"/>
              <a:t>Some review of DMP's on an ad hoc basis, resources not in place until Summer 2022 to offer a full DMP review service</a:t>
            </a:r>
            <a:endParaRPr lang="en-US" sz="1600" dirty="0">
              <a:cs typeface="Calibri"/>
            </a:endParaRPr>
          </a:p>
          <a:p>
            <a:pPr lvl="3"/>
            <a:r>
              <a:rPr lang="en-US" sz="1600" dirty="0"/>
              <a:t>Research Data management Librarian has now been appointed.</a:t>
            </a:r>
            <a:endParaRPr lang="en-US" sz="1600" dirty="0">
              <a:ea typeface="+mn-lt"/>
              <a:cs typeface="+mn-lt"/>
            </a:endParaRPr>
          </a:p>
          <a:p>
            <a:pPr lvl="2"/>
            <a:endParaRPr lang="en-US" sz="1800" dirty="0">
              <a:cs typeface="Calibri"/>
            </a:endParaRPr>
          </a:p>
          <a:p>
            <a:pPr lvl="2"/>
            <a:r>
              <a:rPr lang="en-IE" sz="1800" dirty="0"/>
              <a:t>DMP review, did occur but usually referred them on to DMP Online or DCC Templates, Science Europe Guides etc  depending on the funder but some reviewing did take place on an ad hoc basis.</a:t>
            </a:r>
            <a:endParaRPr lang="en-IE" sz="1800" dirty="0">
              <a:cs typeface="Calibri"/>
            </a:endParaRPr>
          </a:p>
          <a:p>
            <a:r>
              <a:rPr lang="en-IE" sz="1800" dirty="0">
                <a:ea typeface="+mn-lt"/>
                <a:cs typeface="+mn-lt"/>
              </a:rPr>
              <a:t>"I was wondering if you have time would you mind throwing an eye over this Data Management Plan? It has to be short, but I just want to be sure we are hitting all the right marks</a:t>
            </a:r>
            <a:endParaRPr lang="en-US" sz="2200" dirty="0">
              <a:cs typeface="Calibri"/>
            </a:endParaRPr>
          </a:p>
        </p:txBody>
      </p:sp>
    </p:spTree>
    <p:extLst>
      <p:ext uri="{BB962C8B-B14F-4D97-AF65-F5344CB8AC3E}">
        <p14:creationId xmlns:p14="http://schemas.microsoft.com/office/powerpoint/2010/main" val="1182914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55235F-3053-1BA3-D878-AE524C0A497A}"/>
              </a:ext>
            </a:extLst>
          </p:cNvPr>
          <p:cNvSpPr>
            <a:spLocks noGrp="1"/>
          </p:cNvSpPr>
          <p:nvPr>
            <p:ph type="title"/>
          </p:nvPr>
        </p:nvSpPr>
        <p:spPr>
          <a:xfrm>
            <a:off x="838200" y="365125"/>
            <a:ext cx="5558489" cy="1325563"/>
          </a:xfrm>
        </p:spPr>
        <p:txBody>
          <a:bodyPr>
            <a:normAutofit/>
          </a:bodyPr>
          <a:lstStyle/>
          <a:p>
            <a:r>
              <a:rPr lang="en-US" dirty="0">
                <a:cs typeface="Calibri Light"/>
              </a:rPr>
              <a:t>RDM Support </a:t>
            </a:r>
            <a:r>
              <a:rPr lang="en-US" dirty="0" err="1">
                <a:cs typeface="Calibri Light"/>
              </a:rPr>
              <a:t>Services@MU</a:t>
            </a:r>
            <a:r>
              <a:rPr lang="en-US" dirty="0">
                <a:cs typeface="Calibri Light"/>
              </a:rPr>
              <a:t> </a:t>
            </a:r>
            <a:endParaRPr lang="en-US" dirty="0"/>
          </a:p>
        </p:txBody>
      </p:sp>
      <p:sp>
        <p:nvSpPr>
          <p:cNvPr id="23" name="Freeform: Shape 22">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82C1FE9-AB4C-6810-AAFE-7295BA0513D2}"/>
              </a:ext>
            </a:extLst>
          </p:cNvPr>
          <p:cNvSpPr>
            <a:spLocks noGrp="1"/>
          </p:cNvSpPr>
          <p:nvPr>
            <p:ph idx="1"/>
          </p:nvPr>
        </p:nvSpPr>
        <p:spPr>
          <a:xfrm>
            <a:off x="262054" y="1965015"/>
            <a:ext cx="6682903" cy="4760216"/>
          </a:xfrm>
        </p:spPr>
        <p:txBody>
          <a:bodyPr vert="horz" lIns="91440" tIns="45720" rIns="91440" bIns="45720" rtlCol="0" anchor="t">
            <a:normAutofit/>
          </a:bodyPr>
          <a:lstStyle/>
          <a:p>
            <a:pPr lvl="1"/>
            <a:r>
              <a:rPr lang="en-IE" sz="1400" dirty="0">
                <a:ea typeface="+mn-lt"/>
                <a:cs typeface="+mn-lt"/>
              </a:rPr>
              <a:t>Group/Dept Seminars requested/offered.</a:t>
            </a:r>
          </a:p>
          <a:p>
            <a:pPr lvl="1"/>
            <a:r>
              <a:rPr lang="en-IE" sz="1400" dirty="0">
                <a:ea typeface="+mn-lt"/>
                <a:cs typeface="+mn-lt"/>
              </a:rPr>
              <a:t>Inputs to Research Committees</a:t>
            </a:r>
          </a:p>
          <a:p>
            <a:pPr lvl="1"/>
            <a:r>
              <a:rPr lang="en-IE" sz="1400" dirty="0">
                <a:ea typeface="+mn-lt"/>
                <a:cs typeface="+mn-lt"/>
              </a:rPr>
              <a:t>Hosting of RDM training events for Academics &amp; Researchers</a:t>
            </a:r>
          </a:p>
          <a:p>
            <a:pPr lvl="2"/>
            <a:r>
              <a:rPr lang="en-IE" sz="1400" dirty="0">
                <a:ea typeface="+mn-lt"/>
                <a:cs typeface="+mn-lt"/>
              </a:rPr>
              <a:t>Lunchtime 30 minutes "Intro to RDM", "Tools for developing DMP's"</a:t>
            </a:r>
          </a:p>
          <a:p>
            <a:pPr lvl="2"/>
            <a:r>
              <a:rPr lang="en-IE" sz="1400" dirty="0">
                <a:ea typeface="+mn-lt"/>
                <a:cs typeface="+mn-lt"/>
              </a:rPr>
              <a:t>Summer Seminars for Academics &amp; Researchers</a:t>
            </a:r>
          </a:p>
          <a:p>
            <a:pPr lvl="2"/>
            <a:r>
              <a:rPr lang="en-IE" sz="1400" dirty="0">
                <a:ea typeface="+mn-lt"/>
                <a:cs typeface="+mn-lt"/>
              </a:rPr>
              <a:t>Research Week(Oct) &amp; Love Data Week (Feb) Presentations</a:t>
            </a:r>
          </a:p>
          <a:p>
            <a:pPr lvl="3"/>
            <a:r>
              <a:rPr lang="en-IE" sz="1200" dirty="0">
                <a:ea typeface="+mn-lt"/>
                <a:cs typeface="+mn-lt"/>
              </a:rPr>
              <a:t>Introduction to RDM and/or DMP’s/DMP Tools</a:t>
            </a:r>
          </a:p>
          <a:p>
            <a:pPr lvl="3"/>
            <a:r>
              <a:rPr lang="en-IE" sz="1200" dirty="0">
                <a:ea typeface="+mn-lt"/>
                <a:cs typeface="+mn-lt"/>
              </a:rPr>
              <a:t>Individual meetings &amp; GST2  for more in depth discussions</a:t>
            </a:r>
          </a:p>
          <a:p>
            <a:pPr lvl="1"/>
            <a:r>
              <a:rPr lang="en-IE" sz="1400" dirty="0">
                <a:ea typeface="+mn-lt"/>
                <a:cs typeface="+mn-lt"/>
              </a:rPr>
              <a:t>Creating RDM Library Guide</a:t>
            </a:r>
          </a:p>
          <a:p>
            <a:pPr lvl="1"/>
            <a:r>
              <a:rPr lang="en-IE" sz="1400" dirty="0">
                <a:ea typeface="+mn-lt"/>
                <a:cs typeface="+mn-lt"/>
              </a:rPr>
              <a:t>Recordings of Seminars &amp; posting to </a:t>
            </a:r>
            <a:r>
              <a:rPr lang="en-IE" sz="1400" dirty="0" err="1">
                <a:ea typeface="+mn-lt"/>
                <a:cs typeface="+mn-lt"/>
              </a:rPr>
              <a:t>NUIMLibrary</a:t>
            </a:r>
            <a:r>
              <a:rPr lang="en-IE" sz="1400" dirty="0">
                <a:ea typeface="+mn-lt"/>
                <a:cs typeface="+mn-lt"/>
              </a:rPr>
              <a:t> You Tube (Research Skills Channel)</a:t>
            </a:r>
          </a:p>
          <a:p>
            <a:pPr lvl="1"/>
            <a:r>
              <a:rPr lang="en-IE" sz="1400" dirty="0">
                <a:ea typeface="+mn-lt"/>
                <a:cs typeface="+mn-lt"/>
              </a:rPr>
              <a:t>Teaching Accredited Module as part of the MU Graduate Studies Research Skills Development Programme (RSDP) GST2 Course</a:t>
            </a:r>
          </a:p>
          <a:p>
            <a:endParaRPr lang="en-US" sz="1300" dirty="0">
              <a:cs typeface="Calibri"/>
            </a:endParaRPr>
          </a:p>
        </p:txBody>
      </p:sp>
      <p:sp>
        <p:nvSpPr>
          <p:cNvPr id="25" name="Oval 24">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Block Arc 26">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31" name="Straight Connector 30">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5" name="Arc 34">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411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E6C82B-65C3-433C-FDCF-894D89A7613F}"/>
              </a:ext>
            </a:extLst>
          </p:cNvPr>
          <p:cNvSpPr>
            <a:spLocks noGrp="1"/>
          </p:cNvSpPr>
          <p:nvPr>
            <p:ph type="title"/>
          </p:nvPr>
        </p:nvSpPr>
        <p:spPr>
          <a:xfrm>
            <a:off x="686834" y="1153572"/>
            <a:ext cx="3200400" cy="4461163"/>
          </a:xfrm>
        </p:spPr>
        <p:txBody>
          <a:bodyPr>
            <a:normAutofit/>
          </a:bodyPr>
          <a:lstStyle/>
          <a:p>
            <a:r>
              <a:rPr lang="en-US" dirty="0">
                <a:solidFill>
                  <a:srgbClr val="FFFFFF"/>
                </a:solidFill>
                <a:cs typeface="Calibri Light"/>
              </a:rPr>
              <a:t>Accredited Modules</a:t>
            </a: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8BE43E1-1406-2EA9-1676-19104356FD0A}"/>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IE" dirty="0">
                <a:ea typeface="+mn-lt"/>
                <a:cs typeface="+mn-lt"/>
              </a:rPr>
              <a:t>GST2: Accredited Module including RDM, offered in 2018 as part of the "Research Skills Development Programme" (RSDP), under "Research Skills &amp; Awareness" . </a:t>
            </a:r>
            <a:endParaRPr lang="en-US" dirty="0">
              <a:ea typeface="+mn-lt"/>
              <a:cs typeface="+mn-lt"/>
            </a:endParaRPr>
          </a:p>
          <a:p>
            <a:pPr lvl="1"/>
            <a:r>
              <a:rPr lang="en-IE" dirty="0">
                <a:ea typeface="+mn-lt"/>
                <a:cs typeface="+mn-lt"/>
              </a:rPr>
              <a:t>3-hour class, assessed using reflective journal.</a:t>
            </a:r>
            <a:endParaRPr lang="en-US" dirty="0">
              <a:cs typeface="Calibri"/>
            </a:endParaRPr>
          </a:p>
          <a:p>
            <a:r>
              <a:rPr lang="en-IE" dirty="0">
                <a:cs typeface="Calibri"/>
              </a:rPr>
              <a:t>GST4: Ethics &amp; Integrity also has a RDM component since 2019. </a:t>
            </a:r>
          </a:p>
          <a:p>
            <a:pPr lvl="1"/>
            <a:r>
              <a:rPr lang="en-IE" dirty="0">
                <a:cs typeface="Calibri"/>
              </a:rPr>
              <a:t>Currently paused</a:t>
            </a:r>
          </a:p>
          <a:p>
            <a:r>
              <a:rPr lang="en-IE" dirty="0">
                <a:cs typeface="Calibri"/>
              </a:rPr>
              <a:t>Open to Research Students but can also be audited by Academics</a:t>
            </a:r>
          </a:p>
        </p:txBody>
      </p:sp>
    </p:spTree>
    <p:extLst>
      <p:ext uri="{BB962C8B-B14F-4D97-AF65-F5344CB8AC3E}">
        <p14:creationId xmlns:p14="http://schemas.microsoft.com/office/powerpoint/2010/main" val="362440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68A6-B24F-17DF-DFC6-8F0D56263391}"/>
              </a:ext>
            </a:extLst>
          </p:cNvPr>
          <p:cNvSpPr>
            <a:spLocks noGrp="1"/>
          </p:cNvSpPr>
          <p:nvPr>
            <p:ph type="title"/>
          </p:nvPr>
        </p:nvSpPr>
        <p:spPr>
          <a:xfrm>
            <a:off x="1653363" y="365760"/>
            <a:ext cx="9367203" cy="1188720"/>
          </a:xfrm>
        </p:spPr>
        <p:txBody>
          <a:bodyPr>
            <a:normAutofit/>
          </a:bodyPr>
          <a:lstStyle/>
          <a:p>
            <a:r>
              <a:rPr lang="en-IE" sz="3700"/>
              <a:t>Research Skills Development Programme (RSDP)</a:t>
            </a:r>
          </a:p>
        </p:txBody>
      </p:sp>
      <p:sp>
        <p:nvSpPr>
          <p:cNvPr id="25" name="Freeform: Shape 24">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E3540A8-ED9C-7190-81EC-B6ED5FD5E5E1}"/>
              </a:ext>
            </a:extLst>
          </p:cNvPr>
          <p:cNvSpPr>
            <a:spLocks noGrp="1"/>
          </p:cNvSpPr>
          <p:nvPr>
            <p:ph idx="1"/>
          </p:nvPr>
        </p:nvSpPr>
        <p:spPr>
          <a:xfrm>
            <a:off x="1653363" y="2176272"/>
            <a:ext cx="9367204" cy="4041648"/>
          </a:xfrm>
        </p:spPr>
        <p:txBody>
          <a:bodyPr anchor="t">
            <a:normAutofit fontScale="92500"/>
          </a:bodyPr>
          <a:lstStyle/>
          <a:p>
            <a:r>
              <a:rPr lang="en-US" sz="2200" b="0" i="0" dirty="0">
                <a:effectLst/>
                <a:latin typeface="Open Sans"/>
                <a:ea typeface="Open Sans"/>
                <a:cs typeface="Open Sans"/>
              </a:rPr>
              <a:t>“The aim of the </a:t>
            </a:r>
            <a:r>
              <a:rPr lang="en-US" sz="2200" b="1" i="0" dirty="0">
                <a:effectLst/>
                <a:latin typeface="Open Sans"/>
                <a:ea typeface="Open Sans"/>
                <a:cs typeface="Open Sans"/>
              </a:rPr>
              <a:t>MU Research Skills Development </a:t>
            </a:r>
            <a:r>
              <a:rPr lang="en-US" sz="2200" b="1" i="0" dirty="0" err="1">
                <a:effectLst/>
                <a:latin typeface="Open Sans"/>
                <a:ea typeface="Open Sans"/>
                <a:cs typeface="Open Sans"/>
              </a:rPr>
              <a:t>Programme</a:t>
            </a:r>
            <a:r>
              <a:rPr lang="en-US" sz="2200" b="1" i="0" dirty="0">
                <a:effectLst/>
                <a:latin typeface="Open Sans"/>
                <a:ea typeface="Open Sans"/>
                <a:cs typeface="Open Sans"/>
              </a:rPr>
              <a:t> (RSDP) </a:t>
            </a:r>
            <a:r>
              <a:rPr lang="en-US" sz="2200" b="0" i="0" dirty="0">
                <a:effectLst/>
                <a:latin typeface="Open Sans"/>
                <a:ea typeface="Open Sans"/>
                <a:cs typeface="Open Sans"/>
              </a:rPr>
              <a:t>is to draw on the expertise of the Graduate School and Research Development Office, in conjunction with faculties, departments and professional units within the university, to support MU researchers in acquiring the skills and experience necessary to become independent academic researchers and to develop their careers in multiple settings beyond academia. </a:t>
            </a:r>
          </a:p>
          <a:p>
            <a:r>
              <a:rPr lang="en-US" sz="2200" b="0" i="0" dirty="0">
                <a:effectLst/>
                <a:latin typeface="Open Sans"/>
                <a:ea typeface="Open Sans"/>
                <a:cs typeface="Open Sans"/>
              </a:rPr>
              <a:t>The </a:t>
            </a:r>
            <a:r>
              <a:rPr lang="en-US" sz="2200" b="0" i="0" dirty="0" err="1">
                <a:effectLst/>
                <a:latin typeface="Open Sans"/>
                <a:ea typeface="Open Sans"/>
                <a:cs typeface="Open Sans"/>
              </a:rPr>
              <a:t>programme</a:t>
            </a:r>
            <a:r>
              <a:rPr lang="en-US" sz="2200" b="0" i="0" dirty="0">
                <a:effectLst/>
                <a:latin typeface="Open Sans"/>
                <a:ea typeface="Open Sans"/>
                <a:cs typeface="Open Sans"/>
              </a:rPr>
              <a:t> is broken down into seven thematic areas. Depending on the nature of the training, sessions are </a:t>
            </a:r>
            <a:r>
              <a:rPr lang="en-US" sz="2200" b="1" i="0" dirty="0">
                <a:effectLst/>
                <a:latin typeface="Open Sans"/>
                <a:ea typeface="Open Sans"/>
                <a:cs typeface="Open Sans"/>
              </a:rPr>
              <a:t>open to research students, post-doctoral researchers and academic staff.</a:t>
            </a:r>
          </a:p>
          <a:p>
            <a:r>
              <a:rPr lang="en-US" sz="2200" dirty="0">
                <a:latin typeface="Open Sans"/>
                <a:ea typeface="Open Sans"/>
                <a:cs typeface="Open Sans"/>
              </a:rPr>
              <a:t>GST2 content developed by the Research Support Librarian in collaboration with the Research Development Office</a:t>
            </a:r>
          </a:p>
          <a:p>
            <a:r>
              <a:rPr lang="en-IE" sz="2200" dirty="0">
                <a:latin typeface="Calibri"/>
                <a:ea typeface="Open Sans"/>
                <a:cs typeface="Open Sans"/>
              </a:rPr>
              <a:t>Research Support Librarian delivers the module as guest lecturer</a:t>
            </a:r>
            <a:endParaRPr lang="en-US" sz="2200" dirty="0">
              <a:latin typeface="Open Sans"/>
              <a:ea typeface="Open Sans"/>
              <a:cs typeface="Open Sans"/>
            </a:endParaRPr>
          </a:p>
        </p:txBody>
      </p:sp>
    </p:spTree>
    <p:extLst>
      <p:ext uri="{BB962C8B-B14F-4D97-AF65-F5344CB8AC3E}">
        <p14:creationId xmlns:p14="http://schemas.microsoft.com/office/powerpoint/2010/main" val="2142549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22944D-2283-8A2D-B873-59B8C6A2F671}"/>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RSDP Thematic Areas </a:t>
            </a:r>
          </a:p>
        </p:txBody>
      </p:sp>
      <p:pic>
        <p:nvPicPr>
          <p:cNvPr id="4" name="Picture 4" descr="Text&#10;&#10;Description automatically generated">
            <a:extLst>
              <a:ext uri="{FF2B5EF4-FFF2-40B4-BE49-F238E27FC236}">
                <a16:creationId xmlns:a16="http://schemas.microsoft.com/office/drawing/2014/main" id="{0D12FC8A-0910-C368-1D76-318CA75E5A3C}"/>
              </a:ext>
            </a:extLst>
          </p:cNvPr>
          <p:cNvPicPr>
            <a:picLocks noGrp="1" noChangeAspect="1"/>
          </p:cNvPicPr>
          <p:nvPr>
            <p:ph idx="1"/>
          </p:nvPr>
        </p:nvPicPr>
        <p:blipFill>
          <a:blip r:embed="rId2"/>
          <a:stretch>
            <a:fillRect/>
          </a:stretch>
        </p:blipFill>
        <p:spPr>
          <a:xfrm>
            <a:off x="5294018" y="643466"/>
            <a:ext cx="5747295" cy="5568739"/>
          </a:xfrm>
          <a:prstGeom prst="rect">
            <a:avLst/>
          </a:prstGeom>
        </p:spPr>
      </p:pic>
    </p:spTree>
    <p:extLst>
      <p:ext uri="{BB962C8B-B14F-4D97-AF65-F5344CB8AC3E}">
        <p14:creationId xmlns:p14="http://schemas.microsoft.com/office/powerpoint/2010/main" val="787346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4FBAF7-C261-B321-59F1-291DA2BE0927}"/>
              </a:ext>
            </a:extLst>
          </p:cNvPr>
          <p:cNvSpPr>
            <a:spLocks noGrp="1"/>
          </p:cNvSpPr>
          <p:nvPr>
            <p:ph type="title"/>
          </p:nvPr>
        </p:nvSpPr>
        <p:spPr>
          <a:xfrm>
            <a:off x="966952" y="1204108"/>
            <a:ext cx="2669406" cy="1781175"/>
          </a:xfrm>
        </p:spPr>
        <p:txBody>
          <a:bodyPr>
            <a:normAutofit/>
          </a:bodyPr>
          <a:lstStyle/>
          <a:p>
            <a:r>
              <a:rPr lang="en-IE" sz="3200">
                <a:solidFill>
                  <a:srgbClr val="FFFFFF"/>
                </a:solidFill>
              </a:rPr>
              <a:t>Research Skills &amp; Awareness</a:t>
            </a:r>
          </a:p>
        </p:txBody>
      </p:sp>
      <p:sp>
        <p:nvSpPr>
          <p:cNvPr id="3" name="Content Placeholder 2">
            <a:extLst>
              <a:ext uri="{FF2B5EF4-FFF2-40B4-BE49-F238E27FC236}">
                <a16:creationId xmlns:a16="http://schemas.microsoft.com/office/drawing/2014/main" id="{86F0374B-BB7B-32A4-AED7-7588BB8EDB46}"/>
              </a:ext>
            </a:extLst>
          </p:cNvPr>
          <p:cNvSpPr>
            <a:spLocks noGrp="1"/>
          </p:cNvSpPr>
          <p:nvPr>
            <p:ph idx="1"/>
          </p:nvPr>
        </p:nvSpPr>
        <p:spPr>
          <a:xfrm>
            <a:off x="966951" y="3355130"/>
            <a:ext cx="2669407" cy="2427333"/>
          </a:xfrm>
        </p:spPr>
        <p:txBody>
          <a:bodyPr>
            <a:normAutofit/>
          </a:bodyPr>
          <a:lstStyle/>
          <a:p>
            <a:r>
              <a:rPr lang="en-US" sz="1100" i="0">
                <a:effectLst/>
                <a:latin typeface="Open Sans" panose="020B0606030504020204" pitchFamily="34" charset="0"/>
              </a:rPr>
              <a:t>GST2 Finding Information for Your Research </a:t>
            </a:r>
          </a:p>
          <a:p>
            <a:r>
              <a:rPr lang="en-US" sz="1100">
                <a:latin typeface="Open Sans" panose="020B0606030504020204" pitchFamily="34" charset="0"/>
              </a:rPr>
              <a:t>Current format since 2018</a:t>
            </a:r>
            <a:endParaRPr lang="en-US" sz="1100" i="0">
              <a:effectLst/>
              <a:latin typeface="Open Sans" panose="020B0606030504020204" pitchFamily="34" charset="0"/>
            </a:endParaRPr>
          </a:p>
          <a:p>
            <a:r>
              <a:rPr lang="en-IE" sz="1100"/>
              <a:t>Sessions 2-7 taught by the Research Support Librarian</a:t>
            </a:r>
          </a:p>
          <a:p>
            <a:r>
              <a:rPr lang="en-IE" sz="1100"/>
              <a:t>Repeated in semester 2</a:t>
            </a:r>
          </a:p>
          <a:p>
            <a:r>
              <a:rPr lang="en-IE" sz="1100"/>
              <a:t>Accredited Module for Research Students</a:t>
            </a:r>
          </a:p>
          <a:p>
            <a:r>
              <a:rPr lang="en-IE" sz="1100"/>
              <a:t>Audited by Academics</a:t>
            </a:r>
          </a:p>
          <a:p>
            <a:r>
              <a:rPr lang="en-IE" sz="1100"/>
              <a:t>Session 5: Research Data Management</a:t>
            </a:r>
          </a:p>
        </p:txBody>
      </p:sp>
      <p:pic>
        <p:nvPicPr>
          <p:cNvPr id="5" name="Picture 4">
            <a:extLst>
              <a:ext uri="{FF2B5EF4-FFF2-40B4-BE49-F238E27FC236}">
                <a16:creationId xmlns:a16="http://schemas.microsoft.com/office/drawing/2014/main" id="{175C4F94-B759-CA31-7298-2DA9F64F35D1}"/>
              </a:ext>
            </a:extLst>
          </p:cNvPr>
          <p:cNvPicPr>
            <a:picLocks noChangeAspect="1"/>
          </p:cNvPicPr>
          <p:nvPr/>
        </p:nvPicPr>
        <p:blipFill>
          <a:blip r:embed="rId2"/>
          <a:stretch>
            <a:fillRect/>
          </a:stretch>
        </p:blipFill>
        <p:spPr>
          <a:xfrm>
            <a:off x="4662102" y="1632921"/>
            <a:ext cx="6903723" cy="3469120"/>
          </a:xfrm>
          <a:prstGeom prst="rect">
            <a:avLst/>
          </a:prstGeom>
        </p:spPr>
      </p:pic>
    </p:spTree>
    <p:extLst>
      <p:ext uri="{BB962C8B-B14F-4D97-AF65-F5344CB8AC3E}">
        <p14:creationId xmlns:p14="http://schemas.microsoft.com/office/powerpoint/2010/main" val="2788833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89AB5-83EA-5BB5-9E0F-63BDF361B37E}"/>
              </a:ext>
            </a:extLst>
          </p:cNvPr>
          <p:cNvSpPr>
            <a:spLocks noGrp="1"/>
          </p:cNvSpPr>
          <p:nvPr>
            <p:ph type="title"/>
          </p:nvPr>
        </p:nvSpPr>
        <p:spPr>
          <a:xfrm>
            <a:off x="643467" y="1698171"/>
            <a:ext cx="3962061" cy="4516360"/>
          </a:xfrm>
        </p:spPr>
        <p:txBody>
          <a:bodyPr anchor="t">
            <a:normAutofit/>
          </a:bodyPr>
          <a:lstStyle/>
          <a:p>
            <a:r>
              <a:rPr lang="en-US" sz="3600">
                <a:cs typeface="Calibri Light"/>
              </a:rPr>
              <a:t>Topics covered include: </a:t>
            </a:r>
            <a:endParaRPr lang="en-US" sz="360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34A333E-8FE6-1D65-E944-5B165140C0EA}"/>
              </a:ext>
            </a:extLst>
          </p:cNvPr>
          <p:cNvSpPr>
            <a:spLocks noGrp="1"/>
          </p:cNvSpPr>
          <p:nvPr>
            <p:ph idx="1"/>
          </p:nvPr>
        </p:nvSpPr>
        <p:spPr>
          <a:xfrm>
            <a:off x="5070020" y="1698170"/>
            <a:ext cx="6478513" cy="4516361"/>
          </a:xfrm>
        </p:spPr>
        <p:txBody>
          <a:bodyPr vert="horz" lIns="91440" tIns="45720" rIns="91440" bIns="45720" rtlCol="0" anchor="t">
            <a:normAutofit/>
          </a:bodyPr>
          <a:lstStyle/>
          <a:p>
            <a:r>
              <a:rPr lang="en-US" sz="2000" dirty="0">
                <a:cs typeface="Calibri"/>
              </a:rPr>
              <a:t>What is Data Management?</a:t>
            </a:r>
          </a:p>
          <a:p>
            <a:r>
              <a:rPr lang="en-US" sz="2000" dirty="0">
                <a:cs typeface="Calibri"/>
              </a:rPr>
              <a:t>Why does it need to be managed?</a:t>
            </a:r>
          </a:p>
          <a:p>
            <a:r>
              <a:rPr lang="en-US" sz="2000" dirty="0">
                <a:cs typeface="Calibri"/>
              </a:rPr>
              <a:t>Data Life Cycle</a:t>
            </a:r>
          </a:p>
          <a:p>
            <a:r>
              <a:rPr lang="en-US" sz="2000" dirty="0">
                <a:cs typeface="Calibri"/>
              </a:rPr>
              <a:t>DMP development (How's &amp; Why's) </a:t>
            </a:r>
          </a:p>
          <a:p>
            <a:r>
              <a:rPr lang="en-US" sz="2000" dirty="0">
                <a:cs typeface="Calibri"/>
              </a:rPr>
              <a:t>Data formats</a:t>
            </a:r>
          </a:p>
          <a:p>
            <a:r>
              <a:rPr lang="en-US" sz="2000" dirty="0">
                <a:cs typeface="Calibri"/>
              </a:rPr>
              <a:t>Meta Data</a:t>
            </a:r>
          </a:p>
          <a:p>
            <a:r>
              <a:rPr lang="en-US" sz="2000" dirty="0">
                <a:cs typeface="Calibri"/>
              </a:rPr>
              <a:t>Access policies</a:t>
            </a:r>
          </a:p>
          <a:p>
            <a:r>
              <a:rPr lang="en-US" sz="2000" dirty="0">
                <a:cs typeface="Calibri"/>
              </a:rPr>
              <a:t>Budgets</a:t>
            </a:r>
          </a:p>
          <a:p>
            <a:r>
              <a:rPr lang="en-US" sz="2000" dirty="0">
                <a:cs typeface="Calibri"/>
              </a:rPr>
              <a:t>Tools, Templates, &amp; Guides available</a:t>
            </a:r>
          </a:p>
          <a:p>
            <a:r>
              <a:rPr lang="en-US" sz="2000" dirty="0">
                <a:cs typeface="Calibri"/>
              </a:rPr>
              <a:t>Practical: developing a DMP</a:t>
            </a:r>
          </a:p>
          <a:p>
            <a:endParaRPr lang="en-US" sz="2000" dirty="0">
              <a:cs typeface="Calibri"/>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52460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777</Words>
  <Application>Microsoft Office PowerPoint</Application>
  <PresentationFormat>Widescreen</PresentationFormat>
  <Paragraphs>75</Paragraphs>
  <Slides>11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Open Sans</vt:lpstr>
      <vt:lpstr>Office Theme</vt:lpstr>
      <vt:lpstr>RDM supports and training for MU Researchers</vt:lpstr>
      <vt:lpstr>Research Support Librarian &amp; RDM Support at MU:  How it evolved !</vt:lpstr>
      <vt:lpstr>RDM Services @MU</vt:lpstr>
      <vt:lpstr>RDM Support Services@MU </vt:lpstr>
      <vt:lpstr>Accredited Modules</vt:lpstr>
      <vt:lpstr>Research Skills Development Programme (RSDP)</vt:lpstr>
      <vt:lpstr>RSDP Thematic Areas </vt:lpstr>
      <vt:lpstr>Research Skills &amp; Awareness</vt:lpstr>
      <vt:lpstr>Topics covered include: </vt:lpstr>
      <vt:lpstr>Research Data Management Guide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RDM supports and training for MU Researchers</dc:title>
  <dc:creator>Ciarán Quinn</dc:creator>
  <cp:lastModifiedBy>Ciarán Quinn</cp:lastModifiedBy>
  <cp:revision>341</cp:revision>
  <dcterms:created xsi:type="dcterms:W3CDTF">2022-09-13T15:04:40Z</dcterms:created>
  <dcterms:modified xsi:type="dcterms:W3CDTF">2022-10-06T11:09:30Z</dcterms:modified>
</cp:coreProperties>
</file>