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notesMasterIdLst>
    <p:notesMasterId r:id="rId13"/>
  </p:notesMasterIdLst>
  <p:sldIdLst>
    <p:sldId id="263" r:id="rId5"/>
    <p:sldId id="286" r:id="rId6"/>
    <p:sldId id="280" r:id="rId7"/>
    <p:sldId id="281" r:id="rId8"/>
    <p:sldId id="282" r:id="rId9"/>
    <p:sldId id="285" r:id="rId10"/>
    <p:sldId id="284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0ABCB17-2AF6-4605-906C-B42350C52316}">
          <p14:sldIdLst>
            <p14:sldId id="263"/>
            <p14:sldId id="286"/>
            <p14:sldId id="280"/>
            <p14:sldId id="281"/>
            <p14:sldId id="282"/>
            <p14:sldId id="285"/>
            <p14:sldId id="284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A3780-D131-4D38-AFC5-2328C39D370B}" v="1" dt="2022-11-17T09:12:31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0"/>
    <p:restoredTop sz="94693"/>
  </p:normalViewPr>
  <p:slideViewPr>
    <p:cSldViewPr snapToGrid="0">
      <p:cViewPr varScale="1">
        <p:scale>
          <a:sx n="108" d="100"/>
          <a:sy n="108" d="100"/>
        </p:scale>
        <p:origin x="7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9AFC2-29DF-4807-8F2A-427C3F81AEA8}" type="datetimeFigureOut">
              <a:rPr lang="en-IE" smtClean="0"/>
              <a:t>18/11/2022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F3B6F-9C98-4743-8FDA-7FED16B9215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9552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Ireland’s only perinatal research centre, </a:t>
            </a:r>
          </a:p>
          <a:p>
            <a:r>
              <a:rPr lang="en-US"/>
              <a:t>Grant portfolio</a:t>
            </a:r>
            <a:r>
              <a:rPr lang="en-US" baseline="0"/>
              <a:t> €30million </a:t>
            </a:r>
          </a:p>
          <a:p>
            <a:endParaRPr lang="en-US"/>
          </a:p>
          <a:p>
            <a:r>
              <a:rPr lang="en-US"/>
              <a:t>Access to 9000 births</a:t>
            </a:r>
            <a:r>
              <a:rPr lang="en-US" baseline="0"/>
              <a:t> per year.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3123F4-404E-9B44-9BF4-B4B54FFC7C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250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Ireland’s only perinatal research centre, </a:t>
            </a:r>
          </a:p>
          <a:p>
            <a:r>
              <a:rPr lang="en-US"/>
              <a:t>Grant portfolio</a:t>
            </a:r>
            <a:r>
              <a:rPr lang="en-US" baseline="0"/>
              <a:t> €30million </a:t>
            </a:r>
          </a:p>
          <a:p>
            <a:endParaRPr lang="en-US"/>
          </a:p>
          <a:p>
            <a:r>
              <a:rPr lang="en-US"/>
              <a:t>Access to 9000 births</a:t>
            </a:r>
            <a:r>
              <a:rPr lang="en-US" baseline="0"/>
              <a:t> per year.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3123F4-404E-9B44-9BF4-B4B54FFC7C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712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Ireland’s only perinatal research centre, </a:t>
            </a:r>
          </a:p>
          <a:p>
            <a:r>
              <a:rPr lang="en-US"/>
              <a:t>Grant portfolio</a:t>
            </a:r>
            <a:r>
              <a:rPr lang="en-US" baseline="0"/>
              <a:t> €30million </a:t>
            </a:r>
          </a:p>
          <a:p>
            <a:endParaRPr lang="en-US"/>
          </a:p>
          <a:p>
            <a:r>
              <a:rPr lang="en-US"/>
              <a:t>Access to 9000 births</a:t>
            </a:r>
            <a:r>
              <a:rPr lang="en-US" baseline="0"/>
              <a:t> per year.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3123F4-404E-9B44-9BF4-B4B54FFC7C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549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Ireland’s only perinatal research centre, </a:t>
            </a:r>
          </a:p>
          <a:p>
            <a:r>
              <a:rPr lang="en-US"/>
              <a:t>Grant portfolio</a:t>
            </a:r>
            <a:r>
              <a:rPr lang="en-US" baseline="0"/>
              <a:t> €30million </a:t>
            </a:r>
          </a:p>
          <a:p>
            <a:endParaRPr lang="en-US"/>
          </a:p>
          <a:p>
            <a:r>
              <a:rPr lang="en-US"/>
              <a:t>Access to 9000 births</a:t>
            </a:r>
            <a:r>
              <a:rPr lang="en-US" baseline="0"/>
              <a:t> per year.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3123F4-404E-9B44-9BF4-B4B54FFC7C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7464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Ireland’s only perinatal research centre, </a:t>
            </a:r>
          </a:p>
          <a:p>
            <a:r>
              <a:rPr lang="en-US"/>
              <a:t>Grant portfolio</a:t>
            </a:r>
            <a:r>
              <a:rPr lang="en-US" baseline="0"/>
              <a:t> €30million </a:t>
            </a:r>
          </a:p>
          <a:p>
            <a:endParaRPr lang="en-US"/>
          </a:p>
          <a:p>
            <a:r>
              <a:rPr lang="en-US"/>
              <a:t>Access to 9000 births</a:t>
            </a:r>
            <a:r>
              <a:rPr lang="en-US" baseline="0"/>
              <a:t> per year.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3123F4-404E-9B44-9BF4-B4B54FFC7C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762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Ireland’s only perinatal research centre, </a:t>
            </a:r>
          </a:p>
          <a:p>
            <a:r>
              <a:rPr lang="en-US"/>
              <a:t>Grant portfolio</a:t>
            </a:r>
            <a:r>
              <a:rPr lang="en-US" baseline="0"/>
              <a:t> €30million </a:t>
            </a:r>
          </a:p>
          <a:p>
            <a:endParaRPr lang="en-US"/>
          </a:p>
          <a:p>
            <a:r>
              <a:rPr lang="en-US"/>
              <a:t>Access to 9000 births</a:t>
            </a:r>
            <a:r>
              <a:rPr lang="en-US" baseline="0"/>
              <a:t> per year.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3123F4-404E-9B44-9BF4-B4B54FFC7C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3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Ireland’s only perinatal research centre, </a:t>
            </a:r>
          </a:p>
          <a:p>
            <a:r>
              <a:rPr lang="en-US"/>
              <a:t>Grant portfolio</a:t>
            </a:r>
            <a:r>
              <a:rPr lang="en-US" baseline="0"/>
              <a:t> €30million </a:t>
            </a:r>
          </a:p>
          <a:p>
            <a:endParaRPr lang="en-US"/>
          </a:p>
          <a:p>
            <a:r>
              <a:rPr lang="en-US"/>
              <a:t>Access to 9000 births</a:t>
            </a:r>
            <a:r>
              <a:rPr lang="en-US" baseline="0"/>
              <a:t> per year.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3123F4-404E-9B44-9BF4-B4B54FFC7C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0299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057967" y="2544337"/>
            <a:ext cx="9134036" cy="1964436"/>
          </a:xfrm>
          <a:prstGeom prst="rect">
            <a:avLst/>
          </a:prstGeom>
          <a:gradFill flip="none" rotWithShape="1">
            <a:gsLst>
              <a:gs pos="0">
                <a:srgbClr val="0D89CA"/>
              </a:gs>
              <a:gs pos="32000">
                <a:srgbClr val="4F5095"/>
              </a:gs>
              <a:gs pos="19000">
                <a:srgbClr val="3963A7"/>
              </a:gs>
              <a:gs pos="50000">
                <a:srgbClr val="643D83"/>
              </a:gs>
            </a:gsLst>
            <a:lin ang="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B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209997" y="4465904"/>
            <a:ext cx="2847975" cy="85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" y="2553209"/>
            <a:ext cx="3057964" cy="195556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60060" y="2546001"/>
            <a:ext cx="833957" cy="647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16938" y="2238489"/>
            <a:ext cx="9016097" cy="1755216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>
                    <a:lumMod val="95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1pPr>
          </a:lstStyle>
          <a:p>
            <a:r>
              <a:rPr lang="en-US"/>
              <a:t>Presentation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5934" y="5272056"/>
            <a:ext cx="4782207" cy="13705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 Name</a:t>
            </a:r>
          </a:p>
          <a:p>
            <a:r>
              <a:rPr lang="en-US"/>
              <a:t>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F2691E-417B-4CB2-B6F6-912544DF9E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018" y="5482162"/>
            <a:ext cx="1987200" cy="948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0AAA22-0500-4194-9812-B55240A9760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596"/>
            <a:ext cx="4690671" cy="202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0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822838" y="72917"/>
            <a:ext cx="10466155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5B1A8E"/>
                </a:solidFill>
                <a:latin typeface="News Gothic MT" charset="0"/>
                <a:ea typeface="News Gothic MT" charset="0"/>
                <a:cs typeface="News Gothic MT" charset="0"/>
              </a:defRPr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22838" y="1616980"/>
            <a:ext cx="10466155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31209" y="1179979"/>
            <a:ext cx="1798544" cy="0"/>
          </a:xfrm>
          <a:prstGeom prst="line">
            <a:avLst/>
          </a:prstGeom>
          <a:ln w="22225">
            <a:solidFill>
              <a:srgbClr val="5B1A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22839" y="6162894"/>
            <a:ext cx="1046615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7355FAC-8933-490F-8AE3-BCBBCA3A19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38" y="6238602"/>
            <a:ext cx="1145321" cy="546481"/>
          </a:xfrm>
          <a:prstGeom prst="rect">
            <a:avLst/>
          </a:prstGeom>
        </p:spPr>
      </p:pic>
      <p:pic>
        <p:nvPicPr>
          <p:cNvPr id="3" name="Picture 2" descr="A close up of a light&#10;&#10;Description automatically generated">
            <a:extLst>
              <a:ext uri="{FF2B5EF4-FFF2-40B4-BE49-F238E27FC236}">
                <a16:creationId xmlns:a16="http://schemas.microsoft.com/office/drawing/2014/main" id="{7C64D4E4-9FAC-42A2-9578-BF442EA6D9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551" y="6337570"/>
            <a:ext cx="1834442" cy="34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59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2838" y="1616980"/>
            <a:ext cx="10466155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News Gothic MT" charset="0"/>
                <a:ea typeface="News Gothic MT" charset="0"/>
                <a:cs typeface="News Gothic MT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822839" y="6162894"/>
            <a:ext cx="1046615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C108FCF-9A0E-47E2-A6D2-4B435C492E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38" y="6246551"/>
            <a:ext cx="1145321" cy="54648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FC392B5-F962-4AB5-A2C8-45504AEBAB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53938" y="6342991"/>
            <a:ext cx="1835055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57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608F1-CFDA-4762-8783-FA95082FC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536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D4B10-F780-4B0E-B773-9D2D840FA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536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8BFC897-6C2E-44E4-A0FF-D1FDCEE0ECA4}"/>
              </a:ext>
            </a:extLst>
          </p:cNvPr>
          <p:cNvCxnSpPr/>
          <p:nvPr userDrawn="1"/>
        </p:nvCxnSpPr>
        <p:spPr>
          <a:xfrm>
            <a:off x="822839" y="6162894"/>
            <a:ext cx="1046615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B7ED48F-A64B-436A-ACFC-D81A08A56D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38" y="6246551"/>
            <a:ext cx="1145321" cy="5464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FB9EA87-E6EE-4A21-BC38-7FC1C3A754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53938" y="6342991"/>
            <a:ext cx="1835055" cy="353599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7E2B4C9-1E39-4EA4-ADE2-2B802EAA2556}"/>
              </a:ext>
            </a:extLst>
          </p:cNvPr>
          <p:cNvCxnSpPr/>
          <p:nvPr userDrawn="1"/>
        </p:nvCxnSpPr>
        <p:spPr>
          <a:xfrm>
            <a:off x="931209" y="1179979"/>
            <a:ext cx="1798544" cy="0"/>
          </a:xfrm>
          <a:prstGeom prst="line">
            <a:avLst/>
          </a:prstGeom>
          <a:ln w="22225">
            <a:solidFill>
              <a:srgbClr val="5B1A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094B057F-B6F4-4950-900D-B2E469CA4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636" y="324549"/>
            <a:ext cx="10466155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5B1A8E"/>
                </a:solidFill>
                <a:latin typeface="News Gothic MT" charset="0"/>
                <a:ea typeface="News Gothic MT" charset="0"/>
                <a:cs typeface="News Gothic MT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6059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608F1-CFDA-4762-8783-FA95082FC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536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D4B10-F780-4B0E-B773-9D2D840FA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536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8BFC897-6C2E-44E4-A0FF-D1FDCEE0ECA4}"/>
              </a:ext>
            </a:extLst>
          </p:cNvPr>
          <p:cNvCxnSpPr/>
          <p:nvPr userDrawn="1"/>
        </p:nvCxnSpPr>
        <p:spPr>
          <a:xfrm>
            <a:off x="822839" y="6162894"/>
            <a:ext cx="1046615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B7ED48F-A64B-436A-ACFC-D81A08A56D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38" y="6246551"/>
            <a:ext cx="1145321" cy="5464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FB9EA87-E6EE-4A21-BC38-7FC1C3A754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53938" y="6342991"/>
            <a:ext cx="1835055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59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248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90" r:id="rId4"/>
    <p:sldLayoutId id="214748369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50000"/>
              <a:lumOff val="50000"/>
            </a:schemeClr>
          </a:solidFill>
          <a:latin typeface="News Gothic MT" charset="0"/>
          <a:ea typeface="News Gothic MT" charset="0"/>
          <a:cs typeface="News Gothic M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News Gothic MT" charset="0"/>
          <a:ea typeface="News Gothic MT" charset="0"/>
          <a:cs typeface="News Gothic M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News Gothic MT" charset="0"/>
          <a:ea typeface="News Gothic MT" charset="0"/>
          <a:cs typeface="News Gothic M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News Gothic MT" charset="0"/>
          <a:ea typeface="News Gothic MT" charset="0"/>
          <a:cs typeface="News Gothic M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News Gothic MT" charset="0"/>
          <a:ea typeface="News Gothic MT" charset="0"/>
          <a:cs typeface="News Gothic M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News Gothic MT" charset="0"/>
          <a:ea typeface="News Gothic MT" charset="0"/>
          <a:cs typeface="News Gothic M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72AC7-5A6E-4679-A702-5939C6505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5903" y="2264615"/>
            <a:ext cx="9016097" cy="1755216"/>
          </a:xfrm>
        </p:spPr>
        <p:txBody>
          <a:bodyPr lIns="91440" tIns="45720" rIns="91440" bIns="45720" anchor="b"/>
          <a:lstStyle/>
          <a:p>
            <a:r>
              <a:rPr lang="en-IE" sz="4800">
                <a:latin typeface="News Gothic MT"/>
              </a:rPr>
              <a:t>Organisation of Research IT</a:t>
            </a:r>
            <a:endParaRPr lang="en-IE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71880-5F03-42E0-89B2-46425F73F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350772"/>
            <a:ext cx="4782207" cy="1370555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en-IE">
                <a:latin typeface="News Gothic MT"/>
              </a:rPr>
              <a:t>Jerry Deasy</a:t>
            </a:r>
            <a:endParaRPr lang="en-IE"/>
          </a:p>
          <a:p>
            <a:r>
              <a:rPr lang="en-IE">
                <a:latin typeface="News Gothic MT"/>
              </a:rPr>
              <a:t>17/11/2022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7258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61252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1809" y="237507"/>
            <a:ext cx="95358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News Gothic MT" charset="0"/>
                <a:ea typeface="News Gothic MT" charset="0"/>
                <a:cs typeface="News Gothic MT" charset="0"/>
              </a:rPr>
              <a:t>Covering today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35572" y="1490676"/>
            <a:ext cx="9949939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Research IT in INFANT Research Centre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Working with IT Services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Services provided to researchers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Future work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9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61252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1809" y="237507"/>
            <a:ext cx="9535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News Gothic MT" charset="0"/>
                <a:ea typeface="News Gothic MT" charset="0"/>
                <a:cs typeface="News Gothic MT" charset="0"/>
              </a:rPr>
              <a:t>Research IT in INFANT Research Centre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35572" y="1490676"/>
            <a:ext cx="9949939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Dedicated to research support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Work closely with IT Services, leverage central services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We do not run centrally provided services such as domains, email, networking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09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61252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1809" y="237507"/>
            <a:ext cx="9535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News Gothic MT" charset="0"/>
                <a:ea typeface="News Gothic MT" charset="0"/>
                <a:cs typeface="News Gothic MT" charset="0"/>
              </a:rPr>
              <a:t>Working with IT Services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35572" y="1490676"/>
            <a:ext cx="9949939" cy="435133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Started with €1.5 SFI infrastructure grant in 2017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Equipment purchased and installed in IT Services </a:t>
            </a:r>
            <a:r>
              <a:rPr lang="en-US" err="1"/>
              <a:t>datacentre</a:t>
            </a: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Hardware managed by IT Services, managing OS, backups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INFANT can use the resources at will, virtual servers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100% focus on research requirements, not on managing hardware, </a:t>
            </a:r>
            <a:r>
              <a:rPr lang="en-US" err="1"/>
              <a:t>datacentre</a:t>
            </a:r>
            <a:r>
              <a:rPr lang="en-US"/>
              <a:t>, networking </a:t>
            </a:r>
            <a:r>
              <a:rPr lang="en-US" err="1"/>
              <a:t>etc</a:t>
            </a: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0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61252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1809" y="237507"/>
            <a:ext cx="9535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News Gothic MT" charset="0"/>
                <a:ea typeface="News Gothic MT" charset="0"/>
                <a:cs typeface="News Gothic MT" charset="0"/>
              </a:rPr>
              <a:t>Services provided to researchers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35572" y="1490676"/>
            <a:ext cx="9949939" cy="435133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Storage and compute, running approx. 40-50 virtual servers at any given time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Mix of Windows and Linux, tend to be Linux heavy with researchers, engineers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GPU servers run in house, mix of Nvidia Tesla V100 and A10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Services running on Azure, AWS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Managing a wide range of research equipment – EEG, Lab, device prototypes, Mass Spectrometry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 marL="0" indent="0">
              <a:lnSpc>
                <a:spcPct val="120000"/>
              </a:lnSpc>
              <a:buNone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9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61252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1809" y="237507"/>
            <a:ext cx="9535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News Gothic MT" charset="0"/>
                <a:ea typeface="News Gothic MT" charset="0"/>
                <a:cs typeface="News Gothic MT" charset="0"/>
              </a:rPr>
              <a:t>Case study –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News Gothic MT" charset="0"/>
                <a:ea typeface="News Gothic MT" charset="0"/>
                <a:cs typeface="News Gothic MT" charset="0"/>
              </a:rPr>
              <a:t>ANSeR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News Gothic MT" charset="0"/>
                <a:ea typeface="News Gothic MT" charset="0"/>
                <a:cs typeface="News Gothic MT" charset="0"/>
              </a:rPr>
              <a:t> Study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35572" y="1490676"/>
            <a:ext cx="9949939" cy="435133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Research project for Neonatal seizure detection using AI, deep learning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Multi </a:t>
            </a:r>
            <a:r>
              <a:rPr lang="en-US" dirty="0" err="1"/>
              <a:t>centre</a:t>
            </a:r>
            <a:r>
              <a:rPr lang="en-US" dirty="0"/>
              <a:t> site including Ireland, UK, Sweden, Netherlands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Data captured to be securely transferred to INFANT Centre in Cork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Different technologies used including </a:t>
            </a:r>
            <a:r>
              <a:rPr lang="en-US" dirty="0" err="1"/>
              <a:t>NextCloud</a:t>
            </a:r>
            <a:r>
              <a:rPr lang="en-US" dirty="0"/>
              <a:t>, </a:t>
            </a:r>
            <a:r>
              <a:rPr lang="en-US" dirty="0" err="1"/>
              <a:t>Tailscale</a:t>
            </a:r>
            <a:endParaRPr lang="en-US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Each site had different configurations (and attitudes!)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866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61252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1809" y="237507"/>
            <a:ext cx="9535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News Gothic MT" charset="0"/>
                <a:ea typeface="News Gothic MT" charset="0"/>
                <a:cs typeface="News Gothic MT" charset="0"/>
              </a:rPr>
              <a:t>Benefits of dedicated Research IT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35572" y="1490676"/>
            <a:ext cx="9949939" cy="4351338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Concentrate on unusual &amp; unique requirements of researchers, providing services outside of scope of central IT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IT component included at application stage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Available to researchers from grant application to project completion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Data preservation, reproducibility – preservation of work environments e.g. Docker containers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Recognition of importance of research IT support when embedded in the research </a:t>
            </a:r>
            <a:r>
              <a:rPr lang="en-US" err="1"/>
              <a:t>centre</a:t>
            </a:r>
            <a:r>
              <a:rPr lang="en-US"/>
              <a:t>/community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0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61252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1809" y="237507"/>
            <a:ext cx="9535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News Gothic MT" charset="0"/>
                <a:ea typeface="News Gothic MT" charset="0"/>
                <a:cs typeface="News Gothic MT" charset="0"/>
              </a:rPr>
              <a:t>Future Work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35572" y="1490676"/>
            <a:ext cx="9949939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Recent restructuring, covering College of Medicine &amp; Health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Much of work in INFANT is applicable to wider community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/>
              <a:t>Discovering a demand for services, researchers using own solutions without available support</a:t>
            </a:r>
          </a:p>
          <a:p>
            <a:pPr marL="0" indent="0">
              <a:lnSpc>
                <a:spcPct val="120000"/>
              </a:lnSpc>
              <a:buNone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6354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FD366AD21148468B10EE6816BE9604" ma:contentTypeVersion="4" ma:contentTypeDescription="Create a new document." ma:contentTypeScope="" ma:versionID="357bb5937d6b1bdf20a58567c1ab0d2f">
  <xsd:schema xmlns:xsd="http://www.w3.org/2001/XMLSchema" xmlns:xs="http://www.w3.org/2001/XMLSchema" xmlns:p="http://schemas.microsoft.com/office/2006/metadata/properties" xmlns:ns2="41531f9c-1c11-4db4-9569-64685bc2b103" targetNamespace="http://schemas.microsoft.com/office/2006/metadata/properties" ma:root="true" ma:fieldsID="9fe7070251bec819321742a6999ad61e" ns2:_="">
    <xsd:import namespace="41531f9c-1c11-4db4-9569-64685bc2b1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31f9c-1c11-4db4-9569-64685bc2b1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CBC16A-749A-4CBC-9D5F-8F73546BC8F4}">
  <ds:schemaRefs>
    <ds:schemaRef ds:uri="41531f9c-1c11-4db4-9569-64685bc2b10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B00532D-CA25-4806-870A-62CCE8F322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00956F-8228-49EC-B287-74810946BF6E}">
  <ds:schemaRefs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1531f9c-1c11-4db4-9569-64685bc2b10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465</Words>
  <Application>Microsoft Office PowerPoint</Application>
  <PresentationFormat>Widescreen</PresentationFormat>
  <Paragraphs>92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News Gothic MT</vt:lpstr>
      <vt:lpstr>2_Office Theme</vt:lpstr>
      <vt:lpstr>Organisation of Research 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Byrne, Caoimhe</dc:creator>
  <cp:lastModifiedBy>Jerry Deasy</cp:lastModifiedBy>
  <cp:revision>2</cp:revision>
  <dcterms:created xsi:type="dcterms:W3CDTF">2019-05-17T10:45:44Z</dcterms:created>
  <dcterms:modified xsi:type="dcterms:W3CDTF">2022-11-18T14:02:02Z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0x010100CAFD366AD21148468B10EE6816BE9604</vt:lpwstr>
  </property>
</Properties>
</file>