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19" r:id="rId2"/>
  </p:sldMasterIdLst>
  <p:notesMasterIdLst>
    <p:notesMasterId r:id="rId24"/>
  </p:notesMasterIdLst>
  <p:sldIdLst>
    <p:sldId id="319" r:id="rId3"/>
    <p:sldId id="529" r:id="rId4"/>
    <p:sldId id="534" r:id="rId5"/>
    <p:sldId id="531" r:id="rId6"/>
    <p:sldId id="532" r:id="rId7"/>
    <p:sldId id="523" r:id="rId8"/>
    <p:sldId id="536" r:id="rId9"/>
    <p:sldId id="283" r:id="rId10"/>
    <p:sldId id="539" r:id="rId11"/>
    <p:sldId id="525" r:id="rId12"/>
    <p:sldId id="538" r:id="rId13"/>
    <p:sldId id="546" r:id="rId14"/>
    <p:sldId id="547" r:id="rId15"/>
    <p:sldId id="544" r:id="rId16"/>
    <p:sldId id="545" r:id="rId17"/>
    <p:sldId id="313" r:id="rId18"/>
    <p:sldId id="543" r:id="rId19"/>
    <p:sldId id="548" r:id="rId20"/>
    <p:sldId id="549" r:id="rId21"/>
    <p:sldId id="550" r:id="rId22"/>
    <p:sldId id="25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77F"/>
    <a:srgbClr val="F7A506"/>
    <a:srgbClr val="E2E4EA"/>
    <a:srgbClr val="E75217"/>
    <a:srgbClr val="B5892D"/>
    <a:srgbClr val="1D2F45"/>
    <a:srgbClr val="75A4D9"/>
    <a:srgbClr val="1670C9"/>
    <a:srgbClr val="2D4E77"/>
    <a:srgbClr val="575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73"/>
    <p:restoredTop sz="95033" autoAdjust="0"/>
  </p:normalViewPr>
  <p:slideViewPr>
    <p:cSldViewPr>
      <p:cViewPr varScale="1">
        <p:scale>
          <a:sx n="75" d="100"/>
          <a:sy n="75" d="100"/>
        </p:scale>
        <p:origin x="1949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1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6906-B6A1-4E52-BE69-9D249F819B11}" type="datetimeFigureOut">
              <a:rPr lang="it-IT" smtClean="0"/>
              <a:t>04/05/2023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48A20-7C99-4A4D-BF06-6E8ADEA4D03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96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525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74800" y="196850"/>
            <a:ext cx="3529013" cy="2646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915816"/>
            <a:ext cx="5486400" cy="6048672"/>
          </a:xfrm>
        </p:spPr>
        <p:txBody>
          <a:bodyPr/>
          <a:lstStyle/>
          <a:p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7F8AD-33BB-4EDC-B921-541CE899FC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0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22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753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417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9418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006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7F8AD-33BB-4EDC-B921-541CE899FC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50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7F8AD-33BB-4EDC-B921-541CE899FC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56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685800"/>
            <a:ext cx="3508375" cy="2632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2696" y="3635896"/>
            <a:ext cx="5486400" cy="5184576"/>
          </a:xfrm>
        </p:spPr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7F8AD-33BB-4EDC-B921-541CE899FC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87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685800"/>
            <a:ext cx="3508375" cy="2632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8680" y="3563888"/>
            <a:ext cx="5486400" cy="4114800"/>
          </a:xfrm>
        </p:spPr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7F8AD-33BB-4EDC-B921-541CE899FC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2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8900" y="685800"/>
            <a:ext cx="3509963" cy="2632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0688" y="3635896"/>
            <a:ext cx="5486400" cy="5256584"/>
          </a:xfrm>
        </p:spPr>
        <p:txBody>
          <a:bodyPr/>
          <a:lstStyle/>
          <a:p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7F8AD-33BB-4EDC-B921-541CE899FC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79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">
    <p:bg>
      <p:bgPr>
        <a:blipFill dpi="0" rotWithShape="1">
          <a:blip r:embed="rId2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FE305D3-0CDF-5743-9E79-0E7D351E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701FF205-A92D-9A4A-ADA0-8441E0377418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3F357A2-35F6-E645-93A0-54EC947D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376243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74F0161-E1A8-714D-BDB4-BCC6DA1E5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0ACF6475-EAF3-FC4C-9277-98AB506D989E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B542B367-F42C-9F4F-86EB-25AB9A8FFA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3889" y="692698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2DE4F2-687E-4EBE-9773-375744954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842" y="3063068"/>
            <a:ext cx="2946066" cy="3794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AEB76-7C65-E876-C740-7F8CFB100A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3176" y="49129"/>
            <a:ext cx="2790824" cy="35949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B9418-1E73-6EC7-2779-F0E6BBC99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/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BEC3FC-40A3-7D51-B4B3-5DF58201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5EB54-90DA-348A-A6B8-86BC991A6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3089-48A6-F94A-9EA1-B70C9E70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ABA7DCDA-5D5A-2096-045D-19845FBD3C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2825" y="1"/>
            <a:ext cx="1447800" cy="72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7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">
    <p:bg>
      <p:bgPr>
        <a:blipFill dpi="0" rotWithShape="1">
          <a:blip r:embed="rId2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FE305D3-0CDF-5743-9E79-0E7D351E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23731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 dirty="0"/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701FF205-A92D-9A4A-ADA0-8441E0377418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3F357A2-35F6-E645-93A0-54EC947D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242399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74F0161-E1A8-714D-BDB4-BCC6DA1E5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0ACF6475-EAF3-FC4C-9277-98AB506D989E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B542B367-F42C-9F4F-86EB-25AB9A8FFA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3889" y="692698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D36DB-2D57-024B-A530-5F94BA99B078}"/>
              </a:ext>
            </a:extLst>
          </p:cNvPr>
          <p:cNvSpPr txBox="1"/>
          <p:nvPr userDrawn="1"/>
        </p:nvSpPr>
        <p:spPr>
          <a:xfrm>
            <a:off x="6515147" y="6387211"/>
            <a:ext cx="1728192" cy="338554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en-FI" sz="1600" b="0" dirty="0">
                <a:solidFill>
                  <a:schemeClr val="bg1">
                    <a:lumMod val="50000"/>
                  </a:schemeClr>
                </a:solidFill>
              </a:rPr>
              <a:t>EUDAT INTERNAL</a:t>
            </a:r>
          </a:p>
        </p:txBody>
      </p:sp>
    </p:spTree>
    <p:extLst>
      <p:ext uri="{BB962C8B-B14F-4D97-AF65-F5344CB8AC3E}">
        <p14:creationId xmlns:p14="http://schemas.microsoft.com/office/powerpoint/2010/main" val="1842236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t_slide_1">
    <p:bg>
      <p:bgPr>
        <a:blipFill dpi="0" rotWithShape="1">
          <a:blip r:embed="rId2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74F0161-E1A8-714D-BDB4-BCC6DA1E5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0ACF6475-EAF3-FC4C-9277-98AB506D989E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A9BDEF41-4330-2B42-9C62-CFD7B15681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23731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 dirty="0"/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0AD24BFC-9814-894E-98C8-87AE0B1EDEB3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8FCECED-DB39-1747-A8DE-80E10D5B7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242399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egnaposto testo 3">
            <a:extLst>
              <a:ext uri="{FF2B5EF4-FFF2-40B4-BE49-F238E27FC236}">
                <a16:creationId xmlns:a16="http://schemas.microsoft.com/office/drawing/2014/main" id="{D418AF9F-3FA4-8C41-91A3-5EC9B4B575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630" y="1335952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4D226C-EBBE-CC42-B40A-602F026A4BC3}"/>
              </a:ext>
            </a:extLst>
          </p:cNvPr>
          <p:cNvSpPr txBox="1"/>
          <p:nvPr userDrawn="1"/>
        </p:nvSpPr>
        <p:spPr>
          <a:xfrm>
            <a:off x="6515147" y="6387211"/>
            <a:ext cx="1728192" cy="338554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en-FI" sz="1600" b="0" dirty="0">
                <a:solidFill>
                  <a:schemeClr val="bg1">
                    <a:lumMod val="50000"/>
                  </a:schemeClr>
                </a:solidFill>
              </a:rPr>
              <a:t>EUDAT INTERNAL</a:t>
            </a:r>
          </a:p>
        </p:txBody>
      </p:sp>
    </p:spTree>
    <p:extLst>
      <p:ext uri="{BB962C8B-B14F-4D97-AF65-F5344CB8AC3E}">
        <p14:creationId xmlns:p14="http://schemas.microsoft.com/office/powerpoint/2010/main" val="3773842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ayout 1">
    <p:bg>
      <p:bgPr>
        <a:blipFill dpi="0" rotWithShape="1">
          <a:blip r:embed="rId2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74F0161-E1A8-714D-BDB4-BCC6DA1E5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0ACF6475-EAF3-FC4C-9277-98AB506D989E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C634EC-5A9C-5044-9E3E-B3A0D7A17B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4631" y="1412778"/>
            <a:ext cx="8293834" cy="44847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4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4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4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4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4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4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7C87108-BC77-4941-A62C-F94D8554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23731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 dirty="0"/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82035A79-1B7B-6544-A1D3-181E1E5930CA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3739C8B-034F-3E47-BF0B-3A47F41E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242399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egnaposto testo 3">
            <a:extLst>
              <a:ext uri="{FF2B5EF4-FFF2-40B4-BE49-F238E27FC236}">
                <a16:creationId xmlns:a16="http://schemas.microsoft.com/office/drawing/2014/main" id="{2AC9EC50-C324-A747-AF6E-677924BCC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3889" y="692698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12B091-B4F5-224A-9277-4F6B78DDF5A3}"/>
              </a:ext>
            </a:extLst>
          </p:cNvPr>
          <p:cNvSpPr txBox="1"/>
          <p:nvPr userDrawn="1"/>
        </p:nvSpPr>
        <p:spPr>
          <a:xfrm>
            <a:off x="6515147" y="6387211"/>
            <a:ext cx="1728192" cy="338554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en-FI" sz="1600" b="0" dirty="0">
                <a:solidFill>
                  <a:schemeClr val="bg1">
                    <a:lumMod val="50000"/>
                  </a:schemeClr>
                </a:solidFill>
              </a:rPr>
              <a:t>EUDAT INTERNAL</a:t>
            </a:r>
          </a:p>
        </p:txBody>
      </p:sp>
    </p:spTree>
    <p:extLst>
      <p:ext uri="{BB962C8B-B14F-4D97-AF65-F5344CB8AC3E}">
        <p14:creationId xmlns:p14="http://schemas.microsoft.com/office/powerpoint/2010/main" val="3539914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0869C-5BC7-1446-8260-76D55923E1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4631" y="1988840"/>
            <a:ext cx="8293834" cy="390872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2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2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2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2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5971A8-4142-0F43-8A00-109E125BD1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8E2071D-8874-0446-8D50-9D47A7944926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9CB1750-29CE-664D-BBD3-4068C12D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23731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 dirty="0"/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DEE95D45-C844-FD43-B156-1B559F94D079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134E231-F186-024B-A424-F6B611C4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242399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7E165BCA-4AF6-E849-A2D6-760DB1BB1C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630" y="1335952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D2C221-8400-D84A-9257-B2B82E7819EC}"/>
              </a:ext>
            </a:extLst>
          </p:cNvPr>
          <p:cNvSpPr txBox="1"/>
          <p:nvPr userDrawn="1"/>
        </p:nvSpPr>
        <p:spPr>
          <a:xfrm>
            <a:off x="6515147" y="6387211"/>
            <a:ext cx="1728192" cy="338554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en-FI" sz="1600" b="0" dirty="0">
                <a:solidFill>
                  <a:schemeClr val="bg1">
                    <a:lumMod val="50000"/>
                  </a:schemeClr>
                </a:solidFill>
              </a:rPr>
              <a:t>EUDAT INTERNAL</a:t>
            </a:r>
          </a:p>
        </p:txBody>
      </p:sp>
    </p:spTree>
    <p:extLst>
      <p:ext uri="{BB962C8B-B14F-4D97-AF65-F5344CB8AC3E}">
        <p14:creationId xmlns:p14="http://schemas.microsoft.com/office/powerpoint/2010/main" val="4051945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bg>
      <p:bgPr>
        <a:blipFill dpi="0" rotWithShape="1">
          <a:blip r:embed="rId2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4630" y="1412778"/>
            <a:ext cx="4045362" cy="44847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8A381BA6-FCD7-BC4E-84C3-0AAB17271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68263D73-BD1A-7F40-BE5E-2DAA561D4CD2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C836699-AA12-9846-8D86-CEF3320FCFE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03102" y="1412778"/>
            <a:ext cx="4045362" cy="44847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6347596-7AC7-C449-BFE5-8509F884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23731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ED61D70-BC13-1342-B02A-34E0A40EE48F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A15A37D-9248-CE4F-8189-24F0097A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242399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6C7DEAD5-F530-6B4D-B5E5-A8DED871A0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3889" y="692698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E35576-C226-F947-8671-988A29DB6EAD}"/>
              </a:ext>
            </a:extLst>
          </p:cNvPr>
          <p:cNvSpPr txBox="1"/>
          <p:nvPr userDrawn="1"/>
        </p:nvSpPr>
        <p:spPr>
          <a:xfrm>
            <a:off x="6515147" y="6387211"/>
            <a:ext cx="1728192" cy="338554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en-FI" sz="1600" b="0" dirty="0">
                <a:solidFill>
                  <a:schemeClr val="bg1">
                    <a:lumMod val="50000"/>
                  </a:schemeClr>
                </a:solidFill>
              </a:rPr>
              <a:t>EUDAT INTERNAL</a:t>
            </a:r>
          </a:p>
        </p:txBody>
      </p:sp>
    </p:spTree>
    <p:extLst>
      <p:ext uri="{BB962C8B-B14F-4D97-AF65-F5344CB8AC3E}">
        <p14:creationId xmlns:p14="http://schemas.microsoft.com/office/powerpoint/2010/main" val="770908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1">
    <p:bg>
      <p:bgPr>
        <a:blipFill dpi="0" rotWithShape="1">
          <a:blip r:embed="rId2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4630" y="1988841"/>
            <a:ext cx="4045362" cy="39087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8A381BA6-FCD7-BC4E-84C3-0AAB17271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68263D73-BD1A-7F40-BE5E-2DAA561D4CD2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C836699-AA12-9846-8D86-CEF3320FCFE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03102" y="1988841"/>
            <a:ext cx="4045362" cy="39087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9A767DA-4D10-A64D-8EFB-E8E76BCE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23731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471E191E-34E0-D84E-83C6-1FE64C0FDCEC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50DBCA4-41E7-E247-BC9F-899F3AF17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242399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475B98D1-2180-1644-9658-DD7762069E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630" y="1335952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3E7ABB-F8CA-2242-B8A7-AE839087CDEA}"/>
              </a:ext>
            </a:extLst>
          </p:cNvPr>
          <p:cNvSpPr txBox="1"/>
          <p:nvPr userDrawn="1"/>
        </p:nvSpPr>
        <p:spPr>
          <a:xfrm>
            <a:off x="6515147" y="6387211"/>
            <a:ext cx="1728192" cy="338554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en-FI" sz="1600" b="0" dirty="0">
                <a:solidFill>
                  <a:schemeClr val="bg1">
                    <a:lumMod val="50000"/>
                  </a:schemeClr>
                </a:solidFill>
              </a:rPr>
              <a:t>EUDAT INTERNAL</a:t>
            </a:r>
          </a:p>
        </p:txBody>
      </p:sp>
    </p:spTree>
    <p:extLst>
      <p:ext uri="{BB962C8B-B14F-4D97-AF65-F5344CB8AC3E}">
        <p14:creationId xmlns:p14="http://schemas.microsoft.com/office/powerpoint/2010/main" val="2319563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ayout 2">
    <p:bg>
      <p:bgPr>
        <a:blipFill dpi="0" rotWithShape="1">
          <a:blip r:embed="rId2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FC126F9-B42A-7846-A82F-91E09188EF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5332A66-E055-1545-B88A-20D82D9D3FF4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C79467B-2813-784D-8FB7-DC96575051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5400000">
            <a:off x="2601535" y="-145150"/>
            <a:ext cx="3908728" cy="81767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4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4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4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4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4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4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0240512-0398-EB48-9F67-CD387BDD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23731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 dirty="0"/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286C4969-1180-7A48-8B02-9EB4FFC56B3B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A42CDE5-F21E-1644-8432-1501DA85A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242399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7E9281EF-AD08-714D-918C-CB9CF7246A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630" y="1335952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193F48-B9C3-C848-949B-DE808C179B47}"/>
              </a:ext>
            </a:extLst>
          </p:cNvPr>
          <p:cNvSpPr txBox="1"/>
          <p:nvPr userDrawn="1"/>
        </p:nvSpPr>
        <p:spPr>
          <a:xfrm>
            <a:off x="6515147" y="6387211"/>
            <a:ext cx="1728192" cy="338554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en-FI" sz="1600" b="0" dirty="0">
                <a:solidFill>
                  <a:schemeClr val="bg1">
                    <a:lumMod val="50000"/>
                  </a:schemeClr>
                </a:solidFill>
              </a:rPr>
              <a:t>EUDAT INTERNAL</a:t>
            </a:r>
          </a:p>
        </p:txBody>
      </p:sp>
    </p:spTree>
    <p:extLst>
      <p:ext uri="{BB962C8B-B14F-4D97-AF65-F5344CB8AC3E}">
        <p14:creationId xmlns:p14="http://schemas.microsoft.com/office/powerpoint/2010/main" val="1026161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98104B4-067B-3C4A-B63F-CB8218587E7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4631" y="1988840"/>
            <a:ext cx="8293834" cy="390872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2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2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2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2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3" name="Immagine 6">
            <a:extLst>
              <a:ext uri="{FF2B5EF4-FFF2-40B4-BE49-F238E27FC236}">
                <a16:creationId xmlns:a16="http://schemas.microsoft.com/office/drawing/2014/main" id="{0E3B1B0E-CC19-3E40-B874-0BA2A95482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4" name="Rettangolo 8">
            <a:extLst>
              <a:ext uri="{FF2B5EF4-FFF2-40B4-BE49-F238E27FC236}">
                <a16:creationId xmlns:a16="http://schemas.microsoft.com/office/drawing/2014/main" id="{7E06D3C3-7ECB-C84F-A106-CDBD3E4B7C4D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11C867-6221-AF4B-A4D8-D07C392B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23731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 dirty="0"/>
          </a:p>
        </p:txBody>
      </p:sp>
      <p:cxnSp>
        <p:nvCxnSpPr>
          <p:cNvPr id="6" name="Connettore 1 14">
            <a:extLst>
              <a:ext uri="{FF2B5EF4-FFF2-40B4-BE49-F238E27FC236}">
                <a16:creationId xmlns:a16="http://schemas.microsoft.com/office/drawing/2014/main" id="{7C456F7C-B046-C44E-BD69-8E1999E1D271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C415CD-42F1-E540-9484-B749F0FB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242399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5D62AA81-A05B-3A4E-8C06-8636C93C2C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630" y="1335952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828E1-32F8-A046-9BD0-C35E3B4B447B}"/>
              </a:ext>
            </a:extLst>
          </p:cNvPr>
          <p:cNvSpPr txBox="1"/>
          <p:nvPr userDrawn="1"/>
        </p:nvSpPr>
        <p:spPr>
          <a:xfrm>
            <a:off x="6515147" y="6387211"/>
            <a:ext cx="1728192" cy="338554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en-FI" sz="1600" b="0" dirty="0">
                <a:solidFill>
                  <a:schemeClr val="bg1">
                    <a:lumMod val="50000"/>
                  </a:schemeClr>
                </a:solidFill>
              </a:rPr>
              <a:t>EUDAT INTERNAL</a:t>
            </a:r>
          </a:p>
        </p:txBody>
      </p:sp>
    </p:spTree>
    <p:extLst>
      <p:ext uri="{BB962C8B-B14F-4D97-AF65-F5344CB8AC3E}">
        <p14:creationId xmlns:p14="http://schemas.microsoft.com/office/powerpoint/2010/main" val="132163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t_slide_1">
    <p:bg>
      <p:bgPr>
        <a:blipFill dpi="0" rotWithShape="1">
          <a:blip r:embed="rId2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74F0161-E1A8-714D-BDB4-BCC6DA1E5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0ACF6475-EAF3-FC4C-9277-98AB506D989E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A9BDEF41-4330-2B42-9C62-CFD7B15681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0AD24BFC-9814-894E-98C8-87AE0B1EDEB3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8FCECED-DB39-1747-A8DE-80E10D5B7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376243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Segnaposto testo 3">
            <a:extLst>
              <a:ext uri="{FF2B5EF4-FFF2-40B4-BE49-F238E27FC236}">
                <a16:creationId xmlns:a16="http://schemas.microsoft.com/office/drawing/2014/main" id="{D418AF9F-3FA4-8C41-91A3-5EC9B4B575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630" y="1335952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81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ayout 1">
    <p:bg>
      <p:bgPr>
        <a:blipFill dpi="0" rotWithShape="1">
          <a:blip r:embed="rId2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74F0161-E1A8-714D-BDB4-BCC6DA1E5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0ACF6475-EAF3-FC4C-9277-98AB506D989E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C634EC-5A9C-5044-9E3E-B3A0D7A17B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4631" y="1412778"/>
            <a:ext cx="8293834" cy="44847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4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4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4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4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4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4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7C87108-BC77-4941-A62C-F94D8554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82035A79-1B7B-6544-A1D3-181E1E5930CA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3739C8B-034F-3E47-BF0B-3A47F41E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376243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Segnaposto testo 3">
            <a:extLst>
              <a:ext uri="{FF2B5EF4-FFF2-40B4-BE49-F238E27FC236}">
                <a16:creationId xmlns:a16="http://schemas.microsoft.com/office/drawing/2014/main" id="{2AC9EC50-C324-A747-AF6E-677924BCC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3889" y="692698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49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0869C-5BC7-1446-8260-76D55923E1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4631" y="1988840"/>
            <a:ext cx="8293834" cy="390872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2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2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2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2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5971A8-4142-0F43-8A00-109E125BD1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8E2071D-8874-0446-8D50-9D47A7944926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9CB1750-29CE-664D-BBD3-4068C12D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DEE95D45-C844-FD43-B156-1B559F94D079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134E231-F186-024B-A424-F6B611C4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376243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7E165BCA-4AF6-E849-A2D6-760DB1BB1C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630" y="1335952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597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bg>
      <p:bgPr>
        <a:blipFill dpi="0" rotWithShape="1">
          <a:blip r:embed="rId2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4630" y="1412778"/>
            <a:ext cx="4045362" cy="44847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8A381BA6-FCD7-BC4E-84C3-0AAB17271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68263D73-BD1A-7F40-BE5E-2DAA561D4CD2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C836699-AA12-9846-8D86-CEF3320FCFE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03102" y="1412778"/>
            <a:ext cx="4045362" cy="44847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6347596-7AC7-C449-BFE5-8509F884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0ED61D70-BC13-1342-B02A-34E0A40EE48F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A15A37D-9248-CE4F-8189-24F0097A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376243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6C7DEAD5-F530-6B4D-B5E5-A8DED871A0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63889" y="692698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7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1">
    <p:bg>
      <p:bgPr>
        <a:blipFill dpi="0" rotWithShape="1">
          <a:blip r:embed="rId2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3F6A26B-5B89-2345-84B7-67F14B7446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4630" y="1988841"/>
            <a:ext cx="4045362" cy="39087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8A381BA6-FCD7-BC4E-84C3-0AAB17271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68263D73-BD1A-7F40-BE5E-2DAA561D4CD2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C836699-AA12-9846-8D86-CEF3320FCFE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03102" y="1988841"/>
            <a:ext cx="4045362" cy="39087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3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9A767DA-4D10-A64D-8EFB-E8E76BCE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471E191E-34E0-D84E-83C6-1FE64C0FDCEC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50DBCA4-41E7-E247-BC9F-899F3AF17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376243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475B98D1-2180-1644-9658-DD7762069E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630" y="1335952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02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ayout 2">
    <p:bg>
      <p:bgPr>
        <a:blipFill dpi="0" rotWithShape="1">
          <a:blip r:embed="rId2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FC126F9-B42A-7846-A82F-91E09188EF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5332A66-E055-1545-B88A-20D82D9D3FF4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C79467B-2813-784D-8FB7-DC96575051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5400000">
            <a:off x="2601535" y="-145150"/>
            <a:ext cx="3908728" cy="81767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4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4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4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4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4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4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0240512-0398-EB48-9F67-CD387BDD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286C4969-1180-7A48-8B02-9EB4FFC56B3B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A42CDE5-F21E-1644-8432-1501DA85A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376243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7E9281EF-AD08-714D-918C-CB9CF7246A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630" y="1335952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13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98104B4-067B-3C4A-B63F-CB8218587E7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4631" y="1988840"/>
            <a:ext cx="8293834" cy="390872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SzPct val="90000"/>
              <a:buFontTx/>
              <a:buBlip>
                <a:blip r:embed="rId2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2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2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85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sz="1500" b="0" i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Blip>
                <a:blip r:embed="rId2"/>
              </a:buBlip>
              <a:tabLst/>
              <a:defRPr/>
            </a:pPr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pic>
        <p:nvPicPr>
          <p:cNvPr id="3" name="Immagine 6">
            <a:extLst>
              <a:ext uri="{FF2B5EF4-FFF2-40B4-BE49-F238E27FC236}">
                <a16:creationId xmlns:a16="http://schemas.microsoft.com/office/drawing/2014/main" id="{0E3B1B0E-CC19-3E40-B874-0BA2A95482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8" y="381211"/>
            <a:ext cx="2900705" cy="743535"/>
          </a:xfrm>
          <a:prstGeom prst="rect">
            <a:avLst/>
          </a:prstGeom>
        </p:spPr>
      </p:pic>
      <p:sp>
        <p:nvSpPr>
          <p:cNvPr id="4" name="Rettangolo 8">
            <a:extLst>
              <a:ext uri="{FF2B5EF4-FFF2-40B4-BE49-F238E27FC236}">
                <a16:creationId xmlns:a16="http://schemas.microsoft.com/office/drawing/2014/main" id="{7E06D3C3-7ECB-C84F-A106-CDBD3E4B7C4D}"/>
              </a:ext>
            </a:extLst>
          </p:cNvPr>
          <p:cNvSpPr/>
          <p:nvPr userDrawn="1"/>
        </p:nvSpPr>
        <p:spPr>
          <a:xfrm flipH="1">
            <a:off x="1" y="476672"/>
            <a:ext cx="172265" cy="57606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11C867-6221-AF4B-A4D8-D07C392B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cxnSp>
        <p:nvCxnSpPr>
          <p:cNvPr id="6" name="Connettore 1 14">
            <a:extLst>
              <a:ext uri="{FF2B5EF4-FFF2-40B4-BE49-F238E27FC236}">
                <a16:creationId xmlns:a16="http://schemas.microsoft.com/office/drawing/2014/main" id="{7C456F7C-B046-C44E-BD69-8E1999E1D271}"/>
              </a:ext>
            </a:extLst>
          </p:cNvPr>
          <p:cNvCxnSpPr>
            <a:cxnSpLocks/>
          </p:cNvCxnSpPr>
          <p:nvPr userDrawn="1"/>
        </p:nvCxnSpPr>
        <p:spPr>
          <a:xfrm flipH="1">
            <a:off x="971601" y="6372000"/>
            <a:ext cx="7416824" cy="0"/>
          </a:xfrm>
          <a:prstGeom prst="line">
            <a:avLst/>
          </a:prstGeom>
          <a:ln w="12700">
            <a:solidFill>
              <a:srgbClr val="2637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C415CD-42F1-E540-9484-B749F0FB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376243"/>
            <a:ext cx="405408" cy="293117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tx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5D62AA81-A05B-3A4E-8C06-8636C93C2C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630" y="1335952"/>
            <a:ext cx="3964579" cy="31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01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31332"/>
            <a:ext cx="2133600" cy="365125"/>
          </a:xfrm>
          <a:prstGeom prst="rect">
            <a:avLst/>
          </a:prstGeom>
        </p:spPr>
        <p:txBody>
          <a:bodyPr/>
          <a:lstStyle/>
          <a:p>
            <a:fld id="{70FB4C27-80EA-4CEA-BCAF-6AF9FB1032F6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1313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31332"/>
            <a:ext cx="2133600" cy="365125"/>
          </a:xfrm>
          <a:prstGeom prst="rect">
            <a:avLst/>
          </a:prstGeom>
        </p:spPr>
        <p:txBody>
          <a:bodyPr/>
          <a:lstStyle/>
          <a:p>
            <a:fld id="{F314D82C-507D-47A0-9918-E487A598C6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38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7" r:id="rId2"/>
    <p:sldLayoutId id="2147483714" r:id="rId3"/>
    <p:sldLayoutId id="2147483713" r:id="rId4"/>
    <p:sldLayoutId id="2147483715" r:id="rId5"/>
    <p:sldLayoutId id="2147483709" r:id="rId6"/>
    <p:sldLayoutId id="2147483712" r:id="rId7"/>
    <p:sldLayoutId id="2147483707" r:id="rId8"/>
    <p:sldLayoutId id="2147483718" r:id="rId9"/>
    <p:sldLayoutId id="2147483728" r:id="rId10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l="-18000" t="-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9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28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8C7CE7-02F6-9C4E-B49C-A3F54D237E10}"/>
              </a:ext>
            </a:extLst>
          </p:cNvPr>
          <p:cNvSpPr txBox="1"/>
          <p:nvPr/>
        </p:nvSpPr>
        <p:spPr>
          <a:xfrm>
            <a:off x="3563888" y="6111299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 dirty="0" err="1">
                <a:solidFill>
                  <a:srgbClr val="26377F"/>
                </a:solidFill>
                <a:latin typeface="Source Sans Pro" charset="0"/>
                <a:ea typeface="Source Sans Pro" charset="0"/>
                <a:cs typeface="Source Sans Pro" charset="0"/>
              </a:rPr>
              <a:t>eudat.eu</a:t>
            </a:r>
            <a:endParaRPr lang="en-GB" sz="1400">
              <a:solidFill>
                <a:srgbClr val="26377F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8D622C-A836-684D-8BDB-40E405A1B5A9}"/>
              </a:ext>
            </a:extLst>
          </p:cNvPr>
          <p:cNvSpPr txBox="1"/>
          <p:nvPr/>
        </p:nvSpPr>
        <p:spPr>
          <a:xfrm>
            <a:off x="4925535" y="6093298"/>
            <a:ext cx="111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>
                <a:solidFill>
                  <a:srgbClr val="26377F"/>
                </a:solidFill>
                <a:latin typeface="Source Sans Pro" charset="0"/>
                <a:ea typeface="Source Sans Pro" charset="0"/>
                <a:cs typeface="Source Sans Pro" charset="0"/>
              </a:rPr>
              <a:t>@</a:t>
            </a:r>
            <a:r>
              <a:rPr lang="en-GB" sz="1400" err="1">
                <a:solidFill>
                  <a:srgbClr val="26377F"/>
                </a:solidFill>
                <a:latin typeface="Source Sans Pro" charset="0"/>
                <a:ea typeface="Source Sans Pro" charset="0"/>
                <a:cs typeface="Source Sans Pro" charset="0"/>
              </a:rPr>
              <a:t>eudat_eu</a:t>
            </a:r>
            <a:endParaRPr lang="en-GB" sz="1400">
              <a:solidFill>
                <a:srgbClr val="26377F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CD835B89-D423-504B-B50D-7DCC1525C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678" y="6156885"/>
            <a:ext cx="224988" cy="181301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0843CE71-FB63-D141-BC19-F4C00F0AE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6156883"/>
            <a:ext cx="180604" cy="180604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A243C9C2-CF13-974D-BD3E-D588C4DE0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700808"/>
            <a:ext cx="4762500" cy="1765300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EC02FCA-1DC2-F14E-98FE-C2F357C66011}"/>
              </a:ext>
            </a:extLst>
          </p:cNvPr>
          <p:cNvSpPr txBox="1"/>
          <p:nvPr/>
        </p:nvSpPr>
        <p:spPr>
          <a:xfrm>
            <a:off x="2699792" y="4482734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1400" dirty="0">
                <a:solidFill>
                  <a:prstClr val="white"/>
                </a:solidFill>
                <a:ea typeface="Source Sans Pro" charset="0"/>
              </a:rPr>
              <a:t>Debora Testi | User Engagement coordinator</a:t>
            </a:r>
          </a:p>
        </p:txBody>
      </p: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3518BE49-0F49-2E4B-9D90-FE3B9BC9FDFE}"/>
              </a:ext>
            </a:extLst>
          </p:cNvPr>
          <p:cNvCxnSpPr/>
          <p:nvPr/>
        </p:nvCxnSpPr>
        <p:spPr>
          <a:xfrm>
            <a:off x="4312398" y="4286453"/>
            <a:ext cx="51920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>
            <a:extLst>
              <a:ext uri="{FF2B5EF4-FFF2-40B4-BE49-F238E27FC236}">
                <a16:creationId xmlns:a16="http://schemas.microsoft.com/office/drawing/2014/main" id="{E31E9D16-D882-D942-BB1E-7F958DE99B24}"/>
              </a:ext>
            </a:extLst>
          </p:cNvPr>
          <p:cNvSpPr txBox="1">
            <a:spLocks/>
          </p:cNvSpPr>
          <p:nvPr/>
        </p:nvSpPr>
        <p:spPr>
          <a:xfrm>
            <a:off x="1403648" y="3259308"/>
            <a:ext cx="5904656" cy="673745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>
              <a:defRPr/>
            </a:pPr>
            <a:r>
              <a:rPr lang="en-GB" sz="2400" cap="all" dirty="0">
                <a:solidFill>
                  <a:prstClr val="white"/>
                </a:solidFill>
              </a:rPr>
              <a:t>Service catalogue</a:t>
            </a:r>
          </a:p>
        </p:txBody>
      </p:sp>
    </p:spTree>
    <p:extLst>
      <p:ext uri="{BB962C8B-B14F-4D97-AF65-F5344CB8AC3E}">
        <p14:creationId xmlns:p14="http://schemas.microsoft.com/office/powerpoint/2010/main" val="1206263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5D558-0E96-4EB6-AB91-492E357C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EDDB4-4CE7-4588-A40F-2D53554718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3890" y="548682"/>
            <a:ext cx="3964579" cy="457093"/>
          </a:xfrm>
        </p:spPr>
        <p:txBody>
          <a:bodyPr>
            <a:noAutofit/>
          </a:bodyPr>
          <a:lstStyle/>
          <a:p>
            <a:r>
              <a:rPr lang="en-US" sz="2200" dirty="0"/>
              <a:t>The EUDAT Service Suite</a:t>
            </a:r>
            <a:endParaRPr lang="it-IT" sz="2200" dirty="0"/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E2CC02A6-B241-4337-8729-383117F0B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83" y="1556792"/>
            <a:ext cx="8181833" cy="4336500"/>
          </a:xfrm>
          <a:prstGeom prst="rect">
            <a:avLst/>
          </a:prstGeom>
        </p:spPr>
      </p:pic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0B883892-BB06-43B7-83A7-B1B9866F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</p:spPr>
        <p:txBody>
          <a:bodyPr/>
          <a:lstStyle/>
          <a:p>
            <a:fld id="{6338C44A-0F66-B64E-9E8B-086D5F3DD274}" type="datetime1">
              <a:rPr lang="en-US" smtClean="0"/>
              <a:t>5/4/2023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751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23.png">
            <a:extLst>
              <a:ext uri="{FF2B5EF4-FFF2-40B4-BE49-F238E27FC236}">
                <a16:creationId xmlns:a16="http://schemas.microsoft.com/office/drawing/2014/main" id="{AB2DA43B-84FF-46C5-A4CF-EB56B26CCA7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" t="158" b="158"/>
          <a:stretch/>
        </p:blipFill>
        <p:spPr>
          <a:xfrm>
            <a:off x="4144688" y="197598"/>
            <a:ext cx="4809958" cy="6183730"/>
          </a:xfrm>
          <a:prstGeom prst="rect">
            <a:avLst/>
          </a:prstGeom>
          <a:ln/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E8CFBE18-3328-484A-B2AB-DC76A3512854}"/>
              </a:ext>
            </a:extLst>
          </p:cNvPr>
          <p:cNvSpPr/>
          <p:nvPr/>
        </p:nvSpPr>
        <p:spPr>
          <a:xfrm>
            <a:off x="4227702" y="4127575"/>
            <a:ext cx="1563479" cy="976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E5AB595B-006C-4D4C-AC3F-4E14BD1C9268}"/>
              </a:ext>
            </a:extLst>
          </p:cNvPr>
          <p:cNvSpPr/>
          <p:nvPr/>
        </p:nvSpPr>
        <p:spPr>
          <a:xfrm>
            <a:off x="4281045" y="5420975"/>
            <a:ext cx="1333501" cy="729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F6CB9CB6-8BB7-4162-A9D5-4215C4C329D6}"/>
              </a:ext>
            </a:extLst>
          </p:cNvPr>
          <p:cNvSpPr txBox="1"/>
          <p:nvPr/>
        </p:nvSpPr>
        <p:spPr>
          <a:xfrm>
            <a:off x="591475" y="4385262"/>
            <a:ext cx="3526286" cy="854080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pPr algn="l"/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NL" b="1" dirty="0">
                <a:solidFill>
                  <a:schemeClr val="bg2">
                    <a:lumMod val="10000"/>
                  </a:schemeClr>
                </a:solidFill>
              </a:rPr>
              <a:t>ersonal and/or Project workspace</a:t>
            </a:r>
          </a:p>
          <a:p>
            <a:r>
              <a:rPr lang="en-NL" sz="1050" dirty="0">
                <a:solidFill>
                  <a:schemeClr val="bg2">
                    <a:lumMod val="10000"/>
                  </a:schemeClr>
                </a:solidFill>
              </a:rPr>
              <a:t>Mid-term storage resources during project,</a:t>
            </a:r>
          </a:p>
          <a:p>
            <a:r>
              <a:rPr lang="en-GB" sz="1050" dirty="0">
                <a:solidFill>
                  <a:schemeClr val="bg2">
                    <a:lumMod val="10000"/>
                  </a:schemeClr>
                </a:solidFill>
              </a:rPr>
              <a:t>G</a:t>
            </a:r>
            <a:r>
              <a:rPr lang="en-NL" sz="1050" dirty="0">
                <a:solidFill>
                  <a:schemeClr val="bg2">
                    <a:lumMod val="10000"/>
                  </a:schemeClr>
                </a:solidFill>
              </a:rPr>
              <a:t>ood connection to computing facilities,</a:t>
            </a:r>
          </a:p>
          <a:p>
            <a:r>
              <a:rPr lang="en-GB" sz="105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NL" sz="1050" dirty="0">
                <a:solidFill>
                  <a:schemeClr val="bg2">
                    <a:lumMod val="10000"/>
                  </a:schemeClr>
                </a:solidFill>
              </a:rPr>
              <a:t>o storage active resource data</a:t>
            </a: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F9D91A20-BD2F-4B34-A294-6C9ABC349D88}"/>
              </a:ext>
            </a:extLst>
          </p:cNvPr>
          <p:cNvSpPr txBox="1"/>
          <p:nvPr/>
        </p:nvSpPr>
        <p:spPr>
          <a:xfrm>
            <a:off x="616155" y="3555237"/>
            <a:ext cx="3183632" cy="854080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Data Archive </a:t>
            </a:r>
          </a:p>
          <a:p>
            <a:r>
              <a:rPr lang="en-GB" sz="1050" dirty="0"/>
              <a:t>Mid term storage resources after/between projects, accessible from computing facilities to store non-active research data, bitwise preservation</a:t>
            </a:r>
            <a:endParaRPr lang="en-NL" sz="105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27A852FA-EFE5-48DB-B229-E28C6021D9FC}"/>
              </a:ext>
            </a:extLst>
          </p:cNvPr>
          <p:cNvSpPr txBox="1"/>
          <p:nvPr/>
        </p:nvSpPr>
        <p:spPr>
          <a:xfrm>
            <a:off x="635378" y="2746831"/>
            <a:ext cx="3567973" cy="854080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Policies based Data Archive</a:t>
            </a:r>
          </a:p>
          <a:p>
            <a:r>
              <a:rPr lang="en-GB" sz="1050" dirty="0"/>
              <a:t>Mid-long term data resources, accessible from computing facilities to store non-active research data, high level data  management </a:t>
            </a:r>
            <a:endParaRPr lang="en-NL" sz="105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977098CD-3B4A-4D74-876E-3BA1343B48A9}"/>
              </a:ext>
            </a:extLst>
          </p:cNvPr>
          <p:cNvSpPr txBox="1"/>
          <p:nvPr/>
        </p:nvSpPr>
        <p:spPr>
          <a:xfrm>
            <a:off x="652534" y="2109387"/>
            <a:ext cx="3298492" cy="692497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Data Repository</a:t>
            </a:r>
          </a:p>
          <a:p>
            <a:r>
              <a:rPr lang="en-GB" sz="1050" dirty="0"/>
              <a:t>Long term data resources, accessible from computing facilities to store non-active FAIR data</a:t>
            </a:r>
            <a:endParaRPr lang="en-GB" sz="105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E285A7F4-1A9B-4D16-9C50-57174916A0E7}"/>
              </a:ext>
            </a:extLst>
          </p:cNvPr>
          <p:cNvSpPr txBox="1"/>
          <p:nvPr/>
        </p:nvSpPr>
        <p:spPr>
          <a:xfrm>
            <a:off x="660661" y="1631908"/>
            <a:ext cx="2122697" cy="530915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pPr algn="l"/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Data Discovery</a:t>
            </a:r>
          </a:p>
          <a:p>
            <a:r>
              <a:rPr lang="en-GB" sz="1050" dirty="0"/>
              <a:t>Making FAIR research data findable</a:t>
            </a:r>
            <a:endParaRPr lang="en-GB" sz="105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AC0F0CE8-CFCA-4D62-8CD0-7298876B36DE}"/>
              </a:ext>
            </a:extLst>
          </p:cNvPr>
          <p:cNvSpPr/>
          <p:nvPr/>
        </p:nvSpPr>
        <p:spPr>
          <a:xfrm>
            <a:off x="4313384" y="257422"/>
            <a:ext cx="1435768" cy="4131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14BC2AB8-7EA9-43A4-BEEC-AB68AA12637D}"/>
              </a:ext>
            </a:extLst>
          </p:cNvPr>
          <p:cNvCxnSpPr/>
          <p:nvPr/>
        </p:nvCxnSpPr>
        <p:spPr>
          <a:xfrm flipH="1">
            <a:off x="3394355" y="1625482"/>
            <a:ext cx="54956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96FFE52F-6DCA-4A29-9E21-55C67CC67C4A}"/>
              </a:ext>
            </a:extLst>
          </p:cNvPr>
          <p:cNvCxnSpPr/>
          <p:nvPr/>
        </p:nvCxnSpPr>
        <p:spPr>
          <a:xfrm flipH="1">
            <a:off x="3394355" y="5169936"/>
            <a:ext cx="54956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15">
            <a:extLst>
              <a:ext uri="{FF2B5EF4-FFF2-40B4-BE49-F238E27FC236}">
                <a16:creationId xmlns:a16="http://schemas.microsoft.com/office/drawing/2014/main" id="{7005F69E-FFE2-471B-8BED-B9D81E683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83344" y="2315085"/>
            <a:ext cx="565322" cy="655657"/>
          </a:xfrm>
          <a:prstGeom prst="rect">
            <a:avLst/>
          </a:prstGeom>
        </p:spPr>
      </p:pic>
      <p:pic>
        <p:nvPicPr>
          <p:cNvPr id="45" name="Picture 17">
            <a:extLst>
              <a:ext uri="{FF2B5EF4-FFF2-40B4-BE49-F238E27FC236}">
                <a16:creationId xmlns:a16="http://schemas.microsoft.com/office/drawing/2014/main" id="{C7AD7A9E-0E6C-4D46-8D57-D900C585B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71830" y="3154246"/>
            <a:ext cx="558720" cy="648000"/>
          </a:xfrm>
          <a:prstGeom prst="rect">
            <a:avLst/>
          </a:prstGeom>
        </p:spPr>
      </p:pic>
      <p:pic>
        <p:nvPicPr>
          <p:cNvPr id="46" name="Picture 24">
            <a:extLst>
              <a:ext uri="{FF2B5EF4-FFF2-40B4-BE49-F238E27FC236}">
                <a16:creationId xmlns:a16="http://schemas.microsoft.com/office/drawing/2014/main" id="{C229E1ED-29DA-4CBD-8AFC-7C49F6A4C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873258" y="1646324"/>
            <a:ext cx="561214" cy="648000"/>
          </a:xfrm>
          <a:prstGeom prst="rect">
            <a:avLst/>
          </a:prstGeom>
        </p:spPr>
      </p:pic>
      <p:pic>
        <p:nvPicPr>
          <p:cNvPr id="47" name="Picture 2" descr="Placeholder+logo">
            <a:extLst>
              <a:ext uri="{FF2B5EF4-FFF2-40B4-BE49-F238E27FC236}">
                <a16:creationId xmlns:a16="http://schemas.microsoft.com/office/drawing/2014/main" id="{D0D940EB-BDCA-4CB5-991A-69796063F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71"/>
          <a:stretch/>
        </p:blipFill>
        <p:spPr bwMode="auto">
          <a:xfrm>
            <a:off x="8177712" y="4359546"/>
            <a:ext cx="600513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B2FIND">
            <a:extLst>
              <a:ext uri="{FF2B5EF4-FFF2-40B4-BE49-F238E27FC236}">
                <a16:creationId xmlns:a16="http://schemas.microsoft.com/office/drawing/2014/main" id="{998155D3-257A-4DE9-8FE5-7B29163DB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87"/>
          <a:stretch/>
        </p:blipFill>
        <p:spPr bwMode="auto">
          <a:xfrm>
            <a:off x="8460837" y="1646284"/>
            <a:ext cx="57565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24">
            <a:extLst>
              <a:ext uri="{FF2B5EF4-FFF2-40B4-BE49-F238E27FC236}">
                <a16:creationId xmlns:a16="http://schemas.microsoft.com/office/drawing/2014/main" id="{06FA8B5A-11D6-4919-BB0C-CCB937528901}"/>
              </a:ext>
            </a:extLst>
          </p:cNvPr>
          <p:cNvSpPr txBox="1"/>
          <p:nvPr/>
        </p:nvSpPr>
        <p:spPr>
          <a:xfrm>
            <a:off x="616154" y="5235737"/>
            <a:ext cx="3240695" cy="854080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pPr algn="l"/>
            <a:r>
              <a:rPr lang="en-NL" b="1" dirty="0">
                <a:solidFill>
                  <a:schemeClr val="bg2">
                    <a:lumMod val="10000"/>
                  </a:schemeClr>
                </a:solidFill>
              </a:rPr>
              <a:t>Data Analysis and/or Processing</a:t>
            </a:r>
          </a:p>
          <a:p>
            <a:pPr algn="l"/>
            <a:r>
              <a:rPr lang="en-NL" sz="1050" dirty="0">
                <a:solidFill>
                  <a:schemeClr val="bg2">
                    <a:lumMod val="10000"/>
                  </a:schemeClr>
                </a:solidFill>
              </a:rPr>
              <a:t>Short term storage resources,</a:t>
            </a:r>
          </a:p>
          <a:p>
            <a:pPr algn="l"/>
            <a:r>
              <a:rPr lang="en-GB" sz="105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NL" sz="1050" dirty="0">
                <a:solidFill>
                  <a:schemeClr val="bg2">
                    <a:lumMod val="10000"/>
                  </a:schemeClr>
                </a:solidFill>
              </a:rPr>
              <a:t>ightly coupled to computing resources,</a:t>
            </a:r>
          </a:p>
          <a:p>
            <a:pPr algn="l"/>
            <a:r>
              <a:rPr lang="en-GB" sz="1050" dirty="0">
                <a:solidFill>
                  <a:schemeClr val="bg2">
                    <a:lumMod val="10000"/>
                  </a:schemeClr>
                </a:solidFill>
              </a:rPr>
              <a:t>u</a:t>
            </a:r>
            <a:r>
              <a:rPr lang="en-NL" sz="1050" dirty="0">
                <a:solidFill>
                  <a:schemeClr val="bg2">
                    <a:lumMod val="10000"/>
                  </a:schemeClr>
                </a:solidFill>
              </a:rPr>
              <a:t>sed during data processing and analysis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EBD013CF-B56F-4260-A60C-4997B5A3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</p:spPr>
        <p:txBody>
          <a:bodyPr/>
          <a:lstStyle/>
          <a:p>
            <a:fld id="{6338C44A-0F66-B64E-9E8B-086D5F3DD274}" type="datetime1">
              <a:rPr lang="en-US" smtClean="0"/>
              <a:t>5/4/2023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6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52" y="280318"/>
            <a:ext cx="434498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539552" y="1362052"/>
            <a:ext cx="4102659" cy="377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marL="342900" indent="-342900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500" b="1" dirty="0">
                <a:latin typeface="Helvetica"/>
                <a:ea typeface="+mn-ea"/>
                <a:cs typeface="Helvetica"/>
              </a:rPr>
              <a:t>Who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500" dirty="0">
                <a:latin typeface="Helvetica"/>
                <a:ea typeface="+mn-ea"/>
                <a:cs typeface="Helvetica"/>
              </a:rPr>
              <a:t>Anyone</a:t>
            </a:r>
          </a:p>
          <a:p>
            <a:pPr marL="342900" indent="-342900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500" b="1" dirty="0">
                <a:latin typeface="Helvetica"/>
                <a:ea typeface="+mn-ea"/>
                <a:cs typeface="Helvetica"/>
              </a:rPr>
              <a:t>What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500" b="1" dirty="0">
                <a:latin typeface="Helvetica"/>
                <a:ea typeface="+mn-ea"/>
                <a:cs typeface="Helvetica"/>
              </a:rPr>
              <a:t>Find</a:t>
            </a:r>
            <a:r>
              <a:rPr lang="en-US" sz="1500" dirty="0">
                <a:latin typeface="Helvetica"/>
                <a:ea typeface="+mn-ea"/>
                <a:cs typeface="Helvetica"/>
              </a:rPr>
              <a:t> collections of scientific data quickly and easily, irrespective of their origin, discipline or community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600" dirty="0">
                <a:solidFill>
                  <a:srgbClr val="000000"/>
                </a:solidFill>
                <a:latin typeface="Helvetica LT Std" charset="0"/>
              </a:rPr>
              <a:t>Get quick </a:t>
            </a:r>
            <a:r>
              <a:rPr lang="en-US" sz="1600" b="1" dirty="0">
                <a:solidFill>
                  <a:srgbClr val="000000"/>
                </a:solidFill>
                <a:latin typeface="Helvetica LT Std" charset="0"/>
              </a:rPr>
              <a:t>overviews</a:t>
            </a:r>
            <a:r>
              <a:rPr lang="en-US" sz="1600" dirty="0">
                <a:solidFill>
                  <a:srgbClr val="000000"/>
                </a:solidFill>
                <a:latin typeface="Helvetica LT Std" charset="0"/>
              </a:rPr>
              <a:t> of available data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500" dirty="0">
                <a:latin typeface="Helvetica"/>
                <a:cs typeface="Helvetica"/>
              </a:rPr>
              <a:t>Browse through collections using </a:t>
            </a:r>
            <a:r>
              <a:rPr lang="en-US" sz="1500" b="1" dirty="0">
                <a:latin typeface="Helvetica"/>
                <a:cs typeface="Helvetica"/>
              </a:rPr>
              <a:t>standardized facets</a:t>
            </a:r>
          </a:p>
          <a:p>
            <a:pPr marL="342900" indent="-342900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500" b="1" dirty="0">
                <a:latin typeface="Helvetica"/>
                <a:cs typeface="Helvetica"/>
              </a:rPr>
              <a:t>Why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500" dirty="0">
                <a:latin typeface="Helvetica"/>
                <a:cs typeface="Helvetica"/>
              </a:rPr>
              <a:t>Unique collection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500" dirty="0">
                <a:latin typeface="Helvetica"/>
                <a:cs typeface="Helvetica"/>
              </a:rPr>
              <a:t>Ease of Searching</a:t>
            </a:r>
          </a:p>
          <a:p>
            <a:pPr>
              <a:spcBef>
                <a:spcPct val="20000"/>
              </a:spcBef>
              <a:buSzPct val="100000"/>
            </a:pPr>
            <a:r>
              <a:rPr lang="en-US" sz="1500" dirty="0">
                <a:latin typeface="Helvetica"/>
                <a:ea typeface="+mn-ea"/>
                <a:cs typeface="Helvetica"/>
              </a:rPr>
              <a:t> </a:t>
            </a:r>
          </a:p>
        </p:txBody>
      </p:sp>
      <p:pic>
        <p:nvPicPr>
          <p:cNvPr id="27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647565" cy="1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348-DC2E-4C46-A357-1ED243B754D0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7E7AA7C-FFDF-4C48-8915-7953EE846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</p:spPr>
        <p:txBody>
          <a:bodyPr/>
          <a:lstStyle/>
          <a:p>
            <a:fld id="{6338C44A-0F66-B64E-9E8B-086D5F3DD274}" type="datetime1">
              <a:rPr lang="en-US" smtClean="0"/>
              <a:t>5/4/2023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F9261-6ADC-ED71-7E3F-D9DB98C34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3092226"/>
            <a:ext cx="3953737" cy="2778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975C8E-55D3-7512-4679-3217FE315C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1007" y="4663209"/>
            <a:ext cx="2822407" cy="1464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B1ABA0-0124-DAF8-99A2-51BD39F965F6}"/>
              </a:ext>
            </a:extLst>
          </p:cNvPr>
          <p:cNvSpPr txBox="1"/>
          <p:nvPr/>
        </p:nvSpPr>
        <p:spPr>
          <a:xfrm>
            <a:off x="6230321" y="5961736"/>
            <a:ext cx="2735621" cy="400110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pPr algn="l"/>
            <a:r>
              <a:rPr lang="it-IT" sz="2000" b="1" dirty="0">
                <a:solidFill>
                  <a:schemeClr val="bg1">
                    <a:lumMod val="50000"/>
                  </a:schemeClr>
                </a:solidFill>
              </a:rPr>
              <a:t>https://b2find.eudat.eu</a:t>
            </a:r>
            <a:endParaRPr lang="en-GB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26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74"/>
          <p:cNvSpPr txBox="1"/>
          <p:nvPr/>
        </p:nvSpPr>
        <p:spPr>
          <a:xfrm>
            <a:off x="323528" y="1628800"/>
            <a:ext cx="4392488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500" b="1" dirty="0">
                <a:latin typeface="Helvetica"/>
                <a:cs typeface="Helvetica"/>
              </a:rPr>
              <a:t>Who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500" dirty="0">
                <a:latin typeface="Helvetica"/>
                <a:cs typeface="Helvetica"/>
              </a:rPr>
              <a:t>Groups or Communities who want to make their data citable</a:t>
            </a:r>
          </a:p>
          <a:p>
            <a:pPr marL="342900" indent="-34290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500" dirty="0">
                <a:latin typeface="Helvetica"/>
                <a:cs typeface="Helvetica"/>
              </a:rPr>
              <a:t>What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500" dirty="0">
                <a:latin typeface="Helvetica"/>
                <a:cs typeface="Helvetica"/>
              </a:rPr>
              <a:t>Provides </a:t>
            </a:r>
            <a:r>
              <a:rPr lang="en-US" sz="1500" b="1" dirty="0">
                <a:latin typeface="Helvetica"/>
                <a:cs typeface="Helvetica"/>
              </a:rPr>
              <a:t>abstraction layer </a:t>
            </a:r>
            <a:r>
              <a:rPr lang="en-US" sz="1500" dirty="0">
                <a:latin typeface="Helvetica"/>
                <a:cs typeface="Helvetica"/>
              </a:rPr>
              <a:t>between a globally </a:t>
            </a:r>
            <a:r>
              <a:rPr lang="en-US" sz="1500" b="1" dirty="0">
                <a:latin typeface="Helvetica"/>
                <a:cs typeface="Helvetica"/>
              </a:rPr>
              <a:t>unique</a:t>
            </a:r>
            <a:r>
              <a:rPr lang="en-US" sz="1500" dirty="0">
                <a:latin typeface="Helvetica"/>
                <a:cs typeface="Helvetica"/>
              </a:rPr>
              <a:t> </a:t>
            </a:r>
            <a:r>
              <a:rPr lang="en-US" sz="1500" b="1" dirty="0">
                <a:latin typeface="Helvetica"/>
                <a:cs typeface="Helvetica"/>
              </a:rPr>
              <a:t>persistent identifier </a:t>
            </a:r>
            <a:r>
              <a:rPr lang="en-US" sz="1500" dirty="0">
                <a:latin typeface="Helvetica"/>
                <a:cs typeface="Helvetica"/>
              </a:rPr>
              <a:t>and </a:t>
            </a:r>
            <a:r>
              <a:rPr lang="en-US" sz="1500" b="1" dirty="0">
                <a:latin typeface="Helvetica"/>
                <a:cs typeface="Helvetica"/>
              </a:rPr>
              <a:t>physical location </a:t>
            </a:r>
            <a:r>
              <a:rPr lang="en-US" sz="1500" dirty="0">
                <a:latin typeface="Helvetica"/>
                <a:cs typeface="Helvetica"/>
              </a:rPr>
              <a:t>of data objects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500" dirty="0">
                <a:latin typeface="Helvetica"/>
                <a:cs typeface="Helvetica"/>
              </a:rPr>
              <a:t>Follows </a:t>
            </a:r>
            <a:r>
              <a:rPr lang="en-US" sz="1500" b="1" dirty="0">
                <a:latin typeface="Helvetica"/>
                <a:cs typeface="Helvetica"/>
              </a:rPr>
              <a:t>policies</a:t>
            </a:r>
            <a:r>
              <a:rPr lang="en-US" sz="1500" dirty="0">
                <a:latin typeface="Helvetica"/>
                <a:cs typeface="Helvetica"/>
              </a:rPr>
              <a:t> to register data and make it </a:t>
            </a:r>
            <a:r>
              <a:rPr lang="en-US" sz="1500" b="1" dirty="0">
                <a:latin typeface="Helvetica"/>
                <a:cs typeface="Helvetica"/>
              </a:rPr>
              <a:t>long term refer</a:t>
            </a:r>
            <a:r>
              <a:rPr lang="en-US" sz="1500" dirty="0">
                <a:latin typeface="Helvetica"/>
                <a:cs typeface="Helvetica"/>
              </a:rPr>
              <a:t>- and </a:t>
            </a:r>
            <a:r>
              <a:rPr lang="en-US" sz="1500" b="1" dirty="0">
                <a:latin typeface="Helvetica"/>
                <a:cs typeface="Helvetica"/>
              </a:rPr>
              <a:t>citable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de-DE" sz="1500" dirty="0" err="1">
                <a:latin typeface="Helvetica"/>
                <a:cs typeface="Helvetica"/>
              </a:rPr>
              <a:t>Reliability</a:t>
            </a:r>
            <a:r>
              <a:rPr lang="de-DE" sz="1500" dirty="0">
                <a:latin typeface="Helvetica"/>
                <a:cs typeface="Helvetica"/>
              </a:rPr>
              <a:t> </a:t>
            </a:r>
            <a:r>
              <a:rPr lang="de-DE" sz="1500" dirty="0" err="1">
                <a:latin typeface="Helvetica"/>
                <a:cs typeface="Helvetica"/>
              </a:rPr>
              <a:t>through</a:t>
            </a:r>
            <a:r>
              <a:rPr lang="de-DE" sz="1500" dirty="0">
                <a:latin typeface="Helvetica"/>
                <a:cs typeface="Helvetica"/>
              </a:rPr>
              <a:t> mutual </a:t>
            </a:r>
            <a:r>
              <a:rPr lang="de-DE" sz="1500" b="1" dirty="0">
                <a:latin typeface="Helvetica"/>
                <a:cs typeface="Helvetica"/>
              </a:rPr>
              <a:t>PID </a:t>
            </a:r>
            <a:r>
              <a:rPr lang="de-DE" sz="1500" b="1" dirty="0" err="1">
                <a:latin typeface="Helvetica"/>
                <a:cs typeface="Helvetica"/>
              </a:rPr>
              <a:t>mirroring</a:t>
            </a:r>
            <a:endParaRPr lang="en-US" sz="1500" b="1" dirty="0">
              <a:latin typeface="Helvetica"/>
              <a:cs typeface="Helvetica"/>
            </a:endParaRP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500" dirty="0">
                <a:latin typeface="Helvetica"/>
                <a:cs typeface="Helvetica"/>
              </a:rPr>
              <a:t>M</a:t>
            </a:r>
            <a:r>
              <a:rPr lang="en-US" sz="1500" b="1" dirty="0">
                <a:latin typeface="Helvetica"/>
                <a:cs typeface="Helvetica"/>
              </a:rPr>
              <a:t>achine readable </a:t>
            </a:r>
            <a:r>
              <a:rPr lang="en-US" sz="1500" dirty="0">
                <a:latin typeface="Helvetica"/>
                <a:cs typeface="Helvetica"/>
              </a:rPr>
              <a:t>via </a:t>
            </a:r>
            <a:r>
              <a:rPr lang="en-US" sz="1500" b="1" dirty="0">
                <a:latin typeface="Helvetica"/>
                <a:cs typeface="Helvetica"/>
              </a:rPr>
              <a:t>HTTP RESTful API</a:t>
            </a:r>
          </a:p>
          <a:p>
            <a:pPr marL="342900" indent="-34290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500" b="1" dirty="0">
                <a:latin typeface="Helvetica"/>
                <a:cs typeface="Helvetica"/>
              </a:rPr>
              <a:t>Why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500" dirty="0">
                <a:latin typeface="Helvetica"/>
                <a:cs typeface="Helvetica"/>
              </a:rPr>
              <a:t>Simple integration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500" dirty="0">
                <a:latin typeface="Helvetica"/>
                <a:cs typeface="Helvetica"/>
              </a:rPr>
              <a:t>Technology Agnostic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52736"/>
            <a:ext cx="4227319" cy="2963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48" y="4328746"/>
            <a:ext cx="4197815" cy="175704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348-DC2E-4C46-A357-1ED243B754D0}" type="slidenum">
              <a:rPr lang="es-ES" smtClean="0"/>
              <a:pPr/>
              <a:t>13</a:t>
            </a:fld>
            <a:endParaRPr lang="es-E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213873"/>
            <a:ext cx="4345200" cy="1052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4393182A-6C70-4D43-8F03-E8B4F624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</p:spPr>
        <p:txBody>
          <a:bodyPr/>
          <a:lstStyle/>
          <a:p>
            <a:fld id="{6338C44A-0F66-B64E-9E8B-086D5F3DD274}" type="datetime1">
              <a:rPr lang="en-US" smtClean="0"/>
              <a:t>5/4/2023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81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7490"/>
            <a:ext cx="43434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348-DC2E-4C46-A357-1ED243B754D0}" type="slidenum">
              <a:rPr lang="es-ES" smtClean="0"/>
              <a:pPr/>
              <a:t>14</a:t>
            </a:fld>
            <a:endParaRPr lang="es-ES" dirty="0"/>
          </a:p>
        </p:txBody>
      </p: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179509" y="1196752"/>
            <a:ext cx="3528393" cy="517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marL="174625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400" b="1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Who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Researchers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Small to Medium Teams</a:t>
            </a:r>
          </a:p>
          <a:p>
            <a:pPr marL="174625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400" b="1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What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400" b="1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Store</a:t>
            </a: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 data (incl. software) and add domain metadata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400" b="1" dirty="0">
                <a:solidFill>
                  <a:srgbClr val="000000"/>
                </a:solidFill>
                <a:latin typeface="Helvetica"/>
                <a:cs typeface="Helvetica"/>
              </a:rPr>
              <a:t>Share </a:t>
            </a: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registered research data worldwide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400" b="1" dirty="0">
                <a:solidFill>
                  <a:srgbClr val="000000"/>
                </a:solidFill>
                <a:latin typeface="Helvetica"/>
                <a:cs typeface="Helvetica"/>
              </a:rPr>
              <a:t>Preserve</a:t>
            </a: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 (small-scale) research data for long-term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Registers DOIs for datasets and Handle PIDs for data objects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Harvested by B2FIND and </a:t>
            </a:r>
            <a:r>
              <a:rPr lang="en-GB" sz="1400" dirty="0" err="1">
                <a:solidFill>
                  <a:srgbClr val="000000"/>
                </a:solidFill>
                <a:latin typeface="Helvetica"/>
                <a:cs typeface="Helvetica"/>
              </a:rPr>
              <a:t>OpenAIRE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 explorer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Supports community domains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Allows communities to define metadata extensions, access rules and publishing workflows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74625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400" b="1" dirty="0">
                <a:solidFill>
                  <a:srgbClr val="000000"/>
                </a:solidFill>
                <a:latin typeface="Helvetica"/>
                <a:cs typeface="Helvetica"/>
              </a:rPr>
              <a:t>Why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Register Data for Publications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Make known to wider community</a:t>
            </a:r>
          </a:p>
        </p:txBody>
      </p:sp>
      <p:pic>
        <p:nvPicPr>
          <p:cNvPr id="28" name="Picture 2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73" y="1071586"/>
            <a:ext cx="4536505" cy="275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4137493" y="3837759"/>
            <a:ext cx="4176464" cy="2782771"/>
            <a:chOff x="22108" y="3197575"/>
            <a:chExt cx="4477884" cy="3562454"/>
          </a:xfrm>
        </p:grpSpPr>
        <p:sp>
          <p:nvSpPr>
            <p:cNvPr id="4" name="Rechteck 3"/>
            <p:cNvSpPr/>
            <p:nvPr/>
          </p:nvSpPr>
          <p:spPr>
            <a:xfrm>
              <a:off x="22108" y="3197575"/>
              <a:ext cx="4477883" cy="35624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199279" y="3451085"/>
              <a:ext cx="2300713" cy="45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088" y="3385438"/>
              <a:ext cx="2208455" cy="51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900" y="3227354"/>
              <a:ext cx="2539540" cy="229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4337" y="3885281"/>
              <a:ext cx="3035297" cy="280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D283FEDF-DD2C-429A-8895-07443D2A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</p:spPr>
        <p:txBody>
          <a:bodyPr/>
          <a:lstStyle/>
          <a:p>
            <a:fld id="{6338C44A-0F66-B64E-9E8B-086D5F3DD274}" type="datetime1">
              <a:rPr lang="en-US" smtClean="0"/>
              <a:t>5/4/2023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605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7556"/>
            <a:ext cx="43434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92" y="1843799"/>
            <a:ext cx="3960440" cy="237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107504" y="1332371"/>
            <a:ext cx="5153672" cy="46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marL="342900" indent="-342900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US" sz="1500" b="1" dirty="0">
                <a:latin typeface="Helvetica"/>
                <a:ea typeface="+mn-ea"/>
                <a:cs typeface="Helvetica"/>
              </a:rPr>
              <a:t>Who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US" sz="1400" dirty="0">
                <a:latin typeface="Helvetica"/>
                <a:ea typeface="+mn-ea"/>
                <a:cs typeface="Helvetica"/>
              </a:rPr>
              <a:t>Community Data Managers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US" sz="1400" dirty="0" err="1">
                <a:latin typeface="Helvetica"/>
                <a:ea typeface="+mn-ea"/>
                <a:cs typeface="Helvetica"/>
              </a:rPr>
              <a:t>Organisations</a:t>
            </a:r>
            <a:endParaRPr lang="en-US" sz="1400" dirty="0">
              <a:latin typeface="Helvetica"/>
              <a:ea typeface="+mn-ea"/>
              <a:cs typeface="Helvetica"/>
            </a:endParaRPr>
          </a:p>
          <a:p>
            <a:pPr marL="342900" indent="-342900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US" sz="1500" b="1" dirty="0">
                <a:latin typeface="Helvetica"/>
                <a:ea typeface="+mn-ea"/>
                <a:cs typeface="Helvetica"/>
              </a:rPr>
              <a:t>What</a:t>
            </a:r>
          </a:p>
          <a:p>
            <a:pPr marL="628650" lvl="1" indent="-268288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US" sz="1400" dirty="0">
                <a:latin typeface="Helvetica"/>
                <a:ea typeface="+mn-ea"/>
                <a:cs typeface="Helvetica"/>
              </a:rPr>
              <a:t>Provide an abstraction layer which virtualizes large-scale data resources</a:t>
            </a:r>
          </a:p>
          <a:p>
            <a:pPr marL="628650" lvl="1" indent="-268288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GB" sz="1400" dirty="0">
                <a:latin typeface="Helvetica"/>
                <a:ea typeface="+mn-ea"/>
                <a:cs typeface="Helvetica"/>
              </a:rPr>
              <a:t>Support for data management policies (e.g. registration of PIDs, cross-site replication, data integrity checks)</a:t>
            </a:r>
          </a:p>
          <a:p>
            <a:pPr marL="628650" lvl="1" indent="-268288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GB" sz="1400" dirty="0">
                <a:latin typeface="Helvetica"/>
                <a:ea typeface="+mn-ea"/>
                <a:cs typeface="Helvetica"/>
              </a:rPr>
              <a:t>Support for policies customised to community and organisational needs</a:t>
            </a:r>
          </a:p>
          <a:p>
            <a:pPr marL="628650" lvl="1" indent="-268288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Guard against data loss in long-term </a:t>
            </a:r>
            <a:r>
              <a:rPr lang="en-US" sz="1400" b="1" dirty="0">
                <a:solidFill>
                  <a:srgbClr val="000000"/>
                </a:solidFill>
                <a:latin typeface="Helvetica"/>
                <a:cs typeface="Helvetica"/>
              </a:rPr>
              <a:t>archiving and preservation</a:t>
            </a:r>
          </a:p>
          <a:p>
            <a:pPr marL="628650" lvl="1" indent="-268288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US" sz="1400" b="1" dirty="0">
                <a:solidFill>
                  <a:srgbClr val="000000"/>
                </a:solidFill>
                <a:latin typeface="Helvetica"/>
                <a:cs typeface="Helvetica"/>
              </a:rPr>
              <a:t>Optimize access </a:t>
            </a: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for users from different regions </a:t>
            </a:r>
            <a:endParaRPr lang="en-US" sz="1400" b="1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628650" lvl="1" indent="-268288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Bring data </a:t>
            </a:r>
            <a:r>
              <a:rPr lang="en-US" sz="1400" b="1" dirty="0">
                <a:solidFill>
                  <a:srgbClr val="000000"/>
                </a:solidFill>
                <a:latin typeface="Helvetica"/>
                <a:cs typeface="Helvetica"/>
              </a:rPr>
              <a:t>closer to powerful computers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US" sz="1600" b="1" dirty="0">
                <a:solidFill>
                  <a:srgbClr val="000000"/>
                </a:solidFill>
                <a:latin typeface="Helvetica"/>
                <a:cs typeface="Helvetica"/>
              </a:rPr>
              <a:t>Why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Performance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Replication between trusted sites</a:t>
            </a:r>
          </a:p>
          <a:p>
            <a:pPr marL="534988" lvl="1" indent="-174625">
              <a:spcBef>
                <a:spcPct val="20000"/>
              </a:spcBef>
              <a:buSzPct val="100000"/>
              <a:buBlip>
                <a:blip r:embed="rId5"/>
              </a:buBlip>
            </a:pP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Data Preservation</a:t>
            </a: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08" y="4728316"/>
            <a:ext cx="3960440" cy="137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348-DC2E-4C46-A357-1ED243B754D0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C302A7AE-7461-4F23-BAC4-B20282579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</p:spPr>
        <p:txBody>
          <a:bodyPr/>
          <a:lstStyle/>
          <a:p>
            <a:fld id="{6338C44A-0F66-B64E-9E8B-086D5F3DD274}" type="datetime1">
              <a:rPr lang="en-US" smtClean="0"/>
              <a:t>5/4/2023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242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74"/>
          <p:cNvSpPr txBox="1"/>
          <p:nvPr/>
        </p:nvSpPr>
        <p:spPr>
          <a:xfrm>
            <a:off x="343998" y="1412776"/>
            <a:ext cx="4063228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500" b="1" dirty="0">
                <a:latin typeface="Helvetica"/>
                <a:cs typeface="Helvetica"/>
              </a:rPr>
              <a:t>Who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400" dirty="0">
                <a:latin typeface="Helvetica"/>
                <a:cs typeface="Helvetica"/>
              </a:rPr>
              <a:t>Anyone wanting to use the B2 Services</a:t>
            </a:r>
          </a:p>
          <a:p>
            <a:pPr marL="342900" indent="-34290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500" b="1" dirty="0">
                <a:latin typeface="Helvetica"/>
                <a:cs typeface="Helvetica"/>
              </a:rPr>
              <a:t>What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400" dirty="0">
                <a:latin typeface="Helvetica"/>
                <a:cs typeface="Helvetica"/>
              </a:rPr>
              <a:t>Complies with </a:t>
            </a:r>
            <a:r>
              <a:rPr lang="en-US" sz="1400" b="1" dirty="0">
                <a:latin typeface="Helvetica"/>
                <a:cs typeface="Helvetica"/>
              </a:rPr>
              <a:t>community ownerships </a:t>
            </a:r>
            <a:r>
              <a:rPr lang="en-US" sz="1400" dirty="0">
                <a:latin typeface="Helvetica"/>
                <a:cs typeface="Helvetica"/>
              </a:rPr>
              <a:t>and </a:t>
            </a:r>
            <a:r>
              <a:rPr lang="en-US" sz="1400" b="1" dirty="0">
                <a:latin typeface="Helvetica"/>
                <a:cs typeface="Helvetica"/>
              </a:rPr>
              <a:t>access rights</a:t>
            </a:r>
            <a:r>
              <a:rPr lang="en-US" sz="1400" dirty="0">
                <a:latin typeface="Helvetica"/>
                <a:cs typeface="Helvetica"/>
              </a:rPr>
              <a:t>, basis of trust 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400" dirty="0">
                <a:latin typeface="Helvetica"/>
                <a:cs typeface="Helvetica"/>
              </a:rPr>
              <a:t>Credential </a:t>
            </a:r>
            <a:r>
              <a:rPr lang="en-US" sz="1400" b="1" dirty="0">
                <a:latin typeface="Helvetica"/>
                <a:cs typeface="Helvetica"/>
              </a:rPr>
              <a:t>conversion approach </a:t>
            </a:r>
            <a:r>
              <a:rPr lang="en-US" sz="1400" dirty="0">
                <a:latin typeface="Helvetica"/>
                <a:cs typeface="Helvetica"/>
              </a:rPr>
              <a:t>(e.g. SAML, </a:t>
            </a:r>
            <a:r>
              <a:rPr lang="en-US" sz="1400" dirty="0" err="1">
                <a:latin typeface="Helvetica"/>
                <a:cs typeface="Helvetica"/>
              </a:rPr>
              <a:t>OpenID</a:t>
            </a:r>
            <a:r>
              <a:rPr lang="en-US" sz="1400" dirty="0">
                <a:latin typeface="Helvetica"/>
                <a:cs typeface="Helvetica"/>
              </a:rPr>
              <a:t>, X.509, Username/password)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400" dirty="0">
                <a:latin typeface="Helvetica"/>
                <a:cs typeface="Helvetica"/>
              </a:rPr>
              <a:t>Identity provider for </a:t>
            </a:r>
            <a:r>
              <a:rPr lang="en-US" sz="1400" b="1" dirty="0">
                <a:latin typeface="Helvetica"/>
                <a:cs typeface="Helvetica"/>
              </a:rPr>
              <a:t>citizen scientists</a:t>
            </a:r>
          </a:p>
          <a:p>
            <a:pPr marL="342900" indent="-34290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500" b="1" dirty="0">
                <a:latin typeface="Helvetica"/>
                <a:cs typeface="Helvetica"/>
              </a:rPr>
              <a:t>Why</a:t>
            </a:r>
          </a:p>
          <a:p>
            <a:pPr marL="536575" lvl="1" indent="-184150">
              <a:spcBef>
                <a:spcPct val="20000"/>
              </a:spcBef>
              <a:buSzPct val="100000"/>
              <a:buBlip>
                <a:blip r:embed="rId3"/>
              </a:buBlip>
            </a:pPr>
            <a:r>
              <a:rPr lang="en-US" sz="1400" dirty="0">
                <a:latin typeface="Helvetica"/>
                <a:cs typeface="Helvetica"/>
              </a:rPr>
              <a:t>Use your own ID in federated environment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348-DC2E-4C46-A357-1ED243B754D0}" type="slidenum">
              <a:rPr lang="es-ES" smtClean="0"/>
              <a:pPr/>
              <a:t>16</a:t>
            </a:fld>
            <a:endParaRPr lang="es-ES" dirty="0"/>
          </a:p>
        </p:txBody>
      </p:sp>
      <p:pic>
        <p:nvPicPr>
          <p:cNvPr id="31" name="Picture 1" descr="AAI Conversion Approach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874" y="980728"/>
            <a:ext cx="3039942" cy="2376264"/>
          </a:xfrm>
          <a:prstGeom prst="rect">
            <a:avLst/>
          </a:prstGeom>
        </p:spPr>
      </p:pic>
      <p:pic>
        <p:nvPicPr>
          <p:cNvPr id="21508" name="Picture 4" descr="C:\Users\jkr\projects\eudat\eudat2\meetings\20151028-EUDAT2020-review\b2acces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74" y="3501009"/>
            <a:ext cx="4063228" cy="26902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32656"/>
            <a:ext cx="4345197" cy="67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82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6335"/>
            <a:ext cx="434498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348-DC2E-4C46-A357-1ED243B754D0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251520" y="1588496"/>
            <a:ext cx="3528392" cy="476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marL="342900" indent="-342900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500" b="1" dirty="0">
                <a:latin typeface="Helvetica"/>
                <a:ea typeface="+mn-ea"/>
                <a:cs typeface="Helvetica"/>
              </a:rPr>
              <a:t>Who</a:t>
            </a:r>
          </a:p>
          <a:p>
            <a:pPr marL="541338" lvl="1" indent="-185738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400" dirty="0">
                <a:latin typeface="Helvetica"/>
                <a:ea typeface="+mn-ea"/>
                <a:cs typeface="Helvetica"/>
              </a:rPr>
              <a:t>Citizens, Scientists and small teams</a:t>
            </a:r>
          </a:p>
          <a:p>
            <a:pPr marL="342900" indent="-342900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500" b="1" dirty="0">
                <a:latin typeface="Helvetica"/>
                <a:ea typeface="+mn-ea"/>
                <a:cs typeface="Helvetica"/>
              </a:rPr>
              <a:t>What</a:t>
            </a:r>
          </a:p>
          <a:p>
            <a:pPr marL="541338" lvl="1" indent="-185738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400" b="1" dirty="0">
                <a:latin typeface="Helvetica"/>
                <a:ea typeface="+mn-ea"/>
                <a:cs typeface="Helvetica"/>
              </a:rPr>
              <a:t>Store and exchange </a:t>
            </a:r>
            <a:r>
              <a:rPr lang="en-GB" sz="1400" dirty="0">
                <a:latin typeface="Helvetica"/>
                <a:ea typeface="+mn-ea"/>
                <a:cs typeface="Helvetica"/>
              </a:rPr>
              <a:t>data</a:t>
            </a:r>
            <a:endParaRPr lang="en-US" sz="1400" dirty="0">
              <a:latin typeface="Helvetica"/>
              <a:ea typeface="+mn-ea"/>
              <a:cs typeface="Helvetica"/>
            </a:endParaRPr>
          </a:p>
          <a:p>
            <a:pPr marL="541338" lvl="1" indent="-185738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400" b="1" dirty="0">
                <a:solidFill>
                  <a:srgbClr val="000000"/>
                </a:solidFill>
                <a:latin typeface="Helvetica"/>
                <a:cs typeface="Helvetica"/>
              </a:rPr>
              <a:t>Synchronize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 multiple versions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541338" lvl="1" indent="-185738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Ensure </a:t>
            </a:r>
            <a:r>
              <a:rPr lang="en-GB" sz="1400" b="1" dirty="0">
                <a:solidFill>
                  <a:srgbClr val="000000"/>
                </a:solidFill>
                <a:latin typeface="Helvetica"/>
                <a:cs typeface="Helvetica"/>
              </a:rPr>
              <a:t>automatic desktop </a:t>
            </a: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synchronization</a:t>
            </a:r>
          </a:p>
          <a:p>
            <a:pPr marL="541338" lvl="1" indent="-185738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Access via Web GUI, desktop clients and </a:t>
            </a:r>
            <a:r>
              <a:rPr lang="en-GB" sz="1400" dirty="0" err="1">
                <a:solidFill>
                  <a:srgbClr val="000000"/>
                </a:solidFill>
                <a:latin typeface="Helvetica"/>
                <a:cs typeface="Helvetica"/>
              </a:rPr>
              <a:t>Webdav</a:t>
            </a:r>
            <a:endParaRPr lang="en-GB" sz="1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541338" lvl="1" indent="-185738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Publishing of datasets to B2SHARE</a:t>
            </a:r>
            <a:endParaRPr lang="en-GB" sz="16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indent="-387350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600" b="1" dirty="0">
                <a:solidFill>
                  <a:srgbClr val="000000"/>
                </a:solidFill>
                <a:latin typeface="Helvetica"/>
                <a:cs typeface="Helvetica"/>
              </a:rPr>
              <a:t>Why</a:t>
            </a:r>
          </a:p>
          <a:p>
            <a:pPr marL="541338" lvl="1" indent="-185738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Ease of Use</a:t>
            </a:r>
          </a:p>
          <a:p>
            <a:pPr marL="541338" lvl="1" indent="-185738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400" dirty="0">
                <a:solidFill>
                  <a:srgbClr val="000000"/>
                </a:solidFill>
                <a:latin typeface="Helvetica"/>
                <a:cs typeface="Helvetica"/>
              </a:rPr>
              <a:t>Trusted European Service</a:t>
            </a:r>
          </a:p>
          <a:p>
            <a:pPr marL="541338" lvl="1" indent="-185738">
              <a:spcBef>
                <a:spcPct val="20000"/>
              </a:spcBef>
              <a:buSzPct val="100000"/>
              <a:buBlip>
                <a:blip r:embed="rId4"/>
              </a:buBlip>
            </a:pPr>
            <a:endParaRPr lang="en-GB" sz="16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>
              <a:spcBef>
                <a:spcPct val="20000"/>
              </a:spcBef>
              <a:buSzPct val="100000"/>
            </a:pPr>
            <a:endParaRPr lang="en-US" sz="1600" b="1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>
              <a:spcBef>
                <a:spcPct val="20000"/>
              </a:spcBef>
              <a:buSzPct val="100000"/>
              <a:buBlip>
                <a:blip r:embed="rId4"/>
              </a:buBlip>
            </a:pPr>
            <a:endParaRPr lang="en-US" sz="1500" dirty="0">
              <a:latin typeface="Helvetica"/>
              <a:ea typeface="+mn-ea"/>
              <a:cs typeface="Helvetica"/>
            </a:endParaRP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12" y="2075361"/>
            <a:ext cx="4305300" cy="232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ome">
            <a:extLst>
              <a:ext uri="{FF2B5EF4-FFF2-40B4-BE49-F238E27FC236}">
                <a16:creationId xmlns:a16="http://schemas.microsoft.com/office/drawing/2014/main" id="{EF62C9CA-734E-4ED4-9109-0EE835194E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4A8221-9C6D-4EDE-993F-6B88F67B365D}"/>
              </a:ext>
            </a:extLst>
          </p:cNvPr>
          <p:cNvSpPr txBox="1"/>
          <p:nvPr/>
        </p:nvSpPr>
        <p:spPr>
          <a:xfrm>
            <a:off x="2856913" y="5474290"/>
            <a:ext cx="6058655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338" lvl="1" indent="-185738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600" dirty="0">
                <a:solidFill>
                  <a:srgbClr val="000000"/>
                </a:solidFill>
                <a:latin typeface="Helvetica"/>
                <a:cs typeface="Helvetica"/>
              </a:rPr>
              <a:t>Different solutions are available at the different providers:</a:t>
            </a:r>
          </a:p>
          <a:p>
            <a:pPr marL="941388" lvl="2" indent="-185738">
              <a:spcBef>
                <a:spcPct val="20000"/>
              </a:spcBef>
              <a:buSzPct val="100000"/>
              <a:buBlip>
                <a:blip r:embed="rId4"/>
              </a:buBlip>
            </a:pPr>
            <a:r>
              <a:rPr lang="en-GB" sz="1600" dirty="0">
                <a:solidFill>
                  <a:srgbClr val="000000"/>
                </a:solidFill>
                <a:latin typeface="Helvetica"/>
                <a:cs typeface="Helvetica"/>
              </a:rPr>
              <a:t>Free usage at the central instance, Premium usage, dedicated instances or customised solutions</a:t>
            </a:r>
          </a:p>
        </p:txBody>
      </p:sp>
    </p:spTree>
    <p:extLst>
      <p:ext uri="{BB962C8B-B14F-4D97-AF65-F5344CB8AC3E}">
        <p14:creationId xmlns:p14="http://schemas.microsoft.com/office/powerpoint/2010/main" val="377394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03D3F-0F8F-FA49-8151-25F7E3392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325F4-4A78-6E4A-8633-62CA258274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3888" y="692696"/>
            <a:ext cx="5085928" cy="313077"/>
          </a:xfrm>
        </p:spPr>
        <p:txBody>
          <a:bodyPr>
            <a:noAutofit/>
          </a:bodyPr>
          <a:lstStyle/>
          <a:p>
            <a:r>
              <a:rPr lang="en-GB" dirty="0"/>
              <a:t>EUDAT support to communities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3CFCF0-BE7C-854E-BCDD-11D2FB4AB62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1561" y="1700808"/>
            <a:ext cx="6480719" cy="42481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GB" sz="1800" dirty="0"/>
              <a:t>EUDAT services are designed and implemented to be generic and be used in any scientific domain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We serve already communities from 17 different scientific domains in 23 different European countries</a:t>
            </a:r>
            <a:endParaRPr lang="en-GB" sz="14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1800" dirty="0"/>
              <a:t>For end-users and single researchers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Free generic services (i.e. B2DROP, B2SHARE, B2FIND)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For data managers of communities and projects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Data storage, replication and transfer for computing on B2SAFE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Sync and share data service with B2DROP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Registration of prefixes and hosting of PIDs with B2HANDLE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Community specific metadata and collections in B2SHARE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/>
              <a:t>Harvesting of community repositories in B2FIND</a:t>
            </a:r>
            <a:endParaRPr lang="en-FI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FI" sz="1800" dirty="0"/>
              <a:t>For research organisations and research infrastructures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FI" sz="1600" dirty="0"/>
              <a:t>Contracted customised services</a:t>
            </a:r>
            <a:r>
              <a:rPr lang="it-IT" sz="1600" dirty="0"/>
              <a:t> or </a:t>
            </a:r>
            <a:r>
              <a:rPr lang="it-IT" sz="1600" dirty="0" err="1"/>
              <a:t>solutions</a:t>
            </a:r>
            <a:r>
              <a:rPr lang="en-FI" sz="1600" dirty="0"/>
              <a:t> </a:t>
            </a:r>
            <a:endParaRPr lang="it-IT" sz="1600" dirty="0"/>
          </a:p>
          <a:p>
            <a:pPr lvl="1">
              <a:buFont typeface="Arial" panose="020B0604020202020204" pitchFamily="34" charset="0"/>
              <a:buChar char="•"/>
            </a:pPr>
            <a:endParaRPr lang="en-FI" sz="1600" dirty="0"/>
          </a:p>
        </p:txBody>
      </p:sp>
      <p:pic>
        <p:nvPicPr>
          <p:cNvPr id="3074" name="Picture 2" descr="Biology - Free medical icons">
            <a:extLst>
              <a:ext uri="{FF2B5EF4-FFF2-40B4-BE49-F238E27FC236}">
                <a16:creationId xmlns:a16="http://schemas.microsoft.com/office/drawing/2014/main" id="{D6ABAE8C-012B-4FBA-B7CE-3262244A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048" y="171599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arth Sciences Icon - Download in Colored Outline Style">
            <a:extLst>
              <a:ext uri="{FF2B5EF4-FFF2-40B4-BE49-F238E27FC236}">
                <a16:creationId xmlns:a16="http://schemas.microsoft.com/office/drawing/2014/main" id="{DD3506B5-4290-484D-8FC0-27B2808C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19" y="271435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emistry - Free education icons">
            <a:extLst>
              <a:ext uri="{FF2B5EF4-FFF2-40B4-BE49-F238E27FC236}">
                <a16:creationId xmlns:a16="http://schemas.microsoft.com/office/drawing/2014/main" id="{3D08573B-A539-4F9C-B645-DC4513223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085" y="274801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nglish Language Arts / Literature - English Language Arts Icon, HD Png  Download , Transparent Png Image - PNGitem">
            <a:extLst>
              <a:ext uri="{FF2B5EF4-FFF2-40B4-BE49-F238E27FC236}">
                <a16:creationId xmlns:a16="http://schemas.microsoft.com/office/drawing/2014/main" id="{3E0780E7-B7DB-4049-B488-8B769541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12" y="369455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hysics - Free education icons">
            <a:extLst>
              <a:ext uri="{FF2B5EF4-FFF2-40B4-BE49-F238E27FC236}">
                <a16:creationId xmlns:a16="http://schemas.microsoft.com/office/drawing/2014/main" id="{9B1111DE-00CF-40D1-9C2A-B07057306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816" y="171599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FAB66C9-3EA4-4325-8C7A-44A597AA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</p:spPr>
        <p:txBody>
          <a:bodyPr/>
          <a:lstStyle/>
          <a:p>
            <a:fld id="{6338C44A-0F66-B64E-9E8B-086D5F3DD274}" type="datetime1">
              <a:rPr lang="en-US" smtClean="0"/>
              <a:t>5/4/2023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392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3CFCF0-BE7C-854E-BCDD-11D2FB4AB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875" y="1484784"/>
            <a:ext cx="5053474" cy="4484787"/>
          </a:xfrm>
        </p:spPr>
        <p:txBody>
          <a:bodyPr>
            <a:normAutofit/>
          </a:bodyPr>
          <a:lstStyle/>
          <a:p>
            <a:r>
              <a:rPr lang="en-US" sz="2000" dirty="0"/>
              <a:t>DICE EU funded project offer a significant amount of resources to users </a:t>
            </a:r>
          </a:p>
          <a:p>
            <a:pPr marL="742950" lvl="2" indent="-342900"/>
            <a:r>
              <a:rPr lang="en-US" sz="2000" dirty="0"/>
              <a:t>Free at the point of use until June 2023</a:t>
            </a:r>
          </a:p>
          <a:p>
            <a:pPr marL="742950" lvl="2" indent="-342900"/>
            <a:r>
              <a:rPr lang="en-US" sz="2000" dirty="0"/>
              <a:t>Ideal also for piloting the different services</a:t>
            </a:r>
          </a:p>
          <a:p>
            <a:r>
              <a:rPr lang="en-US" sz="2000" dirty="0"/>
              <a:t>Services can be used</a:t>
            </a:r>
          </a:p>
          <a:p>
            <a:pPr marL="742950" lvl="2" indent="-342900"/>
            <a:r>
              <a:rPr lang="en-US" sz="2000" dirty="0"/>
              <a:t>By themselves</a:t>
            </a:r>
          </a:p>
          <a:p>
            <a:pPr marL="742950" lvl="2" indent="-342900"/>
            <a:r>
              <a:rPr lang="en-US" sz="2000" dirty="0"/>
              <a:t>In combination with other DICE services and other providers</a:t>
            </a:r>
          </a:p>
        </p:txBody>
      </p:sp>
      <p:pic>
        <p:nvPicPr>
          <p:cNvPr id="6" name="Picture 4" descr="DICE Logo">
            <a:extLst>
              <a:ext uri="{FF2B5EF4-FFF2-40B4-BE49-F238E27FC236}">
                <a16:creationId xmlns:a16="http://schemas.microsoft.com/office/drawing/2014/main" id="{82FC2268-5F6D-4128-9397-0205F7D45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1772816"/>
            <a:ext cx="3240360" cy="119083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24B5C28-BD40-F955-63A8-206CA77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76243"/>
            <a:ext cx="2133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A68120B-856E-495B-B288-303A8A65C30A}" type="datetime1">
              <a:rPr lang="en-US"/>
              <a:pPr>
                <a:spcAft>
                  <a:spcPts val="600"/>
                </a:spcAft>
              </a:pPr>
              <a:t>5/4/2023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03D3F-0F8F-FA49-8151-25F7E3392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242399"/>
            <a:ext cx="405408" cy="29311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325F4-4A78-6E4A-8633-62CA258274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3889" y="692698"/>
            <a:ext cx="4320479" cy="38541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EUDAT support to communities</a:t>
            </a:r>
          </a:p>
        </p:txBody>
      </p:sp>
    </p:spTree>
    <p:extLst>
      <p:ext uri="{BB962C8B-B14F-4D97-AF65-F5344CB8AC3E}">
        <p14:creationId xmlns:p14="http://schemas.microsoft.com/office/powerpoint/2010/main" val="35017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3CFCF0-BE7C-854E-BCDD-11D2FB4AB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30" y="1988840"/>
            <a:ext cx="8293834" cy="4248472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GB" sz="1800" dirty="0"/>
              <a:t>Introduction to EUDAT CDI data infrastructure</a:t>
            </a:r>
          </a:p>
          <a:p>
            <a:pPr lvl="0">
              <a:lnSpc>
                <a:spcPct val="150000"/>
              </a:lnSpc>
            </a:pPr>
            <a:r>
              <a:rPr lang="en-GB" sz="1800" dirty="0"/>
              <a:t>EUDAT offering for Research Data management</a:t>
            </a:r>
          </a:p>
          <a:p>
            <a:pPr lvl="0">
              <a:lnSpc>
                <a:spcPct val="150000"/>
              </a:lnSpc>
            </a:pPr>
            <a:r>
              <a:rPr lang="en-GB" sz="1800" dirty="0"/>
              <a:t>EUDAT services overview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1EC1CB-0E9C-E145-A324-EBFD78FB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9E6A2-C705-F84F-8340-27D31B43F57F}" type="datetime1">
              <a:rPr lang="en-US" smtClean="0"/>
              <a:t>5/4/2023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03D3F-0F8F-FA49-8151-25F7E3392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325F4-4A78-6E4A-8633-62CA258274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631" y="1335952"/>
            <a:ext cx="4117371" cy="365125"/>
          </a:xfrm>
        </p:spPr>
        <p:txBody>
          <a:bodyPr>
            <a:noAutofit/>
          </a:bodyPr>
          <a:lstStyle/>
          <a:p>
            <a:r>
              <a:rPr lang="en-GB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81193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809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A2A15-4323-6237-966E-E4CAC74C6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245D36-9456-F507-B74F-C24880A5F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E5E79-BFFA-A1F6-CCFF-8A5B9B142636}"/>
              </a:ext>
            </a:extLst>
          </p:cNvPr>
          <p:cNvSpPr txBox="1"/>
          <p:nvPr/>
        </p:nvSpPr>
        <p:spPr>
          <a:xfrm>
            <a:off x="683568" y="836712"/>
            <a:ext cx="8280919" cy="5940088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User requirements analysis</a:t>
            </a:r>
          </a:p>
          <a:p>
            <a:pPr algn="l"/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Understanding the needs of Irish communities on active data management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11 use cases have been identified and workshops were held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use cases and data management needs were presented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Different scientific domains/data are covered: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Material modelling, geophysics, Microscopy, signals, data sensors modelling, medical data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Requirements collected: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Data types and volume 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Storage needs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Expected sharing and access modalities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Specific requirements: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Sensitive data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Large data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Selected use cases are now in testing phase for the sync and share service B2DROP</a:t>
            </a:r>
          </a:p>
        </p:txBody>
      </p:sp>
    </p:spTree>
    <p:extLst>
      <p:ext uri="{BB962C8B-B14F-4D97-AF65-F5344CB8AC3E}">
        <p14:creationId xmlns:p14="http://schemas.microsoft.com/office/powerpoint/2010/main" val="2892954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5C9819-A9EA-1A45-BCF3-27C2703B2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30" y="1700808"/>
            <a:ext cx="8005802" cy="4196755"/>
          </a:xfrm>
        </p:spPr>
        <p:txBody>
          <a:bodyPr>
            <a:noAutofit/>
          </a:bodyPr>
          <a:lstStyle/>
          <a:p>
            <a:pPr marL="0" indent="0">
              <a:spcAft>
                <a:spcPts val="300"/>
              </a:spcAft>
              <a:buNone/>
            </a:pPr>
            <a:r>
              <a:rPr lang="en-GB" sz="2000" dirty="0"/>
              <a:t>The EUDAT Collaborative Data Infrastructure (EUDAT CDI) is one the major e-infrastructures supporting research in Europe</a:t>
            </a:r>
          </a:p>
          <a:p>
            <a:pPr>
              <a:spcAft>
                <a:spcPts val="300"/>
              </a:spcAft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According to the vision, EUDAT provides a set of interoperable services that support European researchers in different steps of the research data life cycle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3DAC08-9826-1542-B21A-88EE8B6A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AFEF-6DFA-3148-BF07-E926393AF0B9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2BDE3-0D5A-3D41-B27E-66F50B39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CB8053-18DE-104F-BFDE-03CBD6DF4267}"/>
              </a:ext>
            </a:extLst>
          </p:cNvPr>
          <p:cNvSpPr/>
          <p:nvPr/>
        </p:nvSpPr>
        <p:spPr>
          <a:xfrm>
            <a:off x="0" y="2780928"/>
            <a:ext cx="9144000" cy="1512168"/>
          </a:xfrm>
          <a:prstGeom prst="rect">
            <a:avLst/>
          </a:prstGeom>
          <a:solidFill>
            <a:srgbClr val="26377F"/>
          </a:solidFill>
          <a:ln w="317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EUDAT’s vision:</a:t>
            </a:r>
          </a:p>
          <a:p>
            <a:pPr marL="0" indent="0" algn="ctr">
              <a:buNone/>
            </a:pPr>
            <a:r>
              <a:rPr lang="en-GB" sz="2400" b="1" dirty="0">
                <a:solidFill>
                  <a:schemeClr val="bg1"/>
                </a:solidFill>
              </a:rPr>
              <a:t>Data is shared and preserved across borders and disciplines</a:t>
            </a:r>
            <a:endParaRPr lang="en-FI" sz="2400" dirty="0">
              <a:highlight>
                <a:srgbClr val="FFFF00"/>
              </a:highlight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0B9343-D8FC-4AE0-A7F3-7A33099351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3888" y="548680"/>
            <a:ext cx="4680520" cy="504056"/>
          </a:xfrm>
        </p:spPr>
        <p:txBody>
          <a:bodyPr>
            <a:noAutofit/>
          </a:bodyPr>
          <a:lstStyle/>
          <a:p>
            <a:r>
              <a:rPr lang="en-GB" sz="2200" dirty="0"/>
              <a:t>EUDAT CDI in a nutshell</a:t>
            </a:r>
          </a:p>
        </p:txBody>
      </p:sp>
    </p:spTree>
    <p:extLst>
      <p:ext uri="{BB962C8B-B14F-4D97-AF65-F5344CB8AC3E}">
        <p14:creationId xmlns:p14="http://schemas.microsoft.com/office/powerpoint/2010/main" val="1701734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B69DE-4242-9D33-9E2D-0FC0AE71B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C44A-0F66-B64E-9E8B-086D5F3DD274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447E4-047F-D0F5-8C73-51B44523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AC5C4B-AB68-9D98-0EC5-62401E7657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NL" dirty="0"/>
              <a:t>Research Data Life Cycle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113F9-F8C6-FAB5-A117-02BD6934E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928" y="1772816"/>
            <a:ext cx="7717663" cy="405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7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B69DE-4242-9D33-9E2D-0FC0AE71B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C44A-0F66-B64E-9E8B-086D5F3DD274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447E4-047F-D0F5-8C73-51B44523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AC5C4B-AB68-9D98-0EC5-62401E7657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NL" dirty="0"/>
              <a:t>Research Data Life Cycle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113F9-F8C6-FAB5-A117-02BD6934E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928" y="1772816"/>
            <a:ext cx="7717663" cy="405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79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AEF3D21-5298-1445-9138-3927C182B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200" dirty="0"/>
              <a:t>The EUDAT members</a:t>
            </a:r>
            <a:endParaRPr lang="it-IT" sz="2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10792C-5267-DF4F-A166-A524290C6F14}"/>
              </a:ext>
            </a:extLst>
          </p:cNvPr>
          <p:cNvSpPr/>
          <p:nvPr/>
        </p:nvSpPr>
        <p:spPr>
          <a:xfrm>
            <a:off x="5004048" y="6453336"/>
            <a:ext cx="1584176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0609731C-0CB0-4D1D-98C3-FE56A1070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</p:spPr>
        <p:txBody>
          <a:bodyPr/>
          <a:lstStyle/>
          <a:p>
            <a:fld id="{6338C44A-0F66-B64E-9E8B-086D5F3DD274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C0B5036-2D82-4EA7-9938-0E1A02F3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6376243"/>
            <a:ext cx="405408" cy="2931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7D0CBE-5C53-B453-9945-820DC18B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5" y="1604126"/>
            <a:ext cx="6107450" cy="46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31419" y="2708920"/>
            <a:ext cx="3145676" cy="1631216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 growing network of more than 20 European research organisations, data and computing </a:t>
            </a:r>
            <a:r>
              <a:rPr lang="en-US" sz="2000" b="1" i="1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centres</a:t>
            </a:r>
            <a:endParaRPr lang="en-US" sz="2000" b="1" i="1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7401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034512D-AE05-445C-A6D2-991D621DF9AF}"/>
              </a:ext>
            </a:extLst>
          </p:cNvPr>
          <p:cNvGrpSpPr/>
          <p:nvPr/>
        </p:nvGrpSpPr>
        <p:grpSpPr>
          <a:xfrm>
            <a:off x="-10909" y="-27384"/>
            <a:ext cx="9165814" cy="6885383"/>
            <a:chOff x="-10909" y="-27384"/>
            <a:chExt cx="9165814" cy="6885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46204" b="14300"/>
            <a:stretch/>
          </p:blipFill>
          <p:spPr>
            <a:xfrm>
              <a:off x="-10906" y="4149352"/>
              <a:ext cx="9154906" cy="2708647"/>
            </a:xfrm>
            <a:prstGeom prst="rect">
              <a:avLst/>
            </a:prstGeom>
          </p:spPr>
        </p:pic>
        <p:sp>
          <p:nvSpPr>
            <p:cNvPr id="2" name="Rechteck 1"/>
            <p:cNvSpPr/>
            <p:nvPr/>
          </p:nvSpPr>
          <p:spPr>
            <a:xfrm>
              <a:off x="-10907" y="764704"/>
              <a:ext cx="9154907" cy="3312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Segnaposto testo 10">
              <a:extLst>
                <a:ext uri="{FF2B5EF4-FFF2-40B4-BE49-F238E27FC236}">
                  <a16:creationId xmlns:a16="http://schemas.microsoft.com/office/drawing/2014/main" id="{A9EA3717-24A5-3D49-AC1B-6C03D65A9CA0}"/>
                </a:ext>
              </a:extLst>
            </p:cNvPr>
            <p:cNvSpPr txBox="1">
              <a:spLocks/>
            </p:cNvSpPr>
            <p:nvPr/>
          </p:nvSpPr>
          <p:spPr>
            <a:xfrm>
              <a:off x="-10907" y="-27384"/>
              <a:ext cx="9165812" cy="996751"/>
            </a:xfrm>
            <a:prstGeom prst="rect">
              <a:avLst/>
            </a:prstGeom>
            <a:solidFill>
              <a:srgbClr val="26377F"/>
            </a:solidFill>
            <a:ln>
              <a:noFill/>
            </a:ln>
          </p:spPr>
          <p:txBody>
            <a:bodyPr anchor="ctr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200" b="1" dirty="0">
                  <a:solidFill>
                    <a:schemeClr val="bg1"/>
                  </a:solidFill>
                  <a:latin typeface="PT Sans Caption" panose="020B0603020203020204" pitchFamily="34" charset="77"/>
                </a:rPr>
                <a:t>History of EUDAT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9609B9A-7284-DC4C-AC4F-84DDE6BE7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1" b="1086"/>
            <a:stretch/>
          </p:blipFill>
          <p:spPr>
            <a:xfrm>
              <a:off x="157456" y="980728"/>
              <a:ext cx="8829085" cy="3096344"/>
            </a:xfrm>
            <a:prstGeom prst="rect">
              <a:avLst/>
            </a:prstGeom>
          </p:spPr>
        </p:pic>
        <p:sp>
          <p:nvSpPr>
            <p:cNvPr id="9" name="Segnaposto testo 10">
              <a:extLst>
                <a:ext uri="{FF2B5EF4-FFF2-40B4-BE49-F238E27FC236}">
                  <a16:creationId xmlns:a16="http://schemas.microsoft.com/office/drawing/2014/main" id="{62E30F9F-D59C-42D1-9B35-8DE7C5B30513}"/>
                </a:ext>
              </a:extLst>
            </p:cNvPr>
            <p:cNvSpPr txBox="1">
              <a:spLocks/>
            </p:cNvSpPr>
            <p:nvPr/>
          </p:nvSpPr>
          <p:spPr>
            <a:xfrm>
              <a:off x="-10909" y="3916092"/>
              <a:ext cx="9165814" cy="2332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>
              <a:normAutofit fontScale="4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GB" sz="2200" b="1" dirty="0">
                <a:solidFill>
                  <a:schemeClr val="bg1"/>
                </a:solidFill>
                <a:latin typeface="PT Sans Caption" panose="020B0603020203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464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348-DC2E-4C46-A357-1ED243B754D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A296D85-63DE-6C43-BBDE-BCB53FBB64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Who can use EUDAT service</a:t>
            </a:r>
            <a:endParaRPr lang="it-IT" dirty="0"/>
          </a:p>
        </p:txBody>
      </p:sp>
      <p:pic>
        <p:nvPicPr>
          <p:cNvPr id="7" name="Immagine 6" descr="population-h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1340768"/>
            <a:ext cx="151216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standing-man-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772816"/>
            <a:ext cx="361749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 descr="standing-man-hi.png"/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4283968" y="1772816"/>
            <a:ext cx="361749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 descr="standing-man-hi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88024" y="1772816"/>
            <a:ext cx="361749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 descr="standing-man-hi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03648" y="1772816"/>
            <a:ext cx="360040" cy="931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reccia in giù 11"/>
          <p:cNvSpPr/>
          <p:nvPr/>
        </p:nvSpPr>
        <p:spPr>
          <a:xfrm>
            <a:off x="1331640" y="3284984"/>
            <a:ext cx="504056" cy="115212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971600" y="4582869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Upload and download</a:t>
            </a:r>
          </a:p>
        </p:txBody>
      </p:sp>
      <p:sp>
        <p:nvSpPr>
          <p:cNvPr id="14" name="Freccia in giù 13"/>
          <p:cNvSpPr/>
          <p:nvPr/>
        </p:nvSpPr>
        <p:spPr>
          <a:xfrm>
            <a:off x="4139952" y="3284984"/>
            <a:ext cx="504056" cy="115212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3563888" y="4582869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Upload, add metadata, share </a:t>
            </a:r>
          </a:p>
        </p:txBody>
      </p:sp>
      <p:sp>
        <p:nvSpPr>
          <p:cNvPr id="16" name="Freccia in giù 15"/>
          <p:cNvSpPr/>
          <p:nvPr/>
        </p:nvSpPr>
        <p:spPr>
          <a:xfrm>
            <a:off x="7380312" y="3284984"/>
            <a:ext cx="504056" cy="115212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6732240" y="457183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Periodic transfers, quality checks …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539552" y="270892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Single researcher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275856" y="27809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Team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516216" y="28529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Community</a:t>
            </a:r>
          </a:p>
        </p:txBody>
      </p:sp>
      <p:sp>
        <p:nvSpPr>
          <p:cNvPr id="21" name="Titolo 1"/>
          <p:cNvSpPr txBox="1">
            <a:spLocks/>
          </p:cNvSpPr>
          <p:nvPr/>
        </p:nvSpPr>
        <p:spPr>
          <a:xfrm>
            <a:off x="494184" y="5709950"/>
            <a:ext cx="813690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C13424"/>
                </a:solidFill>
                <a:latin typeface="Arial" pitchFamily="34" charset="0"/>
                <a:ea typeface="+mj-ea"/>
                <a:cs typeface="Arial" pitchFamily="34" charset="0"/>
              </a:rPr>
              <a:t>Different strategies for different usage scenarios</a:t>
            </a:r>
            <a:endParaRPr kumimoji="0" lang="en-US" sz="3600" b="0" i="0" u="none" strike="noStrike" kern="1200" cap="none" spc="0" normalizeH="0" baseline="0" dirty="0">
              <a:ln>
                <a:noFill/>
              </a:ln>
              <a:solidFill>
                <a:srgbClr val="C13424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D4BE677D-579A-4F46-A00C-F7D63C548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536" y="6381328"/>
            <a:ext cx="2133600" cy="365125"/>
          </a:xfrm>
        </p:spPr>
        <p:txBody>
          <a:bodyPr/>
          <a:lstStyle/>
          <a:p>
            <a:fld id="{6338C44A-0F66-B64E-9E8B-086D5F3DD274}" type="datetime1">
              <a:rPr lang="en-US" smtClean="0"/>
              <a:t>5/4/2023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xmlns:p14="http://schemas.microsoft.com/office/powerpoint/2010/main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5C9819-A9EA-1A45-BCF3-27C2703B2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30" y="1412776"/>
            <a:ext cx="8005802" cy="448478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The EUDAT CDI supports the vision of the European Open Science Cloud offering open and seamless services for storage, management, analysis and re-use of research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EUDAT actively contributes to the main EOSC initiatives and projects.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3DAC08-9826-1542-B21A-88EE8B6A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AFEF-6DFA-3148-BF07-E926393AF0B9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2BDE3-0D5A-3D41-B27E-66F50B39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0B9343-D8FC-4AE0-A7F3-7A33099351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3888" y="538510"/>
            <a:ext cx="4680520" cy="467263"/>
          </a:xfrm>
        </p:spPr>
        <p:txBody>
          <a:bodyPr>
            <a:noAutofit/>
          </a:bodyPr>
          <a:lstStyle/>
          <a:p>
            <a:r>
              <a:rPr lang="en-GB" sz="2200" dirty="0"/>
              <a:t>EUDAT and EOSC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FA803A8-E78C-F443-97F7-2F7801B32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3576034"/>
            <a:ext cx="8460432" cy="230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77491"/>
      </p:ext>
    </p:extLst>
  </p:cSld>
  <p:clrMapOvr>
    <a:masterClrMapping/>
  </p:clrMapOvr>
</p:sld>
</file>

<file path=ppt/theme/theme1.xml><?xml version="1.0" encoding="utf-8"?>
<a:theme xmlns:a="http://schemas.openxmlformats.org/drawingml/2006/main" name="slide_base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 algn="l">
          <a:defRPr sz="2000" b="1" dirty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UDATCDI" id="{92EF30A2-47FB-A245-9BAC-527DE9586D6B}" vid="{58375CBC-D240-D04D-93F8-52644C492AC0}"/>
    </a:ext>
  </a:extLst>
</a:theme>
</file>

<file path=ppt/theme/theme2.xml><?xml version="1.0" encoding="utf-8"?>
<a:theme xmlns:a="http://schemas.openxmlformats.org/drawingml/2006/main" name="1_slide_base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 algn="l">
          <a:defRPr sz="2000" b="1" dirty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UDATCDI" id="{92EF30A2-47FB-A245-9BAC-527DE9586D6B}" vid="{58375CBC-D240-D04D-93F8-52644C492AC0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952463B0997441A1AE1897008BC635" ma:contentTypeVersion="13" ma:contentTypeDescription="Create a new document." ma:contentTypeScope="" ma:versionID="ed0564f16e071d7d0506c52d9f326f84">
  <xsd:schema xmlns:xsd="http://www.w3.org/2001/XMLSchema" xmlns:xs="http://www.w3.org/2001/XMLSchema" xmlns:p="http://schemas.microsoft.com/office/2006/metadata/properties" xmlns:ns2="56584054-8fdc-494c-8c30-7a92c1851d88" xmlns:ns3="17c9262e-5b43-4f61-bed9-e568bdfea7b1" targetNamespace="http://schemas.microsoft.com/office/2006/metadata/properties" ma:root="true" ma:fieldsID="391d50282bcae46d0e66d0bb0ce3eeb7" ns2:_="" ns3:_="">
    <xsd:import namespace="56584054-8fdc-494c-8c30-7a92c1851d88"/>
    <xsd:import namespace="17c9262e-5b43-4f61-bed9-e568bdfea7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84054-8fdc-494c-8c30-7a92c1851d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7e6f111e-9303-4b31-9cb7-8f749f49e7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9262e-5b43-4f61-bed9-e568bdfea7b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9baabee0-9ea7-4485-9212-fdc787634ab3}" ma:internalName="TaxCatchAll" ma:showField="CatchAllData" ma:web="17c9262e-5b43-4f61-bed9-e568bdfea7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A6C28C-041B-40D0-8CF6-8AC8CCDBFCBB}"/>
</file>

<file path=customXml/itemProps2.xml><?xml version="1.0" encoding="utf-8"?>
<ds:datastoreItem xmlns:ds="http://schemas.openxmlformats.org/officeDocument/2006/customXml" ds:itemID="{9A678CAE-DF10-4FC4-88F2-8C9CDD45FF1A}"/>
</file>

<file path=docProps/app.xml><?xml version="1.0" encoding="utf-8"?>
<Properties xmlns="http://schemas.openxmlformats.org/officeDocument/2006/extended-properties" xmlns:vt="http://schemas.openxmlformats.org/officeDocument/2006/docPropsVTypes">
  <Template>slide_base</Template>
  <TotalTime>70863</TotalTime>
  <Words>973</Words>
  <Application>Microsoft Office PowerPoint</Application>
  <PresentationFormat>On-screen Show (4:3)</PresentationFormat>
  <Paragraphs>203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Helvetica</vt:lpstr>
      <vt:lpstr>Helvetica LT Std</vt:lpstr>
      <vt:lpstr>Open Sans</vt:lpstr>
      <vt:lpstr>PT Sans Caption</vt:lpstr>
      <vt:lpstr>Source Sans Pro</vt:lpstr>
      <vt:lpstr>slide_base</vt:lpstr>
      <vt:lpstr>1_slide_base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DEBORA TESTI</cp:lastModifiedBy>
  <cp:revision>226</cp:revision>
  <cp:lastPrinted>2019-10-11T16:33:26Z</cp:lastPrinted>
  <dcterms:created xsi:type="dcterms:W3CDTF">2019-09-16T17:06:51Z</dcterms:created>
  <dcterms:modified xsi:type="dcterms:W3CDTF">2023-05-04T14:07:51Z</dcterms:modified>
</cp:coreProperties>
</file>