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4" r:id="rId4"/>
    <p:sldId id="268" r:id="rId5"/>
    <p:sldId id="269" r:id="rId6"/>
    <p:sldId id="270" r:id="rId7"/>
    <p:sldId id="267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ibre Franklin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WQ2CSwbJoYHz341wf7Pdwjs/t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99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89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355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5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5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3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4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>
            <a:spLocks noGrp="1"/>
          </p:cNvSpPr>
          <p:nvPr>
            <p:ph type="pic" idx="2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4269976" y="-1352783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914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marL="914400" lvl="1" indent="-310387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marL="1371600" lvl="2" indent="-304546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3pPr>
            <a:lvl4pPr marL="1828800" lvl="3" indent="-292861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marL="2286000" lvl="4" indent="-292861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27914" algn="l" rtl="0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038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54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286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sz="11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86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sz="11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5" name="Google Shape;15;p14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4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fred.Clarke@ucd.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WP3: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Solution and service design and implementation</a:t>
            </a:r>
            <a:endParaRPr dirty="0"/>
          </a:p>
        </p:txBody>
      </p:sp>
      <p:sp>
        <p:nvSpPr>
          <p:cNvPr id="101" name="Google Shape;101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" descr="abstract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799854" y="6388484"/>
            <a:ext cx="10993546" cy="468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None/>
            </a:pPr>
            <a:r>
              <a:rPr lang="en-IE" sz="16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/>
              </a:rPr>
              <a:t>fred.clarke@ucd.ie</a:t>
            </a:r>
            <a:r>
              <a:rPr lang="en-IE" sz="16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IE" sz="1600" b="0" i="0" u="none" strike="noStrike" cap="none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r>
              <a:rPr lang="en-IE" sz="1600" b="0" i="0" u="none" strike="noStrike" cap="none" baseline="30000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-IE" sz="1600" b="0" i="0" u="none" strike="noStrike" cap="none" dirty="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May 2023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B4FB1-2601-0806-9C50-DBFC51C229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A picture containing graphics, screenshot, font, graphic design&#10;&#10;Description automatically generated">
            <a:extLst>
              <a:ext uri="{FF2B5EF4-FFF2-40B4-BE49-F238E27FC236}">
                <a16:creationId xmlns:a16="http://schemas.microsoft.com/office/drawing/2014/main" id="{D7A8A896-588B-5611-7220-E8BAE171E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620" y="2335"/>
            <a:ext cx="2697491" cy="10180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59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IE" dirty="0"/>
              <a:t>WP3 - The Team</a:t>
            </a:r>
            <a:endParaRPr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1038393" y="1720251"/>
            <a:ext cx="9541215" cy="436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US" dirty="0"/>
              <a:t>Project Management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UCD</a:t>
            </a:r>
          </a:p>
          <a:p>
            <a:pPr marL="3060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US" dirty="0"/>
              <a:t>Technical team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UCC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ICHEC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SETU Walton Institute</a:t>
            </a:r>
          </a:p>
          <a:p>
            <a:pPr marL="306000" lvl="0" indent="-306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en-US" dirty="0"/>
              <a:t>Advisory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 err="1"/>
              <a:t>HEAnet</a:t>
            </a:r>
            <a:endParaRPr lang="en-US" dirty="0"/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EUDAT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 err="1"/>
              <a:t>Jülich</a:t>
            </a:r>
            <a:r>
              <a:rPr lang="en-US" dirty="0"/>
              <a:t> Supercomputing Centre</a:t>
            </a:r>
          </a:p>
          <a:p>
            <a:pPr marL="763200" lvl="1" indent="-306000">
              <a:lnSpc>
                <a:spcPct val="110000"/>
              </a:lnSpc>
              <a:spcBef>
                <a:spcPts val="0"/>
              </a:spcBef>
              <a:buSzPts val="1564"/>
            </a:pPr>
            <a:r>
              <a:rPr lang="en-US" dirty="0"/>
              <a:t>Surf</a:t>
            </a:r>
          </a:p>
          <a:p>
            <a:pPr marL="306000" lvl="0" indent="-206686" algn="l" rtl="0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endParaRPr dirty="0"/>
          </a:p>
        </p:txBody>
      </p:sp>
      <p:pic>
        <p:nvPicPr>
          <p:cNvPr id="2" name="Picture 1" descr="A picture containing graphics, screenshot, font, graphic design&#10;&#10;Description automatically generated">
            <a:extLst>
              <a:ext uri="{FF2B5EF4-FFF2-40B4-BE49-F238E27FC236}">
                <a16:creationId xmlns:a16="http://schemas.microsoft.com/office/drawing/2014/main" id="{1C89BA3F-64F7-10D4-C397-FB1572326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476" y="0"/>
            <a:ext cx="2697491" cy="10180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AC32E0F-B9C4-090E-0651-90612FB08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77" y="2086011"/>
            <a:ext cx="3345525" cy="334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aphics, screenshot, font, graphic design&#10;&#10;Description automatically generated">
            <a:extLst>
              <a:ext uri="{FF2B5EF4-FFF2-40B4-BE49-F238E27FC236}">
                <a16:creationId xmlns:a16="http://schemas.microsoft.com/office/drawing/2014/main" id="{8642EFF1-182A-7B71-B861-535306E93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081" y="0"/>
            <a:ext cx="2697491" cy="101809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32F014-1872-AE4F-6046-3292F4929248}"/>
              </a:ext>
            </a:extLst>
          </p:cNvPr>
          <p:cNvSpPr/>
          <p:nvPr/>
        </p:nvSpPr>
        <p:spPr>
          <a:xfrm>
            <a:off x="3047543" y="3331896"/>
            <a:ext cx="2549616" cy="817027"/>
          </a:xfrm>
          <a:custGeom>
            <a:avLst/>
            <a:gdLst>
              <a:gd name="connsiteX0" fmla="*/ 0 w 2789382"/>
              <a:gd name="connsiteY0" fmla="*/ 89136 h 891356"/>
              <a:gd name="connsiteX1" fmla="*/ 89136 w 2789382"/>
              <a:gd name="connsiteY1" fmla="*/ 0 h 891356"/>
              <a:gd name="connsiteX2" fmla="*/ 2700246 w 2789382"/>
              <a:gd name="connsiteY2" fmla="*/ 0 h 891356"/>
              <a:gd name="connsiteX3" fmla="*/ 2789382 w 2789382"/>
              <a:gd name="connsiteY3" fmla="*/ 89136 h 891356"/>
              <a:gd name="connsiteX4" fmla="*/ 2789382 w 2789382"/>
              <a:gd name="connsiteY4" fmla="*/ 802220 h 891356"/>
              <a:gd name="connsiteX5" fmla="*/ 2700246 w 2789382"/>
              <a:gd name="connsiteY5" fmla="*/ 891356 h 891356"/>
              <a:gd name="connsiteX6" fmla="*/ 89136 w 2789382"/>
              <a:gd name="connsiteY6" fmla="*/ 891356 h 891356"/>
              <a:gd name="connsiteX7" fmla="*/ 0 w 2789382"/>
              <a:gd name="connsiteY7" fmla="*/ 802220 h 891356"/>
              <a:gd name="connsiteX8" fmla="*/ 0 w 2789382"/>
              <a:gd name="connsiteY8" fmla="*/ 89136 h 89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9382" h="891356">
                <a:moveTo>
                  <a:pt x="0" y="89136"/>
                </a:moveTo>
                <a:cubicBezTo>
                  <a:pt x="0" y="39908"/>
                  <a:pt x="39908" y="0"/>
                  <a:pt x="89136" y="0"/>
                </a:cubicBezTo>
                <a:lnTo>
                  <a:pt x="2700246" y="0"/>
                </a:lnTo>
                <a:cubicBezTo>
                  <a:pt x="2749474" y="0"/>
                  <a:pt x="2789382" y="39908"/>
                  <a:pt x="2789382" y="89136"/>
                </a:cubicBezTo>
                <a:lnTo>
                  <a:pt x="2789382" y="802220"/>
                </a:lnTo>
                <a:cubicBezTo>
                  <a:pt x="2789382" y="851448"/>
                  <a:pt x="2749474" y="891356"/>
                  <a:pt x="2700246" y="891356"/>
                </a:cubicBezTo>
                <a:lnTo>
                  <a:pt x="89136" y="891356"/>
                </a:lnTo>
                <a:cubicBezTo>
                  <a:pt x="39908" y="891356"/>
                  <a:pt x="0" y="851448"/>
                  <a:pt x="0" y="802220"/>
                </a:cubicBezTo>
                <a:lnTo>
                  <a:pt x="0" y="89136"/>
                </a:lnTo>
                <a:close/>
              </a:path>
            </a:pathLst>
          </a:cu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692732" tIns="45720" rIns="45721" bIns="45720" numCol="1" spcCol="1270" anchor="t" anchorCtr="0">
            <a:noAutofit/>
          </a:bodyPr>
          <a:lstStyle/>
          <a:p>
            <a:pPr marL="0" marR="0" lvl="0" indent="0" defTabSz="533407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</a:t>
            </a:r>
          </a:p>
          <a:p>
            <a:pPr marL="57151" marR="0" lvl="1" indent="-57151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EUDAT – B2ACCESS, B2DROP, B2SHARE</a:t>
            </a:r>
          </a:p>
          <a:p>
            <a:pPr marL="57151" marR="0" lvl="1" indent="-57151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 – </a:t>
            </a:r>
            <a:r>
              <a:rPr kumimoji="0" lang="en-I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Nextcloud</a:t>
            </a: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Database + caching</a:t>
            </a:r>
          </a:p>
          <a:p>
            <a:pPr marL="0" marR="0" lvl="1" indent="0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9ECFF44-66C3-8304-5DFA-7353FF78A864}"/>
              </a:ext>
            </a:extLst>
          </p:cNvPr>
          <p:cNvSpPr/>
          <p:nvPr/>
        </p:nvSpPr>
        <p:spPr>
          <a:xfrm>
            <a:off x="3058057" y="2429166"/>
            <a:ext cx="2549616" cy="821173"/>
          </a:xfrm>
          <a:custGeom>
            <a:avLst/>
            <a:gdLst>
              <a:gd name="connsiteX0" fmla="*/ 0 w 2789382"/>
              <a:gd name="connsiteY0" fmla="*/ 89136 h 891356"/>
              <a:gd name="connsiteX1" fmla="*/ 89136 w 2789382"/>
              <a:gd name="connsiteY1" fmla="*/ 0 h 891356"/>
              <a:gd name="connsiteX2" fmla="*/ 2700246 w 2789382"/>
              <a:gd name="connsiteY2" fmla="*/ 0 h 891356"/>
              <a:gd name="connsiteX3" fmla="*/ 2789382 w 2789382"/>
              <a:gd name="connsiteY3" fmla="*/ 89136 h 891356"/>
              <a:gd name="connsiteX4" fmla="*/ 2789382 w 2789382"/>
              <a:gd name="connsiteY4" fmla="*/ 802220 h 891356"/>
              <a:gd name="connsiteX5" fmla="*/ 2700246 w 2789382"/>
              <a:gd name="connsiteY5" fmla="*/ 891356 h 891356"/>
              <a:gd name="connsiteX6" fmla="*/ 89136 w 2789382"/>
              <a:gd name="connsiteY6" fmla="*/ 891356 h 891356"/>
              <a:gd name="connsiteX7" fmla="*/ 0 w 2789382"/>
              <a:gd name="connsiteY7" fmla="*/ 802220 h 891356"/>
              <a:gd name="connsiteX8" fmla="*/ 0 w 2789382"/>
              <a:gd name="connsiteY8" fmla="*/ 89136 h 89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9382" h="891356">
                <a:moveTo>
                  <a:pt x="0" y="89136"/>
                </a:moveTo>
                <a:cubicBezTo>
                  <a:pt x="0" y="39908"/>
                  <a:pt x="39908" y="0"/>
                  <a:pt x="89136" y="0"/>
                </a:cubicBezTo>
                <a:lnTo>
                  <a:pt x="2700246" y="0"/>
                </a:lnTo>
                <a:cubicBezTo>
                  <a:pt x="2749474" y="0"/>
                  <a:pt x="2789382" y="39908"/>
                  <a:pt x="2789382" y="89136"/>
                </a:cubicBezTo>
                <a:lnTo>
                  <a:pt x="2789382" y="802220"/>
                </a:lnTo>
                <a:cubicBezTo>
                  <a:pt x="2789382" y="851448"/>
                  <a:pt x="2749474" y="891356"/>
                  <a:pt x="2700246" y="891356"/>
                </a:cubicBezTo>
                <a:lnTo>
                  <a:pt x="89136" y="891356"/>
                </a:lnTo>
                <a:cubicBezTo>
                  <a:pt x="39908" y="891356"/>
                  <a:pt x="0" y="851448"/>
                  <a:pt x="0" y="802220"/>
                </a:cubicBezTo>
                <a:lnTo>
                  <a:pt x="0" y="89136"/>
                </a:lnTo>
                <a:close/>
              </a:path>
            </a:pathLst>
          </a:cu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692732" tIns="45720" rIns="45721" bIns="45720" numCol="1" spcCol="1270" anchor="t" anchorCtr="0">
            <a:noAutofit/>
          </a:bodyPr>
          <a:lstStyle/>
          <a:p>
            <a:pPr marL="0" marR="0" lvl="0" indent="0" defTabSz="533407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Home institution access</a:t>
            </a:r>
          </a:p>
          <a:p>
            <a:pPr marL="57151" marR="0" lvl="1" indent="-57151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 &amp; Authentication – password, SSO, MFA</a:t>
            </a:r>
          </a:p>
          <a:p>
            <a:pPr marL="57151" marR="0" lvl="1" indent="-57151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I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291627-B615-BCFB-6B6B-F6C67E873E22}"/>
              </a:ext>
            </a:extLst>
          </p:cNvPr>
          <p:cNvSpPr/>
          <p:nvPr/>
        </p:nvSpPr>
        <p:spPr>
          <a:xfrm>
            <a:off x="3129016" y="3406890"/>
            <a:ext cx="509923" cy="653622"/>
          </a:xfrm>
          <a:prstGeom prst="roundRect">
            <a:avLst>
              <a:gd name="adj" fmla="val 10000"/>
            </a:avLst>
          </a:prstGeom>
          <a:solidFill>
            <a:srgbClr val="4472C4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F804BDE-05EF-97DF-DDD2-386B4790AB11}"/>
              </a:ext>
            </a:extLst>
          </p:cNvPr>
          <p:cNvSpPr/>
          <p:nvPr/>
        </p:nvSpPr>
        <p:spPr>
          <a:xfrm>
            <a:off x="3058057" y="4223917"/>
            <a:ext cx="2549616" cy="817027"/>
          </a:xfrm>
          <a:custGeom>
            <a:avLst/>
            <a:gdLst>
              <a:gd name="connsiteX0" fmla="*/ 0 w 2789382"/>
              <a:gd name="connsiteY0" fmla="*/ 89136 h 891356"/>
              <a:gd name="connsiteX1" fmla="*/ 89136 w 2789382"/>
              <a:gd name="connsiteY1" fmla="*/ 0 h 891356"/>
              <a:gd name="connsiteX2" fmla="*/ 2700246 w 2789382"/>
              <a:gd name="connsiteY2" fmla="*/ 0 h 891356"/>
              <a:gd name="connsiteX3" fmla="*/ 2789382 w 2789382"/>
              <a:gd name="connsiteY3" fmla="*/ 89136 h 891356"/>
              <a:gd name="connsiteX4" fmla="*/ 2789382 w 2789382"/>
              <a:gd name="connsiteY4" fmla="*/ 802220 h 891356"/>
              <a:gd name="connsiteX5" fmla="*/ 2700246 w 2789382"/>
              <a:gd name="connsiteY5" fmla="*/ 891356 h 891356"/>
              <a:gd name="connsiteX6" fmla="*/ 89136 w 2789382"/>
              <a:gd name="connsiteY6" fmla="*/ 891356 h 891356"/>
              <a:gd name="connsiteX7" fmla="*/ 0 w 2789382"/>
              <a:gd name="connsiteY7" fmla="*/ 802220 h 891356"/>
              <a:gd name="connsiteX8" fmla="*/ 0 w 2789382"/>
              <a:gd name="connsiteY8" fmla="*/ 89136 h 89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9382" h="891356">
                <a:moveTo>
                  <a:pt x="0" y="89136"/>
                </a:moveTo>
                <a:cubicBezTo>
                  <a:pt x="0" y="39908"/>
                  <a:pt x="39908" y="0"/>
                  <a:pt x="89136" y="0"/>
                </a:cubicBezTo>
                <a:lnTo>
                  <a:pt x="2700246" y="0"/>
                </a:lnTo>
                <a:cubicBezTo>
                  <a:pt x="2749474" y="0"/>
                  <a:pt x="2789382" y="39908"/>
                  <a:pt x="2789382" y="89136"/>
                </a:cubicBezTo>
                <a:lnTo>
                  <a:pt x="2789382" y="802220"/>
                </a:lnTo>
                <a:cubicBezTo>
                  <a:pt x="2789382" y="851448"/>
                  <a:pt x="2749474" y="891356"/>
                  <a:pt x="2700246" y="891356"/>
                </a:cubicBezTo>
                <a:lnTo>
                  <a:pt x="89136" y="891356"/>
                </a:lnTo>
                <a:cubicBezTo>
                  <a:pt x="39908" y="891356"/>
                  <a:pt x="0" y="851448"/>
                  <a:pt x="0" y="802220"/>
                </a:cubicBezTo>
                <a:lnTo>
                  <a:pt x="0" y="89136"/>
                </a:lnTo>
                <a:close/>
              </a:path>
            </a:pathLst>
          </a:cu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692732" tIns="45720" rIns="45721" bIns="45720" numCol="1" spcCol="1270" anchor="t" anchorCtr="0">
            <a:noAutofit/>
          </a:bodyPr>
          <a:lstStyle/>
          <a:p>
            <a:pPr marL="0" marR="0" lvl="0" indent="0" defTabSz="533407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Servers &amp; Storage</a:t>
            </a:r>
          </a:p>
          <a:p>
            <a:pPr marL="57151" marR="0" lvl="1" indent="-57151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Hardware /IaaS</a:t>
            </a:r>
          </a:p>
          <a:p>
            <a:pPr marL="57151" marR="0" lvl="1" indent="-57151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Filesystem /object store</a:t>
            </a:r>
          </a:p>
          <a:p>
            <a:pPr marL="57151" marR="0" lvl="1" indent="-57151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lang="en-IE" sz="9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Linux</a:t>
            </a:r>
            <a:endParaRPr kumimoji="0" lang="en-I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I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625155C-2C11-4902-94D4-1B961B783AED}"/>
              </a:ext>
            </a:extLst>
          </p:cNvPr>
          <p:cNvSpPr/>
          <p:nvPr/>
        </p:nvSpPr>
        <p:spPr>
          <a:xfrm>
            <a:off x="3139530" y="4305620"/>
            <a:ext cx="509923" cy="653622"/>
          </a:xfrm>
          <a:prstGeom prst="roundRect">
            <a:avLst>
              <a:gd name="adj" fmla="val 10000"/>
            </a:avLst>
          </a:prstGeom>
          <a:solidFill>
            <a:srgbClr val="4472C4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32A85E5-A9D8-EEB2-FDD0-41AF536D2F2E}"/>
              </a:ext>
            </a:extLst>
          </p:cNvPr>
          <p:cNvSpPr/>
          <p:nvPr/>
        </p:nvSpPr>
        <p:spPr>
          <a:xfrm>
            <a:off x="3058057" y="5122646"/>
            <a:ext cx="2549616" cy="817027"/>
          </a:xfrm>
          <a:custGeom>
            <a:avLst/>
            <a:gdLst>
              <a:gd name="connsiteX0" fmla="*/ 0 w 2789382"/>
              <a:gd name="connsiteY0" fmla="*/ 89136 h 891356"/>
              <a:gd name="connsiteX1" fmla="*/ 89136 w 2789382"/>
              <a:gd name="connsiteY1" fmla="*/ 0 h 891356"/>
              <a:gd name="connsiteX2" fmla="*/ 2700246 w 2789382"/>
              <a:gd name="connsiteY2" fmla="*/ 0 h 891356"/>
              <a:gd name="connsiteX3" fmla="*/ 2789382 w 2789382"/>
              <a:gd name="connsiteY3" fmla="*/ 89136 h 891356"/>
              <a:gd name="connsiteX4" fmla="*/ 2789382 w 2789382"/>
              <a:gd name="connsiteY4" fmla="*/ 802220 h 891356"/>
              <a:gd name="connsiteX5" fmla="*/ 2700246 w 2789382"/>
              <a:gd name="connsiteY5" fmla="*/ 891356 h 891356"/>
              <a:gd name="connsiteX6" fmla="*/ 89136 w 2789382"/>
              <a:gd name="connsiteY6" fmla="*/ 891356 h 891356"/>
              <a:gd name="connsiteX7" fmla="*/ 0 w 2789382"/>
              <a:gd name="connsiteY7" fmla="*/ 802220 h 891356"/>
              <a:gd name="connsiteX8" fmla="*/ 0 w 2789382"/>
              <a:gd name="connsiteY8" fmla="*/ 89136 h 89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9382" h="891356">
                <a:moveTo>
                  <a:pt x="0" y="89136"/>
                </a:moveTo>
                <a:cubicBezTo>
                  <a:pt x="0" y="39908"/>
                  <a:pt x="39908" y="0"/>
                  <a:pt x="89136" y="0"/>
                </a:cubicBezTo>
                <a:lnTo>
                  <a:pt x="2700246" y="0"/>
                </a:lnTo>
                <a:cubicBezTo>
                  <a:pt x="2749474" y="0"/>
                  <a:pt x="2789382" y="39908"/>
                  <a:pt x="2789382" y="89136"/>
                </a:cubicBezTo>
                <a:lnTo>
                  <a:pt x="2789382" y="802220"/>
                </a:lnTo>
                <a:cubicBezTo>
                  <a:pt x="2789382" y="851448"/>
                  <a:pt x="2749474" y="891356"/>
                  <a:pt x="2700246" y="891356"/>
                </a:cubicBezTo>
                <a:lnTo>
                  <a:pt x="89136" y="891356"/>
                </a:lnTo>
                <a:cubicBezTo>
                  <a:pt x="39908" y="891356"/>
                  <a:pt x="0" y="851448"/>
                  <a:pt x="0" y="802220"/>
                </a:cubicBezTo>
                <a:lnTo>
                  <a:pt x="0" y="89136"/>
                </a:lnTo>
                <a:close/>
              </a:path>
            </a:pathLst>
          </a:custGeom>
          <a:solidFill>
            <a:srgbClr val="4472C4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692732" tIns="45720" rIns="45721" bIns="45720" numCol="1" spcCol="1270" anchor="t" anchorCtr="0">
            <a:noAutofit/>
          </a:bodyPr>
          <a:lstStyle/>
          <a:p>
            <a:pPr marL="0" marR="0" lvl="0" indent="0" defTabSz="533407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infrastructure</a:t>
            </a:r>
          </a:p>
          <a:p>
            <a:pPr marL="57151" marR="0" lvl="1" indent="-57151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Firewall</a:t>
            </a:r>
          </a:p>
          <a:p>
            <a:pPr marL="57151" marR="0" lvl="1" indent="-57151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Datacentre</a:t>
            </a:r>
          </a:p>
          <a:p>
            <a:pPr marL="57151" marR="0" lvl="1" indent="-57151" defTabSz="400055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Networking – Campus + </a:t>
            </a:r>
            <a:r>
              <a:rPr kumimoji="0" lang="en-I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HEAnet</a:t>
            </a: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network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B8C684D-D84A-5222-2041-3D2482B16820}"/>
              </a:ext>
            </a:extLst>
          </p:cNvPr>
          <p:cNvSpPr/>
          <p:nvPr/>
        </p:nvSpPr>
        <p:spPr>
          <a:xfrm>
            <a:off x="3139530" y="5204349"/>
            <a:ext cx="509923" cy="653622"/>
          </a:xfrm>
          <a:prstGeom prst="roundRect">
            <a:avLst>
              <a:gd name="adj" fmla="val 10000"/>
            </a:avLst>
          </a:prstGeom>
          <a:solidFill>
            <a:srgbClr val="4472C4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76D753-95FB-37CA-AAF7-F47E5004326D}"/>
              </a:ext>
            </a:extLst>
          </p:cNvPr>
          <p:cNvGrpSpPr/>
          <p:nvPr/>
        </p:nvGrpSpPr>
        <p:grpSpPr>
          <a:xfrm>
            <a:off x="3047543" y="1537146"/>
            <a:ext cx="2549616" cy="817027"/>
            <a:chOff x="0" y="987810"/>
            <a:chExt cx="2789382" cy="89135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AEAF5AD-FE86-10F4-5A04-183832B61D84}"/>
                </a:ext>
              </a:extLst>
            </p:cNvPr>
            <p:cNvSpPr/>
            <p:nvPr/>
          </p:nvSpPr>
          <p:spPr>
            <a:xfrm>
              <a:off x="0" y="987810"/>
              <a:ext cx="2789382" cy="891356"/>
            </a:xfrm>
            <a:prstGeom prst="roundRect">
              <a:avLst>
                <a:gd name="adj" fmla="val 10000"/>
              </a:avLst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F1A486D6-5BAF-0FBA-3DC0-AC61EE3376CD}"/>
                </a:ext>
              </a:extLst>
            </p:cNvPr>
            <p:cNvSpPr txBox="1"/>
            <p:nvPr/>
          </p:nvSpPr>
          <p:spPr>
            <a:xfrm>
              <a:off x="647012" y="987810"/>
              <a:ext cx="2142369" cy="8913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marR="0" lvl="0" indent="0" defTabSz="53340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Users’ home institution</a:t>
              </a:r>
            </a:p>
            <a:p>
              <a:pPr marL="57151" marR="0" lvl="1" indent="-57151" defTabSz="4000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Policies &amp; Compliance – RDM</a:t>
              </a:r>
              <a:r>
                <a:rPr lang="en-IE" sz="9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DMP,  GDPR DPIA</a:t>
              </a:r>
            </a:p>
            <a:p>
              <a:pPr marL="57151" marR="0" lvl="1" indent="-57151" defTabSz="40005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Device, software - file encryption,  metadata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8466CD7-4EA6-076E-175E-58A9E7A2DAA9}"/>
              </a:ext>
            </a:extLst>
          </p:cNvPr>
          <p:cNvSpPr/>
          <p:nvPr/>
        </p:nvSpPr>
        <p:spPr>
          <a:xfrm>
            <a:off x="3129016" y="2515015"/>
            <a:ext cx="509923" cy="653622"/>
          </a:xfrm>
          <a:prstGeom prst="roundRect">
            <a:avLst>
              <a:gd name="adj" fmla="val 10000"/>
            </a:avLst>
          </a:prstGeom>
          <a:solidFill>
            <a:srgbClr val="4472C4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F151060-B3F7-AF90-93A8-2867336663A5}"/>
              </a:ext>
            </a:extLst>
          </p:cNvPr>
          <p:cNvSpPr/>
          <p:nvPr/>
        </p:nvSpPr>
        <p:spPr>
          <a:xfrm>
            <a:off x="3128482" y="1620634"/>
            <a:ext cx="509923" cy="653622"/>
          </a:xfrm>
          <a:prstGeom prst="roundRect">
            <a:avLst>
              <a:gd name="adj" fmla="val 10000"/>
            </a:avLst>
          </a:prstGeom>
          <a:solidFill>
            <a:srgbClr val="4472C4">
              <a:tint val="5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pic>
        <p:nvPicPr>
          <p:cNvPr id="34" name="Picture 2" descr="Network Cartoon png download - 680*516 - Free Transparent Data Center png  Download. - CleanPNG / KissPNG">
            <a:extLst>
              <a:ext uri="{FF2B5EF4-FFF2-40B4-BE49-F238E27FC236}">
                <a16:creationId xmlns:a16="http://schemas.microsoft.com/office/drawing/2014/main" id="{7F807CAA-B698-3BE4-F3CE-FD920D56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77" y="5389202"/>
            <a:ext cx="490076" cy="2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185F99DA-8B53-DD45-7E74-26C13ED7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74" y="4473624"/>
            <a:ext cx="327553" cy="3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Data Access Svg Png Icon Free Download (#503136) - OnlineWebFonts.COM">
            <a:extLst>
              <a:ext uri="{FF2B5EF4-FFF2-40B4-BE49-F238E27FC236}">
                <a16:creationId xmlns:a16="http://schemas.microsoft.com/office/drawing/2014/main" id="{E91F04A1-C090-7290-361E-7EAA7AA6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96" y="2664819"/>
            <a:ext cx="362706" cy="3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University Icon Free PNG Transparent Background, Free Download #28201 -  FreeIconsPNG">
            <a:extLst>
              <a:ext uri="{FF2B5EF4-FFF2-40B4-BE49-F238E27FC236}">
                <a16:creationId xmlns:a16="http://schemas.microsoft.com/office/drawing/2014/main" id="{FE1BAAEE-A3D5-E9A1-F3A4-EE0CD4C33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22" y="1806830"/>
            <a:ext cx="336935" cy="3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746CB3D-9704-7AFF-8F04-91061340220E}"/>
              </a:ext>
            </a:extLst>
          </p:cNvPr>
          <p:cNvSpPr txBox="1"/>
          <p:nvPr/>
        </p:nvSpPr>
        <p:spPr>
          <a:xfrm>
            <a:off x="3797123" y="1129422"/>
            <a:ext cx="1310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IE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Site A</a:t>
            </a:r>
          </a:p>
        </p:txBody>
      </p:sp>
      <p:pic>
        <p:nvPicPr>
          <p:cNvPr id="39" name="Picture 2" descr="Software - Free computer icons">
            <a:extLst>
              <a:ext uri="{FF2B5EF4-FFF2-40B4-BE49-F238E27FC236}">
                <a16:creationId xmlns:a16="http://schemas.microsoft.com/office/drawing/2014/main" id="{A8FF7647-A246-C48C-C4EC-117E5B41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6250" y="3536506"/>
            <a:ext cx="394389" cy="3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rrow: Up-Down 39">
            <a:extLst>
              <a:ext uri="{FF2B5EF4-FFF2-40B4-BE49-F238E27FC236}">
                <a16:creationId xmlns:a16="http://schemas.microsoft.com/office/drawing/2014/main" id="{CFF400C3-9837-3773-D397-11D3D522F216}"/>
              </a:ext>
            </a:extLst>
          </p:cNvPr>
          <p:cNvSpPr/>
          <p:nvPr/>
        </p:nvSpPr>
        <p:spPr>
          <a:xfrm>
            <a:off x="2487168" y="3290305"/>
            <a:ext cx="370844" cy="888203"/>
          </a:xfrm>
          <a:prstGeom prst="up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70A009D-8750-2C9A-E789-5F2527E8BDE1}"/>
              </a:ext>
            </a:extLst>
          </p:cNvPr>
          <p:cNvGrpSpPr/>
          <p:nvPr/>
        </p:nvGrpSpPr>
        <p:grpSpPr>
          <a:xfrm>
            <a:off x="6693439" y="1865240"/>
            <a:ext cx="1008807" cy="1504248"/>
            <a:chOff x="1183734" y="578620"/>
            <a:chExt cx="2560130" cy="506398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FD0F7F2-0684-A888-BA16-0E7A2638AE7C}"/>
                </a:ext>
              </a:extLst>
            </p:cNvPr>
            <p:cNvSpPr/>
            <p:nvPr/>
          </p:nvSpPr>
          <p:spPr>
            <a:xfrm>
              <a:off x="1183734" y="3907870"/>
              <a:ext cx="2549616" cy="817027"/>
            </a:xfrm>
            <a:custGeom>
              <a:avLst/>
              <a:gdLst>
                <a:gd name="connsiteX0" fmla="*/ 0 w 2789382"/>
                <a:gd name="connsiteY0" fmla="*/ 89136 h 891356"/>
                <a:gd name="connsiteX1" fmla="*/ 89136 w 2789382"/>
                <a:gd name="connsiteY1" fmla="*/ 0 h 891356"/>
                <a:gd name="connsiteX2" fmla="*/ 2700246 w 2789382"/>
                <a:gd name="connsiteY2" fmla="*/ 0 h 891356"/>
                <a:gd name="connsiteX3" fmla="*/ 2789382 w 2789382"/>
                <a:gd name="connsiteY3" fmla="*/ 89136 h 891356"/>
                <a:gd name="connsiteX4" fmla="*/ 2789382 w 2789382"/>
                <a:gd name="connsiteY4" fmla="*/ 802220 h 891356"/>
                <a:gd name="connsiteX5" fmla="*/ 2700246 w 2789382"/>
                <a:gd name="connsiteY5" fmla="*/ 891356 h 891356"/>
                <a:gd name="connsiteX6" fmla="*/ 89136 w 2789382"/>
                <a:gd name="connsiteY6" fmla="*/ 891356 h 891356"/>
                <a:gd name="connsiteX7" fmla="*/ 0 w 2789382"/>
                <a:gd name="connsiteY7" fmla="*/ 802220 h 891356"/>
                <a:gd name="connsiteX8" fmla="*/ 0 w 2789382"/>
                <a:gd name="connsiteY8" fmla="*/ 89136 h 89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382" h="891356">
                  <a:moveTo>
                    <a:pt x="0" y="89136"/>
                  </a:moveTo>
                  <a:cubicBezTo>
                    <a:pt x="0" y="39908"/>
                    <a:pt x="39908" y="0"/>
                    <a:pt x="89136" y="0"/>
                  </a:cubicBezTo>
                  <a:lnTo>
                    <a:pt x="2700246" y="0"/>
                  </a:lnTo>
                  <a:cubicBezTo>
                    <a:pt x="2749474" y="0"/>
                    <a:pt x="2789382" y="39908"/>
                    <a:pt x="2789382" y="89136"/>
                  </a:cubicBezTo>
                  <a:lnTo>
                    <a:pt x="2789382" y="802220"/>
                  </a:lnTo>
                  <a:cubicBezTo>
                    <a:pt x="2789382" y="851448"/>
                    <a:pt x="2749474" y="891356"/>
                    <a:pt x="2700246" y="891356"/>
                  </a:cubicBezTo>
                  <a:lnTo>
                    <a:pt x="89136" y="891356"/>
                  </a:lnTo>
                  <a:cubicBezTo>
                    <a:pt x="39908" y="891356"/>
                    <a:pt x="0" y="851448"/>
                    <a:pt x="0" y="802220"/>
                  </a:cubicBezTo>
                  <a:lnTo>
                    <a:pt x="0" y="89136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92732" tIns="45720" rIns="45721" bIns="45720" numCol="1" spcCol="1270" anchor="t" anchorCtr="0">
              <a:noAutofit/>
            </a:bodyPr>
            <a:lstStyle/>
            <a:p>
              <a:pPr marL="0" marR="0" lvl="0" indent="0" defTabSz="53340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3F4C644-95DD-1602-CAE4-298BF8F5DB29}"/>
                </a:ext>
              </a:extLst>
            </p:cNvPr>
            <p:cNvSpPr/>
            <p:nvPr/>
          </p:nvSpPr>
          <p:spPr>
            <a:xfrm>
              <a:off x="1194248" y="3009286"/>
              <a:ext cx="2549616" cy="817027"/>
            </a:xfrm>
            <a:custGeom>
              <a:avLst/>
              <a:gdLst>
                <a:gd name="connsiteX0" fmla="*/ 0 w 2789382"/>
                <a:gd name="connsiteY0" fmla="*/ 89136 h 891356"/>
                <a:gd name="connsiteX1" fmla="*/ 89136 w 2789382"/>
                <a:gd name="connsiteY1" fmla="*/ 0 h 891356"/>
                <a:gd name="connsiteX2" fmla="*/ 2700246 w 2789382"/>
                <a:gd name="connsiteY2" fmla="*/ 0 h 891356"/>
                <a:gd name="connsiteX3" fmla="*/ 2789382 w 2789382"/>
                <a:gd name="connsiteY3" fmla="*/ 89136 h 891356"/>
                <a:gd name="connsiteX4" fmla="*/ 2789382 w 2789382"/>
                <a:gd name="connsiteY4" fmla="*/ 802220 h 891356"/>
                <a:gd name="connsiteX5" fmla="*/ 2700246 w 2789382"/>
                <a:gd name="connsiteY5" fmla="*/ 891356 h 891356"/>
                <a:gd name="connsiteX6" fmla="*/ 89136 w 2789382"/>
                <a:gd name="connsiteY6" fmla="*/ 891356 h 891356"/>
                <a:gd name="connsiteX7" fmla="*/ 0 w 2789382"/>
                <a:gd name="connsiteY7" fmla="*/ 802220 h 891356"/>
                <a:gd name="connsiteX8" fmla="*/ 0 w 2789382"/>
                <a:gd name="connsiteY8" fmla="*/ 89136 h 89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382" h="891356">
                  <a:moveTo>
                    <a:pt x="0" y="89136"/>
                  </a:moveTo>
                  <a:cubicBezTo>
                    <a:pt x="0" y="39908"/>
                    <a:pt x="39908" y="0"/>
                    <a:pt x="89136" y="0"/>
                  </a:cubicBezTo>
                  <a:lnTo>
                    <a:pt x="2700246" y="0"/>
                  </a:lnTo>
                  <a:cubicBezTo>
                    <a:pt x="2749474" y="0"/>
                    <a:pt x="2789382" y="39908"/>
                    <a:pt x="2789382" y="89136"/>
                  </a:cubicBezTo>
                  <a:lnTo>
                    <a:pt x="2789382" y="802220"/>
                  </a:lnTo>
                  <a:cubicBezTo>
                    <a:pt x="2789382" y="851448"/>
                    <a:pt x="2749474" y="891356"/>
                    <a:pt x="2700246" y="891356"/>
                  </a:cubicBezTo>
                  <a:lnTo>
                    <a:pt x="89136" y="891356"/>
                  </a:lnTo>
                  <a:cubicBezTo>
                    <a:pt x="39908" y="891356"/>
                    <a:pt x="0" y="851448"/>
                    <a:pt x="0" y="802220"/>
                  </a:cubicBezTo>
                  <a:lnTo>
                    <a:pt x="0" y="89136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92732" tIns="45720" rIns="45721" bIns="45720" numCol="1" spcCol="1270" anchor="t" anchorCtr="0">
              <a:noAutofit/>
            </a:bodyPr>
            <a:lstStyle/>
            <a:p>
              <a:pPr marL="0" marR="0" lvl="0" indent="0" defTabSz="53340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FD1EF1F9-338B-0704-0324-0472795195FD}"/>
                </a:ext>
              </a:extLst>
            </p:cNvPr>
            <p:cNvSpPr/>
            <p:nvPr/>
          </p:nvSpPr>
          <p:spPr>
            <a:xfrm>
              <a:off x="1265207" y="3982864"/>
              <a:ext cx="509923" cy="653622"/>
            </a:xfrm>
            <a:prstGeom prst="roundRect">
              <a:avLst>
                <a:gd name="adj" fmla="val 10000"/>
              </a:avLst>
            </a:prstGeom>
            <a:solidFill>
              <a:srgbClr val="4472C4">
                <a:tint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F8372ED-B769-4D81-A443-DD2FF0CA0CAC}"/>
                </a:ext>
              </a:extLst>
            </p:cNvPr>
            <p:cNvSpPr/>
            <p:nvPr/>
          </p:nvSpPr>
          <p:spPr>
            <a:xfrm>
              <a:off x="1183734" y="4825575"/>
              <a:ext cx="2549616" cy="817029"/>
            </a:xfrm>
            <a:custGeom>
              <a:avLst/>
              <a:gdLst>
                <a:gd name="connsiteX0" fmla="*/ 0 w 2789382"/>
                <a:gd name="connsiteY0" fmla="*/ 89136 h 891356"/>
                <a:gd name="connsiteX1" fmla="*/ 89136 w 2789382"/>
                <a:gd name="connsiteY1" fmla="*/ 0 h 891356"/>
                <a:gd name="connsiteX2" fmla="*/ 2700246 w 2789382"/>
                <a:gd name="connsiteY2" fmla="*/ 0 h 891356"/>
                <a:gd name="connsiteX3" fmla="*/ 2789382 w 2789382"/>
                <a:gd name="connsiteY3" fmla="*/ 89136 h 891356"/>
                <a:gd name="connsiteX4" fmla="*/ 2789382 w 2789382"/>
                <a:gd name="connsiteY4" fmla="*/ 802220 h 891356"/>
                <a:gd name="connsiteX5" fmla="*/ 2700246 w 2789382"/>
                <a:gd name="connsiteY5" fmla="*/ 891356 h 891356"/>
                <a:gd name="connsiteX6" fmla="*/ 89136 w 2789382"/>
                <a:gd name="connsiteY6" fmla="*/ 891356 h 891356"/>
                <a:gd name="connsiteX7" fmla="*/ 0 w 2789382"/>
                <a:gd name="connsiteY7" fmla="*/ 802220 h 891356"/>
                <a:gd name="connsiteX8" fmla="*/ 0 w 2789382"/>
                <a:gd name="connsiteY8" fmla="*/ 89136 h 89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382" h="891356">
                  <a:moveTo>
                    <a:pt x="0" y="89136"/>
                  </a:moveTo>
                  <a:cubicBezTo>
                    <a:pt x="0" y="39908"/>
                    <a:pt x="39908" y="0"/>
                    <a:pt x="89136" y="0"/>
                  </a:cubicBezTo>
                  <a:lnTo>
                    <a:pt x="2700246" y="0"/>
                  </a:lnTo>
                  <a:cubicBezTo>
                    <a:pt x="2749474" y="0"/>
                    <a:pt x="2789382" y="39908"/>
                    <a:pt x="2789382" y="89136"/>
                  </a:cubicBezTo>
                  <a:lnTo>
                    <a:pt x="2789382" y="802220"/>
                  </a:lnTo>
                  <a:cubicBezTo>
                    <a:pt x="2789382" y="851448"/>
                    <a:pt x="2749474" y="891356"/>
                    <a:pt x="2700246" y="891356"/>
                  </a:cubicBezTo>
                  <a:lnTo>
                    <a:pt x="89136" y="891356"/>
                  </a:lnTo>
                  <a:cubicBezTo>
                    <a:pt x="39908" y="891356"/>
                    <a:pt x="0" y="851448"/>
                    <a:pt x="0" y="802220"/>
                  </a:cubicBezTo>
                  <a:lnTo>
                    <a:pt x="0" y="89136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92732" tIns="45720" rIns="45721" bIns="45720" numCol="1" spcCol="1270" anchor="t" anchorCtr="0">
              <a:noAutofit/>
            </a:bodyPr>
            <a:lstStyle/>
            <a:p>
              <a:pPr marL="0" marR="0" lvl="0" indent="0" defTabSz="53340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E15E5212-A435-C86C-DFFC-FC59B3113881}"/>
                </a:ext>
              </a:extLst>
            </p:cNvPr>
            <p:cNvSpPr/>
            <p:nvPr/>
          </p:nvSpPr>
          <p:spPr>
            <a:xfrm>
              <a:off x="1266382" y="4907275"/>
              <a:ext cx="509924" cy="653621"/>
            </a:xfrm>
            <a:prstGeom prst="roundRect">
              <a:avLst>
                <a:gd name="adj" fmla="val 10000"/>
              </a:avLst>
            </a:prstGeom>
            <a:solidFill>
              <a:srgbClr val="4472C4">
                <a:tint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C431507-AF47-0536-40F4-B0992BC88F77}"/>
                </a:ext>
              </a:extLst>
            </p:cNvPr>
            <p:cNvGrpSpPr/>
            <p:nvPr/>
          </p:nvGrpSpPr>
          <p:grpSpPr>
            <a:xfrm>
              <a:off x="1183734" y="1224951"/>
              <a:ext cx="2549616" cy="817027"/>
              <a:chOff x="0" y="987810"/>
              <a:chExt cx="2789382" cy="891356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0B6E27A9-9340-9799-1F56-7929EE4E2DA5}"/>
                  </a:ext>
                </a:extLst>
              </p:cNvPr>
              <p:cNvSpPr/>
              <p:nvPr/>
            </p:nvSpPr>
            <p:spPr>
              <a:xfrm>
                <a:off x="0" y="987810"/>
                <a:ext cx="2789382" cy="891356"/>
              </a:xfrm>
              <a:prstGeom prst="roundRect">
                <a:avLst>
                  <a:gd name="adj" fmla="val 10000"/>
                </a:avLst>
              </a:prstGeom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</p:sp>
          <p:sp>
            <p:nvSpPr>
              <p:cNvPr id="79" name="Rectangle: Rounded Corners 4">
                <a:extLst>
                  <a:ext uri="{FF2B5EF4-FFF2-40B4-BE49-F238E27FC236}">
                    <a16:creationId xmlns:a16="http://schemas.microsoft.com/office/drawing/2014/main" id="{5CC48CE2-FAC7-7352-EE85-68DBCA39CD1E}"/>
                  </a:ext>
                </a:extLst>
              </p:cNvPr>
              <p:cNvSpPr txBox="1"/>
              <p:nvPr/>
            </p:nvSpPr>
            <p:spPr>
              <a:xfrm>
                <a:off x="647012" y="987810"/>
                <a:ext cx="2142369" cy="891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45720" tIns="45720" rIns="45720" bIns="45720" numCol="1" spcCol="1270" anchor="t" anchorCtr="0">
                <a:noAutofit/>
              </a:bodyPr>
              <a:lstStyle/>
              <a:p>
                <a:pPr marL="57151" marR="0" lvl="1" indent="-57151" defTabSz="40005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3876B2-75E9-59E0-02BF-3F0E75CF63DA}"/>
                </a:ext>
              </a:extLst>
            </p:cNvPr>
            <p:cNvSpPr/>
            <p:nvPr/>
          </p:nvSpPr>
          <p:spPr>
            <a:xfrm>
              <a:off x="1183734" y="2117119"/>
              <a:ext cx="2549616" cy="817027"/>
            </a:xfrm>
            <a:custGeom>
              <a:avLst/>
              <a:gdLst>
                <a:gd name="connsiteX0" fmla="*/ 0 w 2789382"/>
                <a:gd name="connsiteY0" fmla="*/ 89136 h 891356"/>
                <a:gd name="connsiteX1" fmla="*/ 89136 w 2789382"/>
                <a:gd name="connsiteY1" fmla="*/ 0 h 891356"/>
                <a:gd name="connsiteX2" fmla="*/ 2700246 w 2789382"/>
                <a:gd name="connsiteY2" fmla="*/ 0 h 891356"/>
                <a:gd name="connsiteX3" fmla="*/ 2789382 w 2789382"/>
                <a:gd name="connsiteY3" fmla="*/ 89136 h 891356"/>
                <a:gd name="connsiteX4" fmla="*/ 2789382 w 2789382"/>
                <a:gd name="connsiteY4" fmla="*/ 802220 h 891356"/>
                <a:gd name="connsiteX5" fmla="*/ 2700246 w 2789382"/>
                <a:gd name="connsiteY5" fmla="*/ 891356 h 891356"/>
                <a:gd name="connsiteX6" fmla="*/ 89136 w 2789382"/>
                <a:gd name="connsiteY6" fmla="*/ 891356 h 891356"/>
                <a:gd name="connsiteX7" fmla="*/ 0 w 2789382"/>
                <a:gd name="connsiteY7" fmla="*/ 802220 h 891356"/>
                <a:gd name="connsiteX8" fmla="*/ 0 w 2789382"/>
                <a:gd name="connsiteY8" fmla="*/ 89136 h 89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382" h="891356">
                  <a:moveTo>
                    <a:pt x="0" y="89136"/>
                  </a:moveTo>
                  <a:cubicBezTo>
                    <a:pt x="0" y="39908"/>
                    <a:pt x="39908" y="0"/>
                    <a:pt x="89136" y="0"/>
                  </a:cubicBezTo>
                  <a:lnTo>
                    <a:pt x="2700246" y="0"/>
                  </a:lnTo>
                  <a:cubicBezTo>
                    <a:pt x="2749474" y="0"/>
                    <a:pt x="2789382" y="39908"/>
                    <a:pt x="2789382" y="89136"/>
                  </a:cubicBezTo>
                  <a:lnTo>
                    <a:pt x="2789382" y="802220"/>
                  </a:lnTo>
                  <a:cubicBezTo>
                    <a:pt x="2789382" y="851448"/>
                    <a:pt x="2749474" y="891356"/>
                    <a:pt x="2700246" y="891356"/>
                  </a:cubicBezTo>
                  <a:lnTo>
                    <a:pt x="89136" y="891356"/>
                  </a:lnTo>
                  <a:cubicBezTo>
                    <a:pt x="39908" y="891356"/>
                    <a:pt x="0" y="851448"/>
                    <a:pt x="0" y="802220"/>
                  </a:cubicBezTo>
                  <a:lnTo>
                    <a:pt x="0" y="89136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92732" tIns="45720" rIns="45721" bIns="45720" numCol="1" spcCol="1270" anchor="t" anchorCtr="0">
              <a:noAutofit/>
            </a:bodyPr>
            <a:lstStyle/>
            <a:p>
              <a:pPr marL="0" marR="0" lvl="0" indent="0" defTabSz="53340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E8D24B0-60AD-2B20-1539-D97F0125ACA7}"/>
                </a:ext>
              </a:extLst>
            </p:cNvPr>
            <p:cNvSpPr/>
            <p:nvPr/>
          </p:nvSpPr>
          <p:spPr>
            <a:xfrm>
              <a:off x="1265207" y="3090989"/>
              <a:ext cx="509923" cy="653622"/>
            </a:xfrm>
            <a:prstGeom prst="roundRect">
              <a:avLst>
                <a:gd name="adj" fmla="val 10000"/>
              </a:avLst>
            </a:prstGeom>
            <a:solidFill>
              <a:srgbClr val="4472C4">
                <a:tint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CF9BBA1C-8BF7-3E5A-FDBA-042C735FE07E}"/>
                </a:ext>
              </a:extLst>
            </p:cNvPr>
            <p:cNvSpPr/>
            <p:nvPr/>
          </p:nvSpPr>
          <p:spPr>
            <a:xfrm>
              <a:off x="1275721" y="2198821"/>
              <a:ext cx="509923" cy="653622"/>
            </a:xfrm>
            <a:prstGeom prst="roundRect">
              <a:avLst>
                <a:gd name="adj" fmla="val 10000"/>
              </a:avLst>
            </a:prstGeom>
            <a:solidFill>
              <a:srgbClr val="4472C4">
                <a:tint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0EBBCFBA-E71A-B16F-F3AD-15A7F937A3D7}"/>
                </a:ext>
              </a:extLst>
            </p:cNvPr>
            <p:cNvSpPr/>
            <p:nvPr/>
          </p:nvSpPr>
          <p:spPr>
            <a:xfrm>
              <a:off x="1264356" y="1284408"/>
              <a:ext cx="509923" cy="653622"/>
            </a:xfrm>
            <a:prstGeom prst="roundRect">
              <a:avLst>
                <a:gd name="adj" fmla="val 10000"/>
              </a:avLst>
            </a:prstGeom>
            <a:solidFill>
              <a:srgbClr val="4472C4">
                <a:tint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pic>
          <p:nvPicPr>
            <p:cNvPr id="73" name="Picture 2" descr="Network Cartoon png download - 680*516 - Free Transparent Data Center png  Download. - CleanPNG / KissPNG">
              <a:extLst>
                <a:ext uri="{FF2B5EF4-FFF2-40B4-BE49-F238E27FC236}">
                  <a16:creationId xmlns:a16="http://schemas.microsoft.com/office/drawing/2014/main" id="{061C458B-7CCF-0745-575D-6A0822017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277" y="5092127"/>
              <a:ext cx="490076" cy="28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6">
              <a:extLst>
                <a:ext uri="{FF2B5EF4-FFF2-40B4-BE49-F238E27FC236}">
                  <a16:creationId xmlns:a16="http://schemas.microsoft.com/office/drawing/2014/main" id="{31391E8E-D48A-6C40-BC2E-D0E48EE96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540" y="4160386"/>
              <a:ext cx="327553" cy="328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8" descr="Data Access Svg Png Icon Free Download (#503136) - OnlineWebFonts.COM">
              <a:extLst>
                <a:ext uri="{FF2B5EF4-FFF2-40B4-BE49-F238E27FC236}">
                  <a16:creationId xmlns:a16="http://schemas.microsoft.com/office/drawing/2014/main" id="{2D3F090D-B3B6-BBA4-9F72-9123776CF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386" y="2346884"/>
              <a:ext cx="362707" cy="36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0" descr="University Icon Free PNG Transparent Background, Free Download #28201 -  FreeIconsPNG">
              <a:extLst>
                <a:ext uri="{FF2B5EF4-FFF2-40B4-BE49-F238E27FC236}">
                  <a16:creationId xmlns:a16="http://schemas.microsoft.com/office/drawing/2014/main" id="{129FD386-C98E-98E4-1490-A9D4AAFE29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216" y="1439977"/>
              <a:ext cx="336935" cy="337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F4CEF59-B62E-679E-1338-3C22336C8439}"/>
                </a:ext>
              </a:extLst>
            </p:cNvPr>
            <p:cNvSpPr txBox="1"/>
            <p:nvPr/>
          </p:nvSpPr>
          <p:spPr>
            <a:xfrm>
              <a:off x="1699147" y="578620"/>
              <a:ext cx="1526533" cy="93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Site B</a:t>
              </a:r>
            </a:p>
          </p:txBody>
        </p:sp>
      </p:grpSp>
      <p:pic>
        <p:nvPicPr>
          <p:cNvPr id="80" name="Picture 2" descr="Software - Free computer icons">
            <a:extLst>
              <a:ext uri="{FF2B5EF4-FFF2-40B4-BE49-F238E27FC236}">
                <a16:creationId xmlns:a16="http://schemas.microsoft.com/office/drawing/2014/main" id="{4CB44EE6-CFC6-5937-161F-DF9E571F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5911" y="2656571"/>
            <a:ext cx="130707" cy="1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BCDAF781-EF21-A9C6-6070-6424999A9765}"/>
              </a:ext>
            </a:extLst>
          </p:cNvPr>
          <p:cNvGrpSpPr/>
          <p:nvPr/>
        </p:nvGrpSpPr>
        <p:grpSpPr>
          <a:xfrm>
            <a:off x="8001031" y="3721500"/>
            <a:ext cx="1008807" cy="1504248"/>
            <a:chOff x="1183734" y="578620"/>
            <a:chExt cx="2560130" cy="5063984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9DDF446-2B97-9B5B-63D0-8BB33AB06FD9}"/>
                </a:ext>
              </a:extLst>
            </p:cNvPr>
            <p:cNvSpPr/>
            <p:nvPr/>
          </p:nvSpPr>
          <p:spPr>
            <a:xfrm>
              <a:off x="1183734" y="3907870"/>
              <a:ext cx="2549616" cy="817027"/>
            </a:xfrm>
            <a:custGeom>
              <a:avLst/>
              <a:gdLst>
                <a:gd name="connsiteX0" fmla="*/ 0 w 2789382"/>
                <a:gd name="connsiteY0" fmla="*/ 89136 h 891356"/>
                <a:gd name="connsiteX1" fmla="*/ 89136 w 2789382"/>
                <a:gd name="connsiteY1" fmla="*/ 0 h 891356"/>
                <a:gd name="connsiteX2" fmla="*/ 2700246 w 2789382"/>
                <a:gd name="connsiteY2" fmla="*/ 0 h 891356"/>
                <a:gd name="connsiteX3" fmla="*/ 2789382 w 2789382"/>
                <a:gd name="connsiteY3" fmla="*/ 89136 h 891356"/>
                <a:gd name="connsiteX4" fmla="*/ 2789382 w 2789382"/>
                <a:gd name="connsiteY4" fmla="*/ 802220 h 891356"/>
                <a:gd name="connsiteX5" fmla="*/ 2700246 w 2789382"/>
                <a:gd name="connsiteY5" fmla="*/ 891356 h 891356"/>
                <a:gd name="connsiteX6" fmla="*/ 89136 w 2789382"/>
                <a:gd name="connsiteY6" fmla="*/ 891356 h 891356"/>
                <a:gd name="connsiteX7" fmla="*/ 0 w 2789382"/>
                <a:gd name="connsiteY7" fmla="*/ 802220 h 891356"/>
                <a:gd name="connsiteX8" fmla="*/ 0 w 2789382"/>
                <a:gd name="connsiteY8" fmla="*/ 89136 h 89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382" h="891356">
                  <a:moveTo>
                    <a:pt x="0" y="89136"/>
                  </a:moveTo>
                  <a:cubicBezTo>
                    <a:pt x="0" y="39908"/>
                    <a:pt x="39908" y="0"/>
                    <a:pt x="89136" y="0"/>
                  </a:cubicBezTo>
                  <a:lnTo>
                    <a:pt x="2700246" y="0"/>
                  </a:lnTo>
                  <a:cubicBezTo>
                    <a:pt x="2749474" y="0"/>
                    <a:pt x="2789382" y="39908"/>
                    <a:pt x="2789382" y="89136"/>
                  </a:cubicBezTo>
                  <a:lnTo>
                    <a:pt x="2789382" y="802220"/>
                  </a:lnTo>
                  <a:cubicBezTo>
                    <a:pt x="2789382" y="851448"/>
                    <a:pt x="2749474" y="891356"/>
                    <a:pt x="2700246" y="891356"/>
                  </a:cubicBezTo>
                  <a:lnTo>
                    <a:pt x="89136" y="891356"/>
                  </a:lnTo>
                  <a:cubicBezTo>
                    <a:pt x="39908" y="891356"/>
                    <a:pt x="0" y="851448"/>
                    <a:pt x="0" y="802220"/>
                  </a:cubicBezTo>
                  <a:lnTo>
                    <a:pt x="0" y="89136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92732" tIns="45720" rIns="45721" bIns="45720" numCol="1" spcCol="1270" anchor="t" anchorCtr="0">
              <a:noAutofit/>
            </a:bodyPr>
            <a:lstStyle/>
            <a:p>
              <a:pPr marL="0" marR="0" lvl="0" indent="0" defTabSz="53340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55E4F71-5974-0102-E585-2E0BE8EB912F}"/>
                </a:ext>
              </a:extLst>
            </p:cNvPr>
            <p:cNvSpPr/>
            <p:nvPr/>
          </p:nvSpPr>
          <p:spPr>
            <a:xfrm>
              <a:off x="1194248" y="3009286"/>
              <a:ext cx="2549616" cy="817027"/>
            </a:xfrm>
            <a:custGeom>
              <a:avLst/>
              <a:gdLst>
                <a:gd name="connsiteX0" fmla="*/ 0 w 2789382"/>
                <a:gd name="connsiteY0" fmla="*/ 89136 h 891356"/>
                <a:gd name="connsiteX1" fmla="*/ 89136 w 2789382"/>
                <a:gd name="connsiteY1" fmla="*/ 0 h 891356"/>
                <a:gd name="connsiteX2" fmla="*/ 2700246 w 2789382"/>
                <a:gd name="connsiteY2" fmla="*/ 0 h 891356"/>
                <a:gd name="connsiteX3" fmla="*/ 2789382 w 2789382"/>
                <a:gd name="connsiteY3" fmla="*/ 89136 h 891356"/>
                <a:gd name="connsiteX4" fmla="*/ 2789382 w 2789382"/>
                <a:gd name="connsiteY4" fmla="*/ 802220 h 891356"/>
                <a:gd name="connsiteX5" fmla="*/ 2700246 w 2789382"/>
                <a:gd name="connsiteY5" fmla="*/ 891356 h 891356"/>
                <a:gd name="connsiteX6" fmla="*/ 89136 w 2789382"/>
                <a:gd name="connsiteY6" fmla="*/ 891356 h 891356"/>
                <a:gd name="connsiteX7" fmla="*/ 0 w 2789382"/>
                <a:gd name="connsiteY7" fmla="*/ 802220 h 891356"/>
                <a:gd name="connsiteX8" fmla="*/ 0 w 2789382"/>
                <a:gd name="connsiteY8" fmla="*/ 89136 h 89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382" h="891356">
                  <a:moveTo>
                    <a:pt x="0" y="89136"/>
                  </a:moveTo>
                  <a:cubicBezTo>
                    <a:pt x="0" y="39908"/>
                    <a:pt x="39908" y="0"/>
                    <a:pt x="89136" y="0"/>
                  </a:cubicBezTo>
                  <a:lnTo>
                    <a:pt x="2700246" y="0"/>
                  </a:lnTo>
                  <a:cubicBezTo>
                    <a:pt x="2749474" y="0"/>
                    <a:pt x="2789382" y="39908"/>
                    <a:pt x="2789382" y="89136"/>
                  </a:cubicBezTo>
                  <a:lnTo>
                    <a:pt x="2789382" y="802220"/>
                  </a:lnTo>
                  <a:cubicBezTo>
                    <a:pt x="2789382" y="851448"/>
                    <a:pt x="2749474" y="891356"/>
                    <a:pt x="2700246" y="891356"/>
                  </a:cubicBezTo>
                  <a:lnTo>
                    <a:pt x="89136" y="891356"/>
                  </a:lnTo>
                  <a:cubicBezTo>
                    <a:pt x="39908" y="891356"/>
                    <a:pt x="0" y="851448"/>
                    <a:pt x="0" y="802220"/>
                  </a:cubicBezTo>
                  <a:lnTo>
                    <a:pt x="0" y="89136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92732" tIns="45720" rIns="45721" bIns="45720" numCol="1" spcCol="1270" anchor="t" anchorCtr="0">
              <a:noAutofit/>
            </a:bodyPr>
            <a:lstStyle/>
            <a:p>
              <a:pPr marL="0" marR="0" lvl="0" indent="0" defTabSz="53340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EB6FDA4F-12DB-ED1A-DA5A-C2057EE152B0}"/>
                </a:ext>
              </a:extLst>
            </p:cNvPr>
            <p:cNvSpPr/>
            <p:nvPr/>
          </p:nvSpPr>
          <p:spPr>
            <a:xfrm>
              <a:off x="1265207" y="3982864"/>
              <a:ext cx="509923" cy="653622"/>
            </a:xfrm>
            <a:prstGeom prst="roundRect">
              <a:avLst>
                <a:gd name="adj" fmla="val 10000"/>
              </a:avLst>
            </a:prstGeom>
            <a:solidFill>
              <a:srgbClr val="4472C4">
                <a:tint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D2841E8-5958-E929-5926-1D3AE90B3CBA}"/>
                </a:ext>
              </a:extLst>
            </p:cNvPr>
            <p:cNvSpPr/>
            <p:nvPr/>
          </p:nvSpPr>
          <p:spPr>
            <a:xfrm>
              <a:off x="1183734" y="4825575"/>
              <a:ext cx="2549616" cy="817029"/>
            </a:xfrm>
            <a:custGeom>
              <a:avLst/>
              <a:gdLst>
                <a:gd name="connsiteX0" fmla="*/ 0 w 2789382"/>
                <a:gd name="connsiteY0" fmla="*/ 89136 h 891356"/>
                <a:gd name="connsiteX1" fmla="*/ 89136 w 2789382"/>
                <a:gd name="connsiteY1" fmla="*/ 0 h 891356"/>
                <a:gd name="connsiteX2" fmla="*/ 2700246 w 2789382"/>
                <a:gd name="connsiteY2" fmla="*/ 0 h 891356"/>
                <a:gd name="connsiteX3" fmla="*/ 2789382 w 2789382"/>
                <a:gd name="connsiteY3" fmla="*/ 89136 h 891356"/>
                <a:gd name="connsiteX4" fmla="*/ 2789382 w 2789382"/>
                <a:gd name="connsiteY4" fmla="*/ 802220 h 891356"/>
                <a:gd name="connsiteX5" fmla="*/ 2700246 w 2789382"/>
                <a:gd name="connsiteY5" fmla="*/ 891356 h 891356"/>
                <a:gd name="connsiteX6" fmla="*/ 89136 w 2789382"/>
                <a:gd name="connsiteY6" fmla="*/ 891356 h 891356"/>
                <a:gd name="connsiteX7" fmla="*/ 0 w 2789382"/>
                <a:gd name="connsiteY7" fmla="*/ 802220 h 891356"/>
                <a:gd name="connsiteX8" fmla="*/ 0 w 2789382"/>
                <a:gd name="connsiteY8" fmla="*/ 89136 h 89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382" h="891356">
                  <a:moveTo>
                    <a:pt x="0" y="89136"/>
                  </a:moveTo>
                  <a:cubicBezTo>
                    <a:pt x="0" y="39908"/>
                    <a:pt x="39908" y="0"/>
                    <a:pt x="89136" y="0"/>
                  </a:cubicBezTo>
                  <a:lnTo>
                    <a:pt x="2700246" y="0"/>
                  </a:lnTo>
                  <a:cubicBezTo>
                    <a:pt x="2749474" y="0"/>
                    <a:pt x="2789382" y="39908"/>
                    <a:pt x="2789382" y="89136"/>
                  </a:cubicBezTo>
                  <a:lnTo>
                    <a:pt x="2789382" y="802220"/>
                  </a:lnTo>
                  <a:cubicBezTo>
                    <a:pt x="2789382" y="851448"/>
                    <a:pt x="2749474" y="891356"/>
                    <a:pt x="2700246" y="891356"/>
                  </a:cubicBezTo>
                  <a:lnTo>
                    <a:pt x="89136" y="891356"/>
                  </a:lnTo>
                  <a:cubicBezTo>
                    <a:pt x="39908" y="891356"/>
                    <a:pt x="0" y="851448"/>
                    <a:pt x="0" y="802220"/>
                  </a:cubicBezTo>
                  <a:lnTo>
                    <a:pt x="0" y="89136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92732" tIns="45720" rIns="45721" bIns="45720" numCol="1" spcCol="1270" anchor="t" anchorCtr="0">
              <a:noAutofit/>
            </a:bodyPr>
            <a:lstStyle/>
            <a:p>
              <a:pPr marL="0" marR="0" lvl="0" indent="0" defTabSz="53340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8C4BE2AA-9306-5C04-1132-FB892BA5D3F5}"/>
                </a:ext>
              </a:extLst>
            </p:cNvPr>
            <p:cNvSpPr/>
            <p:nvPr/>
          </p:nvSpPr>
          <p:spPr>
            <a:xfrm>
              <a:off x="1266382" y="4907275"/>
              <a:ext cx="509924" cy="653621"/>
            </a:xfrm>
            <a:prstGeom prst="roundRect">
              <a:avLst>
                <a:gd name="adj" fmla="val 10000"/>
              </a:avLst>
            </a:prstGeom>
            <a:solidFill>
              <a:srgbClr val="4472C4">
                <a:tint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0526E85-AFFA-163E-B517-F88279E11A38}"/>
                </a:ext>
              </a:extLst>
            </p:cNvPr>
            <p:cNvGrpSpPr/>
            <p:nvPr/>
          </p:nvGrpSpPr>
          <p:grpSpPr>
            <a:xfrm>
              <a:off x="1183734" y="1224951"/>
              <a:ext cx="2549616" cy="817027"/>
              <a:chOff x="0" y="987810"/>
              <a:chExt cx="2789382" cy="891356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20604CCA-A682-176C-50D3-3BE0D2192249}"/>
                  </a:ext>
                </a:extLst>
              </p:cNvPr>
              <p:cNvSpPr/>
              <p:nvPr/>
            </p:nvSpPr>
            <p:spPr>
              <a:xfrm>
                <a:off x="0" y="987810"/>
                <a:ext cx="2789382" cy="891356"/>
              </a:xfrm>
              <a:prstGeom prst="roundRect">
                <a:avLst>
                  <a:gd name="adj" fmla="val 10000"/>
                </a:avLst>
              </a:prstGeom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</p:sp>
          <p:sp>
            <p:nvSpPr>
              <p:cNvPr id="100" name="Rectangle: Rounded Corners 4">
                <a:extLst>
                  <a:ext uri="{FF2B5EF4-FFF2-40B4-BE49-F238E27FC236}">
                    <a16:creationId xmlns:a16="http://schemas.microsoft.com/office/drawing/2014/main" id="{C3B585A9-DFCF-661E-9950-69A518D8E7F5}"/>
                  </a:ext>
                </a:extLst>
              </p:cNvPr>
              <p:cNvSpPr txBox="1"/>
              <p:nvPr/>
            </p:nvSpPr>
            <p:spPr>
              <a:xfrm>
                <a:off x="647012" y="987810"/>
                <a:ext cx="2142369" cy="891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45720" tIns="45720" rIns="45720" bIns="45720" numCol="1" spcCol="1270" anchor="t" anchorCtr="0">
                <a:noAutofit/>
              </a:bodyPr>
              <a:lstStyle/>
              <a:p>
                <a:pPr marL="57151" marR="0" lvl="1" indent="-57151" defTabSz="400055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IE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A9ECB09-30A8-D0CB-334E-8EEB07BCCD1E}"/>
                </a:ext>
              </a:extLst>
            </p:cNvPr>
            <p:cNvSpPr/>
            <p:nvPr/>
          </p:nvSpPr>
          <p:spPr>
            <a:xfrm>
              <a:off x="1183734" y="2117119"/>
              <a:ext cx="2549616" cy="817027"/>
            </a:xfrm>
            <a:custGeom>
              <a:avLst/>
              <a:gdLst>
                <a:gd name="connsiteX0" fmla="*/ 0 w 2789382"/>
                <a:gd name="connsiteY0" fmla="*/ 89136 h 891356"/>
                <a:gd name="connsiteX1" fmla="*/ 89136 w 2789382"/>
                <a:gd name="connsiteY1" fmla="*/ 0 h 891356"/>
                <a:gd name="connsiteX2" fmla="*/ 2700246 w 2789382"/>
                <a:gd name="connsiteY2" fmla="*/ 0 h 891356"/>
                <a:gd name="connsiteX3" fmla="*/ 2789382 w 2789382"/>
                <a:gd name="connsiteY3" fmla="*/ 89136 h 891356"/>
                <a:gd name="connsiteX4" fmla="*/ 2789382 w 2789382"/>
                <a:gd name="connsiteY4" fmla="*/ 802220 h 891356"/>
                <a:gd name="connsiteX5" fmla="*/ 2700246 w 2789382"/>
                <a:gd name="connsiteY5" fmla="*/ 891356 h 891356"/>
                <a:gd name="connsiteX6" fmla="*/ 89136 w 2789382"/>
                <a:gd name="connsiteY6" fmla="*/ 891356 h 891356"/>
                <a:gd name="connsiteX7" fmla="*/ 0 w 2789382"/>
                <a:gd name="connsiteY7" fmla="*/ 802220 h 891356"/>
                <a:gd name="connsiteX8" fmla="*/ 0 w 2789382"/>
                <a:gd name="connsiteY8" fmla="*/ 89136 h 89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382" h="891356">
                  <a:moveTo>
                    <a:pt x="0" y="89136"/>
                  </a:moveTo>
                  <a:cubicBezTo>
                    <a:pt x="0" y="39908"/>
                    <a:pt x="39908" y="0"/>
                    <a:pt x="89136" y="0"/>
                  </a:cubicBezTo>
                  <a:lnTo>
                    <a:pt x="2700246" y="0"/>
                  </a:lnTo>
                  <a:cubicBezTo>
                    <a:pt x="2749474" y="0"/>
                    <a:pt x="2789382" y="39908"/>
                    <a:pt x="2789382" y="89136"/>
                  </a:cubicBezTo>
                  <a:lnTo>
                    <a:pt x="2789382" y="802220"/>
                  </a:lnTo>
                  <a:cubicBezTo>
                    <a:pt x="2789382" y="851448"/>
                    <a:pt x="2749474" y="891356"/>
                    <a:pt x="2700246" y="891356"/>
                  </a:cubicBezTo>
                  <a:lnTo>
                    <a:pt x="89136" y="891356"/>
                  </a:lnTo>
                  <a:cubicBezTo>
                    <a:pt x="39908" y="891356"/>
                    <a:pt x="0" y="851448"/>
                    <a:pt x="0" y="802220"/>
                  </a:cubicBezTo>
                  <a:lnTo>
                    <a:pt x="0" y="89136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692732" tIns="45720" rIns="45721" bIns="45720" numCol="1" spcCol="1270" anchor="t" anchorCtr="0">
              <a:noAutofit/>
            </a:bodyPr>
            <a:lstStyle/>
            <a:p>
              <a:pPr marL="0" marR="0" lvl="0" indent="0" defTabSz="533407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CB7DFA6A-DDCF-51D3-9B58-6E684F8A97CE}"/>
                </a:ext>
              </a:extLst>
            </p:cNvPr>
            <p:cNvSpPr/>
            <p:nvPr/>
          </p:nvSpPr>
          <p:spPr>
            <a:xfrm>
              <a:off x="1265207" y="3090989"/>
              <a:ext cx="509923" cy="653622"/>
            </a:xfrm>
            <a:prstGeom prst="roundRect">
              <a:avLst>
                <a:gd name="adj" fmla="val 10000"/>
              </a:avLst>
            </a:prstGeom>
            <a:solidFill>
              <a:srgbClr val="4472C4">
                <a:tint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E9E96ACF-013B-BF01-EB78-478F8CDDB856}"/>
                </a:ext>
              </a:extLst>
            </p:cNvPr>
            <p:cNvSpPr/>
            <p:nvPr/>
          </p:nvSpPr>
          <p:spPr>
            <a:xfrm>
              <a:off x="1275721" y="2198821"/>
              <a:ext cx="509923" cy="653622"/>
            </a:xfrm>
            <a:prstGeom prst="roundRect">
              <a:avLst>
                <a:gd name="adj" fmla="val 10000"/>
              </a:avLst>
            </a:prstGeom>
            <a:solidFill>
              <a:srgbClr val="4472C4">
                <a:tint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AFA9CAC9-ECFE-887C-130B-C2F5A6C3025F}"/>
                </a:ext>
              </a:extLst>
            </p:cNvPr>
            <p:cNvSpPr/>
            <p:nvPr/>
          </p:nvSpPr>
          <p:spPr>
            <a:xfrm>
              <a:off x="1264356" y="1284408"/>
              <a:ext cx="509923" cy="653622"/>
            </a:xfrm>
            <a:prstGeom prst="roundRect">
              <a:avLst>
                <a:gd name="adj" fmla="val 10000"/>
              </a:avLst>
            </a:prstGeom>
            <a:solidFill>
              <a:srgbClr val="4472C4">
                <a:tint val="5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pic>
          <p:nvPicPr>
            <p:cNvPr id="94" name="Picture 2" descr="Network Cartoon png download - 680*516 - Free Transparent Data Center png  Download. - CleanPNG / KissPNG">
              <a:extLst>
                <a:ext uri="{FF2B5EF4-FFF2-40B4-BE49-F238E27FC236}">
                  <a16:creationId xmlns:a16="http://schemas.microsoft.com/office/drawing/2014/main" id="{FE1B7D6C-B1B7-3CE0-9BC0-42C73F2E1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277" y="5092127"/>
              <a:ext cx="490076" cy="283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6">
              <a:extLst>
                <a:ext uri="{FF2B5EF4-FFF2-40B4-BE49-F238E27FC236}">
                  <a16:creationId xmlns:a16="http://schemas.microsoft.com/office/drawing/2014/main" id="{0883C87E-6605-56E2-F3DE-2BB1910FF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540" y="4160386"/>
              <a:ext cx="327553" cy="328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8" descr="Data Access Svg Png Icon Free Download (#503136) - OnlineWebFonts.COM">
              <a:extLst>
                <a:ext uri="{FF2B5EF4-FFF2-40B4-BE49-F238E27FC236}">
                  <a16:creationId xmlns:a16="http://schemas.microsoft.com/office/drawing/2014/main" id="{4A626B06-7331-ED47-EF03-303DD065D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386" y="2346884"/>
              <a:ext cx="362707" cy="36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0" descr="University Icon Free PNG Transparent Background, Free Download #28201 -  FreeIconsPNG">
              <a:extLst>
                <a:ext uri="{FF2B5EF4-FFF2-40B4-BE49-F238E27FC236}">
                  <a16:creationId xmlns:a16="http://schemas.microsoft.com/office/drawing/2014/main" id="{5B2E1EB9-4586-F1DD-D1BA-ED93301D7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216" y="1439977"/>
              <a:ext cx="336935" cy="337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C1359FF-75F1-94DB-6D24-89DF818760E8}"/>
                </a:ext>
              </a:extLst>
            </p:cNvPr>
            <p:cNvSpPr txBox="1"/>
            <p:nvPr/>
          </p:nvSpPr>
          <p:spPr>
            <a:xfrm>
              <a:off x="1699147" y="578620"/>
              <a:ext cx="1526533" cy="93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Site C</a:t>
              </a:r>
            </a:p>
          </p:txBody>
        </p:sp>
      </p:grpSp>
      <p:pic>
        <p:nvPicPr>
          <p:cNvPr id="101" name="Picture 2" descr="Software - Free computer icons">
            <a:extLst>
              <a:ext uri="{FF2B5EF4-FFF2-40B4-BE49-F238E27FC236}">
                <a16:creationId xmlns:a16="http://schemas.microsoft.com/office/drawing/2014/main" id="{B12C45E4-2124-D101-F3BB-62F6EE267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3503" y="4512831"/>
            <a:ext cx="130707" cy="1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C164C1-3F7D-D34B-BEF8-61ABC4A7448E}"/>
              </a:ext>
            </a:extLst>
          </p:cNvPr>
          <p:cNvSpPr txBox="1"/>
          <p:nvPr/>
        </p:nvSpPr>
        <p:spPr>
          <a:xfrm>
            <a:off x="2043711" y="3561716"/>
            <a:ext cx="60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WP3</a:t>
            </a:r>
          </a:p>
        </p:txBody>
      </p:sp>
    </p:spTree>
    <p:extLst>
      <p:ext uri="{BB962C8B-B14F-4D97-AF65-F5344CB8AC3E}">
        <p14:creationId xmlns:p14="http://schemas.microsoft.com/office/powerpoint/2010/main" val="258705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59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IE" dirty="0"/>
              <a:t>WP3 - The EUDAT Services – UCC B2ACCESS</a:t>
            </a:r>
            <a:endParaRPr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581192" y="2257697"/>
            <a:ext cx="11029615" cy="436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206686" algn="l" rtl="0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858A0-1C80-2A7B-90F1-1630A24F1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95" y="1512543"/>
            <a:ext cx="9928409" cy="5110365"/>
          </a:xfrm>
          <a:prstGeom prst="rect">
            <a:avLst/>
          </a:prstGeom>
        </p:spPr>
      </p:pic>
      <p:pic>
        <p:nvPicPr>
          <p:cNvPr id="2" name="Picture 1" descr="A picture containing graphics, screenshot, font, graphic design&#10;&#10;Description automatically generated">
            <a:extLst>
              <a:ext uri="{FF2B5EF4-FFF2-40B4-BE49-F238E27FC236}">
                <a16:creationId xmlns:a16="http://schemas.microsoft.com/office/drawing/2014/main" id="{5AF891F6-8575-00DA-1D0B-0BB02EA06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044" y="-17917"/>
            <a:ext cx="2697491" cy="10180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66BF72-CF7C-FF78-145D-AD1703C5EC9B}"/>
              </a:ext>
            </a:extLst>
          </p:cNvPr>
          <p:cNvSpPr/>
          <p:nvPr/>
        </p:nvSpPr>
        <p:spPr>
          <a:xfrm>
            <a:off x="1371600" y="1301518"/>
            <a:ext cx="3008376" cy="599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5618DD-114A-74E2-F346-96C719BACCB3}"/>
              </a:ext>
            </a:extLst>
          </p:cNvPr>
          <p:cNvSpPr/>
          <p:nvPr/>
        </p:nvSpPr>
        <p:spPr>
          <a:xfrm>
            <a:off x="5574792" y="3129319"/>
            <a:ext cx="3008376" cy="599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192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59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IE" dirty="0"/>
              <a:t>WP3 - The EUDAT Services</a:t>
            </a:r>
            <a:endParaRPr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581192" y="2257697"/>
            <a:ext cx="11029615" cy="436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206686" algn="l" rtl="0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CE27C-37C8-3F18-6177-7A911E6D8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79" y="1518547"/>
            <a:ext cx="9922440" cy="5167177"/>
          </a:xfrm>
          <a:prstGeom prst="rect">
            <a:avLst/>
          </a:prstGeom>
        </p:spPr>
      </p:pic>
      <p:pic>
        <p:nvPicPr>
          <p:cNvPr id="2" name="Picture 1" descr="A picture containing graphics, screenshot, font, graphic design&#10;&#10;Description automatically generated">
            <a:extLst>
              <a:ext uri="{FF2B5EF4-FFF2-40B4-BE49-F238E27FC236}">
                <a16:creationId xmlns:a16="http://schemas.microsoft.com/office/drawing/2014/main" id="{D15026B1-5952-BC57-FD2F-FF4F878CF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900" y="-23921"/>
            <a:ext cx="2697491" cy="10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4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59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IE" dirty="0"/>
              <a:t>WP3 - The EUDAT Services – UCC B2DROP</a:t>
            </a:r>
            <a:endParaRPr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581192" y="2257697"/>
            <a:ext cx="11029615" cy="436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206686" algn="l" rtl="0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3C203-7768-01EE-1E57-460064485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71" y="1386799"/>
            <a:ext cx="9963077" cy="5168974"/>
          </a:xfrm>
          <a:prstGeom prst="rect">
            <a:avLst/>
          </a:prstGeom>
        </p:spPr>
      </p:pic>
      <p:pic>
        <p:nvPicPr>
          <p:cNvPr id="2" name="Picture 1" descr="A picture containing graphics, screenshot, font, graphic design&#10;&#10;Description automatically generated">
            <a:extLst>
              <a:ext uri="{FF2B5EF4-FFF2-40B4-BE49-F238E27FC236}">
                <a16:creationId xmlns:a16="http://schemas.microsoft.com/office/drawing/2014/main" id="{9A4DBB62-D80C-3DCF-5528-E2D8EE237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900" y="-16258"/>
            <a:ext cx="2697491" cy="101809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AF5656-9500-E194-0330-AF69676BC99C}"/>
              </a:ext>
            </a:extLst>
          </p:cNvPr>
          <p:cNvSpPr/>
          <p:nvPr/>
        </p:nvSpPr>
        <p:spPr>
          <a:xfrm>
            <a:off x="2020824" y="1505851"/>
            <a:ext cx="566928" cy="3869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87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59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IE" dirty="0"/>
              <a:t>WP3 - THANK YOU</a:t>
            </a:r>
            <a:endParaRPr dirty="0"/>
          </a:p>
        </p:txBody>
      </p:sp>
      <p:pic>
        <p:nvPicPr>
          <p:cNvPr id="2" name="Picture 1" descr="A picture containing graphics, screenshot, font, graphic design&#10;&#10;Description automatically generated">
            <a:extLst>
              <a:ext uri="{FF2B5EF4-FFF2-40B4-BE49-F238E27FC236}">
                <a16:creationId xmlns:a16="http://schemas.microsoft.com/office/drawing/2014/main" id="{510F6B0F-2CF2-2C05-E612-4370AC0CE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900" y="-16258"/>
            <a:ext cx="2697491" cy="10180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CEF3D-00F7-764E-D555-E51DF2FCF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39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Noto Sans Symbols</vt:lpstr>
      <vt:lpstr>Arial</vt:lpstr>
      <vt:lpstr>Calibri</vt:lpstr>
      <vt:lpstr>Libre Franklin</vt:lpstr>
      <vt:lpstr>DividendVTI</vt:lpstr>
      <vt:lpstr>WP3: Solution and service design and implementation</vt:lpstr>
      <vt:lpstr>WP3 - The Team</vt:lpstr>
      <vt:lpstr>PowerPoint Presentation</vt:lpstr>
      <vt:lpstr>WP3 - The EUDAT Services – UCC B2ACCESS</vt:lpstr>
      <vt:lpstr>WP3 - The EUDAT Services</vt:lpstr>
      <vt:lpstr>WP3 - The EUDAT Services – UCC B2DROP</vt:lpstr>
      <vt:lpstr>WP3 -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WP3: Solution and service design and implementation for phase -2 based on national infrastructure, including a definition of the operational model</dc:title>
  <dc:creator>Frederick Clarke</dc:creator>
  <cp:lastModifiedBy>Fred Clarke</cp:lastModifiedBy>
  <cp:revision>7</cp:revision>
  <dcterms:created xsi:type="dcterms:W3CDTF">2021-03-24T20:11:43Z</dcterms:created>
  <dcterms:modified xsi:type="dcterms:W3CDTF">2023-05-04T12:57:44Z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