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FA50A-B60F-44A7-AF03-39C440B0A4C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B848C2-6412-4B2B-A545-A3B3988BA03B}">
      <dgm:prSet/>
      <dgm:spPr/>
      <dgm:t>
        <a:bodyPr/>
        <a:lstStyle/>
        <a:p>
          <a:r>
            <a:rPr lang="en-IE" u="sng" dirty="0"/>
            <a:t>Ease of use</a:t>
          </a:r>
          <a:r>
            <a:rPr lang="en-IE" dirty="0"/>
            <a:t>: both browser side and desktop client have a pleasing and easy-to-use UI.</a:t>
          </a:r>
          <a:endParaRPr lang="en-US" dirty="0"/>
        </a:p>
      </dgm:t>
    </dgm:pt>
    <dgm:pt modelId="{92457BDD-251D-44F5-B8D7-1C08D255A76E}" type="parTrans" cxnId="{367C8841-768A-4BF5-A5C2-30568C4A924B}">
      <dgm:prSet/>
      <dgm:spPr/>
      <dgm:t>
        <a:bodyPr/>
        <a:lstStyle/>
        <a:p>
          <a:endParaRPr lang="en-US"/>
        </a:p>
      </dgm:t>
    </dgm:pt>
    <dgm:pt modelId="{7AFF37AC-6D0B-425F-983F-16D99415CEA4}" type="sibTrans" cxnId="{367C8841-768A-4BF5-A5C2-30568C4A924B}">
      <dgm:prSet/>
      <dgm:spPr/>
      <dgm:t>
        <a:bodyPr/>
        <a:lstStyle/>
        <a:p>
          <a:endParaRPr lang="en-US"/>
        </a:p>
      </dgm:t>
    </dgm:pt>
    <dgm:pt modelId="{F8BBC0E1-DDF0-4173-98CA-C07008AF3A51}">
      <dgm:prSet/>
      <dgm:spPr/>
      <dgm:t>
        <a:bodyPr/>
        <a:lstStyle/>
        <a:p>
          <a:r>
            <a:rPr lang="en-IE" u="sng" dirty="0"/>
            <a:t>Excellent traceability:</a:t>
          </a:r>
          <a:r>
            <a:rPr lang="en-IE" dirty="0"/>
            <a:t> all steps and actions are transparent and trackable.</a:t>
          </a:r>
          <a:endParaRPr lang="en-US" dirty="0"/>
        </a:p>
      </dgm:t>
    </dgm:pt>
    <dgm:pt modelId="{CFB1C6DD-5DE9-4422-B18A-3DB360DF66AC}" type="parTrans" cxnId="{7C34F09E-3809-41EF-87FD-290681182694}">
      <dgm:prSet/>
      <dgm:spPr/>
      <dgm:t>
        <a:bodyPr/>
        <a:lstStyle/>
        <a:p>
          <a:endParaRPr lang="en-US"/>
        </a:p>
      </dgm:t>
    </dgm:pt>
    <dgm:pt modelId="{DDAAA493-675B-4846-ADF5-786BCDF58B8F}" type="sibTrans" cxnId="{7C34F09E-3809-41EF-87FD-290681182694}">
      <dgm:prSet/>
      <dgm:spPr/>
      <dgm:t>
        <a:bodyPr/>
        <a:lstStyle/>
        <a:p>
          <a:endParaRPr lang="en-US"/>
        </a:p>
      </dgm:t>
    </dgm:pt>
    <dgm:pt modelId="{A2DEA884-C5FA-4B66-BBA1-BAF12FBD6F64}">
      <dgm:prSet/>
      <dgm:spPr/>
      <dgm:t>
        <a:bodyPr/>
        <a:lstStyle/>
        <a:p>
          <a:r>
            <a:rPr lang="en-IE" u="sng" dirty="0"/>
            <a:t>Version control</a:t>
          </a:r>
          <a:r>
            <a:rPr lang="en-IE" dirty="0"/>
            <a:t>: removes the worry about accidental overwrites. Embeds active-data sharing from initial project beginnings to open-data reuse by other research teams.</a:t>
          </a:r>
          <a:endParaRPr lang="en-US" dirty="0"/>
        </a:p>
      </dgm:t>
    </dgm:pt>
    <dgm:pt modelId="{F7050B77-2E09-4305-8CFF-0114B3A51289}" type="parTrans" cxnId="{8E918284-1BF1-41AE-AA91-C515903B3125}">
      <dgm:prSet/>
      <dgm:spPr/>
      <dgm:t>
        <a:bodyPr/>
        <a:lstStyle/>
        <a:p>
          <a:endParaRPr lang="en-US"/>
        </a:p>
      </dgm:t>
    </dgm:pt>
    <dgm:pt modelId="{1FE6D909-4107-4490-A078-1A174B99C6C4}" type="sibTrans" cxnId="{8E918284-1BF1-41AE-AA91-C515903B3125}">
      <dgm:prSet/>
      <dgm:spPr/>
      <dgm:t>
        <a:bodyPr/>
        <a:lstStyle/>
        <a:p>
          <a:endParaRPr lang="en-US"/>
        </a:p>
      </dgm:t>
    </dgm:pt>
    <dgm:pt modelId="{34997162-E2AB-4C05-B7D2-D35827563A6E}">
      <dgm:prSet/>
      <dgm:spPr/>
      <dgm:t>
        <a:bodyPr/>
        <a:lstStyle/>
        <a:p>
          <a:r>
            <a:rPr lang="en-IE" u="sng" dirty="0"/>
            <a:t>Trust:</a:t>
          </a:r>
          <a:r>
            <a:rPr lang="en-IE" dirty="0"/>
            <a:t> peace-of-mind when it comes to the organisations involved in the design, implementation, and operation of EUDAT/IRLDAT services.</a:t>
          </a:r>
          <a:endParaRPr lang="en-US" dirty="0"/>
        </a:p>
      </dgm:t>
    </dgm:pt>
    <dgm:pt modelId="{7E1A5F05-0081-4663-8981-1F6476839343}" type="parTrans" cxnId="{E4DA92B3-3EBC-4D9B-8F52-9FF5D7D00023}">
      <dgm:prSet/>
      <dgm:spPr/>
      <dgm:t>
        <a:bodyPr/>
        <a:lstStyle/>
        <a:p>
          <a:endParaRPr lang="en-US"/>
        </a:p>
      </dgm:t>
    </dgm:pt>
    <dgm:pt modelId="{4F54F80D-C9DC-4A2E-BD7E-56AB6DA5ACE6}" type="sibTrans" cxnId="{E4DA92B3-3EBC-4D9B-8F52-9FF5D7D00023}">
      <dgm:prSet/>
      <dgm:spPr/>
      <dgm:t>
        <a:bodyPr/>
        <a:lstStyle/>
        <a:p>
          <a:endParaRPr lang="en-US"/>
        </a:p>
      </dgm:t>
    </dgm:pt>
    <dgm:pt modelId="{DDF5863E-DDB0-41D5-A4DE-6BB825995046}">
      <dgm:prSet/>
      <dgm:spPr/>
      <dgm:t>
        <a:bodyPr/>
        <a:lstStyle/>
        <a:p>
          <a:r>
            <a:rPr lang="en-IE" u="sng" dirty="0"/>
            <a:t>Connectedness</a:t>
          </a:r>
          <a:r>
            <a:rPr lang="en-IE" dirty="0"/>
            <a:t>: very easy to pull in collaborations from outside my organisation. Although not impossible, our usual platform makes this very cumbersome.</a:t>
          </a:r>
          <a:endParaRPr lang="en-US" dirty="0"/>
        </a:p>
      </dgm:t>
    </dgm:pt>
    <dgm:pt modelId="{141CA69B-0BBF-4501-B9B7-2711B34A1A0D}" type="parTrans" cxnId="{D617BAB1-72C4-41D9-9CE8-D574458A71A8}">
      <dgm:prSet/>
      <dgm:spPr/>
      <dgm:t>
        <a:bodyPr/>
        <a:lstStyle/>
        <a:p>
          <a:endParaRPr lang="en-US"/>
        </a:p>
      </dgm:t>
    </dgm:pt>
    <dgm:pt modelId="{E4566EC2-C8B7-42FA-801D-81B88E18F68B}" type="sibTrans" cxnId="{D617BAB1-72C4-41D9-9CE8-D574458A71A8}">
      <dgm:prSet/>
      <dgm:spPr/>
      <dgm:t>
        <a:bodyPr/>
        <a:lstStyle/>
        <a:p>
          <a:endParaRPr lang="en-US"/>
        </a:p>
      </dgm:t>
    </dgm:pt>
    <dgm:pt modelId="{A868FAD1-70B6-4B4A-BE21-70B2A69B830A}" type="pres">
      <dgm:prSet presAssocID="{AC5FA50A-B60F-44A7-AF03-39C440B0A4C6}" presName="vert0" presStyleCnt="0">
        <dgm:presLayoutVars>
          <dgm:dir/>
          <dgm:animOne val="branch"/>
          <dgm:animLvl val="lvl"/>
        </dgm:presLayoutVars>
      </dgm:prSet>
      <dgm:spPr/>
    </dgm:pt>
    <dgm:pt modelId="{9D7B30B3-92F4-DA40-97B0-14FDB4E53086}" type="pres">
      <dgm:prSet presAssocID="{10B848C2-6412-4B2B-A545-A3B3988BA03B}" presName="thickLine" presStyleLbl="alignNode1" presStyleIdx="0" presStyleCnt="5"/>
      <dgm:spPr/>
    </dgm:pt>
    <dgm:pt modelId="{04C7EF0B-9947-F549-A903-6F219228E720}" type="pres">
      <dgm:prSet presAssocID="{10B848C2-6412-4B2B-A545-A3B3988BA03B}" presName="horz1" presStyleCnt="0"/>
      <dgm:spPr/>
    </dgm:pt>
    <dgm:pt modelId="{822D6CD5-E8DD-7546-8480-D5707E4F6A75}" type="pres">
      <dgm:prSet presAssocID="{10B848C2-6412-4B2B-A545-A3B3988BA03B}" presName="tx1" presStyleLbl="revTx" presStyleIdx="0" presStyleCnt="5"/>
      <dgm:spPr/>
    </dgm:pt>
    <dgm:pt modelId="{8788DFB9-3948-254A-9ACF-3B1441F2F610}" type="pres">
      <dgm:prSet presAssocID="{10B848C2-6412-4B2B-A545-A3B3988BA03B}" presName="vert1" presStyleCnt="0"/>
      <dgm:spPr/>
    </dgm:pt>
    <dgm:pt modelId="{BE91562A-1634-F242-B903-F9FDF95D825C}" type="pres">
      <dgm:prSet presAssocID="{F8BBC0E1-DDF0-4173-98CA-C07008AF3A51}" presName="thickLine" presStyleLbl="alignNode1" presStyleIdx="1" presStyleCnt="5"/>
      <dgm:spPr/>
    </dgm:pt>
    <dgm:pt modelId="{BF51519F-2B70-964D-BB57-0FBB02C19FF0}" type="pres">
      <dgm:prSet presAssocID="{F8BBC0E1-DDF0-4173-98CA-C07008AF3A51}" presName="horz1" presStyleCnt="0"/>
      <dgm:spPr/>
    </dgm:pt>
    <dgm:pt modelId="{35D7931F-6AC1-8E4A-BF93-AFD0F14801CD}" type="pres">
      <dgm:prSet presAssocID="{F8BBC0E1-DDF0-4173-98CA-C07008AF3A51}" presName="tx1" presStyleLbl="revTx" presStyleIdx="1" presStyleCnt="5"/>
      <dgm:spPr/>
    </dgm:pt>
    <dgm:pt modelId="{69A68650-7888-8E48-A89E-97BE02CFFE07}" type="pres">
      <dgm:prSet presAssocID="{F8BBC0E1-DDF0-4173-98CA-C07008AF3A51}" presName="vert1" presStyleCnt="0"/>
      <dgm:spPr/>
    </dgm:pt>
    <dgm:pt modelId="{B795CB5E-8658-E847-BDB1-030F468528DD}" type="pres">
      <dgm:prSet presAssocID="{A2DEA884-C5FA-4B66-BBA1-BAF12FBD6F64}" presName="thickLine" presStyleLbl="alignNode1" presStyleIdx="2" presStyleCnt="5"/>
      <dgm:spPr/>
    </dgm:pt>
    <dgm:pt modelId="{D846AF80-523C-4442-913B-7278A42E75A7}" type="pres">
      <dgm:prSet presAssocID="{A2DEA884-C5FA-4B66-BBA1-BAF12FBD6F64}" presName="horz1" presStyleCnt="0"/>
      <dgm:spPr/>
    </dgm:pt>
    <dgm:pt modelId="{C5C5C873-0ED4-BD47-B3B4-DD754E9B07D7}" type="pres">
      <dgm:prSet presAssocID="{A2DEA884-C5FA-4B66-BBA1-BAF12FBD6F64}" presName="tx1" presStyleLbl="revTx" presStyleIdx="2" presStyleCnt="5"/>
      <dgm:spPr/>
    </dgm:pt>
    <dgm:pt modelId="{4B9452AA-B004-FB4F-9FA5-3D0341984C9A}" type="pres">
      <dgm:prSet presAssocID="{A2DEA884-C5FA-4B66-BBA1-BAF12FBD6F64}" presName="vert1" presStyleCnt="0"/>
      <dgm:spPr/>
    </dgm:pt>
    <dgm:pt modelId="{A90E1CFC-5496-DC43-911B-38694DD5C84A}" type="pres">
      <dgm:prSet presAssocID="{34997162-E2AB-4C05-B7D2-D35827563A6E}" presName="thickLine" presStyleLbl="alignNode1" presStyleIdx="3" presStyleCnt="5"/>
      <dgm:spPr/>
    </dgm:pt>
    <dgm:pt modelId="{7B0CD4F9-D863-344B-AE4C-605A15EAEED5}" type="pres">
      <dgm:prSet presAssocID="{34997162-E2AB-4C05-B7D2-D35827563A6E}" presName="horz1" presStyleCnt="0"/>
      <dgm:spPr/>
    </dgm:pt>
    <dgm:pt modelId="{689B48D5-0D0A-EA4A-8E1B-11EDDAE5BB6C}" type="pres">
      <dgm:prSet presAssocID="{34997162-E2AB-4C05-B7D2-D35827563A6E}" presName="tx1" presStyleLbl="revTx" presStyleIdx="3" presStyleCnt="5"/>
      <dgm:spPr/>
    </dgm:pt>
    <dgm:pt modelId="{CD675543-F57C-D047-9561-6173CA290357}" type="pres">
      <dgm:prSet presAssocID="{34997162-E2AB-4C05-B7D2-D35827563A6E}" presName="vert1" presStyleCnt="0"/>
      <dgm:spPr/>
    </dgm:pt>
    <dgm:pt modelId="{52521348-8C8A-814A-B8C9-E13589617073}" type="pres">
      <dgm:prSet presAssocID="{DDF5863E-DDB0-41D5-A4DE-6BB825995046}" presName="thickLine" presStyleLbl="alignNode1" presStyleIdx="4" presStyleCnt="5"/>
      <dgm:spPr/>
    </dgm:pt>
    <dgm:pt modelId="{7BF0CFA3-1584-C142-9BF6-38C235C48E52}" type="pres">
      <dgm:prSet presAssocID="{DDF5863E-DDB0-41D5-A4DE-6BB825995046}" presName="horz1" presStyleCnt="0"/>
      <dgm:spPr/>
    </dgm:pt>
    <dgm:pt modelId="{5859484C-9706-8044-ADF3-64E3A2A9F957}" type="pres">
      <dgm:prSet presAssocID="{DDF5863E-DDB0-41D5-A4DE-6BB825995046}" presName="tx1" presStyleLbl="revTx" presStyleIdx="4" presStyleCnt="5"/>
      <dgm:spPr/>
    </dgm:pt>
    <dgm:pt modelId="{73E9574A-8A79-F048-8D78-D2A8762567A5}" type="pres">
      <dgm:prSet presAssocID="{DDF5863E-DDB0-41D5-A4DE-6BB825995046}" presName="vert1" presStyleCnt="0"/>
      <dgm:spPr/>
    </dgm:pt>
  </dgm:ptLst>
  <dgm:cxnLst>
    <dgm:cxn modelId="{60FD9534-F026-E846-BBDC-029B333A4135}" type="presOf" srcId="{AC5FA50A-B60F-44A7-AF03-39C440B0A4C6}" destId="{A868FAD1-70B6-4B4A-BE21-70B2A69B830A}" srcOrd="0" destOrd="0" presId="urn:microsoft.com/office/officeart/2008/layout/LinedList"/>
    <dgm:cxn modelId="{367C8841-768A-4BF5-A5C2-30568C4A924B}" srcId="{AC5FA50A-B60F-44A7-AF03-39C440B0A4C6}" destId="{10B848C2-6412-4B2B-A545-A3B3988BA03B}" srcOrd="0" destOrd="0" parTransId="{92457BDD-251D-44F5-B8D7-1C08D255A76E}" sibTransId="{7AFF37AC-6D0B-425F-983F-16D99415CEA4}"/>
    <dgm:cxn modelId="{20A03347-B041-0C4A-A361-768896594EBC}" type="presOf" srcId="{A2DEA884-C5FA-4B66-BBA1-BAF12FBD6F64}" destId="{C5C5C873-0ED4-BD47-B3B4-DD754E9B07D7}" srcOrd="0" destOrd="0" presId="urn:microsoft.com/office/officeart/2008/layout/LinedList"/>
    <dgm:cxn modelId="{A7D8D647-9DEA-454C-8DB4-2D41D9900D67}" type="presOf" srcId="{34997162-E2AB-4C05-B7D2-D35827563A6E}" destId="{689B48D5-0D0A-EA4A-8E1B-11EDDAE5BB6C}" srcOrd="0" destOrd="0" presId="urn:microsoft.com/office/officeart/2008/layout/LinedList"/>
    <dgm:cxn modelId="{8E918284-1BF1-41AE-AA91-C515903B3125}" srcId="{AC5FA50A-B60F-44A7-AF03-39C440B0A4C6}" destId="{A2DEA884-C5FA-4B66-BBA1-BAF12FBD6F64}" srcOrd="2" destOrd="0" parTransId="{F7050B77-2E09-4305-8CFF-0114B3A51289}" sibTransId="{1FE6D909-4107-4490-A078-1A174B99C6C4}"/>
    <dgm:cxn modelId="{A6063C9E-EDE1-7643-AF1C-EE4754AB7835}" type="presOf" srcId="{10B848C2-6412-4B2B-A545-A3B3988BA03B}" destId="{822D6CD5-E8DD-7546-8480-D5707E4F6A75}" srcOrd="0" destOrd="0" presId="urn:microsoft.com/office/officeart/2008/layout/LinedList"/>
    <dgm:cxn modelId="{7C34F09E-3809-41EF-87FD-290681182694}" srcId="{AC5FA50A-B60F-44A7-AF03-39C440B0A4C6}" destId="{F8BBC0E1-DDF0-4173-98CA-C07008AF3A51}" srcOrd="1" destOrd="0" parTransId="{CFB1C6DD-5DE9-4422-B18A-3DB360DF66AC}" sibTransId="{DDAAA493-675B-4846-ADF5-786BCDF58B8F}"/>
    <dgm:cxn modelId="{5E7223AB-AC6A-D740-BE0B-7A22999507F5}" type="presOf" srcId="{DDF5863E-DDB0-41D5-A4DE-6BB825995046}" destId="{5859484C-9706-8044-ADF3-64E3A2A9F957}" srcOrd="0" destOrd="0" presId="urn:microsoft.com/office/officeart/2008/layout/LinedList"/>
    <dgm:cxn modelId="{D617BAB1-72C4-41D9-9CE8-D574458A71A8}" srcId="{AC5FA50A-B60F-44A7-AF03-39C440B0A4C6}" destId="{DDF5863E-DDB0-41D5-A4DE-6BB825995046}" srcOrd="4" destOrd="0" parTransId="{141CA69B-0BBF-4501-B9B7-2711B34A1A0D}" sibTransId="{E4566EC2-C8B7-42FA-801D-81B88E18F68B}"/>
    <dgm:cxn modelId="{E4DA92B3-3EBC-4D9B-8F52-9FF5D7D00023}" srcId="{AC5FA50A-B60F-44A7-AF03-39C440B0A4C6}" destId="{34997162-E2AB-4C05-B7D2-D35827563A6E}" srcOrd="3" destOrd="0" parTransId="{7E1A5F05-0081-4663-8981-1F6476839343}" sibTransId="{4F54F80D-C9DC-4A2E-BD7E-56AB6DA5ACE6}"/>
    <dgm:cxn modelId="{7FD00CDD-4EDD-EE4A-B121-6FB0AA9ED5DC}" type="presOf" srcId="{F8BBC0E1-DDF0-4173-98CA-C07008AF3A51}" destId="{35D7931F-6AC1-8E4A-BF93-AFD0F14801CD}" srcOrd="0" destOrd="0" presId="urn:microsoft.com/office/officeart/2008/layout/LinedList"/>
    <dgm:cxn modelId="{6BFA444E-E6B4-4047-AC8E-32EAD90903BC}" type="presParOf" srcId="{A868FAD1-70B6-4B4A-BE21-70B2A69B830A}" destId="{9D7B30B3-92F4-DA40-97B0-14FDB4E53086}" srcOrd="0" destOrd="0" presId="urn:microsoft.com/office/officeart/2008/layout/LinedList"/>
    <dgm:cxn modelId="{15E2E03F-2716-334D-8187-B4E12AA59DBD}" type="presParOf" srcId="{A868FAD1-70B6-4B4A-BE21-70B2A69B830A}" destId="{04C7EF0B-9947-F549-A903-6F219228E720}" srcOrd="1" destOrd="0" presId="urn:microsoft.com/office/officeart/2008/layout/LinedList"/>
    <dgm:cxn modelId="{FC10E084-78DE-774E-8A4C-174ECFD81016}" type="presParOf" srcId="{04C7EF0B-9947-F549-A903-6F219228E720}" destId="{822D6CD5-E8DD-7546-8480-D5707E4F6A75}" srcOrd="0" destOrd="0" presId="urn:microsoft.com/office/officeart/2008/layout/LinedList"/>
    <dgm:cxn modelId="{3D7C4B2C-0FFE-1E4A-889E-9F3CF64364CD}" type="presParOf" srcId="{04C7EF0B-9947-F549-A903-6F219228E720}" destId="{8788DFB9-3948-254A-9ACF-3B1441F2F610}" srcOrd="1" destOrd="0" presId="urn:microsoft.com/office/officeart/2008/layout/LinedList"/>
    <dgm:cxn modelId="{28208169-0565-6748-9C0C-3C55E2FF5DCE}" type="presParOf" srcId="{A868FAD1-70B6-4B4A-BE21-70B2A69B830A}" destId="{BE91562A-1634-F242-B903-F9FDF95D825C}" srcOrd="2" destOrd="0" presId="urn:microsoft.com/office/officeart/2008/layout/LinedList"/>
    <dgm:cxn modelId="{7F894DDE-FDE0-8040-8B3F-25B19AA9A9B7}" type="presParOf" srcId="{A868FAD1-70B6-4B4A-BE21-70B2A69B830A}" destId="{BF51519F-2B70-964D-BB57-0FBB02C19FF0}" srcOrd="3" destOrd="0" presId="urn:microsoft.com/office/officeart/2008/layout/LinedList"/>
    <dgm:cxn modelId="{C13E4A64-E7F0-C848-80E8-659D5B515A4D}" type="presParOf" srcId="{BF51519F-2B70-964D-BB57-0FBB02C19FF0}" destId="{35D7931F-6AC1-8E4A-BF93-AFD0F14801CD}" srcOrd="0" destOrd="0" presId="urn:microsoft.com/office/officeart/2008/layout/LinedList"/>
    <dgm:cxn modelId="{6D28DB67-8571-E841-8DD5-DDDCCFAB597E}" type="presParOf" srcId="{BF51519F-2B70-964D-BB57-0FBB02C19FF0}" destId="{69A68650-7888-8E48-A89E-97BE02CFFE07}" srcOrd="1" destOrd="0" presId="urn:microsoft.com/office/officeart/2008/layout/LinedList"/>
    <dgm:cxn modelId="{2344D127-0050-CE4C-8830-BCF37804C214}" type="presParOf" srcId="{A868FAD1-70B6-4B4A-BE21-70B2A69B830A}" destId="{B795CB5E-8658-E847-BDB1-030F468528DD}" srcOrd="4" destOrd="0" presId="urn:microsoft.com/office/officeart/2008/layout/LinedList"/>
    <dgm:cxn modelId="{9CA488DF-9C65-424B-959E-B219A6CBCE52}" type="presParOf" srcId="{A868FAD1-70B6-4B4A-BE21-70B2A69B830A}" destId="{D846AF80-523C-4442-913B-7278A42E75A7}" srcOrd="5" destOrd="0" presId="urn:microsoft.com/office/officeart/2008/layout/LinedList"/>
    <dgm:cxn modelId="{9BD5E437-55F4-7B44-A23C-49EC16FEA154}" type="presParOf" srcId="{D846AF80-523C-4442-913B-7278A42E75A7}" destId="{C5C5C873-0ED4-BD47-B3B4-DD754E9B07D7}" srcOrd="0" destOrd="0" presId="urn:microsoft.com/office/officeart/2008/layout/LinedList"/>
    <dgm:cxn modelId="{1960482B-F9E7-D040-8C2B-DE3BAA644D0A}" type="presParOf" srcId="{D846AF80-523C-4442-913B-7278A42E75A7}" destId="{4B9452AA-B004-FB4F-9FA5-3D0341984C9A}" srcOrd="1" destOrd="0" presId="urn:microsoft.com/office/officeart/2008/layout/LinedList"/>
    <dgm:cxn modelId="{9ADF5688-B813-464B-8E5A-B7EE3181BA3E}" type="presParOf" srcId="{A868FAD1-70B6-4B4A-BE21-70B2A69B830A}" destId="{A90E1CFC-5496-DC43-911B-38694DD5C84A}" srcOrd="6" destOrd="0" presId="urn:microsoft.com/office/officeart/2008/layout/LinedList"/>
    <dgm:cxn modelId="{AD41F791-0FC3-704B-803C-A5FE39E34E8F}" type="presParOf" srcId="{A868FAD1-70B6-4B4A-BE21-70B2A69B830A}" destId="{7B0CD4F9-D863-344B-AE4C-605A15EAEED5}" srcOrd="7" destOrd="0" presId="urn:microsoft.com/office/officeart/2008/layout/LinedList"/>
    <dgm:cxn modelId="{B5AE34B6-A733-394F-A9DE-A1F0B449BFE3}" type="presParOf" srcId="{7B0CD4F9-D863-344B-AE4C-605A15EAEED5}" destId="{689B48D5-0D0A-EA4A-8E1B-11EDDAE5BB6C}" srcOrd="0" destOrd="0" presId="urn:microsoft.com/office/officeart/2008/layout/LinedList"/>
    <dgm:cxn modelId="{58FBF701-AE41-624F-B361-B03AE534D5D0}" type="presParOf" srcId="{7B0CD4F9-D863-344B-AE4C-605A15EAEED5}" destId="{CD675543-F57C-D047-9561-6173CA290357}" srcOrd="1" destOrd="0" presId="urn:microsoft.com/office/officeart/2008/layout/LinedList"/>
    <dgm:cxn modelId="{6E635DFE-BA0E-6D43-8280-9C41EFFA6E80}" type="presParOf" srcId="{A868FAD1-70B6-4B4A-BE21-70B2A69B830A}" destId="{52521348-8C8A-814A-B8C9-E13589617073}" srcOrd="8" destOrd="0" presId="urn:microsoft.com/office/officeart/2008/layout/LinedList"/>
    <dgm:cxn modelId="{FC586F20-37D3-054A-8BB2-48635A065D3C}" type="presParOf" srcId="{A868FAD1-70B6-4B4A-BE21-70B2A69B830A}" destId="{7BF0CFA3-1584-C142-9BF6-38C235C48E52}" srcOrd="9" destOrd="0" presId="urn:microsoft.com/office/officeart/2008/layout/LinedList"/>
    <dgm:cxn modelId="{98391A38-D275-1644-85A3-341E65338945}" type="presParOf" srcId="{7BF0CFA3-1584-C142-9BF6-38C235C48E52}" destId="{5859484C-9706-8044-ADF3-64E3A2A9F957}" srcOrd="0" destOrd="0" presId="urn:microsoft.com/office/officeart/2008/layout/LinedList"/>
    <dgm:cxn modelId="{6874DB4E-300B-7D47-985D-79B99373E1D1}" type="presParOf" srcId="{7BF0CFA3-1584-C142-9BF6-38C235C48E52}" destId="{73E9574A-8A79-F048-8D78-D2A8762567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B30B3-92F4-DA40-97B0-14FDB4E53086}">
      <dsp:nvSpPr>
        <dsp:cNvPr id="0" name=""/>
        <dsp:cNvSpPr/>
      </dsp:nvSpPr>
      <dsp:spPr>
        <a:xfrm>
          <a:off x="0" y="755"/>
          <a:ext cx="71723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6CD5-E8DD-7546-8480-D5707E4F6A75}">
      <dsp:nvSpPr>
        <dsp:cNvPr id="0" name=""/>
        <dsp:cNvSpPr/>
      </dsp:nvSpPr>
      <dsp:spPr>
        <a:xfrm>
          <a:off x="0" y="755"/>
          <a:ext cx="7172324" cy="12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u="sng" kern="1200" dirty="0"/>
            <a:t>Ease of use</a:t>
          </a:r>
          <a:r>
            <a:rPr lang="en-IE" sz="2300" kern="1200" dirty="0"/>
            <a:t>: both browser side and desktop client have a pleasing and easy-to-use UI.</a:t>
          </a:r>
          <a:endParaRPr lang="en-US" sz="2300" kern="1200" dirty="0"/>
        </a:p>
      </dsp:txBody>
      <dsp:txXfrm>
        <a:off x="0" y="755"/>
        <a:ext cx="7172324" cy="1236995"/>
      </dsp:txXfrm>
    </dsp:sp>
    <dsp:sp modelId="{BE91562A-1634-F242-B903-F9FDF95D825C}">
      <dsp:nvSpPr>
        <dsp:cNvPr id="0" name=""/>
        <dsp:cNvSpPr/>
      </dsp:nvSpPr>
      <dsp:spPr>
        <a:xfrm>
          <a:off x="0" y="1237750"/>
          <a:ext cx="7172324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7931F-6AC1-8E4A-BF93-AFD0F14801CD}">
      <dsp:nvSpPr>
        <dsp:cNvPr id="0" name=""/>
        <dsp:cNvSpPr/>
      </dsp:nvSpPr>
      <dsp:spPr>
        <a:xfrm>
          <a:off x="0" y="1237750"/>
          <a:ext cx="7172324" cy="12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u="sng" kern="1200" dirty="0"/>
            <a:t>Excellent traceability:</a:t>
          </a:r>
          <a:r>
            <a:rPr lang="en-IE" sz="2300" kern="1200" dirty="0"/>
            <a:t> all steps and actions are transparent and trackable.</a:t>
          </a:r>
          <a:endParaRPr lang="en-US" sz="2300" kern="1200" dirty="0"/>
        </a:p>
      </dsp:txBody>
      <dsp:txXfrm>
        <a:off x="0" y="1237750"/>
        <a:ext cx="7172324" cy="1236995"/>
      </dsp:txXfrm>
    </dsp:sp>
    <dsp:sp modelId="{B795CB5E-8658-E847-BDB1-030F468528DD}">
      <dsp:nvSpPr>
        <dsp:cNvPr id="0" name=""/>
        <dsp:cNvSpPr/>
      </dsp:nvSpPr>
      <dsp:spPr>
        <a:xfrm>
          <a:off x="0" y="2474746"/>
          <a:ext cx="717232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C873-0ED4-BD47-B3B4-DD754E9B07D7}">
      <dsp:nvSpPr>
        <dsp:cNvPr id="0" name=""/>
        <dsp:cNvSpPr/>
      </dsp:nvSpPr>
      <dsp:spPr>
        <a:xfrm>
          <a:off x="0" y="2474746"/>
          <a:ext cx="7172324" cy="12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u="sng" kern="1200" dirty="0"/>
            <a:t>Version control</a:t>
          </a:r>
          <a:r>
            <a:rPr lang="en-IE" sz="2300" kern="1200" dirty="0"/>
            <a:t>: removes the worry about accidental overwrites. Embeds active-data sharing from initial project beginnings to open-data reuse by other research teams.</a:t>
          </a:r>
          <a:endParaRPr lang="en-US" sz="2300" kern="1200" dirty="0"/>
        </a:p>
      </dsp:txBody>
      <dsp:txXfrm>
        <a:off x="0" y="2474746"/>
        <a:ext cx="7172324" cy="1236995"/>
      </dsp:txXfrm>
    </dsp:sp>
    <dsp:sp modelId="{A90E1CFC-5496-DC43-911B-38694DD5C84A}">
      <dsp:nvSpPr>
        <dsp:cNvPr id="0" name=""/>
        <dsp:cNvSpPr/>
      </dsp:nvSpPr>
      <dsp:spPr>
        <a:xfrm>
          <a:off x="0" y="3711741"/>
          <a:ext cx="7172324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B48D5-0D0A-EA4A-8E1B-11EDDAE5BB6C}">
      <dsp:nvSpPr>
        <dsp:cNvPr id="0" name=""/>
        <dsp:cNvSpPr/>
      </dsp:nvSpPr>
      <dsp:spPr>
        <a:xfrm>
          <a:off x="0" y="3711741"/>
          <a:ext cx="7172324" cy="12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u="sng" kern="1200" dirty="0"/>
            <a:t>Trust:</a:t>
          </a:r>
          <a:r>
            <a:rPr lang="en-IE" sz="2300" kern="1200" dirty="0"/>
            <a:t> peace-of-mind when it comes to the organisations involved in the design, implementation, and operation of EUDAT/IRLDAT services.</a:t>
          </a:r>
          <a:endParaRPr lang="en-US" sz="2300" kern="1200" dirty="0"/>
        </a:p>
      </dsp:txBody>
      <dsp:txXfrm>
        <a:off x="0" y="3711741"/>
        <a:ext cx="7172324" cy="1236995"/>
      </dsp:txXfrm>
    </dsp:sp>
    <dsp:sp modelId="{52521348-8C8A-814A-B8C9-E13589617073}">
      <dsp:nvSpPr>
        <dsp:cNvPr id="0" name=""/>
        <dsp:cNvSpPr/>
      </dsp:nvSpPr>
      <dsp:spPr>
        <a:xfrm>
          <a:off x="0" y="4948737"/>
          <a:ext cx="717232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9484C-9706-8044-ADF3-64E3A2A9F957}">
      <dsp:nvSpPr>
        <dsp:cNvPr id="0" name=""/>
        <dsp:cNvSpPr/>
      </dsp:nvSpPr>
      <dsp:spPr>
        <a:xfrm>
          <a:off x="0" y="4948737"/>
          <a:ext cx="7172324" cy="123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u="sng" kern="1200" dirty="0"/>
            <a:t>Connectedness</a:t>
          </a:r>
          <a:r>
            <a:rPr lang="en-IE" sz="2300" kern="1200" dirty="0"/>
            <a:t>: very easy to pull in collaborations from outside my organisation. Although not impossible, our usual platform makes this very cumbersome.</a:t>
          </a:r>
          <a:endParaRPr lang="en-US" sz="2300" kern="1200" dirty="0"/>
        </a:p>
      </dsp:txBody>
      <dsp:txXfrm>
        <a:off x="0" y="4948737"/>
        <a:ext cx="7172324" cy="123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A0456-1AD1-FF49-A37E-55AECDA9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851" y="4101728"/>
            <a:ext cx="3566407" cy="660880"/>
          </a:xfrm>
        </p:spPr>
        <p:txBody>
          <a:bodyPr anchor="t">
            <a:normAutofit/>
          </a:bodyPr>
          <a:lstStyle/>
          <a:p>
            <a:r>
              <a:rPr lang="en-IE" sz="2800" dirty="0"/>
              <a:t>IRLDAT Use Case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5557" y="4593863"/>
            <a:ext cx="29260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E1DC406A-A841-0066-AD53-9635251BE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86"/>
          <a:stretch/>
        </p:blipFill>
        <p:spPr>
          <a:xfrm>
            <a:off x="4658258" y="975"/>
            <a:ext cx="7533742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3B8CB69-284B-D324-C473-87083902AE1C}"/>
              </a:ext>
            </a:extLst>
          </p:cNvPr>
          <p:cNvSpPr txBox="1">
            <a:spLocks/>
          </p:cNvSpPr>
          <p:nvPr/>
        </p:nvSpPr>
        <p:spPr>
          <a:xfrm>
            <a:off x="1091851" y="4621565"/>
            <a:ext cx="3566407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dirty="0"/>
              <a:t>Flaithrí Neff, PhD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DA13AA-3CA8-68FC-6945-0BF1B143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02" y="707089"/>
            <a:ext cx="2572407" cy="776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E341F-C209-10B8-8BFA-FDB1C30479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9460" y="1483152"/>
            <a:ext cx="1943100" cy="79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0404B5-E9DC-D4D4-9FFE-215D1A154E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4806" y="2459027"/>
            <a:ext cx="2257754" cy="796854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19E3EC-D13D-126F-9AEA-4B515EDDE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378" y="5035899"/>
            <a:ext cx="2967264" cy="6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8F323-9D55-79CD-9853-62D50DA9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IE" sz="4400">
                <a:solidFill>
                  <a:srgbClr val="FFFFFF"/>
                </a:solidFill>
              </a:rPr>
              <a:t>Use-case</a:t>
            </a:r>
          </a:p>
        </p:txBody>
      </p:sp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28C035B7-14CA-F046-43E2-5265170BC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16752" b="-1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1593-B496-020E-7959-DF0E0C63A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435" y="321732"/>
            <a:ext cx="5688018" cy="6214534"/>
          </a:xfrm>
        </p:spPr>
        <p:txBody>
          <a:bodyPr anchor="ctr">
            <a:normAutofit/>
          </a:bodyPr>
          <a:lstStyle/>
          <a:p>
            <a:r>
              <a:rPr lang="en-IE" sz="1600" dirty="0">
                <a:solidFill>
                  <a:srgbClr val="FFFFFF"/>
                </a:solidFill>
              </a:rPr>
              <a:t>AISHT: Acoustic Intelligence in Smart Hyperconnected Transport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</a:t>
            </a:r>
            <a:r>
              <a:rPr lang="en-IE" sz="1600" b="1" i="1" dirty="0">
                <a:solidFill>
                  <a:srgbClr val="FFFFFF"/>
                </a:solidFill>
              </a:rPr>
              <a:t>Rural</a:t>
            </a:r>
            <a:r>
              <a:rPr lang="en-IE" sz="1600" dirty="0">
                <a:solidFill>
                  <a:srgbClr val="FFFFFF"/>
                </a:solidFill>
              </a:rPr>
              <a:t> Intelligent Transport Systems (ITS)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ITS: connecting infrastructure sensing and vehicle sensing to extend situational awareness in transport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Rural context: developing roadside sensing that is independent of line-of-sight for winding country road-sections</a:t>
            </a:r>
          </a:p>
          <a:p>
            <a:endParaRPr lang="en-IE" sz="1600" u="sng" dirty="0">
              <a:solidFill>
                <a:srgbClr val="FFFFFF"/>
              </a:solidFill>
            </a:endParaRPr>
          </a:p>
          <a:p>
            <a:r>
              <a:rPr lang="en-IE" sz="1600" u="sng" dirty="0">
                <a:solidFill>
                  <a:srgbClr val="FFFFFF"/>
                </a:solidFill>
              </a:rPr>
              <a:t>Sensor data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Acoustic signals from passing vehicles and other road users</a:t>
            </a:r>
          </a:p>
          <a:p>
            <a:endParaRPr lang="en-IE" sz="1600" u="sng" dirty="0">
              <a:solidFill>
                <a:srgbClr val="FFFFFF"/>
              </a:solidFill>
            </a:endParaRPr>
          </a:p>
          <a:p>
            <a:r>
              <a:rPr lang="en-IE" sz="1600" u="sng" dirty="0">
                <a:solidFill>
                  <a:srgbClr val="FFFFFF"/>
                </a:solidFill>
              </a:rPr>
              <a:t>Relevant metadata 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Vehicle/tyre specifications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Sensor specifications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Weather and other environmental data</a:t>
            </a:r>
          </a:p>
          <a:p>
            <a:r>
              <a:rPr lang="en-IE" sz="1600" dirty="0">
                <a:solidFill>
                  <a:srgbClr val="FFFFFF"/>
                </a:solidFill>
              </a:rPr>
              <a:t>- Track-surface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01234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75BA0-19AF-26E6-A1B9-20813C2A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585" y="6218022"/>
            <a:ext cx="6681781" cy="746728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FFFF"/>
                </a:solidFill>
              </a:rPr>
              <a:t>Interacting with </a:t>
            </a:r>
            <a:r>
              <a:rPr lang="en-IE" dirty="0" err="1">
                <a:solidFill>
                  <a:srgbClr val="FFFFFF"/>
                </a:solidFill>
              </a:rPr>
              <a:t>eudat</a:t>
            </a:r>
            <a:r>
              <a:rPr lang="en-IE" dirty="0">
                <a:solidFill>
                  <a:srgbClr val="FFFFFF"/>
                </a:solidFill>
              </a:rPr>
              <a:t>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D0BB92-2238-2195-70DC-4385A4DF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16" y="304575"/>
            <a:ext cx="11720322" cy="56696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Data is captured on the FMCI test-track in Shannon. Data processed in Cork (Flaithrí) and Limerick (Patrick)</a:t>
            </a:r>
          </a:p>
        </p:txBody>
      </p:sp>
      <p:pic>
        <p:nvPicPr>
          <p:cNvPr id="7" name="Content Placeholder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34767CF-CA46-9EC5-A2D3-2E89AD25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1" y="1503966"/>
            <a:ext cx="10783222" cy="47446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C0B82465-8549-78D3-BFB1-08E044D8D4D6}"/>
              </a:ext>
            </a:extLst>
          </p:cNvPr>
          <p:cNvSpPr txBox="1">
            <a:spLocks/>
          </p:cNvSpPr>
          <p:nvPr/>
        </p:nvSpPr>
        <p:spPr>
          <a:xfrm>
            <a:off x="352616" y="861787"/>
            <a:ext cx="11720322" cy="566964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Signal data (wav); metadata (.csv); Python scripts to structure/associate signal data and metadata in HDF5 format. </a:t>
            </a:r>
          </a:p>
        </p:txBody>
      </p:sp>
    </p:spTree>
    <p:extLst>
      <p:ext uri="{BB962C8B-B14F-4D97-AF65-F5344CB8AC3E}">
        <p14:creationId xmlns:p14="http://schemas.microsoft.com/office/powerpoint/2010/main" val="215703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BD41E9-2814-43BC-8049-4C145F6A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4473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240CA-0E04-462B-ABE9-36D291328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3394943" cy="526117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25AFD0-2B2D-47B6-882D-AC640AD2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014"/>
            <a:ext cx="3953720" cy="6325949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24B2B9-D182-4E9C-81C1-863356717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7" y="0"/>
            <a:ext cx="75377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84F29C-228F-24C5-672F-C2E07291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2" y="300037"/>
            <a:ext cx="7197852" cy="3696388"/>
          </a:xfrm>
          <a:prstGeom prst="rect">
            <a:avLst/>
          </a:prstGeom>
        </p:spPr>
      </p:pic>
      <p:pic>
        <p:nvPicPr>
          <p:cNvPr id="25" name="Picture 24" descr="Chart, waterfall chart&#10;&#10;Description automatically generated">
            <a:extLst>
              <a:ext uri="{FF2B5EF4-FFF2-40B4-BE49-F238E27FC236}">
                <a16:creationId xmlns:a16="http://schemas.microsoft.com/office/drawing/2014/main" id="{B21B598D-7A74-883A-B19A-CDA065D9B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2" y="4772728"/>
            <a:ext cx="7197852" cy="178523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6999FD1-1C29-60DC-CFD5-834D1F2EC9BF}"/>
              </a:ext>
            </a:extLst>
          </p:cNvPr>
          <p:cNvSpPr/>
          <p:nvPr/>
        </p:nvSpPr>
        <p:spPr>
          <a:xfrm>
            <a:off x="78640" y="232014"/>
            <a:ext cx="1000125" cy="10389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EA3C4D-400F-204A-AF13-FD5B2FF94485}"/>
              </a:ext>
            </a:extLst>
          </p:cNvPr>
          <p:cNvSpPr/>
          <p:nvPr/>
        </p:nvSpPr>
        <p:spPr>
          <a:xfrm>
            <a:off x="4915554" y="2588076"/>
            <a:ext cx="1000125" cy="10389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F2F5E8-C415-3D40-FFB7-D79A8687DC35}"/>
              </a:ext>
            </a:extLst>
          </p:cNvPr>
          <p:cNvSpPr/>
          <p:nvPr/>
        </p:nvSpPr>
        <p:spPr>
          <a:xfrm>
            <a:off x="4910601" y="5665345"/>
            <a:ext cx="1000125" cy="10389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554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5338D7-8406-E2BF-A4C9-A823B14C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94" y="1708955"/>
            <a:ext cx="4329449" cy="3550147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CC97C4-B55F-B4BC-2147-5571061A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675" y="1708955"/>
            <a:ext cx="4329448" cy="3550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EB501-B592-29AF-656C-00E363FEC466}"/>
              </a:ext>
            </a:extLst>
          </p:cNvPr>
          <p:cNvSpPr/>
          <p:nvPr/>
        </p:nvSpPr>
        <p:spPr>
          <a:xfrm>
            <a:off x="1403874" y="868372"/>
            <a:ext cx="818265" cy="85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3532">
              <a:spcAft>
                <a:spcPts val="516"/>
              </a:spcAft>
            </a:pPr>
            <a:r>
              <a:rPr lang="en-IE" sz="3268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</a:t>
            </a:r>
            <a:endParaRPr lang="en-IE" sz="4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BF78D8-B4E9-2DA8-FDBF-8A50457A54BF}"/>
              </a:ext>
            </a:extLst>
          </p:cNvPr>
          <p:cNvSpPr/>
          <p:nvPr/>
        </p:nvSpPr>
        <p:spPr>
          <a:xfrm>
            <a:off x="6289370" y="804333"/>
            <a:ext cx="818265" cy="85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3532">
              <a:spcAft>
                <a:spcPts val="516"/>
              </a:spcAft>
            </a:pPr>
            <a:r>
              <a:rPr lang="en-IE" sz="3268" dirty="0"/>
              <a:t>5</a:t>
            </a:r>
            <a:endParaRPr lang="en-IE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D2C82-3827-FCA8-3132-258654FC8698}"/>
              </a:ext>
            </a:extLst>
          </p:cNvPr>
          <p:cNvSpPr txBox="1"/>
          <p:nvPr/>
        </p:nvSpPr>
        <p:spPr>
          <a:xfrm>
            <a:off x="6698502" y="5259101"/>
            <a:ext cx="3889258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3192">
              <a:spcAft>
                <a:spcPts val="600"/>
              </a:spcAft>
            </a:pPr>
            <a:r>
              <a:rPr lang="en-IE" sz="15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Clicking this file will download the first version that was replaced 2 days ago.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59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2AFD9A1D-BB49-1A08-5182-9F2DAF1D2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823" y="0"/>
            <a:ext cx="8266354" cy="673368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9EAFCE-B5C3-5743-3A89-CAA90FDF2771}"/>
              </a:ext>
            </a:extLst>
          </p:cNvPr>
          <p:cNvSpPr/>
          <p:nvPr/>
        </p:nvSpPr>
        <p:spPr>
          <a:xfrm>
            <a:off x="984934" y="256603"/>
            <a:ext cx="818265" cy="85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3532">
              <a:spcAft>
                <a:spcPts val="516"/>
              </a:spcAft>
            </a:pPr>
            <a:r>
              <a:rPr lang="en-IE" sz="3268" dirty="0"/>
              <a:t>6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849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81A5D-6562-CCF0-2FA5-BDF90595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Overall Impressions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4EBBE0-5565-5A69-5135-5F8BEED67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41364"/>
              </p:ext>
            </p:extLst>
          </p:nvPr>
        </p:nvGraphicFramePr>
        <p:xfrm>
          <a:off x="4872039" y="371475"/>
          <a:ext cx="7172324" cy="618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879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1376</TotalTime>
  <Words>261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PowerPoint Presentation</vt:lpstr>
      <vt:lpstr>Use-case</vt:lpstr>
      <vt:lpstr>Interacting with eudat services</vt:lpstr>
      <vt:lpstr>PowerPoint Presentation</vt:lpstr>
      <vt:lpstr>PowerPoint Presentation</vt:lpstr>
      <vt:lpstr>PowerPoint Presentation</vt:lpstr>
      <vt:lpstr>Overall Impressions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Flaithri.Neff</dc:creator>
  <cp:lastModifiedBy>Flaithri.Neff</cp:lastModifiedBy>
  <cp:revision>56</cp:revision>
  <dcterms:created xsi:type="dcterms:W3CDTF">2023-05-03T15:26:47Z</dcterms:created>
  <dcterms:modified xsi:type="dcterms:W3CDTF">2023-05-04T14:22:53Z</dcterms:modified>
</cp:coreProperties>
</file>