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48" r:id="rId1"/>
  </p:sldMasterIdLst>
  <p:notesMasterIdLst>
    <p:notesMasterId r:id="rId17"/>
  </p:notesMasterIdLst>
  <p:sldIdLst>
    <p:sldId id="256" r:id="rId2"/>
    <p:sldId id="547" r:id="rId3"/>
    <p:sldId id="5542" r:id="rId4"/>
    <p:sldId id="5537" r:id="rId5"/>
    <p:sldId id="5522" r:id="rId6"/>
    <p:sldId id="5509" r:id="rId7"/>
    <p:sldId id="5510" r:id="rId8"/>
    <p:sldId id="2145708792" r:id="rId9"/>
    <p:sldId id="5515" r:id="rId10"/>
    <p:sldId id="5533" r:id="rId11"/>
    <p:sldId id="2145708790" r:id="rId12"/>
    <p:sldId id="2145708791" r:id="rId13"/>
    <p:sldId id="2145708793" r:id="rId14"/>
    <p:sldId id="271" r:id="rId15"/>
    <p:sldId id="2145708794"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orbel" panose="020B0503020204020204" pitchFamily="34" charset="0"/>
      <p:regular r:id="rId22"/>
      <p:bold r:id="rId23"/>
      <p:italic r:id="rId24"/>
      <p:boldItalic r:id="rId25"/>
    </p:embeddedFont>
    <p:embeddedFont>
      <p:font typeface="Quicksand" pitchFamily="2" charset="77"/>
      <p:regular r:id="rId26"/>
      <p:bold r:id="rId27"/>
    </p:embeddedFont>
    <p:embeddedFont>
      <p:font typeface="Roboto" panose="02000000000000000000" pitchFamily="2" charset="0"/>
      <p:regular r:id="rId28"/>
      <p:bold r:id="rId29"/>
      <p:italic r:id="rId30"/>
      <p:boldItalic r:id="rId31"/>
    </p:embeddedFont>
    <p:embeddedFont>
      <p:font typeface="Roboto Light"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u/SfqxJ5f8TOrSqmjXBD4KIPvy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A0A0"/>
    <a:srgbClr val="4EB5B5"/>
    <a:srgbClr val="55C2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39" d="100"/>
          <a:sy n="139" d="100"/>
        </p:scale>
        <p:origin x="176"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font" Target="fonts/font17.fntdata"/><Relationship Id="rId42" Type="http://customschemas.google.com/relationships/presentationmetadata" Target="metadata"/><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207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smtClean="0">
                <a:solidFill>
                  <a:schemeClr val="dk1"/>
                </a:solidFill>
                <a:latin typeface="Calibri"/>
                <a:ea typeface="Calibri"/>
                <a:cs typeface="Calibri"/>
                <a:sym typeface="Calibri"/>
              </a:rPr>
              <a:t>4</a:t>
            </a:fld>
            <a:endParaRPr lang="pt-B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137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fontAlgn="base">
              <a:lnSpc>
                <a:spcPct val="115000"/>
              </a:lnSpc>
              <a:spcBef>
                <a:spcPts val="0"/>
              </a:spcBef>
              <a:spcAft>
                <a:spcPts val="300"/>
              </a:spcAft>
              <a:buSzPts val="1000"/>
              <a:buFont typeface="Symbol" pitchFamily="2" charset="2"/>
              <a:buChar char=""/>
              <a:tabLst>
                <a:tab pos="457200" algn="l"/>
              </a:tabLst>
            </a:pPr>
            <a:r>
              <a:rPr lang="en-GB" sz="1200" b="1" dirty="0">
                <a:solidFill>
                  <a:srgbClr val="000000"/>
                </a:solidFill>
                <a:effectLst/>
                <a:latin typeface="+mn-lt"/>
                <a:ea typeface="Times New Roman" panose="02020603050405020304" pitchFamily="18" charset="0"/>
                <a:cs typeface="Times New Roman" panose="02020603050405020304" pitchFamily="18" charset="0"/>
              </a:rPr>
              <a:t>Collaboration</a:t>
            </a:r>
            <a:r>
              <a:rPr lang="en-GB" sz="1200" dirty="0">
                <a:solidFill>
                  <a:srgbClr val="000000"/>
                </a:solidFill>
                <a:effectLst/>
                <a:latin typeface="+mn-lt"/>
                <a:ea typeface="Times New Roman" panose="02020603050405020304" pitchFamily="18" charset="0"/>
                <a:cs typeface="Times New Roman" panose="02020603050405020304" pitchFamily="18" charset="0"/>
              </a:rPr>
              <a:t>: Nodes in the EOSC Federation </a:t>
            </a:r>
            <a:r>
              <a:rPr lang="en-GB" sz="1200" b="1" dirty="0">
                <a:solidFill>
                  <a:srgbClr val="000000"/>
                </a:solidFill>
                <a:effectLst/>
                <a:latin typeface="+mn-lt"/>
                <a:ea typeface="Times New Roman" panose="02020603050405020304" pitchFamily="18" charset="0"/>
                <a:cs typeface="Times New Roman" panose="02020603050405020304" pitchFamily="18" charset="0"/>
              </a:rPr>
              <a:t>enable collaboration to achieve common goals</a:t>
            </a:r>
            <a:r>
              <a:rPr lang="en-GB" sz="1200" dirty="0">
                <a:solidFill>
                  <a:srgbClr val="000000"/>
                </a:solidFill>
                <a:effectLst/>
                <a:latin typeface="+mn-lt"/>
                <a:ea typeface="Times New Roman" panose="02020603050405020304" pitchFamily="18" charset="0"/>
                <a:cs typeface="Times New Roman" panose="02020603050405020304" pitchFamily="18" charset="0"/>
              </a:rPr>
              <a:t>. This involves sharing information, coordinating activities, or combining resources </a:t>
            </a:r>
            <a:r>
              <a:rPr lang="en-GB" sz="1200" b="1" dirty="0">
                <a:solidFill>
                  <a:srgbClr val="000000"/>
                </a:solidFill>
                <a:effectLst/>
                <a:latin typeface="+mn-lt"/>
                <a:ea typeface="Times New Roman" panose="02020603050405020304" pitchFamily="18" charset="0"/>
                <a:cs typeface="Times New Roman" panose="02020603050405020304" pitchFamily="18" charset="0"/>
              </a:rPr>
              <a:t>to complete tasks. </a:t>
            </a:r>
          </a:p>
          <a:p>
            <a:pPr marL="342900" lvl="0" indent="-342900" algn="l" fontAlgn="base">
              <a:lnSpc>
                <a:spcPct val="115000"/>
              </a:lnSpc>
              <a:spcBef>
                <a:spcPts val="0"/>
              </a:spcBef>
              <a:spcAft>
                <a:spcPts val="300"/>
              </a:spcAft>
              <a:buSzPts val="1000"/>
              <a:buFont typeface="Symbol" pitchFamily="2" charset="2"/>
              <a:buChar char=""/>
              <a:tabLst>
                <a:tab pos="457200" algn="l"/>
              </a:tabLst>
            </a:pPr>
            <a:r>
              <a:rPr lang="en-GB" sz="1200" b="1" dirty="0">
                <a:solidFill>
                  <a:srgbClr val="000000"/>
                </a:solidFill>
                <a:effectLst/>
                <a:latin typeface="+mn-lt"/>
                <a:ea typeface="Times New Roman" panose="02020603050405020304" pitchFamily="18" charset="0"/>
                <a:cs typeface="Times New Roman" panose="02020603050405020304" pitchFamily="18" charset="0"/>
              </a:rPr>
              <a:t>Governance</a:t>
            </a:r>
            <a:r>
              <a:rPr lang="en-GB" sz="1200" dirty="0">
                <a:solidFill>
                  <a:srgbClr val="000000"/>
                </a:solidFill>
                <a:effectLst/>
                <a:latin typeface="+mn-lt"/>
                <a:ea typeface="Times New Roman" panose="02020603050405020304" pitchFamily="18" charset="0"/>
                <a:cs typeface="Times New Roman" panose="02020603050405020304" pitchFamily="18" charset="0"/>
              </a:rPr>
              <a:t>: </a:t>
            </a:r>
            <a:r>
              <a:rPr lang="en-GB" sz="1200" dirty="0">
                <a:solidFill>
                  <a:srgbClr val="000000"/>
                </a:solidFill>
                <a:effectLst/>
                <a:latin typeface="+mn-lt"/>
                <a:ea typeface="Times New Roman" panose="02020603050405020304" pitchFamily="18" charset="0"/>
              </a:rPr>
              <a:t>A governance structure is established at the EOSC Federation level to determine federation policies including the </a:t>
            </a:r>
            <a:r>
              <a:rPr lang="en-GB" sz="1200" b="1" dirty="0">
                <a:solidFill>
                  <a:srgbClr val="000000"/>
                </a:solidFill>
                <a:effectLst/>
                <a:latin typeface="+mn-lt"/>
                <a:ea typeface="Times New Roman" panose="02020603050405020304" pitchFamily="18" charset="0"/>
              </a:rPr>
              <a:t>inclusion/exclusion of nodes</a:t>
            </a:r>
            <a:r>
              <a:rPr lang="en-GB" sz="1200" dirty="0">
                <a:solidFill>
                  <a:srgbClr val="000000"/>
                </a:solidFill>
                <a:effectLst/>
                <a:latin typeface="+mn-lt"/>
                <a:ea typeface="Times New Roman" panose="02020603050405020304" pitchFamily="18" charset="0"/>
              </a:rPr>
              <a:t>. </a:t>
            </a:r>
            <a:r>
              <a:rPr lang="en-GB" sz="1200" b="1" dirty="0">
                <a:solidFill>
                  <a:srgbClr val="000000"/>
                </a:solidFill>
                <a:effectLst/>
                <a:latin typeface="+mn-lt"/>
                <a:ea typeface="Times New Roman" panose="02020603050405020304" pitchFamily="18" charset="0"/>
                <a:cs typeface="Times New Roman" panose="02020603050405020304" pitchFamily="18" charset="0"/>
              </a:rPr>
              <a:t>There are basic policies, rules of participation as well as technical profiles and standards at the EOSC Federation level that apply to all nodes</a:t>
            </a:r>
            <a:r>
              <a:rPr lang="en-GB" sz="1200" dirty="0">
                <a:solidFill>
                  <a:srgbClr val="000000"/>
                </a:solidFill>
                <a:effectLst/>
                <a:latin typeface="+mn-lt"/>
                <a:ea typeface="Times New Roman" panose="02020603050405020304" pitchFamily="18" charset="0"/>
                <a:cs typeface="Times New Roman" panose="02020603050405020304" pitchFamily="18" charset="0"/>
              </a:rPr>
              <a:t>. </a:t>
            </a:r>
            <a:r>
              <a:rPr lang="en-GB" sz="1200" dirty="0">
                <a:solidFill>
                  <a:srgbClr val="000000"/>
                </a:solidFill>
                <a:effectLst/>
                <a:latin typeface="+mn-lt"/>
                <a:ea typeface="Roboto" panose="02000000000000000000" pitchFamily="2" charset="0"/>
                <a:cs typeface="Roboto" panose="02000000000000000000" pitchFamily="2" charset="0"/>
              </a:rPr>
              <a:t>Each node has an identified legal representative that takes responsibility for ownership and accountability.</a:t>
            </a:r>
            <a:endParaRPr lang="en-FI" sz="1200" dirty="0">
              <a:solidFill>
                <a:srgbClr val="000000"/>
              </a:solidFill>
              <a:effectLst/>
              <a:latin typeface="+mn-lt"/>
              <a:ea typeface="Roboto" panose="02000000000000000000" pitchFamily="2" charset="0"/>
              <a:cs typeface="Roboto" panose="02000000000000000000" pitchFamily="2" charset="0"/>
            </a:endParaRPr>
          </a:p>
          <a:p>
            <a:pPr marL="342900" lvl="0" indent="-342900" algn="l" fontAlgn="base">
              <a:lnSpc>
                <a:spcPct val="115000"/>
              </a:lnSpc>
              <a:spcBef>
                <a:spcPts val="0"/>
              </a:spcBef>
              <a:spcAft>
                <a:spcPts val="300"/>
              </a:spcAft>
              <a:buSzPts val="1000"/>
              <a:buFont typeface="Symbol" pitchFamily="2" charset="2"/>
              <a:buChar char=""/>
              <a:tabLst>
                <a:tab pos="457200" algn="l"/>
              </a:tabLst>
            </a:pPr>
            <a:r>
              <a:rPr lang="en-GB" sz="1200" b="1" dirty="0">
                <a:solidFill>
                  <a:srgbClr val="000000"/>
                </a:solidFill>
                <a:effectLst/>
                <a:latin typeface="+mn-lt"/>
                <a:ea typeface="Roboto" panose="02000000000000000000" pitchFamily="2" charset="0"/>
                <a:cs typeface="Roboto" panose="02000000000000000000" pitchFamily="2" charset="0"/>
              </a:rPr>
              <a:t>Autonomy</a:t>
            </a:r>
            <a:r>
              <a:rPr lang="en-GB" sz="1200" dirty="0">
                <a:solidFill>
                  <a:srgbClr val="000000"/>
                </a:solidFill>
                <a:effectLst/>
                <a:latin typeface="+mn-lt"/>
                <a:ea typeface="Roboto" panose="02000000000000000000" pitchFamily="2" charset="0"/>
                <a:cs typeface="Roboto" panose="02000000000000000000" pitchFamily="2" charset="0"/>
              </a:rPr>
              <a:t>: The legal entity responsible for a node has a degree of autonomy so it may operate independently to </a:t>
            </a:r>
            <a:r>
              <a:rPr lang="en-GB" sz="1200" b="1" dirty="0">
                <a:solidFill>
                  <a:srgbClr val="000000"/>
                </a:solidFill>
                <a:effectLst/>
                <a:latin typeface="+mn-lt"/>
                <a:ea typeface="Roboto" panose="02000000000000000000" pitchFamily="2" charset="0"/>
                <a:cs typeface="Roboto" panose="02000000000000000000" pitchFamily="2" charset="0"/>
              </a:rPr>
              <a:t>perform specific tasks or functions</a:t>
            </a:r>
            <a:r>
              <a:rPr lang="en-GB" sz="1200" dirty="0">
                <a:solidFill>
                  <a:srgbClr val="000000"/>
                </a:solidFill>
                <a:effectLst/>
                <a:latin typeface="+mn-lt"/>
                <a:ea typeface="Roboto" panose="02000000000000000000" pitchFamily="2" charset="0"/>
                <a:cs typeface="Roboto" panose="02000000000000000000" pitchFamily="2" charset="0"/>
              </a:rPr>
              <a:t>. There may be node </a:t>
            </a:r>
            <a:r>
              <a:rPr lang="en-GB" sz="1200" b="1" dirty="0">
                <a:solidFill>
                  <a:srgbClr val="000000"/>
                </a:solidFill>
                <a:effectLst/>
                <a:latin typeface="+mn-lt"/>
                <a:ea typeface="Roboto" panose="02000000000000000000" pitchFamily="2" charset="0"/>
                <a:cs typeface="Roboto" panose="02000000000000000000" pitchFamily="2" charset="0"/>
              </a:rPr>
              <a:t>specific policies that vary from one node to another</a:t>
            </a:r>
            <a:r>
              <a:rPr lang="en-GB" sz="1200" dirty="0">
                <a:solidFill>
                  <a:srgbClr val="000000"/>
                </a:solidFill>
                <a:effectLst/>
                <a:latin typeface="+mn-lt"/>
                <a:ea typeface="Roboto" panose="02000000000000000000" pitchFamily="2" charset="0"/>
                <a:cs typeface="Roboto" panose="02000000000000000000" pitchFamily="2" charset="0"/>
              </a:rPr>
              <a:t>.</a:t>
            </a:r>
          </a:p>
          <a:p>
            <a:pPr marL="342900" lvl="0" indent="-342900" algn="l" fontAlgn="base">
              <a:lnSpc>
                <a:spcPct val="115000"/>
              </a:lnSpc>
              <a:spcBef>
                <a:spcPts val="0"/>
              </a:spcBef>
              <a:spcAft>
                <a:spcPts val="300"/>
              </a:spcAft>
              <a:buSzPts val="1000"/>
              <a:buFont typeface="Symbol" pitchFamily="2" charset="2"/>
              <a:buChar char=""/>
              <a:tabLst>
                <a:tab pos="457200" algn="l"/>
              </a:tabLst>
            </a:pPr>
            <a:r>
              <a:rPr lang="en-GB" sz="1200" b="1" dirty="0">
                <a:solidFill>
                  <a:srgbClr val="000000"/>
                </a:solidFill>
                <a:effectLst/>
                <a:latin typeface="+mn-lt"/>
                <a:ea typeface="Roboto" panose="02000000000000000000" pitchFamily="2" charset="0"/>
                <a:cs typeface="Roboto" panose="02000000000000000000" pitchFamily="2" charset="0"/>
              </a:rPr>
              <a:t>Interconnectivity</a:t>
            </a:r>
            <a:r>
              <a:rPr lang="en-GB" sz="1200" dirty="0">
                <a:solidFill>
                  <a:srgbClr val="000000"/>
                </a:solidFill>
                <a:effectLst/>
                <a:latin typeface="+mn-lt"/>
                <a:ea typeface="Roboto" panose="02000000000000000000" pitchFamily="2" charset="0"/>
                <a:cs typeface="Roboto" panose="02000000000000000000" pitchFamily="2" charset="0"/>
              </a:rPr>
              <a:t>: Nodes offer interfaces that </a:t>
            </a:r>
            <a:r>
              <a:rPr lang="en-GB" sz="1200" b="1" dirty="0">
                <a:solidFill>
                  <a:srgbClr val="000000"/>
                </a:solidFill>
                <a:effectLst/>
                <a:latin typeface="+mn-lt"/>
                <a:ea typeface="Roboto" panose="02000000000000000000" pitchFamily="2" charset="0"/>
                <a:cs typeface="Roboto" panose="02000000000000000000" pitchFamily="2" charset="0"/>
              </a:rPr>
              <a:t>respect the EOSC Interoperability Framework</a:t>
            </a:r>
            <a:r>
              <a:rPr lang="en-GB" sz="1200" dirty="0">
                <a:solidFill>
                  <a:srgbClr val="000000"/>
                </a:solidFill>
                <a:effectLst/>
                <a:latin typeface="+mn-lt"/>
                <a:ea typeface="Roboto" panose="02000000000000000000" pitchFamily="2" charset="0"/>
                <a:cs typeface="Roboto" panose="02000000000000000000" pitchFamily="2" charset="0"/>
              </a:rPr>
              <a:t>. Information about a node and its resources should be visible to the whole federation.</a:t>
            </a:r>
            <a:endParaRPr lang="en-FI" sz="1200" dirty="0">
              <a:solidFill>
                <a:srgbClr val="000000"/>
              </a:solidFill>
              <a:effectLst/>
              <a:latin typeface="+mn-lt"/>
              <a:ea typeface="Roboto" panose="02000000000000000000" pitchFamily="2" charset="0"/>
              <a:cs typeface="Roboto" panose="02000000000000000000" pitchFamily="2" charset="0"/>
            </a:endParaRPr>
          </a:p>
          <a:p>
            <a:pPr marL="342900" lvl="0" indent="-342900" algn="l" fontAlgn="base">
              <a:lnSpc>
                <a:spcPct val="115000"/>
              </a:lnSpc>
              <a:spcBef>
                <a:spcPts val="0"/>
              </a:spcBef>
              <a:spcAft>
                <a:spcPts val="300"/>
              </a:spcAft>
              <a:buSzPts val="1000"/>
              <a:buFont typeface="Symbol" pitchFamily="2" charset="2"/>
              <a:buChar char=""/>
              <a:tabLst>
                <a:tab pos="457200" algn="l"/>
              </a:tabLst>
            </a:pPr>
            <a:r>
              <a:rPr lang="en-GB" sz="1200" b="1" dirty="0">
                <a:solidFill>
                  <a:srgbClr val="000000"/>
                </a:solidFill>
                <a:effectLst/>
                <a:latin typeface="+mn-lt"/>
                <a:ea typeface="Roboto" panose="02000000000000000000" pitchFamily="2" charset="0"/>
                <a:cs typeface="Roboto" panose="02000000000000000000" pitchFamily="2" charset="0"/>
              </a:rPr>
              <a:t>Resources: </a:t>
            </a:r>
            <a:r>
              <a:rPr lang="en-GB" sz="1200" dirty="0">
                <a:solidFill>
                  <a:srgbClr val="000000"/>
                </a:solidFill>
                <a:effectLst/>
                <a:latin typeface="+mn-lt"/>
                <a:ea typeface="Roboto" panose="02000000000000000000" pitchFamily="2" charset="0"/>
                <a:cs typeface="Roboto" panose="02000000000000000000" pitchFamily="2" charset="0"/>
              </a:rPr>
              <a:t>All nodes contain resources (FAIR data and/or services) that should add value to the EOSC Federation (as well as its users). The services may be of a technical nature (i.e. allow to perform actions on data) but may also include </a:t>
            </a:r>
            <a:r>
              <a:rPr lang="en-GB" sz="1200" b="1" dirty="0">
                <a:solidFill>
                  <a:srgbClr val="000000"/>
                </a:solidFill>
                <a:effectLst/>
                <a:latin typeface="+mn-lt"/>
                <a:ea typeface="Roboto" panose="02000000000000000000" pitchFamily="2" charset="0"/>
                <a:cs typeface="Roboto" panose="02000000000000000000" pitchFamily="2" charset="0"/>
              </a:rPr>
              <a:t>training services or expertise such as centres of competence</a:t>
            </a:r>
            <a:r>
              <a:rPr lang="en-GB" sz="1200" dirty="0">
                <a:solidFill>
                  <a:srgbClr val="000000"/>
                </a:solidFill>
                <a:effectLst/>
                <a:latin typeface="+mn-lt"/>
                <a:ea typeface="Roboto" panose="02000000000000000000" pitchFamily="2" charset="0"/>
                <a:cs typeface="Roboto" panose="02000000000000000000" pitchFamily="2" charset="0"/>
              </a:rPr>
              <a:t>.</a:t>
            </a:r>
            <a:endParaRPr lang="en-FI" sz="1200" dirty="0">
              <a:solidFill>
                <a:srgbClr val="000000"/>
              </a:solidFill>
              <a:effectLst/>
              <a:latin typeface="+mn-lt"/>
              <a:ea typeface="Roboto" panose="02000000000000000000" pitchFamily="2" charset="0"/>
              <a:cs typeface="Roboto" panose="02000000000000000000" pitchFamily="2" charset="0"/>
            </a:endParaRPr>
          </a:p>
          <a:p>
            <a:pPr marL="342900" lvl="0" indent="-342900" algn="l" fontAlgn="base">
              <a:lnSpc>
                <a:spcPct val="115000"/>
              </a:lnSpc>
              <a:spcBef>
                <a:spcPts val="0"/>
              </a:spcBef>
              <a:spcAft>
                <a:spcPts val="300"/>
              </a:spcAft>
              <a:buSzPts val="1000"/>
              <a:buFont typeface="Symbol" pitchFamily="2" charset="2"/>
              <a:buChar char=""/>
              <a:tabLst>
                <a:tab pos="457200" algn="l"/>
              </a:tabLst>
            </a:pPr>
            <a:r>
              <a:rPr lang="en-GB" sz="1200" b="1" dirty="0">
                <a:solidFill>
                  <a:srgbClr val="000000"/>
                </a:solidFill>
                <a:effectLst/>
                <a:latin typeface="+mn-lt"/>
                <a:ea typeface="Roboto" panose="02000000000000000000" pitchFamily="2" charset="0"/>
                <a:cs typeface="Roboto" panose="02000000000000000000" pitchFamily="2" charset="0"/>
              </a:rPr>
              <a:t>Scalability</a:t>
            </a:r>
            <a:r>
              <a:rPr lang="en-GB" sz="1200" dirty="0">
                <a:solidFill>
                  <a:srgbClr val="000000"/>
                </a:solidFill>
                <a:effectLst/>
                <a:latin typeface="+mn-lt"/>
                <a:ea typeface="Roboto" panose="02000000000000000000" pitchFamily="2" charset="0"/>
                <a:cs typeface="Roboto" panose="02000000000000000000" pitchFamily="2" charset="0"/>
              </a:rPr>
              <a:t>: The federation can be scaled by adding new nodes. </a:t>
            </a:r>
            <a:endParaRPr lang="en-FI" sz="1200" dirty="0">
              <a:solidFill>
                <a:srgbClr val="000000"/>
              </a:solidFill>
              <a:latin typeface="+mn-lt"/>
              <a:ea typeface="Roboto" panose="02000000000000000000" pitchFamily="2" charset="0"/>
              <a:cs typeface="Roboto" panose="02000000000000000000" pitchFamily="2" charset="0"/>
            </a:endParaRPr>
          </a:p>
          <a:p>
            <a:pPr marL="342900" lvl="0" indent="-342900" algn="l" fontAlgn="base">
              <a:lnSpc>
                <a:spcPct val="115000"/>
              </a:lnSpc>
              <a:spcBef>
                <a:spcPts val="0"/>
              </a:spcBef>
              <a:spcAft>
                <a:spcPts val="300"/>
              </a:spcAft>
              <a:buSzPts val="1000"/>
              <a:buFont typeface="Symbol" pitchFamily="2" charset="2"/>
              <a:buChar char=""/>
              <a:tabLst>
                <a:tab pos="457200" algn="l"/>
              </a:tabLst>
            </a:pPr>
            <a:r>
              <a:rPr lang="en-GB" sz="1200" b="1" dirty="0">
                <a:solidFill>
                  <a:srgbClr val="000000"/>
                </a:solidFill>
                <a:effectLst/>
                <a:latin typeface="+mn-lt"/>
                <a:ea typeface="Roboto" panose="02000000000000000000" pitchFamily="2" charset="0"/>
                <a:cs typeface="Roboto" panose="02000000000000000000" pitchFamily="2" charset="0"/>
              </a:rPr>
              <a:t>Heterogeneity</a:t>
            </a:r>
            <a:r>
              <a:rPr lang="en-GB" sz="1200" dirty="0">
                <a:solidFill>
                  <a:srgbClr val="000000"/>
                </a:solidFill>
                <a:effectLst/>
                <a:latin typeface="+mn-lt"/>
                <a:ea typeface="Roboto" panose="02000000000000000000" pitchFamily="2" charset="0"/>
                <a:cs typeface="Roboto" panose="02000000000000000000" pitchFamily="2" charset="0"/>
              </a:rPr>
              <a:t>: Nodes in the EOSC Federation belonging to different categories may vary in the collection of resources to which they provide access and the infrastructure on which they are built.</a:t>
            </a:r>
            <a:r>
              <a:rPr lang="en-FI" sz="1200" dirty="0">
                <a:effectLst/>
                <a:latin typeface="+mn-lt"/>
                <a:ea typeface="Roboto" panose="02000000000000000000" pitchFamily="2" charset="0"/>
                <a:cs typeface="Roboto" panose="02000000000000000000" pitchFamily="2" charset="0"/>
              </a:rPr>
              <a:t> </a:t>
            </a:r>
            <a:endParaRPr lang="en-F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smtClean="0">
                <a:solidFill>
                  <a:schemeClr val="dk1"/>
                </a:solidFill>
                <a:latin typeface="Calibri"/>
                <a:ea typeface="Calibri"/>
                <a:cs typeface="Calibri"/>
                <a:sym typeface="Calibri"/>
              </a:rPr>
              <a:t>11</a:t>
            </a:fld>
            <a:endParaRPr lang="pt-B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9384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e6e0a05f38_0_3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g1e6e0a05f38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smtClean="0">
                <a:solidFill>
                  <a:schemeClr val="dk1"/>
                </a:solidFill>
                <a:latin typeface="Calibri"/>
                <a:ea typeface="Calibri"/>
                <a:cs typeface="Calibri"/>
                <a:sym typeface="Calibri"/>
              </a:rPr>
              <a:t>14</a:t>
            </a:fld>
            <a:endParaRPr lang="pt-B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658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spTree>
      <p:nvGrpSpPr>
        <p:cNvPr id="1" name="Shape 15"/>
        <p:cNvGrpSpPr/>
        <p:nvPr/>
      </p:nvGrpSpPr>
      <p:grpSpPr>
        <a:xfrm>
          <a:off x="0" y="0"/>
          <a:ext cx="0" cy="0"/>
          <a:chOff x="0" y="0"/>
          <a:chExt cx="0" cy="0"/>
        </a:xfrm>
      </p:grpSpPr>
      <p:pic>
        <p:nvPicPr>
          <p:cNvPr id="16" name="Google Shape;16;p3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7" name="Google Shape;17;p31"/>
          <p:cNvSpPr txBox="1">
            <a:spLocks noGrp="1"/>
          </p:cNvSpPr>
          <p:nvPr>
            <p:ph type="ctrTitle"/>
          </p:nvPr>
        </p:nvSpPr>
        <p:spPr>
          <a:xfrm>
            <a:off x="317260" y="1200150"/>
            <a:ext cx="6858000" cy="754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900"/>
              <a:buFont typeface="Quicksand"/>
              <a:buNone/>
              <a:defRPr sz="4900" b="0" i="0">
                <a:solidFill>
                  <a:schemeClr val="lt1"/>
                </a:solidFill>
                <a:latin typeface="Quicksand"/>
                <a:ea typeface="Quicksand"/>
                <a:cs typeface="Quicksand"/>
                <a:sym typeface="Quicksan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31"/>
          <p:cNvSpPr txBox="1">
            <a:spLocks noGrp="1"/>
          </p:cNvSpPr>
          <p:nvPr>
            <p:ph type="subTitle" idx="1"/>
          </p:nvPr>
        </p:nvSpPr>
        <p:spPr>
          <a:xfrm>
            <a:off x="317260" y="2119313"/>
            <a:ext cx="68580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chemeClr val="lt1"/>
              </a:buClr>
              <a:buSzPts val="2300"/>
              <a:buNone/>
              <a:defRPr sz="2300" b="0" i="0">
                <a:solidFill>
                  <a:schemeClr val="lt1"/>
                </a:solidFill>
                <a:latin typeface="Roboto"/>
                <a:ea typeface="Roboto"/>
                <a:cs typeface="Roboto"/>
                <a:sym typeface="Roboto"/>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Page 1">
  <p:cSld name="Divider Page 1">
    <p:spTree>
      <p:nvGrpSpPr>
        <p:cNvPr id="1" name="Shape 63"/>
        <p:cNvGrpSpPr/>
        <p:nvPr/>
      </p:nvGrpSpPr>
      <p:grpSpPr>
        <a:xfrm>
          <a:off x="0" y="0"/>
          <a:ext cx="0" cy="0"/>
          <a:chOff x="0" y="0"/>
          <a:chExt cx="0" cy="0"/>
        </a:xfrm>
      </p:grpSpPr>
      <p:pic>
        <p:nvPicPr>
          <p:cNvPr id="64" name="Google Shape;64;p40"/>
          <p:cNvPicPr preferRelativeResize="0"/>
          <p:nvPr/>
        </p:nvPicPr>
        <p:blipFill rotWithShape="1">
          <a:blip r:embed="rId2">
            <a:alphaModFix/>
          </a:blip>
          <a:srcRect/>
          <a:stretch/>
        </p:blipFill>
        <p:spPr>
          <a:xfrm>
            <a:off x="0" y="0"/>
            <a:ext cx="4572000" cy="5143500"/>
          </a:xfrm>
          <a:prstGeom prst="rect">
            <a:avLst/>
          </a:prstGeom>
          <a:noFill/>
          <a:ln>
            <a:noFill/>
          </a:ln>
        </p:spPr>
      </p:pic>
      <p:sp>
        <p:nvSpPr>
          <p:cNvPr id="65" name="Google Shape;65;p40"/>
          <p:cNvSpPr>
            <a:spLocks noGrp="1"/>
          </p:cNvSpPr>
          <p:nvPr>
            <p:ph type="pic" idx="2"/>
          </p:nvPr>
        </p:nvSpPr>
        <p:spPr>
          <a:xfrm>
            <a:off x="4572000" y="0"/>
            <a:ext cx="4572000" cy="5143500"/>
          </a:xfrm>
          <a:prstGeom prst="rect">
            <a:avLst/>
          </a:prstGeom>
          <a:noFill/>
          <a:ln>
            <a:noFill/>
          </a:ln>
        </p:spPr>
      </p:sp>
      <p:sp>
        <p:nvSpPr>
          <p:cNvPr id="66" name="Google Shape;66;p40"/>
          <p:cNvSpPr txBox="1">
            <a:spLocks noGrp="1"/>
          </p:cNvSpPr>
          <p:nvPr>
            <p:ph type="title"/>
          </p:nvPr>
        </p:nvSpPr>
        <p:spPr>
          <a:xfrm>
            <a:off x="501144" y="705504"/>
            <a:ext cx="3811800" cy="453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600"/>
              <a:buFont typeface="Quicksand"/>
              <a:buNone/>
              <a:defRPr sz="2600" b="0" i="0">
                <a:solidFill>
                  <a:schemeClr val="lt1"/>
                </a:solidFill>
                <a:latin typeface="Quicksand"/>
                <a:ea typeface="Quicksand"/>
                <a:cs typeface="Quicksand"/>
                <a:sym typeface="Quicksan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40"/>
          <p:cNvSpPr txBox="1">
            <a:spLocks noGrp="1"/>
          </p:cNvSpPr>
          <p:nvPr>
            <p:ph type="body" idx="1"/>
          </p:nvPr>
        </p:nvSpPr>
        <p:spPr>
          <a:xfrm>
            <a:off x="501144" y="1237775"/>
            <a:ext cx="3811800" cy="273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500"/>
              <a:buNone/>
              <a:defRPr sz="1500" b="0" i="0">
                <a:solidFill>
                  <a:schemeClr val="lt1"/>
                </a:solidFill>
                <a:latin typeface="Roboto"/>
                <a:ea typeface="Roboto"/>
                <a:cs typeface="Roboto"/>
                <a:sym typeface="Roboto"/>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40"/>
          <p:cNvSpPr txBox="1">
            <a:spLocks noGrp="1"/>
          </p:cNvSpPr>
          <p:nvPr>
            <p:ph type="body" idx="3"/>
          </p:nvPr>
        </p:nvSpPr>
        <p:spPr>
          <a:xfrm>
            <a:off x="501144" y="1703070"/>
            <a:ext cx="3811800" cy="2761500"/>
          </a:xfrm>
          <a:prstGeom prst="rect">
            <a:avLst/>
          </a:prstGeom>
          <a:noFill/>
          <a:ln>
            <a:noFill/>
          </a:ln>
        </p:spPr>
        <p:txBody>
          <a:bodyPr spcFirstLastPara="1" wrap="square" lIns="68575" tIns="34275" rIns="68575" bIns="34275" anchor="t" anchorCtr="0">
            <a:normAutofit/>
          </a:bodyPr>
          <a:lstStyle>
            <a:lvl1pPr marL="457200" lvl="0" indent="-228600" algn="l">
              <a:lnSpc>
                <a:spcPct val="130000"/>
              </a:lnSpc>
              <a:spcBef>
                <a:spcPts val="800"/>
              </a:spcBef>
              <a:spcAft>
                <a:spcPts val="0"/>
              </a:spcAft>
              <a:buClr>
                <a:schemeClr val="lt1"/>
              </a:buClr>
              <a:buSzPts val="1100"/>
              <a:buNone/>
              <a:defRPr sz="1100" b="0" i="0">
                <a:solidFill>
                  <a:schemeClr val="lt1"/>
                </a:solidFill>
                <a:latin typeface="Roboto"/>
                <a:ea typeface="Roboto"/>
                <a:cs typeface="Roboto"/>
                <a:sym typeface="Roboto"/>
              </a:defRPr>
            </a:lvl1pPr>
            <a:lvl2pPr marL="914400" lvl="1" indent="-29845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2pPr>
            <a:lvl3pPr marL="1371600" lvl="2" indent="-29845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3pPr>
            <a:lvl4pPr marL="1828800" lvl="3" indent="-29845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4pPr>
            <a:lvl5pPr marL="2286000" lvl="4" indent="-29845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ext Page 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FEEE7FD-AC98-618B-4B33-B4CE3DC4C17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291304" y="1177787"/>
            <a:ext cx="7372634" cy="3286906"/>
          </a:xfrm>
          <a:prstGeom prst="rect">
            <a:avLst/>
          </a:prstGeom>
        </p:spPr>
        <p:txBody>
          <a:bodyPr>
            <a:normAutofit/>
          </a:bodyPr>
          <a:lstStyle>
            <a:lvl1pPr marL="0" indent="0">
              <a:lnSpc>
                <a:spcPct val="130000"/>
              </a:lnSpc>
              <a:buNone/>
              <a:defRPr sz="1125" b="0" i="0" kern="1500" spc="0" baseline="0">
                <a:solidFill>
                  <a:schemeClr val="tx1"/>
                </a:solidFill>
                <a:latin typeface="Roboto" panose="02000000000000000000" pitchFamily="2" charset="0"/>
                <a:ea typeface="Roboto" panose="02000000000000000000" pitchFamily="2" charset="0"/>
              </a:defRPr>
            </a:lvl1pPr>
            <a:lvl2pPr>
              <a:defRPr sz="1125" baseline="0">
                <a:solidFill>
                  <a:schemeClr val="bg2">
                    <a:lumMod val="25000"/>
                  </a:schemeClr>
                </a:solidFill>
                <a:latin typeface="Roboto Light" panose="02000000000000000000" pitchFamily="2" charset="0"/>
              </a:defRPr>
            </a:lvl2pPr>
            <a:lvl3pPr>
              <a:defRPr sz="1125" baseline="0">
                <a:solidFill>
                  <a:schemeClr val="bg2">
                    <a:lumMod val="25000"/>
                  </a:schemeClr>
                </a:solidFill>
                <a:latin typeface="Roboto Light" panose="02000000000000000000" pitchFamily="2" charset="0"/>
              </a:defRPr>
            </a:lvl3pPr>
            <a:lvl4pPr>
              <a:defRPr sz="1125" baseline="0">
                <a:solidFill>
                  <a:schemeClr val="bg2">
                    <a:lumMod val="25000"/>
                  </a:schemeClr>
                </a:solidFill>
                <a:latin typeface="Roboto Light" panose="02000000000000000000" pitchFamily="2" charset="0"/>
              </a:defRPr>
            </a:lvl4pPr>
            <a:lvl5pPr>
              <a:defRPr sz="1125"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291304" y="176725"/>
            <a:ext cx="7372634" cy="452915"/>
          </a:xfrm>
          <a:prstGeom prst="rect">
            <a:avLst/>
          </a:prstGeom>
        </p:spPr>
        <p:txBody>
          <a:bodyPr>
            <a:normAutofit/>
          </a:bodyPr>
          <a:lstStyle>
            <a:lvl1pPr>
              <a:defRPr sz="2625"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8058150" y="4817623"/>
            <a:ext cx="966917" cy="149153"/>
          </a:xfrm>
          <a:prstGeom prst="rect">
            <a:avLst/>
          </a:prstGeom>
        </p:spPr>
        <p:txBody>
          <a:bodyPr/>
          <a:lstStyle>
            <a:lvl1pPr>
              <a:defRPr sz="675">
                <a:solidFill>
                  <a:srgbClr val="008691"/>
                </a:solidFill>
              </a:defRPr>
            </a:lvl1pPr>
          </a:lstStyle>
          <a:p>
            <a:fld id="{41814595-6856-9B4E-BECB-F9B7E4876AE1}" type="slidenum">
              <a:rPr lang="nl-NL" smtClean="0"/>
              <a:pPr/>
              <a:t>‹#›</a:t>
            </a:fld>
            <a:endParaRPr lang="nl-NL" dirty="0"/>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291306" y="671353"/>
            <a:ext cx="7372632" cy="273574"/>
          </a:xfrm>
          <a:prstGeom prst="rect">
            <a:avLst/>
          </a:prstGeom>
        </p:spPr>
        <p:txBody>
          <a:bodyPr>
            <a:normAutofit/>
          </a:bodyPr>
          <a:lstStyle>
            <a:lvl1pPr marL="0" indent="0">
              <a:buNone/>
              <a:defRPr sz="1425"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3" name="Footer Placeholder 2">
            <a:extLst>
              <a:ext uri="{FF2B5EF4-FFF2-40B4-BE49-F238E27FC236}">
                <a16:creationId xmlns:a16="http://schemas.microsoft.com/office/drawing/2014/main" id="{545CFA3A-C5C8-38C4-26A8-5C0668FF6C1D}"/>
              </a:ext>
            </a:extLst>
          </p:cNvPr>
          <p:cNvSpPr>
            <a:spLocks noGrp="1"/>
          </p:cNvSpPr>
          <p:nvPr>
            <p:ph type="ftr" sz="quarter" idx="16"/>
          </p:nvPr>
        </p:nvSpPr>
        <p:spPr>
          <a:xfrm>
            <a:off x="233570" y="4767263"/>
            <a:ext cx="3086100" cy="273844"/>
          </a:xfrm>
        </p:spPr>
        <p:txBody>
          <a:bodyPr/>
          <a:lstStyle>
            <a:lvl1pPr>
              <a:defRPr sz="900">
                <a:solidFill>
                  <a:srgbClr val="008691"/>
                </a:solidFill>
              </a:defRPr>
            </a:lvl1pPr>
          </a:lstStyle>
          <a:p>
            <a:r>
              <a:rPr lang="nl-NL"/>
              <a:t>September 2022 by EOSC-A</a:t>
            </a:r>
            <a:endParaRPr lang="nl-NL" dirty="0"/>
          </a:p>
        </p:txBody>
      </p:sp>
    </p:spTree>
    <p:extLst>
      <p:ext uri="{BB962C8B-B14F-4D97-AF65-F5344CB8AC3E}">
        <p14:creationId xmlns:p14="http://schemas.microsoft.com/office/powerpoint/2010/main" val="3676253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0"/>
          <p:cNvSpPr txBox="1">
            <a:spLocks noGrp="1"/>
          </p:cNvSpPr>
          <p:nvPr>
            <p:ph type="sldNum" idx="12"/>
          </p:nvPr>
        </p:nvSpPr>
        <p:spPr>
          <a:xfrm>
            <a:off x="628650" y="4598465"/>
            <a:ext cx="2057400"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cxnSp>
        <p:nvCxnSpPr>
          <p:cNvPr id="32" name="Google Shape;32;p20"/>
          <p:cNvCxnSpPr/>
          <p:nvPr/>
        </p:nvCxnSpPr>
        <p:spPr>
          <a:xfrm flipH="1">
            <a:off x="628650" y="0"/>
            <a:ext cx="1" cy="957268"/>
          </a:xfrm>
          <a:prstGeom prst="straightConnector1">
            <a:avLst/>
          </a:prstGeom>
          <a:noFill/>
          <a:ln w="28575" cap="flat" cmpd="sng">
            <a:solidFill>
              <a:schemeClr val="accent5"/>
            </a:solidFill>
            <a:prstDash val="solid"/>
            <a:miter lim="800000"/>
            <a:headEnd type="none" w="sm" len="sm"/>
            <a:tailEnd type="none" w="sm" len="sm"/>
          </a:ln>
        </p:spPr>
      </p:cxnSp>
      <p:sp>
        <p:nvSpPr>
          <p:cNvPr id="33" name="Google Shape;33;p20"/>
          <p:cNvSpPr txBox="1">
            <a:spLocks noGrp="1"/>
          </p:cNvSpPr>
          <p:nvPr>
            <p:ph type="title"/>
          </p:nvPr>
        </p:nvSpPr>
        <p:spPr>
          <a:xfrm>
            <a:off x="728042" y="362145"/>
            <a:ext cx="7886700" cy="58676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43834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xt Page 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FEEE7FD-AC98-618B-4B33-B4CE3DC4C1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291304" y="1177787"/>
            <a:ext cx="7372634" cy="3286906"/>
          </a:xfrm>
          <a:prstGeom prst="rect">
            <a:avLst/>
          </a:prstGeom>
        </p:spPr>
        <p:txBody>
          <a:bodyPr>
            <a:normAutofit/>
          </a:bodyPr>
          <a:lstStyle>
            <a:lvl1pPr marL="0" indent="0">
              <a:lnSpc>
                <a:spcPct val="130000"/>
              </a:lnSpc>
              <a:buNone/>
              <a:defRPr sz="1125" b="0" i="0" kern="1500" spc="0" baseline="0">
                <a:solidFill>
                  <a:schemeClr val="tx1"/>
                </a:solidFill>
                <a:latin typeface="Roboto" panose="02000000000000000000" pitchFamily="2" charset="0"/>
                <a:ea typeface="Roboto" panose="02000000000000000000" pitchFamily="2" charset="0"/>
              </a:defRPr>
            </a:lvl1pPr>
            <a:lvl2pPr>
              <a:defRPr sz="1125" baseline="0">
                <a:solidFill>
                  <a:schemeClr val="bg2">
                    <a:lumMod val="25000"/>
                  </a:schemeClr>
                </a:solidFill>
                <a:latin typeface="Roboto Light" panose="02000000000000000000" pitchFamily="2" charset="0"/>
              </a:defRPr>
            </a:lvl2pPr>
            <a:lvl3pPr>
              <a:defRPr sz="1125" baseline="0">
                <a:solidFill>
                  <a:schemeClr val="bg2">
                    <a:lumMod val="25000"/>
                  </a:schemeClr>
                </a:solidFill>
                <a:latin typeface="Roboto Light" panose="02000000000000000000" pitchFamily="2" charset="0"/>
              </a:defRPr>
            </a:lvl3pPr>
            <a:lvl4pPr>
              <a:defRPr sz="1125" baseline="0">
                <a:solidFill>
                  <a:schemeClr val="bg2">
                    <a:lumMod val="25000"/>
                  </a:schemeClr>
                </a:solidFill>
                <a:latin typeface="Roboto Light" panose="02000000000000000000" pitchFamily="2" charset="0"/>
              </a:defRPr>
            </a:lvl4pPr>
            <a:lvl5pPr>
              <a:defRPr sz="1125"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291304" y="176725"/>
            <a:ext cx="7372634" cy="452915"/>
          </a:xfrm>
          <a:prstGeom prst="rect">
            <a:avLst/>
          </a:prstGeom>
        </p:spPr>
        <p:txBody>
          <a:bodyPr>
            <a:normAutofit/>
          </a:bodyPr>
          <a:lstStyle>
            <a:lvl1pPr>
              <a:defRPr sz="2625"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8058150" y="4817623"/>
            <a:ext cx="966917" cy="149153"/>
          </a:xfrm>
          <a:prstGeom prst="rect">
            <a:avLst/>
          </a:prstGeom>
        </p:spPr>
        <p:txBody>
          <a:bodyPr/>
          <a:lstStyle>
            <a:lvl1pPr>
              <a:defRPr sz="675">
                <a:solidFill>
                  <a:srgbClr val="008691"/>
                </a:solidFill>
              </a:defRPr>
            </a:lvl1pPr>
          </a:lstStyle>
          <a:p>
            <a:fld id="{41814595-6856-9B4E-BECB-F9B7E4876AE1}" type="slidenum">
              <a:rPr lang="nl-NL" smtClean="0"/>
              <a:pPr/>
              <a:t>‹#›</a:t>
            </a:fld>
            <a:endParaRPr lang="nl-NL" dirty="0"/>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291306" y="671353"/>
            <a:ext cx="7372632" cy="273574"/>
          </a:xfrm>
          <a:prstGeom prst="rect">
            <a:avLst/>
          </a:prstGeom>
        </p:spPr>
        <p:txBody>
          <a:bodyPr>
            <a:normAutofit/>
          </a:bodyPr>
          <a:lstStyle>
            <a:lvl1pPr marL="0" indent="0">
              <a:buNone/>
              <a:defRPr sz="1425"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3" name="Footer Placeholder 2">
            <a:extLst>
              <a:ext uri="{FF2B5EF4-FFF2-40B4-BE49-F238E27FC236}">
                <a16:creationId xmlns:a16="http://schemas.microsoft.com/office/drawing/2014/main" id="{545CFA3A-C5C8-38C4-26A8-5C0668FF6C1D}"/>
              </a:ext>
            </a:extLst>
          </p:cNvPr>
          <p:cNvSpPr>
            <a:spLocks noGrp="1"/>
          </p:cNvSpPr>
          <p:nvPr>
            <p:ph type="ftr" sz="quarter" idx="16"/>
          </p:nvPr>
        </p:nvSpPr>
        <p:spPr>
          <a:xfrm>
            <a:off x="233570" y="4767263"/>
            <a:ext cx="3086100" cy="273844"/>
          </a:xfrm>
        </p:spPr>
        <p:txBody>
          <a:bodyPr/>
          <a:lstStyle>
            <a:lvl1pPr>
              <a:defRPr sz="900">
                <a:solidFill>
                  <a:srgbClr val="008691"/>
                </a:solidFill>
              </a:defRPr>
            </a:lvl1pPr>
          </a:lstStyle>
          <a:p>
            <a:r>
              <a:rPr lang="nl-NL"/>
              <a:t>08 March 2023 by EOSC-A</a:t>
            </a:r>
            <a:endParaRPr lang="nl-NL" dirty="0"/>
          </a:p>
        </p:txBody>
      </p:sp>
    </p:spTree>
    <p:extLst>
      <p:ext uri="{BB962C8B-B14F-4D97-AF65-F5344CB8AC3E}">
        <p14:creationId xmlns:p14="http://schemas.microsoft.com/office/powerpoint/2010/main" val="2941822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007D1EB-30D1-0020-72FE-E993026AFB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1291302" y="1177765"/>
            <a:ext cx="7372635" cy="3286928"/>
          </a:xfrm>
          <a:prstGeom prst="rect">
            <a:avLst/>
          </a:prstGeom>
        </p:spPr>
        <p:txBody>
          <a:bodyPr>
            <a:normAutofit/>
          </a:bodyPr>
          <a:lstStyle>
            <a:lvl1pPr marL="0" indent="0" algn="ctr">
              <a:buNone/>
              <a:defRPr sz="900">
                <a:solidFill>
                  <a:srgbClr val="008691"/>
                </a:solidFill>
                <a:latin typeface="Roboto" panose="02000000000000000000" pitchFamily="2" charset="0"/>
                <a:ea typeface="Roboto" panose="02000000000000000000" pitchFamily="2" charset="0"/>
              </a:defRPr>
            </a:lvl1pPr>
          </a:lstStyle>
          <a:p>
            <a:r>
              <a:rPr lang="en-GB" noProof="0"/>
              <a:t>Insert Image  </a:t>
            </a:r>
          </a:p>
        </p:txBody>
      </p:sp>
      <p:sp>
        <p:nvSpPr>
          <p:cNvPr id="2" name="Titel 1">
            <a:extLst>
              <a:ext uri="{FF2B5EF4-FFF2-40B4-BE49-F238E27FC236}">
                <a16:creationId xmlns:a16="http://schemas.microsoft.com/office/drawing/2014/main" id="{60B80E89-3DFC-FEDF-2D5A-74F3DB64093F}"/>
              </a:ext>
            </a:extLst>
          </p:cNvPr>
          <p:cNvSpPr>
            <a:spLocks noGrp="1"/>
          </p:cNvSpPr>
          <p:nvPr>
            <p:ph type="title" hasCustomPrompt="1"/>
          </p:nvPr>
        </p:nvSpPr>
        <p:spPr>
          <a:xfrm>
            <a:off x="1291304" y="176725"/>
            <a:ext cx="7372634" cy="452915"/>
          </a:xfrm>
          <a:prstGeom prst="rect">
            <a:avLst/>
          </a:prstGeom>
        </p:spPr>
        <p:txBody>
          <a:bodyPr>
            <a:normAutofit/>
          </a:bodyPr>
          <a:lstStyle>
            <a:lvl1pPr>
              <a:defRPr sz="2625"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3" name="Text Placeholder 4">
            <a:extLst>
              <a:ext uri="{FF2B5EF4-FFF2-40B4-BE49-F238E27FC236}">
                <a16:creationId xmlns:a16="http://schemas.microsoft.com/office/drawing/2014/main" id="{C46BE4D2-1F34-08DC-1FCF-6FD82EBB6334}"/>
              </a:ext>
            </a:extLst>
          </p:cNvPr>
          <p:cNvSpPr>
            <a:spLocks noGrp="1"/>
          </p:cNvSpPr>
          <p:nvPr>
            <p:ph type="body" sz="quarter" idx="16" hasCustomPrompt="1"/>
          </p:nvPr>
        </p:nvSpPr>
        <p:spPr>
          <a:xfrm>
            <a:off x="1291306" y="671353"/>
            <a:ext cx="7372632" cy="273574"/>
          </a:xfrm>
          <a:prstGeom prst="rect">
            <a:avLst/>
          </a:prstGeom>
        </p:spPr>
        <p:txBody>
          <a:bodyPr>
            <a:normAutofit/>
          </a:bodyPr>
          <a:lstStyle>
            <a:lvl1pPr marL="0" indent="0">
              <a:buNone/>
              <a:defRPr sz="1425"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5" name="Footer Placeholder 2">
            <a:extLst>
              <a:ext uri="{FF2B5EF4-FFF2-40B4-BE49-F238E27FC236}">
                <a16:creationId xmlns:a16="http://schemas.microsoft.com/office/drawing/2014/main" id="{9A53DB0E-862A-409E-ECA4-584E5036E5D6}"/>
              </a:ext>
            </a:extLst>
          </p:cNvPr>
          <p:cNvSpPr>
            <a:spLocks noGrp="1"/>
          </p:cNvSpPr>
          <p:nvPr>
            <p:ph type="ftr" sz="quarter" idx="17"/>
          </p:nvPr>
        </p:nvSpPr>
        <p:spPr>
          <a:xfrm>
            <a:off x="233570" y="4767263"/>
            <a:ext cx="3086100" cy="273844"/>
          </a:xfrm>
        </p:spPr>
        <p:txBody>
          <a:bodyPr/>
          <a:lstStyle>
            <a:lvl1pPr>
              <a:defRPr sz="900">
                <a:solidFill>
                  <a:srgbClr val="008691"/>
                </a:solidFill>
              </a:defRPr>
            </a:lvl1pPr>
          </a:lstStyle>
          <a:p>
            <a:r>
              <a:rPr lang="nl-NL"/>
              <a:t>08 March 2023 by EOSC-A</a:t>
            </a:r>
            <a:endParaRPr lang="nl-NL" dirty="0"/>
          </a:p>
        </p:txBody>
      </p:sp>
      <p:sp>
        <p:nvSpPr>
          <p:cNvPr id="7" name="Tijdelijke aanduiding voor dianummer 5">
            <a:extLst>
              <a:ext uri="{FF2B5EF4-FFF2-40B4-BE49-F238E27FC236}">
                <a16:creationId xmlns:a16="http://schemas.microsoft.com/office/drawing/2014/main" id="{5C1272FE-4131-48EB-6E8E-368644F522D9}"/>
              </a:ext>
            </a:extLst>
          </p:cNvPr>
          <p:cNvSpPr>
            <a:spLocks noGrp="1"/>
          </p:cNvSpPr>
          <p:nvPr>
            <p:ph type="sldNum" sz="quarter" idx="12"/>
          </p:nvPr>
        </p:nvSpPr>
        <p:spPr>
          <a:xfrm>
            <a:off x="8058150" y="4817623"/>
            <a:ext cx="966917" cy="149153"/>
          </a:xfrm>
          <a:prstGeom prst="rect">
            <a:avLst/>
          </a:prstGeom>
        </p:spPr>
        <p:txBody>
          <a:bodyPr/>
          <a:lstStyle>
            <a:lvl1pPr>
              <a:defRPr sz="675">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122071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Page 3">
  <p:cSld name="Text Page 3">
    <p:spTree>
      <p:nvGrpSpPr>
        <p:cNvPr id="1" name="Shape 19"/>
        <p:cNvGrpSpPr/>
        <p:nvPr/>
      </p:nvGrpSpPr>
      <p:grpSpPr>
        <a:xfrm>
          <a:off x="0" y="0"/>
          <a:ext cx="0" cy="0"/>
          <a:chOff x="0" y="0"/>
          <a:chExt cx="0" cy="0"/>
        </a:xfrm>
      </p:grpSpPr>
      <p:pic>
        <p:nvPicPr>
          <p:cNvPr id="20" name="Google Shape;20;p3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1" name="Google Shape;21;p33"/>
          <p:cNvSpPr txBox="1">
            <a:spLocks noGrp="1"/>
          </p:cNvSpPr>
          <p:nvPr>
            <p:ph type="body" idx="1"/>
          </p:nvPr>
        </p:nvSpPr>
        <p:spPr>
          <a:xfrm>
            <a:off x="1291304" y="1177787"/>
            <a:ext cx="7372500" cy="3286800"/>
          </a:xfrm>
          <a:prstGeom prst="rect">
            <a:avLst/>
          </a:prstGeom>
          <a:noFill/>
          <a:ln>
            <a:noFill/>
          </a:ln>
        </p:spPr>
        <p:txBody>
          <a:bodyPr spcFirstLastPara="1" wrap="square" lIns="68575" tIns="34275" rIns="68575" bIns="34275" anchor="t" anchorCtr="0">
            <a:normAutofit/>
          </a:bodyPr>
          <a:lstStyle>
            <a:lvl1pPr marL="457200" lvl="0" indent="-228600" algn="l">
              <a:lnSpc>
                <a:spcPct val="130000"/>
              </a:lnSpc>
              <a:spcBef>
                <a:spcPts val="800"/>
              </a:spcBef>
              <a:spcAft>
                <a:spcPts val="0"/>
              </a:spcAft>
              <a:buClr>
                <a:schemeClr val="dk1"/>
              </a:buClr>
              <a:buSzPts val="1100"/>
              <a:buNone/>
              <a:defRPr sz="1100" b="0" i="0">
                <a:solidFill>
                  <a:schemeClr val="dk1"/>
                </a:solidFill>
                <a:latin typeface="Roboto"/>
                <a:ea typeface="Roboto"/>
                <a:cs typeface="Roboto"/>
                <a:sym typeface="Roboto"/>
              </a:defRPr>
            </a:lvl1pPr>
            <a:lvl2pPr marL="914400" lvl="1" indent="-29845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2pPr>
            <a:lvl3pPr marL="1371600" lvl="2" indent="-29845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3pPr>
            <a:lvl4pPr marL="1828800" lvl="3" indent="-29845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4pPr>
            <a:lvl5pPr marL="2286000" lvl="4" indent="-29845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33"/>
          <p:cNvSpPr txBox="1">
            <a:spLocks noGrp="1"/>
          </p:cNvSpPr>
          <p:nvPr>
            <p:ph type="title"/>
          </p:nvPr>
        </p:nvSpPr>
        <p:spPr>
          <a:xfrm>
            <a:off x="1291304" y="176725"/>
            <a:ext cx="7372500" cy="453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8691"/>
              </a:buClr>
              <a:buSzPts val="2600"/>
              <a:buFont typeface="Quicksand"/>
              <a:buNone/>
              <a:defRPr sz="2600" b="0" i="0">
                <a:solidFill>
                  <a:srgbClr val="008691"/>
                </a:solidFill>
                <a:latin typeface="Quicksand"/>
                <a:ea typeface="Quicksand"/>
                <a:cs typeface="Quicksand"/>
                <a:sym typeface="Quicksan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33"/>
          <p:cNvSpPr txBox="1">
            <a:spLocks noGrp="1"/>
          </p:cNvSpPr>
          <p:nvPr>
            <p:ph type="sldNum" idx="12"/>
          </p:nvPr>
        </p:nvSpPr>
        <p:spPr>
          <a:xfrm>
            <a:off x="6967666" y="4817623"/>
            <a:ext cx="2057400" cy="173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pt-BR"/>
              <a:t>‹#›</a:t>
            </a:fld>
            <a:endParaRPr/>
          </a:p>
        </p:txBody>
      </p:sp>
      <p:sp>
        <p:nvSpPr>
          <p:cNvPr id="24" name="Google Shape;24;p33"/>
          <p:cNvSpPr txBox="1">
            <a:spLocks noGrp="1"/>
          </p:cNvSpPr>
          <p:nvPr>
            <p:ph type="body" idx="2"/>
          </p:nvPr>
        </p:nvSpPr>
        <p:spPr>
          <a:xfrm>
            <a:off x="1291306" y="671353"/>
            <a:ext cx="7372500" cy="273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C0C0C"/>
              </a:buClr>
              <a:buSzPts val="1400"/>
              <a:buNone/>
              <a:defRPr sz="1400" b="0" i="0">
                <a:solidFill>
                  <a:srgbClr val="0C0C0C"/>
                </a:solidFill>
                <a:latin typeface="Roboto"/>
                <a:ea typeface="Roboto"/>
                <a:cs typeface="Roboto"/>
                <a:sym typeface="Roboto"/>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p:cSld name="Sectiekop">
    <p:spTree>
      <p:nvGrpSpPr>
        <p:cNvPr id="1" name="Shape 25"/>
        <p:cNvGrpSpPr/>
        <p:nvPr/>
      </p:nvGrpSpPr>
      <p:grpSpPr>
        <a:xfrm>
          <a:off x="0" y="0"/>
          <a:ext cx="0" cy="0"/>
          <a:chOff x="0" y="0"/>
          <a:chExt cx="0" cy="0"/>
        </a:xfrm>
      </p:grpSpPr>
      <p:pic>
        <p:nvPicPr>
          <p:cNvPr id="26" name="Google Shape;26;p37"/>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6"/>
          <p:cNvSpPr txBox="1">
            <a:spLocks noGrp="1"/>
          </p:cNvSpPr>
          <p:nvPr>
            <p:ph type="dt" idx="10"/>
          </p:nvPr>
        </p:nvSpPr>
        <p:spPr>
          <a:xfrm>
            <a:off x="91131" y="4808516"/>
            <a:ext cx="8790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888888"/>
              </a:buClr>
              <a:buSzPts val="1100"/>
              <a:buFont typeface="Roboto Light"/>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29" name="Google Shape;29;p36"/>
          <p:cNvSpPr txBox="1">
            <a:spLocks noGrp="1"/>
          </p:cNvSpPr>
          <p:nvPr>
            <p:ph type="ftr" idx="11"/>
          </p:nvPr>
        </p:nvSpPr>
        <p:spPr>
          <a:xfrm>
            <a:off x="1306727" y="4814789"/>
            <a:ext cx="63855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888888"/>
              </a:buClr>
              <a:buSzPts val="1100"/>
              <a:buFont typeface="Roboto Light"/>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a:p>
        </p:txBody>
      </p:sp>
      <p:sp>
        <p:nvSpPr>
          <p:cNvPr id="30" name="Google Shape;30;p36"/>
          <p:cNvSpPr txBox="1">
            <a:spLocks noGrp="1"/>
          </p:cNvSpPr>
          <p:nvPr>
            <p:ph type="sldNum" idx="12"/>
          </p:nvPr>
        </p:nvSpPr>
        <p:spPr>
          <a:xfrm>
            <a:off x="8173995" y="4856043"/>
            <a:ext cx="879000" cy="226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900"/>
              <a:buFont typeface="Roboto Light"/>
              <a:buNone/>
              <a:defRPr sz="9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888888"/>
              </a:buClr>
              <a:buSzPts val="900"/>
              <a:buFont typeface="Roboto Light"/>
              <a:buNone/>
              <a:defRPr sz="9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888888"/>
              </a:buClr>
              <a:buSzPts val="900"/>
              <a:buFont typeface="Roboto Light"/>
              <a:buNone/>
              <a:defRPr sz="9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888888"/>
              </a:buClr>
              <a:buSzPts val="900"/>
              <a:buFont typeface="Roboto Light"/>
              <a:buNone/>
              <a:defRPr sz="9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888888"/>
              </a:buClr>
              <a:buSzPts val="900"/>
              <a:buFont typeface="Roboto Light"/>
              <a:buNone/>
              <a:defRPr sz="9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888888"/>
              </a:buClr>
              <a:buSzPts val="900"/>
              <a:buFont typeface="Roboto Light"/>
              <a:buNone/>
              <a:defRPr sz="9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888888"/>
              </a:buClr>
              <a:buSzPts val="900"/>
              <a:buFont typeface="Roboto Light"/>
              <a:buNone/>
              <a:defRPr sz="9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888888"/>
              </a:buClr>
              <a:buSzPts val="900"/>
              <a:buFont typeface="Roboto Light"/>
              <a:buNone/>
              <a:defRPr sz="9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888888"/>
              </a:buClr>
              <a:buSzPts val="900"/>
              <a:buFont typeface="Roboto Light"/>
              <a:buNone/>
              <a:defRPr sz="9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 Image Page 2">
  <p:cSld name="Text + Image Page 2">
    <p:spTree>
      <p:nvGrpSpPr>
        <p:cNvPr id="1" name="Shape 31"/>
        <p:cNvGrpSpPr/>
        <p:nvPr/>
      </p:nvGrpSpPr>
      <p:grpSpPr>
        <a:xfrm>
          <a:off x="0" y="0"/>
          <a:ext cx="0" cy="0"/>
          <a:chOff x="0" y="0"/>
          <a:chExt cx="0" cy="0"/>
        </a:xfrm>
      </p:grpSpPr>
      <p:pic>
        <p:nvPicPr>
          <p:cNvPr id="32" name="Google Shape;32;p3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3" name="Google Shape;33;p38"/>
          <p:cNvSpPr txBox="1">
            <a:spLocks noGrp="1"/>
          </p:cNvSpPr>
          <p:nvPr>
            <p:ph type="sldNum" idx="12"/>
          </p:nvPr>
        </p:nvSpPr>
        <p:spPr>
          <a:xfrm>
            <a:off x="6967666" y="4817623"/>
            <a:ext cx="2057400" cy="173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pt-BR"/>
              <a:t>‹#›</a:t>
            </a:fld>
            <a:endParaRPr/>
          </a:p>
        </p:txBody>
      </p:sp>
      <p:sp>
        <p:nvSpPr>
          <p:cNvPr id="34" name="Google Shape;34;p38"/>
          <p:cNvSpPr txBox="1">
            <a:spLocks noGrp="1"/>
          </p:cNvSpPr>
          <p:nvPr>
            <p:ph type="body" idx="1"/>
          </p:nvPr>
        </p:nvSpPr>
        <p:spPr>
          <a:xfrm>
            <a:off x="1291302" y="1177788"/>
            <a:ext cx="3494100" cy="3286800"/>
          </a:xfrm>
          <a:prstGeom prst="rect">
            <a:avLst/>
          </a:prstGeom>
          <a:noFill/>
          <a:ln>
            <a:noFill/>
          </a:ln>
        </p:spPr>
        <p:txBody>
          <a:bodyPr spcFirstLastPara="1" wrap="square" lIns="68575" tIns="34275" rIns="68575" bIns="34275" anchor="t" anchorCtr="0">
            <a:normAutofit/>
          </a:bodyPr>
          <a:lstStyle>
            <a:lvl1pPr marL="457200" lvl="0" indent="-228600" algn="l">
              <a:lnSpc>
                <a:spcPct val="130000"/>
              </a:lnSpc>
              <a:spcBef>
                <a:spcPts val="800"/>
              </a:spcBef>
              <a:spcAft>
                <a:spcPts val="0"/>
              </a:spcAft>
              <a:buClr>
                <a:schemeClr val="dk1"/>
              </a:buClr>
              <a:buSzPts val="1100"/>
              <a:buNone/>
              <a:defRPr sz="1100" b="0" i="0">
                <a:solidFill>
                  <a:schemeClr val="dk1"/>
                </a:solidFill>
                <a:latin typeface="Roboto"/>
                <a:ea typeface="Roboto"/>
                <a:cs typeface="Roboto"/>
                <a:sym typeface="Roboto"/>
              </a:defRPr>
            </a:lvl1pPr>
            <a:lvl2pPr marL="914400" lvl="1" indent="-29845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2pPr>
            <a:lvl3pPr marL="1371600" lvl="2" indent="-29845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3pPr>
            <a:lvl4pPr marL="1828800" lvl="3" indent="-29845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4pPr>
            <a:lvl5pPr marL="2286000" lvl="4" indent="-29845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38"/>
          <p:cNvSpPr>
            <a:spLocks noGrp="1"/>
          </p:cNvSpPr>
          <p:nvPr>
            <p:ph type="pic" idx="2"/>
          </p:nvPr>
        </p:nvSpPr>
        <p:spPr>
          <a:xfrm>
            <a:off x="4968497" y="1177766"/>
            <a:ext cx="3695400" cy="3286800"/>
          </a:xfrm>
          <a:prstGeom prst="rect">
            <a:avLst/>
          </a:prstGeom>
          <a:noFill/>
          <a:ln>
            <a:noFill/>
          </a:ln>
        </p:spPr>
      </p:sp>
      <p:sp>
        <p:nvSpPr>
          <p:cNvPr id="36" name="Google Shape;36;p38"/>
          <p:cNvSpPr txBox="1">
            <a:spLocks noGrp="1"/>
          </p:cNvSpPr>
          <p:nvPr>
            <p:ph type="title"/>
          </p:nvPr>
        </p:nvSpPr>
        <p:spPr>
          <a:xfrm>
            <a:off x="1291304" y="176725"/>
            <a:ext cx="7372500" cy="453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8691"/>
              </a:buClr>
              <a:buSzPts val="2600"/>
              <a:buFont typeface="Quicksand"/>
              <a:buNone/>
              <a:defRPr sz="2600" b="0" i="0">
                <a:solidFill>
                  <a:srgbClr val="008691"/>
                </a:solidFill>
                <a:latin typeface="Quicksand"/>
                <a:ea typeface="Quicksand"/>
                <a:cs typeface="Quicksand"/>
                <a:sym typeface="Quicksan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38"/>
          <p:cNvSpPr txBox="1">
            <a:spLocks noGrp="1"/>
          </p:cNvSpPr>
          <p:nvPr>
            <p:ph type="body" idx="3"/>
          </p:nvPr>
        </p:nvSpPr>
        <p:spPr>
          <a:xfrm>
            <a:off x="1291306" y="671353"/>
            <a:ext cx="7372500" cy="273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C0C0C"/>
              </a:buClr>
              <a:buSzPts val="1400"/>
              <a:buNone/>
              <a:defRPr sz="1400" b="0" i="0">
                <a:solidFill>
                  <a:srgbClr val="0C0C0C"/>
                </a:solidFill>
                <a:latin typeface="Roboto"/>
                <a:ea typeface="Roboto"/>
                <a:cs typeface="Roboto"/>
                <a:sym typeface="Roboto"/>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Page 2">
  <p:cSld name="Divider Page 2">
    <p:spTree>
      <p:nvGrpSpPr>
        <p:cNvPr id="1" name="Shape 38"/>
        <p:cNvGrpSpPr/>
        <p:nvPr/>
      </p:nvGrpSpPr>
      <p:grpSpPr>
        <a:xfrm>
          <a:off x="0" y="0"/>
          <a:ext cx="0" cy="0"/>
          <a:chOff x="0" y="0"/>
          <a:chExt cx="0" cy="0"/>
        </a:xfrm>
      </p:grpSpPr>
      <p:pic>
        <p:nvPicPr>
          <p:cNvPr id="39" name="Google Shape;39;p34"/>
          <p:cNvPicPr preferRelativeResize="0"/>
          <p:nvPr/>
        </p:nvPicPr>
        <p:blipFill rotWithShape="1">
          <a:blip r:embed="rId2">
            <a:alphaModFix/>
          </a:blip>
          <a:srcRect/>
          <a:stretch/>
        </p:blipFill>
        <p:spPr>
          <a:xfrm>
            <a:off x="4572000" y="-1"/>
            <a:ext cx="4572000" cy="5143500"/>
          </a:xfrm>
          <a:prstGeom prst="rect">
            <a:avLst/>
          </a:prstGeom>
          <a:noFill/>
          <a:ln>
            <a:noFill/>
          </a:ln>
        </p:spPr>
      </p:pic>
      <p:sp>
        <p:nvSpPr>
          <p:cNvPr id="40" name="Google Shape;40;p34"/>
          <p:cNvSpPr>
            <a:spLocks noGrp="1"/>
          </p:cNvSpPr>
          <p:nvPr>
            <p:ph type="pic" idx="2"/>
          </p:nvPr>
        </p:nvSpPr>
        <p:spPr>
          <a:xfrm>
            <a:off x="0" y="1"/>
            <a:ext cx="4572000" cy="5143500"/>
          </a:xfrm>
          <a:prstGeom prst="rect">
            <a:avLst/>
          </a:prstGeom>
          <a:noFill/>
          <a:ln>
            <a:noFill/>
          </a:ln>
        </p:spPr>
      </p:sp>
      <p:sp>
        <p:nvSpPr>
          <p:cNvPr id="41" name="Google Shape;41;p34"/>
          <p:cNvSpPr txBox="1">
            <a:spLocks noGrp="1"/>
          </p:cNvSpPr>
          <p:nvPr>
            <p:ph type="title"/>
          </p:nvPr>
        </p:nvSpPr>
        <p:spPr>
          <a:xfrm>
            <a:off x="5090289" y="705504"/>
            <a:ext cx="3811800" cy="453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600"/>
              <a:buFont typeface="Quicksand"/>
              <a:buNone/>
              <a:defRPr sz="2600" b="0" i="0">
                <a:solidFill>
                  <a:schemeClr val="lt1"/>
                </a:solidFill>
                <a:latin typeface="Quicksand"/>
                <a:ea typeface="Quicksand"/>
                <a:cs typeface="Quicksand"/>
                <a:sym typeface="Quicksan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34"/>
          <p:cNvSpPr txBox="1">
            <a:spLocks noGrp="1"/>
          </p:cNvSpPr>
          <p:nvPr>
            <p:ph type="body" idx="1"/>
          </p:nvPr>
        </p:nvSpPr>
        <p:spPr>
          <a:xfrm>
            <a:off x="5090289" y="1237775"/>
            <a:ext cx="3811800" cy="273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500"/>
              <a:buNone/>
              <a:defRPr sz="1500" b="0" i="0">
                <a:solidFill>
                  <a:schemeClr val="lt1"/>
                </a:solidFill>
                <a:latin typeface="Roboto"/>
                <a:ea typeface="Roboto"/>
                <a:cs typeface="Roboto"/>
                <a:sym typeface="Roboto"/>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34"/>
          <p:cNvSpPr txBox="1">
            <a:spLocks noGrp="1"/>
          </p:cNvSpPr>
          <p:nvPr>
            <p:ph type="body" idx="3"/>
          </p:nvPr>
        </p:nvSpPr>
        <p:spPr>
          <a:xfrm>
            <a:off x="5090289" y="1703070"/>
            <a:ext cx="3811800" cy="2761500"/>
          </a:xfrm>
          <a:prstGeom prst="rect">
            <a:avLst/>
          </a:prstGeom>
          <a:noFill/>
          <a:ln>
            <a:noFill/>
          </a:ln>
        </p:spPr>
        <p:txBody>
          <a:bodyPr spcFirstLastPara="1" wrap="square" lIns="68575" tIns="34275" rIns="68575" bIns="34275" anchor="t" anchorCtr="0">
            <a:normAutofit/>
          </a:bodyPr>
          <a:lstStyle>
            <a:lvl1pPr marL="457200" lvl="0" indent="-228600" algn="l">
              <a:lnSpc>
                <a:spcPct val="130000"/>
              </a:lnSpc>
              <a:spcBef>
                <a:spcPts val="800"/>
              </a:spcBef>
              <a:spcAft>
                <a:spcPts val="0"/>
              </a:spcAft>
              <a:buClr>
                <a:schemeClr val="lt1"/>
              </a:buClr>
              <a:buSzPts val="1100"/>
              <a:buNone/>
              <a:defRPr sz="1100" b="0" i="0">
                <a:solidFill>
                  <a:schemeClr val="lt1"/>
                </a:solidFill>
                <a:latin typeface="Roboto"/>
                <a:ea typeface="Roboto"/>
                <a:cs typeface="Roboto"/>
                <a:sym typeface="Roboto"/>
              </a:defRPr>
            </a:lvl1pPr>
            <a:lvl2pPr marL="914400" lvl="1" indent="-29845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2pPr>
            <a:lvl3pPr marL="1371600" lvl="2" indent="-29845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3pPr>
            <a:lvl4pPr marL="1828800" lvl="3" indent="-29845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4pPr>
            <a:lvl5pPr marL="2286000" lvl="4" indent="-298450" algn="l">
              <a:lnSpc>
                <a:spcPct val="90000"/>
              </a:lnSpc>
              <a:spcBef>
                <a:spcPts val="400"/>
              </a:spcBef>
              <a:spcAft>
                <a:spcPts val="0"/>
              </a:spcAft>
              <a:buClr>
                <a:srgbClr val="3A3838"/>
              </a:buClr>
              <a:buSzPts val="1100"/>
              <a:buChar char="•"/>
              <a:defRPr sz="1100">
                <a:solidFill>
                  <a:srgbClr val="3A3838"/>
                </a:solidFill>
                <a:latin typeface="Roboto Light"/>
                <a:ea typeface="Roboto Light"/>
                <a:cs typeface="Roboto Light"/>
                <a:sym typeface="Roboto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 name="Google Shape;44;p34"/>
          <p:cNvSpPr txBox="1">
            <a:spLocks noGrp="1"/>
          </p:cNvSpPr>
          <p:nvPr>
            <p:ph type="body" idx="4"/>
          </p:nvPr>
        </p:nvSpPr>
        <p:spPr>
          <a:xfrm>
            <a:off x="233363" y="314216"/>
            <a:ext cx="966900" cy="217500"/>
          </a:xfrm>
          <a:prstGeom prst="rect">
            <a:avLst/>
          </a:prstGeom>
          <a:blipFill rotWithShape="1">
            <a:blip r:embed="rId3">
              <a:alphaModFix/>
            </a:blip>
            <a:stretch>
              <a:fillRect/>
            </a:stretch>
          </a:blip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00"/>
              <a:buFont typeface="Roboto Light"/>
              <a:buNone/>
              <a:defRPr sz="1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Page 2">
  <p:cSld name="Image Page 2">
    <p:spTree>
      <p:nvGrpSpPr>
        <p:cNvPr id="1" name="Shape 45"/>
        <p:cNvGrpSpPr/>
        <p:nvPr/>
      </p:nvGrpSpPr>
      <p:grpSpPr>
        <a:xfrm>
          <a:off x="0" y="0"/>
          <a:ext cx="0" cy="0"/>
          <a:chOff x="0" y="0"/>
          <a:chExt cx="0" cy="0"/>
        </a:xfrm>
      </p:grpSpPr>
      <p:pic>
        <p:nvPicPr>
          <p:cNvPr id="46" name="Google Shape;46;p3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7" name="Google Shape;47;p32"/>
          <p:cNvSpPr>
            <a:spLocks noGrp="1"/>
          </p:cNvSpPr>
          <p:nvPr>
            <p:ph type="pic" idx="2"/>
          </p:nvPr>
        </p:nvSpPr>
        <p:spPr>
          <a:xfrm>
            <a:off x="1291302" y="1177765"/>
            <a:ext cx="7372500" cy="3286800"/>
          </a:xfrm>
          <a:prstGeom prst="rect">
            <a:avLst/>
          </a:prstGeom>
          <a:noFill/>
          <a:ln>
            <a:noFill/>
          </a:ln>
        </p:spPr>
      </p:sp>
      <p:sp>
        <p:nvSpPr>
          <p:cNvPr id="48" name="Google Shape;48;p32"/>
          <p:cNvSpPr txBox="1">
            <a:spLocks noGrp="1"/>
          </p:cNvSpPr>
          <p:nvPr>
            <p:ph type="sldNum" idx="12"/>
          </p:nvPr>
        </p:nvSpPr>
        <p:spPr>
          <a:xfrm>
            <a:off x="6967666" y="4817623"/>
            <a:ext cx="2057400" cy="173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pt-BR"/>
              <a:t>‹#›</a:t>
            </a:fld>
            <a:endParaRPr/>
          </a:p>
        </p:txBody>
      </p:sp>
      <p:sp>
        <p:nvSpPr>
          <p:cNvPr id="49" name="Google Shape;49;p32"/>
          <p:cNvSpPr txBox="1">
            <a:spLocks noGrp="1"/>
          </p:cNvSpPr>
          <p:nvPr>
            <p:ph type="title"/>
          </p:nvPr>
        </p:nvSpPr>
        <p:spPr>
          <a:xfrm>
            <a:off x="1291304" y="176725"/>
            <a:ext cx="7372500" cy="453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8691"/>
              </a:buClr>
              <a:buSzPts val="2600"/>
              <a:buFont typeface="Quicksand"/>
              <a:buNone/>
              <a:defRPr sz="2600" b="0" i="0">
                <a:solidFill>
                  <a:srgbClr val="008691"/>
                </a:solidFill>
                <a:latin typeface="Quicksand"/>
                <a:ea typeface="Quicksand"/>
                <a:cs typeface="Quicksand"/>
                <a:sym typeface="Quicksan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32"/>
          <p:cNvSpPr txBox="1">
            <a:spLocks noGrp="1"/>
          </p:cNvSpPr>
          <p:nvPr>
            <p:ph type="body" idx="1"/>
          </p:nvPr>
        </p:nvSpPr>
        <p:spPr>
          <a:xfrm>
            <a:off x="1291306" y="671353"/>
            <a:ext cx="7372500" cy="273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C0C0C"/>
              </a:buClr>
              <a:buSzPts val="1400"/>
              <a:buNone/>
              <a:defRPr sz="1400" b="0" i="0">
                <a:solidFill>
                  <a:srgbClr val="0C0C0C"/>
                </a:solidFill>
                <a:latin typeface="Roboto"/>
                <a:ea typeface="Roboto"/>
                <a:cs typeface="Roboto"/>
                <a:sym typeface="Roboto"/>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Empty">
  <p:cSld name="Empty">
    <p:spTree>
      <p:nvGrpSpPr>
        <p:cNvPr id="1" name="Shape 5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59"/>
        <p:cNvGrpSpPr/>
        <p:nvPr/>
      </p:nvGrpSpPr>
      <p:grpSpPr>
        <a:xfrm>
          <a:off x="0" y="0"/>
          <a:ext cx="0" cy="0"/>
          <a:chOff x="0" y="0"/>
          <a:chExt cx="0" cy="0"/>
        </a:xfrm>
      </p:grpSpPr>
      <p:sp>
        <p:nvSpPr>
          <p:cNvPr id="60" name="Google Shape;60;p39"/>
          <p:cNvSpPr>
            <a:spLocks noGrp="1"/>
          </p:cNvSpPr>
          <p:nvPr>
            <p:ph type="pic" idx="2"/>
          </p:nvPr>
        </p:nvSpPr>
        <p:spPr>
          <a:xfrm>
            <a:off x="0" y="0"/>
            <a:ext cx="9144000" cy="5143500"/>
          </a:xfrm>
          <a:prstGeom prst="rect">
            <a:avLst/>
          </a:prstGeom>
          <a:noFill/>
          <a:ln>
            <a:noFill/>
          </a:ln>
        </p:spPr>
      </p:sp>
      <p:pic>
        <p:nvPicPr>
          <p:cNvPr id="61" name="Google Shape;61;p39"/>
          <p:cNvPicPr preferRelativeResize="0"/>
          <p:nvPr/>
        </p:nvPicPr>
        <p:blipFill rotWithShape="1">
          <a:blip r:embed="rId2">
            <a:alphaModFix/>
          </a:blip>
          <a:srcRect/>
          <a:stretch/>
        </p:blipFill>
        <p:spPr>
          <a:xfrm>
            <a:off x="268605" y="270491"/>
            <a:ext cx="897255" cy="255670"/>
          </a:xfrm>
          <a:prstGeom prst="rect">
            <a:avLst/>
          </a:prstGeom>
          <a:noFill/>
          <a:ln>
            <a:noFill/>
          </a:ln>
        </p:spPr>
      </p:pic>
      <p:sp>
        <p:nvSpPr>
          <p:cNvPr id="62" name="Google Shape;62;p39"/>
          <p:cNvSpPr txBox="1">
            <a:spLocks noGrp="1"/>
          </p:cNvSpPr>
          <p:nvPr>
            <p:ph type="body" idx="1"/>
          </p:nvPr>
        </p:nvSpPr>
        <p:spPr>
          <a:xfrm>
            <a:off x="233363" y="314216"/>
            <a:ext cx="966900" cy="217500"/>
          </a:xfrm>
          <a:prstGeom prst="rect">
            <a:avLst/>
          </a:prstGeom>
          <a:blipFill rotWithShape="1">
            <a:blip r:embed="rId3">
              <a:alphaModFix/>
            </a:blip>
            <a:stretch>
              <a:fillRect/>
            </a:stretch>
          </a:blip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00"/>
              <a:buFont typeface="Roboto Light"/>
              <a:buNone/>
              <a:defRPr sz="1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Roboto Light"/>
              <a:buNone/>
              <a:defRPr sz="3300" b="0" i="0" u="none" strike="noStrike" cap="none">
                <a:solidFill>
                  <a:schemeClr val="dk1"/>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Roboto Light"/>
                <a:ea typeface="Roboto Light"/>
                <a:cs typeface="Roboto Light"/>
                <a:sym typeface="Roboto Light"/>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Roboto Light"/>
                <a:ea typeface="Roboto Light"/>
                <a:cs typeface="Roboto Light"/>
                <a:sym typeface="Roboto Light"/>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Light"/>
                <a:ea typeface="Roboto Light"/>
                <a:cs typeface="Roboto Light"/>
                <a:sym typeface="Roboto Light"/>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Light"/>
                <a:ea typeface="Roboto Light"/>
                <a:cs typeface="Roboto Light"/>
                <a:sym typeface="Roboto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Roboto Light"/>
                <a:ea typeface="Roboto Light"/>
                <a:cs typeface="Roboto Light"/>
                <a:sym typeface="Roboto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Roboto Light"/>
                <a:ea typeface="Roboto Light"/>
                <a:cs typeface="Roboto Light"/>
                <a:sym typeface="Roboto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Roboto Light"/>
                <a:ea typeface="Roboto Light"/>
                <a:cs typeface="Roboto Light"/>
                <a:sym typeface="Roboto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Roboto Light"/>
                <a:ea typeface="Roboto Light"/>
                <a:cs typeface="Roboto Light"/>
                <a:sym typeface="Roboto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Roboto Light"/>
                <a:ea typeface="Roboto Light"/>
                <a:cs typeface="Roboto Light"/>
                <a:sym typeface="Roboto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Roboto Light"/>
                <a:ea typeface="Roboto Light"/>
                <a:cs typeface="Roboto Light"/>
                <a:sym typeface="Roboto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Roboto Light"/>
                <a:ea typeface="Roboto Light"/>
                <a:cs typeface="Roboto Light"/>
                <a:sym typeface="Roboto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Roboto Light"/>
                <a:ea typeface="Roboto Light"/>
                <a:cs typeface="Roboto Light"/>
                <a:sym typeface="Roboto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pt-B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1" r:id="rId11"/>
    <p:sldLayoutId id="2147483662" r:id="rId12"/>
    <p:sldLayoutId id="2147483663" r:id="rId13"/>
    <p:sldLayoutId id="2147483664"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p:nvPr/>
        </p:nvSpPr>
        <p:spPr>
          <a:xfrm>
            <a:off x="379787" y="1719592"/>
            <a:ext cx="7974000" cy="1331103"/>
          </a:xfrm>
          <a:prstGeom prst="rect">
            <a:avLst/>
          </a:prstGeom>
          <a:noFill/>
          <a:ln>
            <a:noFill/>
          </a:ln>
        </p:spPr>
        <p:txBody>
          <a:bodyPr spcFirstLastPara="1" wrap="square" lIns="68575" tIns="34275" rIns="68575" bIns="34275" anchor="b" anchorCtr="0">
            <a:spAutoFit/>
          </a:bodyPr>
          <a:lstStyle/>
          <a:p>
            <a:pPr marL="0" marR="0" lvl="0" indent="0" algn="l" rtl="0">
              <a:lnSpc>
                <a:spcPct val="100000"/>
              </a:lnSpc>
              <a:spcBef>
                <a:spcPts val="0"/>
              </a:spcBef>
              <a:spcAft>
                <a:spcPts val="0"/>
              </a:spcAft>
              <a:buClr>
                <a:schemeClr val="dk1"/>
              </a:buClr>
              <a:buSzPts val="1100"/>
              <a:buFont typeface="Arial"/>
              <a:buNone/>
            </a:pPr>
            <a:r>
              <a:rPr lang="en-GB" sz="4100" b="1" i="0" u="none" strike="noStrike" cap="none">
                <a:solidFill>
                  <a:schemeClr val="lt1"/>
                </a:solidFill>
                <a:latin typeface="Roboto"/>
                <a:ea typeface="Roboto"/>
                <a:cs typeface="Roboto"/>
                <a:sym typeface="Roboto"/>
              </a:rPr>
              <a:t>EOSC priorities 2025-2027 and EOSC federation</a:t>
            </a:r>
            <a:endParaRPr lang="en-GB" sz="4500" b="1" i="0" u="none" strike="noStrike" cap="none">
              <a:solidFill>
                <a:schemeClr val="lt1"/>
              </a:solidFill>
              <a:latin typeface="Roboto"/>
              <a:ea typeface="Roboto"/>
              <a:cs typeface="Roboto"/>
              <a:sym typeface="Roboto"/>
            </a:endParaRPr>
          </a:p>
        </p:txBody>
      </p:sp>
      <p:sp>
        <p:nvSpPr>
          <p:cNvPr id="81" name="Google Shape;81;p1"/>
          <p:cNvSpPr txBox="1"/>
          <p:nvPr/>
        </p:nvSpPr>
        <p:spPr>
          <a:xfrm>
            <a:off x="379786" y="4699749"/>
            <a:ext cx="4372500" cy="273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pt-BR" dirty="0">
                <a:solidFill>
                  <a:schemeClr val="lt1"/>
                </a:solidFill>
                <a:latin typeface="Calibri"/>
                <a:ea typeface="Calibri"/>
                <a:cs typeface="Calibri"/>
                <a:sym typeface="Calibri"/>
              </a:rPr>
              <a:t>03</a:t>
            </a:r>
            <a:r>
              <a:rPr lang="pt-BR" sz="1400" b="0" i="0" u="none" strike="noStrike" cap="none" dirty="0">
                <a:solidFill>
                  <a:schemeClr val="lt1"/>
                </a:solidFill>
                <a:latin typeface="Calibri"/>
                <a:ea typeface="Calibri"/>
                <a:cs typeface="Calibri"/>
                <a:sym typeface="Calibri"/>
              </a:rPr>
              <a:t> | 11 |2023 – </a:t>
            </a:r>
            <a:r>
              <a:rPr lang="pt-BR" b="1" dirty="0">
                <a:solidFill>
                  <a:schemeClr val="lt1"/>
                </a:solidFill>
                <a:latin typeface="Roboto"/>
                <a:ea typeface="Roboto"/>
                <a:cs typeface="Roboto"/>
                <a:sym typeface="Roboto"/>
              </a:rPr>
              <a:t>EOSC Ireland NTE</a:t>
            </a:r>
            <a:endParaRPr sz="1100" b="0" i="0" u="none" strike="noStrike" cap="none" dirty="0">
              <a:solidFill>
                <a:srgbClr val="000000"/>
              </a:solidFill>
              <a:latin typeface="Arial"/>
              <a:ea typeface="Arial"/>
              <a:cs typeface="Arial"/>
              <a:sym typeface="Arial"/>
            </a:endParaRPr>
          </a:p>
        </p:txBody>
      </p:sp>
      <p:sp>
        <p:nvSpPr>
          <p:cNvPr id="82" name="Google Shape;82;p1"/>
          <p:cNvSpPr txBox="1"/>
          <p:nvPr/>
        </p:nvSpPr>
        <p:spPr>
          <a:xfrm>
            <a:off x="379787" y="3140133"/>
            <a:ext cx="4849162" cy="983316"/>
          </a:xfrm>
          <a:prstGeom prst="rect">
            <a:avLst/>
          </a:prstGeom>
          <a:noFill/>
          <a:ln>
            <a:noFill/>
          </a:ln>
        </p:spPr>
        <p:txBody>
          <a:bodyPr spcFirstLastPara="1" wrap="square" lIns="68575" tIns="34275" rIns="68575" bIns="34275" anchor="b" anchorCtr="0">
            <a:spAutoFit/>
          </a:bodyPr>
          <a:lstStyle/>
          <a:p>
            <a:pPr marL="0" marR="0" lvl="0" indent="0" algn="l" rtl="0">
              <a:lnSpc>
                <a:spcPct val="90000"/>
              </a:lnSpc>
              <a:spcBef>
                <a:spcPts val="0"/>
              </a:spcBef>
              <a:spcAft>
                <a:spcPts val="0"/>
              </a:spcAft>
              <a:buClr>
                <a:schemeClr val="lt1"/>
              </a:buClr>
              <a:buSzPts val="3000"/>
              <a:buFont typeface="Roboto"/>
              <a:buNone/>
            </a:pPr>
            <a:r>
              <a:rPr lang="en-GB" sz="2000" i="0" u="none" strike="noStrike" cap="none">
                <a:solidFill>
                  <a:schemeClr val="lt1"/>
                </a:solidFill>
                <a:latin typeface="Roboto"/>
                <a:ea typeface="Roboto"/>
                <a:cs typeface="Roboto"/>
                <a:sym typeface="Roboto"/>
              </a:rPr>
              <a:t>Sara Garavelli, CSC - IT Center for Science &amp; EOSC Association Board of </a:t>
            </a:r>
            <a:r>
              <a:rPr lang="en-GB" sz="2000">
                <a:solidFill>
                  <a:schemeClr val="lt1"/>
                </a:solidFill>
                <a:latin typeface="Roboto"/>
                <a:ea typeface="Roboto"/>
                <a:cs typeface="Roboto"/>
                <a:sym typeface="Roboto"/>
              </a:rPr>
              <a:t>Directors</a:t>
            </a:r>
          </a:p>
          <a:p>
            <a:pPr marL="0" marR="0" lvl="0" indent="0" algn="l" rtl="0">
              <a:lnSpc>
                <a:spcPct val="90000"/>
              </a:lnSpc>
              <a:spcBef>
                <a:spcPts val="0"/>
              </a:spcBef>
              <a:spcAft>
                <a:spcPts val="0"/>
              </a:spcAft>
              <a:buClr>
                <a:schemeClr val="lt1"/>
              </a:buClr>
              <a:buSzPts val="3000"/>
              <a:buFont typeface="Roboto"/>
              <a:buNone/>
            </a:pPr>
            <a:endParaRPr lang="en-GB" sz="500">
              <a:solidFill>
                <a:schemeClr val="lt1"/>
              </a:solidFill>
              <a:latin typeface="Roboto"/>
              <a:ea typeface="Roboto"/>
              <a:cs typeface="Roboto"/>
              <a:sym typeface="Roboto"/>
            </a:endParaRPr>
          </a:p>
          <a:p>
            <a:pPr marL="0" marR="0" lvl="0" indent="0" algn="l" rtl="0">
              <a:lnSpc>
                <a:spcPct val="90000"/>
              </a:lnSpc>
              <a:spcBef>
                <a:spcPts val="0"/>
              </a:spcBef>
              <a:spcAft>
                <a:spcPts val="0"/>
              </a:spcAft>
              <a:buClr>
                <a:schemeClr val="lt1"/>
              </a:buClr>
              <a:buSzPts val="3000"/>
              <a:buFont typeface="Roboto"/>
              <a:buNone/>
            </a:pPr>
            <a:r>
              <a:rPr lang="en-GB" sz="2000">
                <a:solidFill>
                  <a:schemeClr val="lt1"/>
                </a:solidFill>
                <a:latin typeface="Roboto"/>
                <a:ea typeface="Roboto"/>
                <a:cs typeface="Roboto"/>
                <a:sym typeface="Roboto"/>
              </a:rPr>
              <a:t>s</a:t>
            </a:r>
            <a:r>
              <a:rPr lang="en-GB" sz="2000" i="0" u="none" strike="noStrike" cap="none">
                <a:solidFill>
                  <a:schemeClr val="lt1"/>
                </a:solidFill>
                <a:latin typeface="Roboto"/>
                <a:ea typeface="Roboto"/>
                <a:cs typeface="Roboto"/>
                <a:sym typeface="Roboto"/>
              </a:rPr>
              <a:t>ara.garavelli@csc.fi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7"/>
          <p:cNvSpPr txBox="1">
            <a:spLocks noGrp="1"/>
          </p:cNvSpPr>
          <p:nvPr>
            <p:ph type="title"/>
          </p:nvPr>
        </p:nvSpPr>
        <p:spPr>
          <a:xfrm>
            <a:off x="740139" y="164952"/>
            <a:ext cx="8410703" cy="586768"/>
          </a:xfrm>
          <a:prstGeom prst="rect">
            <a:avLst/>
          </a:prstGeom>
          <a:noFill/>
          <a:ln>
            <a:noFill/>
          </a:ln>
        </p:spPr>
        <p:txBody>
          <a:bodyPr spcFirstLastPara="1" wrap="square" lIns="68569" tIns="34275" rIns="68569" bIns="0" anchor="b" anchorCtr="0">
            <a:normAutofit fontScale="90000"/>
          </a:bodyPr>
          <a:lstStyle/>
          <a:p>
            <a:pPr>
              <a:buSzPct val="129032"/>
            </a:pPr>
            <a:r>
              <a:rPr lang="en-US"/>
              <a:t>EC public procurement</a:t>
            </a:r>
            <a:br>
              <a:rPr lang="en-US"/>
            </a:br>
            <a:r>
              <a:rPr lang="en-US" sz="2325"/>
              <a:t>Managed Services for the European Open Science Cloud platform</a:t>
            </a:r>
            <a:endParaRPr sz="2325"/>
          </a:p>
        </p:txBody>
      </p:sp>
      <p:sp>
        <p:nvSpPr>
          <p:cNvPr id="299" name="Google Shape;299;p7"/>
          <p:cNvSpPr/>
          <p:nvPr/>
        </p:nvSpPr>
        <p:spPr>
          <a:xfrm>
            <a:off x="628801" y="3583171"/>
            <a:ext cx="3597210" cy="1126700"/>
          </a:xfrm>
          <a:custGeom>
            <a:avLst/>
            <a:gdLst/>
            <a:ahLst/>
            <a:cxnLst/>
            <a:rect l="l" t="t" r="r" b="b"/>
            <a:pathLst>
              <a:path w="974922" h="1090720" extrusionOk="0">
                <a:moveTo>
                  <a:pt x="0" y="0"/>
                </a:moveTo>
                <a:lnTo>
                  <a:pt x="974922" y="0"/>
                </a:lnTo>
                <a:lnTo>
                  <a:pt x="974922" y="1090720"/>
                </a:lnTo>
                <a:lnTo>
                  <a:pt x="0" y="1090720"/>
                </a:lnTo>
                <a:lnTo>
                  <a:pt x="0" y="0"/>
                </a:lnTo>
                <a:close/>
              </a:path>
            </a:pathLst>
          </a:custGeom>
          <a:noFill/>
          <a:ln w="9525" cap="flat" cmpd="sng">
            <a:solidFill>
              <a:schemeClr val="dk1">
                <a:alpha val="0"/>
              </a:schemeClr>
            </a:solidFill>
            <a:prstDash val="solid"/>
            <a:miter lim="800000"/>
            <a:headEnd type="none" w="sm" len="sm"/>
            <a:tailEnd type="none" w="sm" len="sm"/>
          </a:ln>
        </p:spPr>
        <p:txBody>
          <a:bodyPr spcFirstLastPara="1" wrap="square" lIns="37144" tIns="0" rIns="37144" bIns="0" anchor="t" anchorCtr="0">
            <a:noAutofit/>
          </a:bodyPr>
          <a:lstStyle/>
          <a:p>
            <a:pPr algn="ctr">
              <a:lnSpc>
                <a:spcPct val="90000"/>
              </a:lnSpc>
            </a:pPr>
            <a:r>
              <a:rPr lang="en-US" sz="1650">
                <a:solidFill>
                  <a:schemeClr val="dk2"/>
                </a:solidFill>
              </a:rPr>
              <a:t>The </a:t>
            </a:r>
            <a:r>
              <a:rPr lang="en-US" sz="1650" b="1">
                <a:solidFill>
                  <a:schemeClr val="dk2"/>
                </a:solidFill>
              </a:rPr>
              <a:t>EOSC EU node</a:t>
            </a:r>
            <a:r>
              <a:rPr lang="en-US" sz="1650">
                <a:solidFill>
                  <a:schemeClr val="dk2"/>
                </a:solidFill>
              </a:rPr>
              <a:t> </a:t>
            </a:r>
            <a:br>
              <a:rPr lang="en-US" sz="1650">
                <a:solidFill>
                  <a:schemeClr val="dk2"/>
                </a:solidFill>
              </a:rPr>
            </a:br>
            <a:r>
              <a:rPr lang="en-US" sz="1650">
                <a:solidFill>
                  <a:schemeClr val="dk2"/>
                </a:solidFill>
              </a:rPr>
              <a:t>should provide </a:t>
            </a:r>
            <a:br>
              <a:rPr lang="en-US" sz="1650">
                <a:solidFill>
                  <a:schemeClr val="dk2"/>
                </a:solidFill>
              </a:rPr>
            </a:br>
            <a:r>
              <a:rPr lang="en-US" sz="1650">
                <a:solidFill>
                  <a:schemeClr val="dk2"/>
                </a:solidFill>
              </a:rPr>
              <a:t>from next year onwards </a:t>
            </a:r>
            <a:br>
              <a:rPr lang="en-US" sz="1650">
                <a:solidFill>
                  <a:schemeClr val="dk2"/>
                </a:solidFill>
              </a:rPr>
            </a:br>
            <a:r>
              <a:rPr lang="en-US" sz="1650">
                <a:solidFill>
                  <a:schemeClr val="dk2"/>
                </a:solidFill>
              </a:rPr>
              <a:t>core functionalities </a:t>
            </a:r>
            <a:br>
              <a:rPr lang="en-US" sz="1650">
                <a:solidFill>
                  <a:schemeClr val="dk2"/>
                </a:solidFill>
              </a:rPr>
            </a:br>
            <a:r>
              <a:rPr lang="en-US" sz="1650">
                <a:solidFill>
                  <a:schemeClr val="dk2"/>
                </a:solidFill>
              </a:rPr>
              <a:t>enabling the </a:t>
            </a:r>
            <a:r>
              <a:rPr lang="en-US" sz="1650" b="1">
                <a:solidFill>
                  <a:schemeClr val="dk2"/>
                </a:solidFill>
              </a:rPr>
              <a:t>EOSC federation</a:t>
            </a:r>
            <a:endParaRPr sz="1650" b="1">
              <a:solidFill>
                <a:schemeClr val="dk2"/>
              </a:solidFill>
            </a:endParaRPr>
          </a:p>
        </p:txBody>
      </p:sp>
      <p:sp>
        <p:nvSpPr>
          <p:cNvPr id="300" name="Google Shape;300;p7"/>
          <p:cNvSpPr txBox="1"/>
          <p:nvPr/>
        </p:nvSpPr>
        <p:spPr>
          <a:xfrm>
            <a:off x="590882" y="996979"/>
            <a:ext cx="6618591" cy="2064310"/>
          </a:xfrm>
          <a:prstGeom prst="rect">
            <a:avLst/>
          </a:prstGeom>
          <a:noFill/>
          <a:ln>
            <a:noFill/>
          </a:ln>
        </p:spPr>
        <p:txBody>
          <a:bodyPr spcFirstLastPara="1" wrap="square" lIns="68569" tIns="34275" rIns="68569" bIns="34275" anchor="t" anchorCtr="0">
            <a:noAutofit/>
          </a:bodyPr>
          <a:lstStyle/>
          <a:p>
            <a:pPr>
              <a:buClr>
                <a:schemeClr val="dk2"/>
              </a:buClr>
              <a:buSzPts val="2200"/>
            </a:pPr>
            <a:r>
              <a:rPr lang="en-US" sz="1650" b="1">
                <a:solidFill>
                  <a:schemeClr val="dk2"/>
                </a:solidFill>
              </a:rPr>
              <a:t>Status update</a:t>
            </a:r>
            <a:endParaRPr sz="1050"/>
          </a:p>
          <a:p>
            <a:pPr marL="171450" indent="-171450">
              <a:buClr>
                <a:schemeClr val="dk2"/>
              </a:buClr>
              <a:buSzPts val="1800"/>
              <a:buFont typeface="Arial"/>
              <a:buChar char="•"/>
            </a:pPr>
            <a:r>
              <a:rPr lang="en-US" sz="1350">
                <a:solidFill>
                  <a:schemeClr val="dk2"/>
                </a:solidFill>
              </a:rPr>
              <a:t>4 May 2022: Prior Information Notice</a:t>
            </a:r>
            <a:endParaRPr sz="1350" b="1">
              <a:solidFill>
                <a:schemeClr val="dk2"/>
              </a:solidFill>
            </a:endParaRPr>
          </a:p>
          <a:p>
            <a:pPr marL="171450" indent="-171450">
              <a:buClr>
                <a:schemeClr val="dk2"/>
              </a:buClr>
              <a:buSzPts val="1800"/>
              <a:buFont typeface="Arial"/>
              <a:buChar char="•"/>
            </a:pPr>
            <a:r>
              <a:rPr lang="en-US" sz="1350">
                <a:solidFill>
                  <a:schemeClr val="dk2"/>
                </a:solidFill>
              </a:rPr>
              <a:t>4 May to 5 August 2022: Open Market Consultation (3 months)</a:t>
            </a:r>
            <a:endParaRPr sz="1050"/>
          </a:p>
          <a:p>
            <a:pPr marL="171450" indent="-171450">
              <a:buClr>
                <a:schemeClr val="dk2"/>
              </a:buClr>
              <a:buSzPts val="1800"/>
              <a:buFont typeface="Arial"/>
              <a:buChar char="•"/>
            </a:pPr>
            <a:r>
              <a:rPr lang="en-US" sz="1350">
                <a:solidFill>
                  <a:schemeClr val="dk2"/>
                </a:solidFill>
              </a:rPr>
              <a:t>20 December 2022: Tender Publication</a:t>
            </a:r>
            <a:endParaRPr sz="1050"/>
          </a:p>
          <a:p>
            <a:pPr marL="171450" indent="-171450">
              <a:buClr>
                <a:schemeClr val="dk2"/>
              </a:buClr>
              <a:buSzPts val="1800"/>
              <a:buFont typeface="Arial"/>
              <a:buChar char="•"/>
            </a:pPr>
            <a:r>
              <a:rPr lang="en-US" sz="1350">
                <a:solidFill>
                  <a:schemeClr val="dk2"/>
                </a:solidFill>
              </a:rPr>
              <a:t>2 May 2023: Submission of Initial Tender Response for Dialogue</a:t>
            </a:r>
            <a:endParaRPr sz="1050"/>
          </a:p>
          <a:p>
            <a:pPr marL="171450" indent="-171450">
              <a:buClr>
                <a:schemeClr val="dk2"/>
              </a:buClr>
              <a:buSzPts val="1800"/>
              <a:buFont typeface="Arial"/>
              <a:buChar char="•"/>
            </a:pPr>
            <a:r>
              <a:rPr lang="en-US" sz="1350">
                <a:solidFill>
                  <a:schemeClr val="dk2"/>
                </a:solidFill>
              </a:rPr>
              <a:t>May to July 2023: Dialogue Stage</a:t>
            </a:r>
            <a:r>
              <a:rPr lang="en-US" sz="1350" b="1">
                <a:solidFill>
                  <a:schemeClr val="dk2"/>
                </a:solidFill>
              </a:rPr>
              <a:t> </a:t>
            </a:r>
            <a:r>
              <a:rPr lang="en-US" sz="1350">
                <a:solidFill>
                  <a:schemeClr val="dk2"/>
                </a:solidFill>
              </a:rPr>
              <a:t>(9 weeks) </a:t>
            </a:r>
            <a:endParaRPr sz="1050"/>
          </a:p>
          <a:p>
            <a:pPr marL="171450" indent="-171450">
              <a:buClr>
                <a:schemeClr val="dk2"/>
              </a:buClr>
              <a:buSzPts val="1800"/>
              <a:buFont typeface="Arial"/>
              <a:buChar char="•"/>
            </a:pPr>
            <a:r>
              <a:rPr lang="en-US" sz="1350">
                <a:solidFill>
                  <a:schemeClr val="dk2"/>
                </a:solidFill>
              </a:rPr>
              <a:t>28 July 2023: Final invitation to tender</a:t>
            </a:r>
            <a:endParaRPr sz="1050"/>
          </a:p>
          <a:p>
            <a:pPr marL="171450" indent="-171450">
              <a:buClr>
                <a:schemeClr val="dk2"/>
              </a:buClr>
              <a:buSzPts val="1800"/>
              <a:buFont typeface="Arial"/>
              <a:buChar char="•"/>
            </a:pPr>
            <a:r>
              <a:rPr lang="en-US" sz="1350">
                <a:solidFill>
                  <a:schemeClr val="dk2"/>
                </a:solidFill>
              </a:rPr>
              <a:t>7 September 2023: Final submission</a:t>
            </a:r>
            <a:endParaRPr sz="1050"/>
          </a:p>
          <a:p>
            <a:pPr marL="171450" indent="-171450">
              <a:buClr>
                <a:schemeClr val="dk2"/>
              </a:buClr>
              <a:buSzPts val="1800"/>
              <a:buFont typeface="Arial"/>
              <a:buChar char="•"/>
            </a:pPr>
            <a:r>
              <a:rPr lang="en-US" sz="1350">
                <a:solidFill>
                  <a:schemeClr val="dk2"/>
                </a:solidFill>
              </a:rPr>
              <a:t>Ongoing: Evaluation (to be followed by contract signatures by the end of this year)  </a:t>
            </a:r>
            <a:endParaRPr sz="1050"/>
          </a:p>
        </p:txBody>
      </p:sp>
      <p:grpSp>
        <p:nvGrpSpPr>
          <p:cNvPr id="301" name="Google Shape;301;p7"/>
          <p:cNvGrpSpPr/>
          <p:nvPr/>
        </p:nvGrpSpPr>
        <p:grpSpPr>
          <a:xfrm>
            <a:off x="5739847" y="1080075"/>
            <a:ext cx="3404153" cy="1491676"/>
            <a:chOff x="7286762" y="2284078"/>
            <a:chExt cx="4538871" cy="1988901"/>
          </a:xfrm>
        </p:grpSpPr>
        <p:sp>
          <p:nvSpPr>
            <p:cNvPr id="302" name="Google Shape;302;p7"/>
            <p:cNvSpPr/>
            <p:nvPr/>
          </p:nvSpPr>
          <p:spPr>
            <a:xfrm>
              <a:off x="7286762" y="2284078"/>
              <a:ext cx="4513634" cy="1988901"/>
            </a:xfrm>
            <a:prstGeom prst="roundRect">
              <a:avLst>
                <a:gd name="adj" fmla="val 16667"/>
              </a:avLst>
            </a:prstGeom>
            <a:solidFill>
              <a:srgbClr val="F2F2F2"/>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endParaRPr>
            </a:p>
          </p:txBody>
        </p:sp>
        <p:sp>
          <p:nvSpPr>
            <p:cNvPr id="303" name="Google Shape;303;p7"/>
            <p:cNvSpPr/>
            <p:nvPr/>
          </p:nvSpPr>
          <p:spPr>
            <a:xfrm>
              <a:off x="7522364" y="3719694"/>
              <a:ext cx="717315" cy="277948"/>
            </a:xfrm>
            <a:prstGeom prst="rect">
              <a:avLst/>
            </a:prstGeom>
            <a:solidFill>
              <a:schemeClr val="accent1"/>
            </a:solidFill>
            <a:ln w="12700" cap="flat" cmpd="sng">
              <a:solidFill>
                <a:srgbClr val="156165"/>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900">
                  <a:solidFill>
                    <a:schemeClr val="lt1"/>
                  </a:solidFill>
                </a:rPr>
                <a:t>Lot 1</a:t>
              </a:r>
              <a:endParaRPr sz="900">
                <a:solidFill>
                  <a:schemeClr val="lt1"/>
                </a:solidFill>
              </a:endParaRPr>
            </a:p>
          </p:txBody>
        </p:sp>
        <p:sp>
          <p:nvSpPr>
            <p:cNvPr id="304" name="Google Shape;304;p7"/>
            <p:cNvSpPr txBox="1"/>
            <p:nvPr/>
          </p:nvSpPr>
          <p:spPr>
            <a:xfrm>
              <a:off x="8259135" y="3662851"/>
              <a:ext cx="3566498" cy="400069"/>
            </a:xfrm>
            <a:prstGeom prst="rect">
              <a:avLst/>
            </a:prstGeom>
            <a:noFill/>
            <a:ln>
              <a:noFill/>
            </a:ln>
          </p:spPr>
          <p:txBody>
            <a:bodyPr spcFirstLastPara="1" wrap="square" lIns="68569" tIns="34275" rIns="68569" bIns="34275" anchor="t" anchorCtr="0">
              <a:spAutoFit/>
            </a:bodyPr>
            <a:lstStyle/>
            <a:p>
              <a:r>
                <a:rPr lang="en-US" sz="750">
                  <a:solidFill>
                    <a:schemeClr val="dk1"/>
                  </a:solidFill>
                </a:rPr>
                <a:t>Managed Services for the Development, Integration, Deployment and Operations of the Federated EOSC Core</a:t>
              </a:r>
              <a:endParaRPr sz="1050"/>
            </a:p>
          </p:txBody>
        </p:sp>
        <p:sp>
          <p:nvSpPr>
            <p:cNvPr id="305" name="Google Shape;305;p7"/>
            <p:cNvSpPr txBox="1"/>
            <p:nvPr/>
          </p:nvSpPr>
          <p:spPr>
            <a:xfrm>
              <a:off x="8259135" y="3207337"/>
              <a:ext cx="3541262" cy="400069"/>
            </a:xfrm>
            <a:prstGeom prst="rect">
              <a:avLst/>
            </a:prstGeom>
            <a:noFill/>
            <a:ln>
              <a:noFill/>
            </a:ln>
          </p:spPr>
          <p:txBody>
            <a:bodyPr spcFirstLastPara="1" wrap="square" lIns="68569" tIns="34275" rIns="68569" bIns="34275" anchor="t" anchorCtr="0">
              <a:spAutoFit/>
            </a:bodyPr>
            <a:lstStyle/>
            <a:p>
              <a:r>
                <a:rPr lang="en-US" sz="750">
                  <a:solidFill>
                    <a:schemeClr val="dk1"/>
                  </a:solidFill>
                </a:rPr>
                <a:t>Managed Container Platform and Virtual Machine Services for the EOSC Exchange (Infrastructure Services)</a:t>
              </a:r>
              <a:endParaRPr sz="1050"/>
            </a:p>
          </p:txBody>
        </p:sp>
        <p:sp>
          <p:nvSpPr>
            <p:cNvPr id="306" name="Google Shape;306;p7"/>
            <p:cNvSpPr txBox="1"/>
            <p:nvPr/>
          </p:nvSpPr>
          <p:spPr>
            <a:xfrm>
              <a:off x="8259135" y="2620985"/>
              <a:ext cx="3541262" cy="707845"/>
            </a:xfrm>
            <a:prstGeom prst="rect">
              <a:avLst/>
            </a:prstGeom>
            <a:noFill/>
            <a:ln>
              <a:noFill/>
            </a:ln>
          </p:spPr>
          <p:txBody>
            <a:bodyPr spcFirstLastPara="1" wrap="square" lIns="68569" tIns="34275" rIns="68569" bIns="34275" anchor="t" anchorCtr="0">
              <a:spAutoFit/>
            </a:bodyPr>
            <a:lstStyle/>
            <a:p>
              <a:r>
                <a:rPr lang="en-US" sz="750" dirty="0">
                  <a:solidFill>
                    <a:schemeClr val="dk1"/>
                  </a:solidFill>
                </a:rPr>
                <a:t>Managed Collaborative Data Platform, Interactive Data Analytics Platform and Visualization Services for the EOSC Exchange (Application Services)</a:t>
              </a:r>
              <a:endParaRPr sz="1050" dirty="0"/>
            </a:p>
            <a:p>
              <a:endParaRPr sz="750" dirty="0">
                <a:solidFill>
                  <a:schemeClr val="dk1"/>
                </a:solidFill>
              </a:endParaRPr>
            </a:p>
          </p:txBody>
        </p:sp>
        <p:sp>
          <p:nvSpPr>
            <p:cNvPr id="307" name="Google Shape;307;p7"/>
            <p:cNvSpPr/>
            <p:nvPr/>
          </p:nvSpPr>
          <p:spPr>
            <a:xfrm>
              <a:off x="7519120" y="3268976"/>
              <a:ext cx="717315" cy="277948"/>
            </a:xfrm>
            <a:prstGeom prst="rect">
              <a:avLst/>
            </a:prstGeom>
            <a:solidFill>
              <a:schemeClr val="accent2"/>
            </a:solidFill>
            <a:ln w="12700" cap="flat" cmpd="sng">
              <a:solidFill>
                <a:srgbClr val="368FA2"/>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900">
                  <a:solidFill>
                    <a:schemeClr val="lt1"/>
                  </a:solidFill>
                </a:rPr>
                <a:t>Lot 2</a:t>
              </a:r>
              <a:endParaRPr sz="900">
                <a:solidFill>
                  <a:schemeClr val="lt1"/>
                </a:solidFill>
              </a:endParaRPr>
            </a:p>
          </p:txBody>
        </p:sp>
        <p:sp>
          <p:nvSpPr>
            <p:cNvPr id="308" name="Google Shape;308;p7"/>
            <p:cNvSpPr/>
            <p:nvPr/>
          </p:nvSpPr>
          <p:spPr>
            <a:xfrm>
              <a:off x="7519119" y="2763144"/>
              <a:ext cx="717315" cy="277948"/>
            </a:xfrm>
            <a:prstGeom prst="rect">
              <a:avLst/>
            </a:prstGeom>
            <a:solidFill>
              <a:schemeClr val="accent4"/>
            </a:solidFill>
            <a:ln w="12700" cap="flat" cmpd="sng">
              <a:solidFill>
                <a:srgbClr val="AC6622"/>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900">
                  <a:solidFill>
                    <a:schemeClr val="lt1"/>
                  </a:solidFill>
                </a:rPr>
                <a:t>Lot 3</a:t>
              </a:r>
              <a:endParaRPr sz="900">
                <a:solidFill>
                  <a:schemeClr val="lt1"/>
                </a:solidFill>
              </a:endParaRPr>
            </a:p>
          </p:txBody>
        </p:sp>
        <p:sp>
          <p:nvSpPr>
            <p:cNvPr id="309" name="Google Shape;309;p7"/>
            <p:cNvSpPr txBox="1"/>
            <p:nvPr/>
          </p:nvSpPr>
          <p:spPr>
            <a:xfrm>
              <a:off x="7445067" y="2368982"/>
              <a:ext cx="2464136" cy="307736"/>
            </a:xfrm>
            <a:prstGeom prst="rect">
              <a:avLst/>
            </a:prstGeom>
            <a:noFill/>
            <a:ln>
              <a:noFill/>
            </a:ln>
          </p:spPr>
          <p:txBody>
            <a:bodyPr spcFirstLastPara="1" wrap="square" lIns="68569" tIns="34275" rIns="68569" bIns="34275" anchor="t" anchorCtr="0">
              <a:spAutoFit/>
            </a:bodyPr>
            <a:lstStyle/>
            <a:p>
              <a:r>
                <a:rPr lang="en-US" sz="1050" b="1">
                  <a:solidFill>
                    <a:schemeClr val="dk1"/>
                  </a:solidFill>
                </a:rPr>
                <a:t>Procurement Lot Structure</a:t>
              </a:r>
              <a:endParaRPr sz="1050" b="1">
                <a:solidFill>
                  <a:schemeClr val="dk1"/>
                </a:solidFill>
              </a:endParaRPr>
            </a:p>
          </p:txBody>
        </p:sp>
      </p:grpSp>
      <p:pic>
        <p:nvPicPr>
          <p:cNvPr id="310" name="Google Shape;310;p7"/>
          <p:cNvPicPr preferRelativeResize="0"/>
          <p:nvPr/>
        </p:nvPicPr>
        <p:blipFill rotWithShape="1">
          <a:blip r:embed="rId3">
            <a:alphaModFix/>
          </a:blip>
          <a:srcRect/>
          <a:stretch/>
        </p:blipFill>
        <p:spPr>
          <a:xfrm>
            <a:off x="4336036" y="3061289"/>
            <a:ext cx="4467017" cy="1974431"/>
          </a:xfrm>
          <a:prstGeom prst="rect">
            <a:avLst/>
          </a:prstGeom>
          <a:noFill/>
          <a:ln>
            <a:noFill/>
          </a:ln>
        </p:spPr>
      </p:pic>
      <p:sp>
        <p:nvSpPr>
          <p:cNvPr id="2" name="TextBox 1">
            <a:extLst>
              <a:ext uri="{FF2B5EF4-FFF2-40B4-BE49-F238E27FC236}">
                <a16:creationId xmlns:a16="http://schemas.microsoft.com/office/drawing/2014/main" id="{9A100800-E890-84F1-C26D-313564165F64}"/>
              </a:ext>
            </a:extLst>
          </p:cNvPr>
          <p:cNvSpPr txBox="1"/>
          <p:nvPr/>
        </p:nvSpPr>
        <p:spPr>
          <a:xfrm>
            <a:off x="142043" y="4838330"/>
            <a:ext cx="2778710" cy="261610"/>
          </a:xfrm>
          <a:prstGeom prst="rect">
            <a:avLst/>
          </a:prstGeom>
          <a:noFill/>
        </p:spPr>
        <p:txBody>
          <a:bodyPr wrap="square" rtlCol="0">
            <a:spAutoFit/>
          </a:bodyPr>
          <a:lstStyle/>
          <a:p>
            <a:r>
              <a:rPr lang="en-FI" sz="1100" i="1" dirty="0"/>
              <a:t>Slide courtesy of EC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78E676-9F06-13B0-B33A-E6B014316B92}"/>
              </a:ext>
            </a:extLst>
          </p:cNvPr>
          <p:cNvSpPr>
            <a:spLocks noGrp="1"/>
          </p:cNvSpPr>
          <p:nvPr>
            <p:ph type="body" idx="1"/>
          </p:nvPr>
        </p:nvSpPr>
        <p:spPr>
          <a:xfrm>
            <a:off x="199351" y="1198485"/>
            <a:ext cx="3813356" cy="3425901"/>
          </a:xfrm>
        </p:spPr>
        <p:txBody>
          <a:bodyPr>
            <a:normAutofit fontScale="92500"/>
          </a:bodyPr>
          <a:lstStyle/>
          <a:p>
            <a:pPr>
              <a:spcBef>
                <a:spcPts val="0"/>
              </a:spcBef>
              <a:buFont typeface="Arial" panose="020B0604020202020204" pitchFamily="34" charset="0"/>
              <a:buChar char="•"/>
            </a:pPr>
            <a:r>
              <a:rPr lang="en-FI" dirty="0"/>
              <a:t>The EU node is the federating node and should operate ONLY the functions necessary for the federation  (this avoids the issues of budget allocation by countries/disciplines) (EOSC-A GA)</a:t>
            </a:r>
          </a:p>
          <a:p>
            <a:pPr>
              <a:spcBef>
                <a:spcPts val="0"/>
              </a:spcBef>
              <a:buFont typeface="Arial" panose="020B0604020202020204" pitchFamily="34" charset="0"/>
              <a:buChar char="•"/>
            </a:pPr>
            <a:r>
              <a:rPr lang="en-FI" dirty="0"/>
              <a:t>EOSC architecture needs to be defined (EOSC-A GA)</a:t>
            </a:r>
          </a:p>
          <a:p>
            <a:pPr>
              <a:spcBef>
                <a:spcPts val="0"/>
              </a:spcBef>
              <a:buFont typeface="Arial" panose="020B0604020202020204" pitchFamily="34" charset="0"/>
              <a:buChar char="•"/>
            </a:pPr>
            <a:r>
              <a:rPr lang="en-GB" dirty="0"/>
              <a:t>The EOSC federation comprises multiple Nodes that work together (MOs)</a:t>
            </a:r>
          </a:p>
          <a:p>
            <a:pPr>
              <a:spcBef>
                <a:spcPts val="0"/>
              </a:spcBef>
              <a:buFont typeface="Arial" panose="020B0604020202020204" pitchFamily="34" charset="0"/>
              <a:buChar char="•"/>
            </a:pPr>
            <a:r>
              <a:rPr lang="en-GB" dirty="0"/>
              <a:t>There should be basic policies at the EOSC federation level that apply to all Nodes (MOs)</a:t>
            </a:r>
          </a:p>
          <a:p>
            <a:pPr>
              <a:spcBef>
                <a:spcPts val="0"/>
              </a:spcBef>
              <a:buFont typeface="Arial" panose="020B0604020202020204" pitchFamily="34" charset="0"/>
              <a:buChar char="•"/>
            </a:pPr>
            <a:r>
              <a:rPr lang="en-GB" dirty="0"/>
              <a:t>There may be Node specific policies that vary from one Node to another (MOs)</a:t>
            </a:r>
          </a:p>
          <a:p>
            <a:pPr>
              <a:spcBef>
                <a:spcPts val="0"/>
              </a:spcBef>
              <a:buFont typeface="Arial" panose="020B0604020202020204" pitchFamily="34" charset="0"/>
              <a:buChar char="•"/>
            </a:pPr>
            <a:r>
              <a:rPr lang="en-GB" dirty="0"/>
              <a:t>The organisation that is responsible for a Node ensures that all applicable policies are enforced and monitored (MOs)</a:t>
            </a:r>
          </a:p>
          <a:p>
            <a:pPr>
              <a:spcBef>
                <a:spcPts val="0"/>
              </a:spcBef>
              <a:buFont typeface="Arial" panose="020B0604020202020204" pitchFamily="34" charset="0"/>
              <a:buChar char="•"/>
            </a:pPr>
            <a:r>
              <a:rPr lang="en-GB" dirty="0"/>
              <a:t>A Node may itself be a collection or federation of Nodes (MOs)</a:t>
            </a:r>
          </a:p>
          <a:p>
            <a:pPr>
              <a:buFont typeface="Arial" panose="020B0604020202020204" pitchFamily="34" charset="0"/>
              <a:buChar char="•"/>
            </a:pPr>
            <a:endParaRPr lang="en-FI" dirty="0"/>
          </a:p>
        </p:txBody>
      </p:sp>
      <p:sp>
        <p:nvSpPr>
          <p:cNvPr id="3" name="Title 2">
            <a:extLst>
              <a:ext uri="{FF2B5EF4-FFF2-40B4-BE49-F238E27FC236}">
                <a16:creationId xmlns:a16="http://schemas.microsoft.com/office/drawing/2014/main" id="{F543AE21-FD92-6FCF-3CAA-7CAC3F1C276C}"/>
              </a:ext>
            </a:extLst>
          </p:cNvPr>
          <p:cNvSpPr>
            <a:spLocks noGrp="1"/>
          </p:cNvSpPr>
          <p:nvPr>
            <p:ph type="title"/>
          </p:nvPr>
        </p:nvSpPr>
        <p:spPr/>
        <p:txBody>
          <a:bodyPr/>
          <a:lstStyle/>
          <a:p>
            <a:r>
              <a:rPr lang="en-FI" dirty="0"/>
              <a:t>The concept of “node”</a:t>
            </a:r>
          </a:p>
        </p:txBody>
      </p:sp>
      <p:sp>
        <p:nvSpPr>
          <p:cNvPr id="4" name="Slide Number Placeholder 3">
            <a:extLst>
              <a:ext uri="{FF2B5EF4-FFF2-40B4-BE49-F238E27FC236}">
                <a16:creationId xmlns:a16="http://schemas.microsoft.com/office/drawing/2014/main" id="{4F7B3F00-F8A7-0B0A-724C-7342DE48CF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10</a:t>
            </a:fld>
            <a:endParaRPr lang="pt-BR"/>
          </a:p>
        </p:txBody>
      </p:sp>
      <p:sp>
        <p:nvSpPr>
          <p:cNvPr id="5" name="Text Placeholder 4">
            <a:extLst>
              <a:ext uri="{FF2B5EF4-FFF2-40B4-BE49-F238E27FC236}">
                <a16:creationId xmlns:a16="http://schemas.microsoft.com/office/drawing/2014/main" id="{6465F6D5-D73B-EF3D-082F-992E90C3F5AC}"/>
              </a:ext>
            </a:extLst>
          </p:cNvPr>
          <p:cNvSpPr>
            <a:spLocks noGrp="1"/>
          </p:cNvSpPr>
          <p:nvPr>
            <p:ph type="body" idx="2"/>
          </p:nvPr>
        </p:nvSpPr>
        <p:spPr>
          <a:xfrm>
            <a:off x="1113753" y="611209"/>
            <a:ext cx="7372500" cy="500876"/>
          </a:xfrm>
        </p:spPr>
        <p:txBody>
          <a:bodyPr>
            <a:normAutofit/>
          </a:bodyPr>
          <a:lstStyle/>
          <a:p>
            <a:r>
              <a:rPr lang="en-FI" sz="1200" dirty="0">
                <a:latin typeface="+mn-lt"/>
              </a:rPr>
              <a:t>Main inputs captured via community consultations</a:t>
            </a:r>
          </a:p>
        </p:txBody>
      </p:sp>
      <p:sp>
        <p:nvSpPr>
          <p:cNvPr id="6" name="Content Placeholder 2">
            <a:extLst>
              <a:ext uri="{FF2B5EF4-FFF2-40B4-BE49-F238E27FC236}">
                <a16:creationId xmlns:a16="http://schemas.microsoft.com/office/drawing/2014/main" id="{44A762AA-A6AE-1B9F-A9DB-6D7731F728B0}"/>
              </a:ext>
            </a:extLst>
          </p:cNvPr>
          <p:cNvSpPr txBox="1">
            <a:spLocks/>
          </p:cNvSpPr>
          <p:nvPr/>
        </p:nvSpPr>
        <p:spPr bwMode="auto">
          <a:xfrm>
            <a:off x="4456407" y="1198486"/>
            <a:ext cx="4207397" cy="228156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7033" tIns="33516" rIns="67033" bIns="33516"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charset="0"/>
              <a:buChar char="•"/>
              <a:defRPr kern="1200">
                <a:solidFill>
                  <a:srgbClr val="464F55"/>
                </a:solidFill>
                <a:latin typeface="Corbel"/>
                <a:ea typeface="ＭＳ Ｐゴシック" charset="0"/>
                <a:cs typeface="Corbel"/>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rgbClr val="464F55"/>
                </a:solidFill>
                <a:latin typeface="Corbel"/>
                <a:ea typeface="ＭＳ Ｐゴシック" charset="0"/>
                <a:cs typeface="Corbel"/>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rgbClr val="464F55"/>
                </a:solidFill>
                <a:latin typeface="Corbel"/>
                <a:ea typeface="ＭＳ Ｐゴシック" charset="0"/>
                <a:cs typeface="Corbel"/>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rgbClr val="464F55"/>
                </a:solidFill>
                <a:latin typeface="Corbel"/>
                <a:ea typeface="ＭＳ Ｐゴシック" charset="0"/>
                <a:cs typeface="Corbel"/>
              </a:defRPr>
            </a:lvl4pPr>
            <a:lvl5pPr marL="1508125" indent="-88900" algn="l" defTabSz="334963" rtl="0" eaLnBrk="1" fontAlgn="base" hangingPunct="1">
              <a:spcBef>
                <a:spcPct val="20000"/>
              </a:spcBef>
              <a:spcAft>
                <a:spcPct val="0"/>
              </a:spcAft>
              <a:buFont typeface="Arial" charset="0"/>
              <a:buChar char="»"/>
              <a:defRPr sz="800" kern="1200">
                <a:solidFill>
                  <a:srgbClr val="000000"/>
                </a:solidFill>
                <a:latin typeface="Corbel"/>
                <a:ea typeface="ＭＳ Ｐゴシック" charset="0"/>
                <a:cs typeface="Corbel"/>
              </a:defRPr>
            </a:lvl5pPr>
            <a:lvl6pPr marL="1843448" indent="-167586" algn="l" defTabSz="335173" rtl="0" eaLnBrk="1" latinLnBrk="0" hangingPunct="1">
              <a:spcBef>
                <a:spcPct val="20000"/>
              </a:spcBef>
              <a:buFont typeface="Arial"/>
              <a:buChar char="•"/>
              <a:defRPr sz="1500" kern="1200">
                <a:solidFill>
                  <a:schemeClr val="tx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tx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tx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tx1"/>
                </a:solidFill>
                <a:latin typeface="+mn-lt"/>
                <a:ea typeface="+mn-ea"/>
                <a:cs typeface="+mn-cs"/>
              </a:defRPr>
            </a:lvl9pPr>
          </a:lstStyle>
          <a:p>
            <a:pPr marL="160912" indent="-160912">
              <a:lnSpc>
                <a:spcPct val="120000"/>
              </a:lnSpc>
              <a:spcBef>
                <a:spcPts val="0"/>
              </a:spcBef>
              <a:spcAft>
                <a:spcPts val="0"/>
              </a:spcAft>
              <a:buClr>
                <a:schemeClr val="dk1"/>
              </a:buClr>
              <a:buSzPct val="100000"/>
              <a:buFont typeface="Arial"/>
              <a:buChar char="•"/>
            </a:pPr>
            <a:r>
              <a:rPr lang="en-GB" sz="1000" dirty="0">
                <a:solidFill>
                  <a:schemeClr val="accent1"/>
                </a:solidFill>
                <a:latin typeface="Roboto"/>
                <a:ea typeface="Roboto"/>
                <a:cs typeface="Roboto"/>
                <a:sym typeface="Roboto Light"/>
              </a:rPr>
              <a:t>Many RIs are already operating distributed, multi-national federated structures and can contribute valuable experience (RIs)</a:t>
            </a:r>
            <a:endParaRPr lang="en-GB" sz="1000" dirty="0">
              <a:solidFill>
                <a:schemeClr val="accent1"/>
              </a:solidFill>
              <a:latin typeface="Roboto"/>
              <a:ea typeface="Roboto"/>
              <a:cs typeface="Roboto"/>
              <a:sym typeface="Roboto"/>
            </a:endParaRPr>
          </a:p>
          <a:p>
            <a:pPr marL="160912" indent="-160912">
              <a:lnSpc>
                <a:spcPct val="120000"/>
              </a:lnSpc>
              <a:spcBef>
                <a:spcPts val="0"/>
              </a:spcBef>
              <a:spcAft>
                <a:spcPts val="0"/>
              </a:spcAft>
              <a:buClr>
                <a:schemeClr val="dk1"/>
              </a:buClr>
              <a:buSzPct val="100000"/>
              <a:buFont typeface="Arial"/>
              <a:buChar char="•"/>
            </a:pPr>
            <a:r>
              <a:rPr lang="en-GB" sz="1000" dirty="0">
                <a:solidFill>
                  <a:schemeClr val="accent1"/>
                </a:solidFill>
                <a:latin typeface="Roboto"/>
                <a:ea typeface="Roboto"/>
                <a:cs typeface="Roboto"/>
                <a:sym typeface="Roboto Light"/>
              </a:rPr>
              <a:t>EOSC should not put the entry requirements to federation too high (RIs)</a:t>
            </a:r>
            <a:endParaRPr lang="en-GB" sz="1000" dirty="0">
              <a:solidFill>
                <a:schemeClr val="accent1"/>
              </a:solidFill>
              <a:latin typeface="Roboto"/>
              <a:ea typeface="Roboto"/>
              <a:cs typeface="Roboto"/>
              <a:sym typeface="Roboto"/>
            </a:endParaRPr>
          </a:p>
          <a:p>
            <a:pPr marL="160912" indent="-160912">
              <a:lnSpc>
                <a:spcPct val="120000"/>
              </a:lnSpc>
              <a:spcBef>
                <a:spcPts val="0"/>
              </a:spcBef>
              <a:spcAft>
                <a:spcPts val="0"/>
              </a:spcAft>
              <a:buClr>
                <a:schemeClr val="dk1"/>
              </a:buClr>
              <a:buSzPct val="100000"/>
              <a:buFont typeface="Arial"/>
              <a:buChar char="•"/>
            </a:pPr>
            <a:r>
              <a:rPr lang="en-GB" sz="1000" dirty="0">
                <a:solidFill>
                  <a:schemeClr val="accent1"/>
                </a:solidFill>
                <a:latin typeface="Roboto"/>
                <a:ea typeface="Roboto"/>
                <a:cs typeface="Roboto"/>
                <a:sym typeface="Roboto Light"/>
              </a:rPr>
              <a:t>RIs would find it valuable if the EOSC federation can contribute to the sustainability aspects (RIs)</a:t>
            </a:r>
            <a:endParaRPr lang="en-GB" sz="1000" dirty="0">
              <a:solidFill>
                <a:schemeClr val="accent1"/>
              </a:solidFill>
              <a:latin typeface="Roboto"/>
              <a:ea typeface="Roboto"/>
              <a:cs typeface="Roboto"/>
              <a:sym typeface="Roboto"/>
            </a:endParaRPr>
          </a:p>
          <a:p>
            <a:pPr marL="160912" indent="-160912">
              <a:lnSpc>
                <a:spcPct val="120000"/>
              </a:lnSpc>
              <a:spcBef>
                <a:spcPts val="0"/>
              </a:spcBef>
              <a:spcAft>
                <a:spcPts val="0"/>
              </a:spcAft>
              <a:buClr>
                <a:schemeClr val="dk1"/>
              </a:buClr>
              <a:buSzPct val="100000"/>
              <a:buFont typeface="Arial"/>
              <a:buChar char="•"/>
            </a:pPr>
            <a:r>
              <a:rPr lang="en-GB" sz="1000" dirty="0">
                <a:solidFill>
                  <a:schemeClr val="accent1"/>
                </a:solidFill>
                <a:latin typeface="Roboto"/>
                <a:ea typeface="Roboto"/>
                <a:cs typeface="Roboto"/>
                <a:sym typeface="Roboto Light"/>
              </a:rPr>
              <a:t>The Rules of Participation for EOSC need to be compatible with those of the </a:t>
            </a:r>
            <a:r>
              <a:rPr lang="en-GB" sz="1000" dirty="0" err="1">
                <a:solidFill>
                  <a:schemeClr val="accent1"/>
                </a:solidFill>
                <a:latin typeface="Roboto"/>
                <a:ea typeface="Roboto"/>
                <a:cs typeface="Roboto"/>
                <a:sym typeface="Roboto Light"/>
              </a:rPr>
              <a:t>Ris</a:t>
            </a:r>
            <a:r>
              <a:rPr lang="en-GB" sz="1000" dirty="0">
                <a:solidFill>
                  <a:schemeClr val="accent1"/>
                </a:solidFill>
                <a:latin typeface="Roboto"/>
                <a:ea typeface="Roboto"/>
                <a:cs typeface="Roboto"/>
                <a:sym typeface="Roboto Light"/>
              </a:rPr>
              <a:t> (RIs)</a:t>
            </a:r>
          </a:p>
          <a:p>
            <a:pPr marL="160912" indent="-160912">
              <a:lnSpc>
                <a:spcPct val="120000"/>
              </a:lnSpc>
              <a:spcBef>
                <a:spcPts val="0"/>
              </a:spcBef>
              <a:spcAft>
                <a:spcPts val="0"/>
              </a:spcAft>
              <a:buClr>
                <a:schemeClr val="dk1"/>
              </a:buClr>
              <a:buSzPct val="100000"/>
              <a:buFont typeface="Arial"/>
              <a:buChar char="•"/>
            </a:pPr>
            <a:r>
              <a:rPr lang="en-GB" sz="1000" dirty="0">
                <a:solidFill>
                  <a:schemeClr val="accent1"/>
                </a:solidFill>
                <a:latin typeface="Roboto"/>
                <a:ea typeface="Roboto"/>
                <a:cs typeface="Roboto"/>
                <a:sym typeface="Roboto Light"/>
              </a:rPr>
              <a:t>The EU Node should be considered as a reference implementation rather than a master Node RIs)</a:t>
            </a:r>
            <a:endParaRPr lang="en-GB" sz="1000" dirty="0">
              <a:solidFill>
                <a:schemeClr val="accent1"/>
              </a:solidFill>
              <a:latin typeface="Roboto"/>
              <a:ea typeface="Roboto"/>
              <a:cs typeface="Roboto"/>
              <a:sym typeface="Roboto"/>
            </a:endParaRPr>
          </a:p>
          <a:p>
            <a:pPr marL="160912" indent="-160912">
              <a:lnSpc>
                <a:spcPct val="120000"/>
              </a:lnSpc>
              <a:spcBef>
                <a:spcPts val="0"/>
              </a:spcBef>
              <a:spcAft>
                <a:spcPts val="0"/>
              </a:spcAft>
              <a:buClr>
                <a:schemeClr val="dk1"/>
              </a:buClr>
              <a:buSzPct val="100000"/>
              <a:buFont typeface="Arial"/>
              <a:buChar char="•"/>
            </a:pPr>
            <a:r>
              <a:rPr lang="en-GB" sz="1000" dirty="0">
                <a:solidFill>
                  <a:schemeClr val="accent1"/>
                </a:solidFill>
                <a:latin typeface="Roboto"/>
                <a:ea typeface="Roboto"/>
                <a:cs typeface="Roboto"/>
                <a:sym typeface="Roboto Light"/>
              </a:rPr>
              <a:t>RIs would find it valuable if the EU Node provides additional storage and processing capacity (RIs)</a:t>
            </a:r>
            <a:endParaRPr lang="en-GB" sz="1000" dirty="0">
              <a:solidFill>
                <a:schemeClr val="accent1"/>
              </a:solidFill>
              <a:latin typeface="Roboto"/>
              <a:ea typeface="Roboto"/>
              <a:cs typeface="Roboto"/>
              <a:sym typeface="Roboto"/>
            </a:endParaRPr>
          </a:p>
          <a:p>
            <a:pPr marL="160912" indent="-160912">
              <a:lnSpc>
                <a:spcPct val="120000"/>
              </a:lnSpc>
              <a:spcBef>
                <a:spcPts val="704"/>
              </a:spcBef>
              <a:spcAft>
                <a:spcPts val="0"/>
              </a:spcAft>
              <a:buClr>
                <a:schemeClr val="dk1"/>
              </a:buClr>
              <a:buSzPct val="100000"/>
              <a:buFont typeface="Arial"/>
              <a:buChar char="•"/>
            </a:pPr>
            <a:endParaRPr lang="en-GB" sz="1200" dirty="0">
              <a:solidFill>
                <a:schemeClr val="accent1"/>
              </a:solidFill>
            </a:endParaRPr>
          </a:p>
          <a:p>
            <a:endParaRPr lang="en-FI" sz="1200" dirty="0">
              <a:solidFill>
                <a:schemeClr val="accent1"/>
              </a:solidFill>
            </a:endParaRPr>
          </a:p>
          <a:p>
            <a:endParaRPr lang="en-GB" sz="1200" dirty="0">
              <a:solidFill>
                <a:schemeClr val="accent1"/>
              </a:solidFill>
            </a:endParaRPr>
          </a:p>
          <a:p>
            <a:endParaRPr lang="en-FI" sz="1200" dirty="0">
              <a:solidFill>
                <a:schemeClr val="accent1"/>
              </a:solidFill>
            </a:endParaRPr>
          </a:p>
        </p:txBody>
      </p:sp>
      <p:sp>
        <p:nvSpPr>
          <p:cNvPr id="7" name="Rectangle 6">
            <a:extLst>
              <a:ext uri="{FF2B5EF4-FFF2-40B4-BE49-F238E27FC236}">
                <a16:creationId xmlns:a16="http://schemas.microsoft.com/office/drawing/2014/main" id="{0C0F33AB-ABB6-5486-87A2-C5E00FCC4BEB}"/>
              </a:ext>
            </a:extLst>
          </p:cNvPr>
          <p:cNvSpPr/>
          <p:nvPr/>
        </p:nvSpPr>
        <p:spPr>
          <a:xfrm>
            <a:off x="234387" y="1430407"/>
            <a:ext cx="2143125" cy="123825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FI" dirty="0"/>
              <a:t>Take-away 1: Multiple nodes x country</a:t>
            </a:r>
          </a:p>
        </p:txBody>
      </p:sp>
      <p:sp>
        <p:nvSpPr>
          <p:cNvPr id="8" name="Rectangle 7">
            <a:extLst>
              <a:ext uri="{FF2B5EF4-FFF2-40B4-BE49-F238E27FC236}">
                <a16:creationId xmlns:a16="http://schemas.microsoft.com/office/drawing/2014/main" id="{6F0BD88A-D80D-FD29-AC2E-63C09B54463D}"/>
              </a:ext>
            </a:extLst>
          </p:cNvPr>
          <p:cNvSpPr/>
          <p:nvPr/>
        </p:nvSpPr>
        <p:spPr>
          <a:xfrm>
            <a:off x="6766488" y="1673185"/>
            <a:ext cx="2143125" cy="123825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FI" dirty="0"/>
              <a:t>Take-away 3: No EU master node but reference node</a:t>
            </a:r>
          </a:p>
        </p:txBody>
      </p:sp>
      <p:sp>
        <p:nvSpPr>
          <p:cNvPr id="9" name="Rectangle 8">
            <a:extLst>
              <a:ext uri="{FF2B5EF4-FFF2-40B4-BE49-F238E27FC236}">
                <a16:creationId xmlns:a16="http://schemas.microsoft.com/office/drawing/2014/main" id="{D3D45122-53CB-98CF-5A5A-280B1EC488EC}"/>
              </a:ext>
            </a:extLst>
          </p:cNvPr>
          <p:cNvSpPr/>
          <p:nvPr/>
        </p:nvSpPr>
        <p:spPr>
          <a:xfrm>
            <a:off x="3256757" y="2733021"/>
            <a:ext cx="2143125" cy="123825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FI" dirty="0"/>
              <a:t>Take-away 2: A node might itself be a collection of nodes</a:t>
            </a:r>
          </a:p>
        </p:txBody>
      </p:sp>
    </p:spTree>
    <p:extLst>
      <p:ext uri="{BB962C8B-B14F-4D97-AF65-F5344CB8AC3E}">
        <p14:creationId xmlns:p14="http://schemas.microsoft.com/office/powerpoint/2010/main" val="51663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A8E249-4E40-347B-25EC-D639052CACEE}"/>
              </a:ext>
            </a:extLst>
          </p:cNvPr>
          <p:cNvSpPr>
            <a:spLocks noGrp="1"/>
          </p:cNvSpPr>
          <p:nvPr>
            <p:ph type="body" idx="1"/>
          </p:nvPr>
        </p:nvSpPr>
        <p:spPr>
          <a:xfrm>
            <a:off x="3157871" y="1185347"/>
            <a:ext cx="5867196" cy="3805376"/>
          </a:xfrm>
        </p:spPr>
        <p:txBody>
          <a:bodyPr>
            <a:noAutofit/>
          </a:bodyPr>
          <a:lstStyle/>
          <a:p>
            <a:pPr marL="342900" lvl="0" indent="-342900" algn="l" fontAlgn="base">
              <a:lnSpc>
                <a:spcPct val="115000"/>
              </a:lnSpc>
              <a:spcBef>
                <a:spcPts val="0"/>
              </a:spcBef>
              <a:spcAft>
                <a:spcPts val="300"/>
              </a:spcAft>
              <a:buSzPts val="1000"/>
              <a:buFont typeface="Symbol" pitchFamily="2" charset="2"/>
              <a:buChar char=""/>
              <a:tabLst>
                <a:tab pos="457200" algn="l"/>
              </a:tabLst>
            </a:pPr>
            <a:r>
              <a:rPr lang="en-GB" b="1" dirty="0">
                <a:solidFill>
                  <a:srgbClr val="000000"/>
                </a:solidFill>
                <a:effectLst/>
                <a:latin typeface="+mn-lt"/>
                <a:ea typeface="Times New Roman" panose="02020603050405020304" pitchFamily="18" charset="0"/>
                <a:cs typeface="Times New Roman" panose="02020603050405020304" pitchFamily="18" charset="0"/>
              </a:rPr>
              <a:t>Collaboration</a:t>
            </a:r>
            <a:r>
              <a:rPr lang="en-GB" dirty="0">
                <a:solidFill>
                  <a:srgbClr val="000000"/>
                </a:solidFill>
                <a:effectLst/>
                <a:latin typeface="+mn-lt"/>
                <a:ea typeface="Times New Roman" panose="02020603050405020304" pitchFamily="18" charset="0"/>
                <a:cs typeface="Times New Roman" panose="02020603050405020304" pitchFamily="18" charset="0"/>
              </a:rPr>
              <a:t>: Nodes in the EOSC Federation </a:t>
            </a:r>
            <a:r>
              <a:rPr lang="en-GB" b="1" dirty="0">
                <a:solidFill>
                  <a:srgbClr val="000000"/>
                </a:solidFill>
                <a:effectLst/>
                <a:latin typeface="+mn-lt"/>
                <a:ea typeface="Times New Roman" panose="02020603050405020304" pitchFamily="18" charset="0"/>
                <a:cs typeface="Times New Roman" panose="02020603050405020304" pitchFamily="18" charset="0"/>
              </a:rPr>
              <a:t>enable collaboration to achieve common goals</a:t>
            </a:r>
            <a:r>
              <a:rPr lang="en-GB" dirty="0">
                <a:solidFill>
                  <a:srgbClr val="000000"/>
                </a:solidFill>
                <a:effectLst/>
                <a:latin typeface="+mn-lt"/>
                <a:ea typeface="Times New Roman" panose="02020603050405020304" pitchFamily="18" charset="0"/>
                <a:cs typeface="Times New Roman" panose="02020603050405020304" pitchFamily="18" charset="0"/>
              </a:rPr>
              <a:t>. </a:t>
            </a:r>
          </a:p>
          <a:p>
            <a:pPr marL="342900" lvl="0" indent="-342900" algn="l" fontAlgn="base">
              <a:lnSpc>
                <a:spcPct val="115000"/>
              </a:lnSpc>
              <a:spcBef>
                <a:spcPts val="0"/>
              </a:spcBef>
              <a:spcAft>
                <a:spcPts val="300"/>
              </a:spcAft>
              <a:buSzPts val="1000"/>
              <a:buFont typeface="Symbol" pitchFamily="2" charset="2"/>
              <a:buChar char=""/>
              <a:tabLst>
                <a:tab pos="457200" algn="l"/>
              </a:tabLst>
            </a:pPr>
            <a:r>
              <a:rPr lang="en-GB" b="1" dirty="0">
                <a:solidFill>
                  <a:srgbClr val="000000"/>
                </a:solidFill>
                <a:effectLst/>
                <a:latin typeface="+mn-lt"/>
                <a:ea typeface="Times New Roman" panose="02020603050405020304" pitchFamily="18" charset="0"/>
                <a:cs typeface="Times New Roman" panose="02020603050405020304" pitchFamily="18" charset="0"/>
              </a:rPr>
              <a:t>Governance</a:t>
            </a:r>
            <a:r>
              <a:rPr lang="en-GB" dirty="0">
                <a:solidFill>
                  <a:srgbClr val="000000"/>
                </a:solidFill>
                <a:effectLst/>
                <a:latin typeface="+mn-lt"/>
                <a:ea typeface="Times New Roman" panose="02020603050405020304" pitchFamily="18" charset="0"/>
                <a:cs typeface="Times New Roman" panose="02020603050405020304" pitchFamily="18" charset="0"/>
              </a:rPr>
              <a:t>: </a:t>
            </a:r>
            <a:r>
              <a:rPr lang="en-GB" dirty="0">
                <a:solidFill>
                  <a:srgbClr val="000000"/>
                </a:solidFill>
                <a:effectLst/>
                <a:latin typeface="+mn-lt"/>
                <a:ea typeface="Times New Roman" panose="02020603050405020304" pitchFamily="18" charset="0"/>
              </a:rPr>
              <a:t>A governance structure is established to determine federation policies incl. the </a:t>
            </a:r>
            <a:r>
              <a:rPr lang="en-GB" b="1" dirty="0">
                <a:solidFill>
                  <a:srgbClr val="000000"/>
                </a:solidFill>
                <a:effectLst/>
                <a:latin typeface="+mn-lt"/>
                <a:ea typeface="Times New Roman" panose="02020603050405020304" pitchFamily="18" charset="0"/>
              </a:rPr>
              <a:t>inclusion/exclusion of nodes</a:t>
            </a:r>
            <a:r>
              <a:rPr lang="en-GB" dirty="0">
                <a:solidFill>
                  <a:srgbClr val="000000"/>
                </a:solidFill>
                <a:effectLst/>
                <a:latin typeface="+mn-lt"/>
                <a:ea typeface="Times New Roman" panose="02020603050405020304" pitchFamily="18" charset="0"/>
              </a:rPr>
              <a:t>. </a:t>
            </a:r>
            <a:r>
              <a:rPr lang="en-GB" dirty="0">
                <a:solidFill>
                  <a:srgbClr val="000000"/>
                </a:solidFill>
                <a:effectLst/>
                <a:latin typeface="+mn-lt"/>
                <a:ea typeface="Roboto" panose="02000000000000000000" pitchFamily="2" charset="0"/>
                <a:cs typeface="Roboto" panose="02000000000000000000" pitchFamily="2" charset="0"/>
              </a:rPr>
              <a:t>Each node has an identified </a:t>
            </a:r>
            <a:r>
              <a:rPr lang="en-GB" b="1" dirty="0">
                <a:solidFill>
                  <a:srgbClr val="000000"/>
                </a:solidFill>
                <a:effectLst/>
                <a:latin typeface="+mn-lt"/>
                <a:ea typeface="Roboto" panose="02000000000000000000" pitchFamily="2" charset="0"/>
                <a:cs typeface="Roboto" panose="02000000000000000000" pitchFamily="2" charset="0"/>
              </a:rPr>
              <a:t>legal representative </a:t>
            </a:r>
            <a:r>
              <a:rPr lang="en-GB" dirty="0">
                <a:solidFill>
                  <a:srgbClr val="000000"/>
                </a:solidFill>
                <a:effectLst/>
                <a:latin typeface="+mn-lt"/>
                <a:ea typeface="Roboto" panose="02000000000000000000" pitchFamily="2" charset="0"/>
                <a:cs typeface="Roboto" panose="02000000000000000000" pitchFamily="2" charset="0"/>
              </a:rPr>
              <a:t>that takes responsibility for ownership and accountability.</a:t>
            </a:r>
            <a:endParaRPr lang="en-FI" dirty="0">
              <a:solidFill>
                <a:srgbClr val="000000"/>
              </a:solidFill>
              <a:effectLst/>
              <a:latin typeface="+mn-lt"/>
              <a:ea typeface="Roboto" panose="02000000000000000000" pitchFamily="2" charset="0"/>
              <a:cs typeface="Roboto" panose="02000000000000000000" pitchFamily="2" charset="0"/>
            </a:endParaRPr>
          </a:p>
          <a:p>
            <a:pPr marL="342900" lvl="0" indent="-342900" fontAlgn="base">
              <a:lnSpc>
                <a:spcPct val="115000"/>
              </a:lnSpc>
              <a:spcBef>
                <a:spcPts val="0"/>
              </a:spcBef>
              <a:spcAft>
                <a:spcPts val="300"/>
              </a:spcAft>
              <a:buSzPts val="1000"/>
              <a:buFont typeface="Symbol" pitchFamily="2" charset="2"/>
              <a:buChar char=""/>
              <a:tabLst>
                <a:tab pos="457200" algn="l"/>
              </a:tabLst>
            </a:pPr>
            <a:r>
              <a:rPr lang="en-GB" b="1" dirty="0">
                <a:solidFill>
                  <a:srgbClr val="000000"/>
                </a:solidFill>
                <a:effectLst/>
                <a:latin typeface="+mn-lt"/>
                <a:ea typeface="Roboto" panose="02000000000000000000" pitchFamily="2" charset="0"/>
                <a:cs typeface="Roboto" panose="02000000000000000000" pitchFamily="2" charset="0"/>
              </a:rPr>
              <a:t>Autonomy</a:t>
            </a:r>
            <a:r>
              <a:rPr lang="en-GB" dirty="0">
                <a:solidFill>
                  <a:srgbClr val="000000"/>
                </a:solidFill>
                <a:effectLst/>
                <a:latin typeface="+mn-lt"/>
                <a:ea typeface="Roboto" panose="02000000000000000000" pitchFamily="2" charset="0"/>
                <a:cs typeface="Roboto" panose="02000000000000000000" pitchFamily="2" charset="0"/>
              </a:rPr>
              <a:t>: </a:t>
            </a:r>
            <a:r>
              <a:rPr lang="en-GB" dirty="0">
                <a:solidFill>
                  <a:srgbClr val="000000"/>
                </a:solidFill>
                <a:ea typeface="Roboto" panose="02000000000000000000" pitchFamily="2" charset="0"/>
                <a:cs typeface="Roboto" panose="02000000000000000000" pitchFamily="2" charset="0"/>
              </a:rPr>
              <a:t>There may be node </a:t>
            </a:r>
            <a:r>
              <a:rPr lang="en-GB" b="1" dirty="0">
                <a:solidFill>
                  <a:srgbClr val="000000"/>
                </a:solidFill>
                <a:ea typeface="Roboto" panose="02000000000000000000" pitchFamily="2" charset="0"/>
                <a:cs typeface="Roboto" panose="02000000000000000000" pitchFamily="2" charset="0"/>
              </a:rPr>
              <a:t>specific policies that vary from one node to another</a:t>
            </a:r>
            <a:r>
              <a:rPr lang="en-GB" dirty="0">
                <a:solidFill>
                  <a:srgbClr val="000000"/>
                </a:solidFill>
                <a:ea typeface="Roboto" panose="02000000000000000000" pitchFamily="2" charset="0"/>
                <a:cs typeface="Roboto" panose="02000000000000000000" pitchFamily="2" charset="0"/>
              </a:rPr>
              <a:t>. </a:t>
            </a:r>
          </a:p>
          <a:p>
            <a:pPr marL="342900" lvl="0" indent="-342900" fontAlgn="base">
              <a:lnSpc>
                <a:spcPct val="115000"/>
              </a:lnSpc>
              <a:spcBef>
                <a:spcPts val="0"/>
              </a:spcBef>
              <a:spcAft>
                <a:spcPts val="300"/>
              </a:spcAft>
              <a:buSzPts val="1000"/>
              <a:buFont typeface="Symbol" pitchFamily="2" charset="2"/>
              <a:buChar char=""/>
              <a:tabLst>
                <a:tab pos="457200" algn="l"/>
              </a:tabLst>
            </a:pPr>
            <a:r>
              <a:rPr lang="en-GB" b="1" dirty="0">
                <a:solidFill>
                  <a:srgbClr val="000000"/>
                </a:solidFill>
                <a:effectLst/>
                <a:latin typeface="+mn-lt"/>
                <a:ea typeface="Roboto" panose="02000000000000000000" pitchFamily="2" charset="0"/>
                <a:cs typeface="Roboto" panose="02000000000000000000" pitchFamily="2" charset="0"/>
              </a:rPr>
              <a:t>Interconnectivity</a:t>
            </a:r>
            <a:r>
              <a:rPr lang="en-GB" dirty="0">
                <a:solidFill>
                  <a:srgbClr val="000000"/>
                </a:solidFill>
                <a:effectLst/>
                <a:latin typeface="+mn-lt"/>
                <a:ea typeface="Roboto" panose="02000000000000000000" pitchFamily="2" charset="0"/>
                <a:cs typeface="Roboto" panose="02000000000000000000" pitchFamily="2" charset="0"/>
              </a:rPr>
              <a:t>: Nodes offer interfaces that </a:t>
            </a:r>
            <a:r>
              <a:rPr lang="en-GB" b="1" dirty="0">
                <a:solidFill>
                  <a:srgbClr val="000000"/>
                </a:solidFill>
                <a:effectLst/>
                <a:latin typeface="+mn-lt"/>
                <a:ea typeface="Roboto" panose="02000000000000000000" pitchFamily="2" charset="0"/>
                <a:cs typeface="Roboto" panose="02000000000000000000" pitchFamily="2" charset="0"/>
              </a:rPr>
              <a:t>respect the EOSC Interoperability Framework</a:t>
            </a:r>
            <a:r>
              <a:rPr lang="en-GB" dirty="0">
                <a:solidFill>
                  <a:srgbClr val="000000"/>
                </a:solidFill>
                <a:effectLst/>
                <a:latin typeface="+mn-lt"/>
                <a:ea typeface="Roboto" panose="02000000000000000000" pitchFamily="2" charset="0"/>
                <a:cs typeface="Roboto" panose="02000000000000000000" pitchFamily="2" charset="0"/>
              </a:rPr>
              <a:t>. </a:t>
            </a:r>
          </a:p>
          <a:p>
            <a:pPr marL="342900" lvl="0" indent="-342900" algn="l" fontAlgn="base">
              <a:lnSpc>
                <a:spcPct val="115000"/>
              </a:lnSpc>
              <a:spcBef>
                <a:spcPts val="0"/>
              </a:spcBef>
              <a:spcAft>
                <a:spcPts val="300"/>
              </a:spcAft>
              <a:buSzPts val="1000"/>
              <a:buFont typeface="Symbol" pitchFamily="2" charset="2"/>
              <a:buChar char=""/>
              <a:tabLst>
                <a:tab pos="457200" algn="l"/>
              </a:tabLst>
            </a:pPr>
            <a:r>
              <a:rPr lang="en-GB" b="1" dirty="0">
                <a:solidFill>
                  <a:srgbClr val="000000"/>
                </a:solidFill>
                <a:effectLst/>
                <a:latin typeface="+mn-lt"/>
                <a:ea typeface="Roboto" panose="02000000000000000000" pitchFamily="2" charset="0"/>
                <a:cs typeface="Roboto" panose="02000000000000000000" pitchFamily="2" charset="0"/>
              </a:rPr>
              <a:t>Resources: </a:t>
            </a:r>
            <a:r>
              <a:rPr lang="en-GB" dirty="0">
                <a:solidFill>
                  <a:srgbClr val="000000"/>
                </a:solidFill>
                <a:effectLst/>
                <a:latin typeface="+mn-lt"/>
                <a:ea typeface="Roboto" panose="02000000000000000000" pitchFamily="2" charset="0"/>
                <a:cs typeface="Roboto" panose="02000000000000000000" pitchFamily="2" charset="0"/>
              </a:rPr>
              <a:t>All nodes </a:t>
            </a:r>
            <a:r>
              <a:rPr lang="en-GB" b="1" dirty="0">
                <a:solidFill>
                  <a:srgbClr val="000000"/>
                </a:solidFill>
                <a:effectLst/>
                <a:latin typeface="+mn-lt"/>
                <a:ea typeface="Roboto" panose="02000000000000000000" pitchFamily="2" charset="0"/>
                <a:cs typeface="Roboto" panose="02000000000000000000" pitchFamily="2" charset="0"/>
              </a:rPr>
              <a:t>contain resources </a:t>
            </a:r>
            <a:r>
              <a:rPr lang="en-GB" dirty="0">
                <a:solidFill>
                  <a:srgbClr val="000000"/>
                </a:solidFill>
                <a:effectLst/>
                <a:latin typeface="+mn-lt"/>
                <a:ea typeface="Roboto" panose="02000000000000000000" pitchFamily="2" charset="0"/>
                <a:cs typeface="Roboto" panose="02000000000000000000" pitchFamily="2" charset="0"/>
              </a:rPr>
              <a:t>(FAIR data and/or services) that should </a:t>
            </a:r>
            <a:r>
              <a:rPr lang="en-GB" b="1" dirty="0">
                <a:solidFill>
                  <a:srgbClr val="000000"/>
                </a:solidFill>
                <a:effectLst/>
                <a:latin typeface="+mn-lt"/>
                <a:ea typeface="Roboto" panose="02000000000000000000" pitchFamily="2" charset="0"/>
                <a:cs typeface="Roboto" panose="02000000000000000000" pitchFamily="2" charset="0"/>
              </a:rPr>
              <a:t>add value to the EOSC Federation </a:t>
            </a:r>
            <a:r>
              <a:rPr lang="en-GB" dirty="0">
                <a:solidFill>
                  <a:srgbClr val="000000"/>
                </a:solidFill>
                <a:effectLst/>
                <a:latin typeface="+mn-lt"/>
                <a:ea typeface="Roboto" panose="02000000000000000000" pitchFamily="2" charset="0"/>
                <a:cs typeface="Roboto" panose="02000000000000000000" pitchFamily="2" charset="0"/>
              </a:rPr>
              <a:t>(as well as its users). The services may be of a </a:t>
            </a:r>
            <a:r>
              <a:rPr lang="en-GB" b="1" dirty="0">
                <a:solidFill>
                  <a:srgbClr val="000000"/>
                </a:solidFill>
                <a:effectLst/>
                <a:latin typeface="+mn-lt"/>
                <a:ea typeface="Roboto" panose="02000000000000000000" pitchFamily="2" charset="0"/>
                <a:cs typeface="Roboto" panose="02000000000000000000" pitchFamily="2" charset="0"/>
              </a:rPr>
              <a:t>technical nature </a:t>
            </a:r>
            <a:r>
              <a:rPr lang="en-GB" dirty="0">
                <a:solidFill>
                  <a:srgbClr val="000000"/>
                </a:solidFill>
                <a:effectLst/>
                <a:latin typeface="+mn-lt"/>
                <a:ea typeface="Roboto" panose="02000000000000000000" pitchFamily="2" charset="0"/>
                <a:cs typeface="Roboto" panose="02000000000000000000" pitchFamily="2" charset="0"/>
              </a:rPr>
              <a:t>(i.e. allow to perform actions on data) but may also include </a:t>
            </a:r>
            <a:r>
              <a:rPr lang="en-GB" b="1" dirty="0">
                <a:solidFill>
                  <a:srgbClr val="000000"/>
                </a:solidFill>
                <a:effectLst/>
                <a:latin typeface="+mn-lt"/>
                <a:ea typeface="Roboto" panose="02000000000000000000" pitchFamily="2" charset="0"/>
                <a:cs typeface="Roboto" panose="02000000000000000000" pitchFamily="2" charset="0"/>
              </a:rPr>
              <a:t>training services or expertise </a:t>
            </a:r>
            <a:r>
              <a:rPr lang="en-GB" dirty="0">
                <a:solidFill>
                  <a:srgbClr val="000000"/>
                </a:solidFill>
                <a:effectLst/>
                <a:latin typeface="+mn-lt"/>
                <a:ea typeface="Roboto" panose="02000000000000000000" pitchFamily="2" charset="0"/>
                <a:cs typeface="Roboto" panose="02000000000000000000" pitchFamily="2" charset="0"/>
              </a:rPr>
              <a:t>such as centres of competence.</a:t>
            </a:r>
            <a:endParaRPr lang="en-FI" dirty="0">
              <a:solidFill>
                <a:srgbClr val="000000"/>
              </a:solidFill>
              <a:effectLst/>
              <a:latin typeface="+mn-lt"/>
              <a:ea typeface="Roboto" panose="02000000000000000000" pitchFamily="2" charset="0"/>
              <a:cs typeface="Roboto" panose="02000000000000000000" pitchFamily="2" charset="0"/>
            </a:endParaRPr>
          </a:p>
          <a:p>
            <a:pPr marL="342900" lvl="0" indent="-342900" algn="l" fontAlgn="base">
              <a:lnSpc>
                <a:spcPct val="115000"/>
              </a:lnSpc>
              <a:spcBef>
                <a:spcPts val="0"/>
              </a:spcBef>
              <a:spcAft>
                <a:spcPts val="300"/>
              </a:spcAft>
              <a:buSzPts val="1000"/>
              <a:buFont typeface="Symbol" pitchFamily="2" charset="2"/>
              <a:buChar char=""/>
              <a:tabLst>
                <a:tab pos="457200" algn="l"/>
              </a:tabLst>
            </a:pPr>
            <a:r>
              <a:rPr lang="en-GB" b="1" dirty="0">
                <a:solidFill>
                  <a:srgbClr val="000000"/>
                </a:solidFill>
                <a:effectLst/>
                <a:latin typeface="+mn-lt"/>
                <a:ea typeface="Roboto" panose="02000000000000000000" pitchFamily="2" charset="0"/>
                <a:cs typeface="Roboto" panose="02000000000000000000" pitchFamily="2" charset="0"/>
              </a:rPr>
              <a:t>Scalability</a:t>
            </a:r>
            <a:r>
              <a:rPr lang="en-GB" dirty="0">
                <a:solidFill>
                  <a:srgbClr val="000000"/>
                </a:solidFill>
                <a:effectLst/>
                <a:latin typeface="+mn-lt"/>
                <a:ea typeface="Roboto" panose="02000000000000000000" pitchFamily="2" charset="0"/>
                <a:cs typeface="Roboto" panose="02000000000000000000" pitchFamily="2" charset="0"/>
              </a:rPr>
              <a:t>: The federation can be scaled by adding new nodes. </a:t>
            </a:r>
            <a:endParaRPr lang="en-FI" dirty="0">
              <a:solidFill>
                <a:srgbClr val="000000"/>
              </a:solidFill>
              <a:latin typeface="+mn-lt"/>
              <a:ea typeface="Roboto" panose="02000000000000000000" pitchFamily="2" charset="0"/>
              <a:cs typeface="Roboto" panose="02000000000000000000" pitchFamily="2" charset="0"/>
            </a:endParaRPr>
          </a:p>
          <a:p>
            <a:pPr marL="342900" lvl="0" indent="-342900" algn="l" fontAlgn="base">
              <a:lnSpc>
                <a:spcPct val="115000"/>
              </a:lnSpc>
              <a:spcBef>
                <a:spcPts val="0"/>
              </a:spcBef>
              <a:spcAft>
                <a:spcPts val="300"/>
              </a:spcAft>
              <a:buSzPts val="1000"/>
              <a:buFont typeface="Symbol" pitchFamily="2" charset="2"/>
              <a:buChar char=""/>
              <a:tabLst>
                <a:tab pos="457200" algn="l"/>
              </a:tabLst>
            </a:pPr>
            <a:r>
              <a:rPr lang="en-GB" b="1" dirty="0">
                <a:solidFill>
                  <a:srgbClr val="000000"/>
                </a:solidFill>
                <a:effectLst/>
                <a:latin typeface="+mn-lt"/>
                <a:ea typeface="Roboto" panose="02000000000000000000" pitchFamily="2" charset="0"/>
                <a:cs typeface="Roboto" panose="02000000000000000000" pitchFamily="2" charset="0"/>
              </a:rPr>
              <a:t>Heterogeneity</a:t>
            </a:r>
            <a:r>
              <a:rPr lang="en-GB" dirty="0">
                <a:solidFill>
                  <a:srgbClr val="000000"/>
                </a:solidFill>
                <a:effectLst/>
                <a:latin typeface="+mn-lt"/>
                <a:ea typeface="Roboto" panose="02000000000000000000" pitchFamily="2" charset="0"/>
                <a:cs typeface="Roboto" panose="02000000000000000000" pitchFamily="2" charset="0"/>
              </a:rPr>
              <a:t>: Nodes belonging to different categories may vary in the collection of resources to which they provide access and the infrastructure on which they are built.</a:t>
            </a:r>
            <a:r>
              <a:rPr lang="en-FI" dirty="0">
                <a:effectLst/>
                <a:latin typeface="+mn-lt"/>
                <a:ea typeface="Roboto" panose="02000000000000000000" pitchFamily="2" charset="0"/>
                <a:cs typeface="Roboto" panose="02000000000000000000" pitchFamily="2" charset="0"/>
              </a:rPr>
              <a:t> </a:t>
            </a:r>
          </a:p>
          <a:p>
            <a:pPr marL="0" lvl="0" indent="0" algn="l" fontAlgn="base">
              <a:lnSpc>
                <a:spcPct val="115000"/>
              </a:lnSpc>
              <a:spcBef>
                <a:spcPts val="0"/>
              </a:spcBef>
              <a:spcAft>
                <a:spcPts val="300"/>
              </a:spcAft>
              <a:buSzPts val="1000"/>
              <a:tabLst>
                <a:tab pos="457200" algn="l"/>
              </a:tabLst>
            </a:pPr>
            <a:endParaRPr lang="en-GB" dirty="0">
              <a:solidFill>
                <a:schemeClr val="accent1"/>
              </a:solidFill>
              <a:effectLst/>
              <a:latin typeface="+mn-lt"/>
              <a:ea typeface="Times New Roman" panose="02020603050405020304" pitchFamily="18" charset="0"/>
              <a:cs typeface="Times New Roman" panose="02020603050405020304" pitchFamily="18" charset="0"/>
            </a:endParaRPr>
          </a:p>
          <a:p>
            <a:pPr marL="0" lvl="0" indent="0" algn="l" fontAlgn="base">
              <a:lnSpc>
                <a:spcPct val="115000"/>
              </a:lnSpc>
              <a:spcBef>
                <a:spcPts val="0"/>
              </a:spcBef>
              <a:spcAft>
                <a:spcPts val="300"/>
              </a:spcAft>
              <a:buSzPts val="1000"/>
              <a:tabLst>
                <a:tab pos="457200" algn="l"/>
              </a:tabLst>
            </a:pPr>
            <a:r>
              <a:rPr lang="en-GB" dirty="0">
                <a:solidFill>
                  <a:schemeClr val="accent1"/>
                </a:solidFill>
                <a:effectLst/>
                <a:latin typeface="+mn-lt"/>
                <a:ea typeface="Times New Roman" panose="02020603050405020304" pitchFamily="18" charset="0"/>
                <a:cs typeface="Times New Roman" panose="02020603050405020304" pitchFamily="18" charset="0"/>
              </a:rPr>
              <a:t>The EOSC Federation model is </a:t>
            </a:r>
            <a:r>
              <a:rPr lang="en-GB" b="1" dirty="0">
                <a:solidFill>
                  <a:schemeClr val="accent1"/>
                </a:solidFill>
                <a:effectLst/>
                <a:latin typeface="+mn-lt"/>
                <a:ea typeface="Times New Roman" panose="02020603050405020304" pitchFamily="18" charset="0"/>
                <a:cs typeface="Times New Roman" panose="02020603050405020304" pitchFamily="18" charset="0"/>
              </a:rPr>
              <a:t>enabled by the EOSC Interoperability Framework</a:t>
            </a:r>
            <a:r>
              <a:rPr lang="en-GB" dirty="0">
                <a:solidFill>
                  <a:schemeClr val="accent1"/>
                </a:solidFill>
                <a:effectLst/>
                <a:latin typeface="+mn-lt"/>
                <a:ea typeface="Times New Roman" panose="02020603050405020304" pitchFamily="18" charset="0"/>
                <a:cs typeface="Times New Roman" panose="02020603050405020304" pitchFamily="18" charset="0"/>
              </a:rPr>
              <a:t>, which defines the interfaces to interconnect EOSC Nodes and their resources</a:t>
            </a:r>
            <a:r>
              <a:rPr lang="en-FI" sz="900" dirty="0">
                <a:solidFill>
                  <a:schemeClr val="accent1"/>
                </a:solidFill>
                <a:effectLst/>
                <a:latin typeface="+mn-lt"/>
              </a:rPr>
              <a:t> </a:t>
            </a:r>
            <a:endParaRPr lang="en-FI" sz="900" dirty="0">
              <a:solidFill>
                <a:schemeClr val="accent1"/>
              </a:solidFill>
              <a:latin typeface="+mn-lt"/>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6C82E526-984E-3E1A-DEC2-C5DD11E86A33}"/>
              </a:ext>
            </a:extLst>
          </p:cNvPr>
          <p:cNvSpPr>
            <a:spLocks noGrp="1"/>
          </p:cNvSpPr>
          <p:nvPr>
            <p:ph type="title"/>
          </p:nvPr>
        </p:nvSpPr>
        <p:spPr>
          <a:xfrm>
            <a:off x="1291304" y="176725"/>
            <a:ext cx="7372500" cy="629586"/>
          </a:xfrm>
        </p:spPr>
        <p:txBody>
          <a:bodyPr>
            <a:normAutofit fontScale="90000"/>
          </a:bodyPr>
          <a:lstStyle/>
          <a:p>
            <a:r>
              <a:rPr lang="en-GB" dirty="0"/>
              <a:t>EOSC-A / Draft Position Paper of the Board on the EOSC Federation and the role of Nodes </a:t>
            </a:r>
            <a:endParaRPr lang="en-FI" dirty="0"/>
          </a:p>
        </p:txBody>
      </p:sp>
      <p:sp>
        <p:nvSpPr>
          <p:cNvPr id="4" name="Slide Number Placeholder 3">
            <a:extLst>
              <a:ext uri="{FF2B5EF4-FFF2-40B4-BE49-F238E27FC236}">
                <a16:creationId xmlns:a16="http://schemas.microsoft.com/office/drawing/2014/main" id="{AB266185-2EE1-A7CE-76E7-7153FCF1F1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11</a:t>
            </a:fld>
            <a:endParaRPr lang="pt-BR"/>
          </a:p>
        </p:txBody>
      </p:sp>
      <p:sp>
        <p:nvSpPr>
          <p:cNvPr id="5" name="Text Placeholder 4">
            <a:extLst>
              <a:ext uri="{FF2B5EF4-FFF2-40B4-BE49-F238E27FC236}">
                <a16:creationId xmlns:a16="http://schemas.microsoft.com/office/drawing/2014/main" id="{7048B62E-CB3F-2E7A-F296-3ACEC93B4F00}"/>
              </a:ext>
            </a:extLst>
          </p:cNvPr>
          <p:cNvSpPr>
            <a:spLocks noGrp="1"/>
          </p:cNvSpPr>
          <p:nvPr>
            <p:ph type="body" idx="2"/>
          </p:nvPr>
        </p:nvSpPr>
        <p:spPr>
          <a:xfrm>
            <a:off x="2817808" y="806311"/>
            <a:ext cx="5034888" cy="379036"/>
          </a:xfrm>
        </p:spPr>
        <p:txBody>
          <a:bodyPr>
            <a:normAutofit/>
          </a:bodyPr>
          <a:lstStyle/>
          <a:p>
            <a:r>
              <a:rPr lang="en-GB" sz="1100" b="1" dirty="0">
                <a:solidFill>
                  <a:srgbClr val="000000"/>
                </a:solidFill>
                <a:latin typeface="+mn-lt"/>
              </a:rPr>
              <a:t>EOSC </a:t>
            </a:r>
            <a:r>
              <a:rPr lang="en-FI" sz="1100" b="1" dirty="0">
                <a:solidFill>
                  <a:srgbClr val="000000"/>
                </a:solidFill>
                <a:latin typeface="+mn-lt"/>
              </a:rPr>
              <a:t>node main characteristics</a:t>
            </a:r>
          </a:p>
        </p:txBody>
      </p:sp>
      <p:pic>
        <p:nvPicPr>
          <p:cNvPr id="6" name="Picture 5">
            <a:extLst>
              <a:ext uri="{FF2B5EF4-FFF2-40B4-BE49-F238E27FC236}">
                <a16:creationId xmlns:a16="http://schemas.microsoft.com/office/drawing/2014/main" id="{F14C69A8-797F-87E6-D6B5-524F35119B54}"/>
              </a:ext>
            </a:extLst>
          </p:cNvPr>
          <p:cNvPicPr>
            <a:picLocks noChangeAspect="1"/>
          </p:cNvPicPr>
          <p:nvPr/>
        </p:nvPicPr>
        <p:blipFill>
          <a:blip r:embed="rId3"/>
          <a:stretch>
            <a:fillRect/>
          </a:stretch>
        </p:blipFill>
        <p:spPr>
          <a:xfrm>
            <a:off x="320070" y="1110939"/>
            <a:ext cx="2646692" cy="3793234"/>
          </a:xfrm>
          <a:prstGeom prst="rect">
            <a:avLst/>
          </a:prstGeom>
        </p:spPr>
      </p:pic>
    </p:spTree>
    <p:extLst>
      <p:ext uri="{BB962C8B-B14F-4D97-AF65-F5344CB8AC3E}">
        <p14:creationId xmlns:p14="http://schemas.microsoft.com/office/powerpoint/2010/main" val="46205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D78C13-AA45-27B8-4B93-15B86AC80296}"/>
              </a:ext>
            </a:extLst>
          </p:cNvPr>
          <p:cNvSpPr>
            <a:spLocks noGrp="1"/>
          </p:cNvSpPr>
          <p:nvPr>
            <p:ph type="body" idx="1"/>
          </p:nvPr>
        </p:nvSpPr>
        <p:spPr>
          <a:xfrm>
            <a:off x="340242" y="728457"/>
            <a:ext cx="8218967" cy="3990434"/>
          </a:xfrm>
        </p:spPr>
        <p:txBody>
          <a:bodyPr>
            <a:noAutofit/>
          </a:bodyPr>
          <a:lstStyle/>
          <a:p>
            <a:pPr marL="228600" indent="0">
              <a:spcBef>
                <a:spcPts val="0"/>
              </a:spcBef>
            </a:pPr>
            <a:r>
              <a:rPr lang="en-GB" sz="1600" b="1" dirty="0">
                <a:latin typeface="+mn-lt"/>
              </a:rPr>
              <a:t>Defining the EOSC federation</a:t>
            </a:r>
          </a:p>
          <a:p>
            <a:pPr>
              <a:spcBef>
                <a:spcPts val="0"/>
              </a:spcBef>
              <a:buFont typeface="Arial" panose="020B0604020202020204" pitchFamily="34" charset="0"/>
              <a:buChar char="•"/>
            </a:pPr>
            <a:r>
              <a:rPr lang="en-GB" sz="1600" b="1" dirty="0">
                <a:latin typeface="+mn-lt"/>
              </a:rPr>
              <a:t>EOSC A will continue to lead </a:t>
            </a:r>
            <a:r>
              <a:rPr lang="en-GB" sz="1600" dirty="0">
                <a:latin typeface="+mn-lt"/>
              </a:rPr>
              <a:t>on shaping the </a:t>
            </a:r>
            <a:r>
              <a:rPr lang="en-GB" sz="1600" b="1" dirty="0">
                <a:latin typeface="+mn-lt"/>
              </a:rPr>
              <a:t>definition of the EOSC Federation and the role of Nodes</a:t>
            </a:r>
          </a:p>
          <a:p>
            <a:pPr>
              <a:spcBef>
                <a:spcPts val="0"/>
              </a:spcBef>
              <a:buFont typeface="Arial" panose="020B0604020202020204" pitchFamily="34" charset="0"/>
              <a:buChar char="•"/>
            </a:pPr>
            <a:r>
              <a:rPr lang="en-GB" sz="1600" dirty="0">
                <a:latin typeface="+mn-lt"/>
              </a:rPr>
              <a:t>The EOSC-A Board of Directors will </a:t>
            </a:r>
            <a:r>
              <a:rPr lang="en-GB" sz="1600" b="1" dirty="0">
                <a:latin typeface="+mn-lt"/>
              </a:rPr>
              <a:t>present its position paper to the EOSC Partnership </a:t>
            </a:r>
            <a:r>
              <a:rPr lang="en-GB" sz="1600" dirty="0">
                <a:latin typeface="+mn-lt"/>
              </a:rPr>
              <a:t>in December 2023</a:t>
            </a:r>
          </a:p>
          <a:p>
            <a:pPr>
              <a:spcBef>
                <a:spcPts val="0"/>
              </a:spcBef>
              <a:buFont typeface="Arial" panose="020B0604020202020204" pitchFamily="34" charset="0"/>
              <a:buChar char="•"/>
            </a:pPr>
            <a:r>
              <a:rPr lang="en-GB" sz="1600" dirty="0">
                <a:latin typeface="+mn-lt"/>
              </a:rPr>
              <a:t>In 2024 the ambition is to </a:t>
            </a:r>
            <a:r>
              <a:rPr lang="en-GB" sz="1600" b="1" dirty="0">
                <a:latin typeface="+mn-lt"/>
              </a:rPr>
              <a:t>evolve and extend the paper into a formalised handbook of operations</a:t>
            </a:r>
            <a:r>
              <a:rPr lang="en-GB" sz="1600" dirty="0">
                <a:latin typeface="+mn-lt"/>
              </a:rPr>
              <a:t>* that provides guidelines for administration of and engagement with the EOSC nodes. </a:t>
            </a:r>
          </a:p>
          <a:p>
            <a:pPr>
              <a:spcBef>
                <a:spcPts val="0"/>
              </a:spcBef>
              <a:buFont typeface="Arial" panose="020B0604020202020204" pitchFamily="34" charset="0"/>
              <a:buChar char="•"/>
            </a:pPr>
            <a:r>
              <a:rPr lang="en-GB" sz="1600" dirty="0">
                <a:latin typeface="+mn-lt"/>
              </a:rPr>
              <a:t>A key dependency to this evolution, and indeed that of the nodes concept itself, is the definition of </a:t>
            </a:r>
            <a:r>
              <a:rPr lang="en-GB" sz="1600" b="1" dirty="0">
                <a:latin typeface="+mn-lt"/>
              </a:rPr>
              <a:t>access policies at both the node and Federation levels</a:t>
            </a:r>
          </a:p>
          <a:p>
            <a:pPr marL="228600" indent="0">
              <a:spcBef>
                <a:spcPts val="0"/>
              </a:spcBef>
            </a:pPr>
            <a:endParaRPr lang="en-GB" sz="1600" b="1" dirty="0">
              <a:latin typeface="+mn-lt"/>
            </a:endParaRPr>
          </a:p>
        </p:txBody>
      </p:sp>
      <p:sp>
        <p:nvSpPr>
          <p:cNvPr id="3" name="Title 2">
            <a:extLst>
              <a:ext uri="{FF2B5EF4-FFF2-40B4-BE49-F238E27FC236}">
                <a16:creationId xmlns:a16="http://schemas.microsoft.com/office/drawing/2014/main" id="{D30C54EC-95C1-28EC-3B7B-F5241A5A51AA}"/>
              </a:ext>
            </a:extLst>
          </p:cNvPr>
          <p:cNvSpPr>
            <a:spLocks noGrp="1"/>
          </p:cNvSpPr>
          <p:nvPr>
            <p:ph type="title"/>
          </p:nvPr>
        </p:nvSpPr>
        <p:spPr/>
        <p:txBody>
          <a:bodyPr/>
          <a:lstStyle/>
          <a:p>
            <a:r>
              <a:rPr lang="en-FI" dirty="0"/>
              <a:t>Next steps </a:t>
            </a:r>
          </a:p>
        </p:txBody>
      </p:sp>
      <p:sp>
        <p:nvSpPr>
          <p:cNvPr id="4" name="Slide Number Placeholder 3">
            <a:extLst>
              <a:ext uri="{FF2B5EF4-FFF2-40B4-BE49-F238E27FC236}">
                <a16:creationId xmlns:a16="http://schemas.microsoft.com/office/drawing/2014/main" id="{D53B26DC-F77C-F65A-A773-397342F765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12</a:t>
            </a:fld>
            <a:endParaRPr lang="pt-BR" dirty="0"/>
          </a:p>
        </p:txBody>
      </p:sp>
      <p:sp>
        <p:nvSpPr>
          <p:cNvPr id="7" name="TextBox 6">
            <a:extLst>
              <a:ext uri="{FF2B5EF4-FFF2-40B4-BE49-F238E27FC236}">
                <a16:creationId xmlns:a16="http://schemas.microsoft.com/office/drawing/2014/main" id="{3070FB6B-B5A9-A569-C02F-2765298C7D4C}"/>
              </a:ext>
            </a:extLst>
          </p:cNvPr>
          <p:cNvSpPr txBox="1"/>
          <p:nvPr/>
        </p:nvSpPr>
        <p:spPr>
          <a:xfrm>
            <a:off x="118934" y="4839817"/>
            <a:ext cx="8343407" cy="253916"/>
          </a:xfrm>
          <a:prstGeom prst="rect">
            <a:avLst/>
          </a:prstGeom>
          <a:noFill/>
        </p:spPr>
        <p:txBody>
          <a:bodyPr wrap="square">
            <a:spAutoFit/>
          </a:bodyPr>
          <a:lstStyle/>
          <a:p>
            <a:r>
              <a:rPr lang="en-GB" sz="1000" i="1" dirty="0"/>
              <a:t>*Elixir’s Handbook of Operations provides a good reference model: https://elixir-</a:t>
            </a:r>
            <a:r>
              <a:rPr lang="en-GB" sz="1000" i="1" dirty="0" err="1"/>
              <a:t>europe.org</a:t>
            </a:r>
            <a:r>
              <a:rPr lang="en-GB" sz="1000" i="1" dirty="0"/>
              <a:t>/</a:t>
            </a:r>
            <a:r>
              <a:rPr lang="en-GB" sz="1000" i="1" dirty="0" err="1"/>
              <a:t>aboutus</a:t>
            </a:r>
            <a:r>
              <a:rPr lang="en-GB" sz="1000" i="1" dirty="0"/>
              <a:t>/governance/handbook-operations</a:t>
            </a:r>
            <a:endParaRPr lang="en-FI" sz="1000" i="1" dirty="0"/>
          </a:p>
        </p:txBody>
      </p:sp>
    </p:spTree>
    <p:extLst>
      <p:ext uri="{BB962C8B-B14F-4D97-AF65-F5344CB8AC3E}">
        <p14:creationId xmlns:p14="http://schemas.microsoft.com/office/powerpoint/2010/main" val="3464650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0"/>
        <p:cNvGrpSpPr/>
        <p:nvPr/>
      </p:nvGrpSpPr>
      <p:grpSpPr>
        <a:xfrm>
          <a:off x="0" y="0"/>
          <a:ext cx="0" cy="0"/>
          <a:chOff x="0" y="0"/>
          <a:chExt cx="0" cy="0"/>
        </a:xfrm>
      </p:grpSpPr>
      <p:sp>
        <p:nvSpPr>
          <p:cNvPr id="371" name="Google Shape;371;g1e6e0a05f38_0_314"/>
          <p:cNvSpPr txBox="1"/>
          <p:nvPr/>
        </p:nvSpPr>
        <p:spPr>
          <a:xfrm>
            <a:off x="628650" y="1214817"/>
            <a:ext cx="4151700" cy="392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endParaRPr sz="2100" b="1" i="0" u="none" strike="noStrike" cap="none">
              <a:solidFill>
                <a:srgbClr val="E11F1D"/>
              </a:solidFill>
              <a:latin typeface="Roboto"/>
              <a:ea typeface="Roboto"/>
              <a:cs typeface="Roboto"/>
              <a:sym typeface="Roboto"/>
            </a:endParaRPr>
          </a:p>
        </p:txBody>
      </p:sp>
      <p:sp>
        <p:nvSpPr>
          <p:cNvPr id="372" name="Google Shape;372;g1e6e0a05f38_0_314"/>
          <p:cNvSpPr txBox="1"/>
          <p:nvPr/>
        </p:nvSpPr>
        <p:spPr>
          <a:xfrm>
            <a:off x="4487850" y="1535700"/>
            <a:ext cx="3000000" cy="517200"/>
          </a:xfrm>
          <a:prstGeom prst="rect">
            <a:avLst/>
          </a:prstGeom>
          <a:noFill/>
          <a:ln>
            <a:noFill/>
          </a:ln>
        </p:spPr>
        <p:txBody>
          <a:bodyPr spcFirstLastPara="1" wrap="square" lIns="91425" tIns="91425" rIns="91425" bIns="91425" anchor="t" anchorCtr="0">
            <a:spAutoFit/>
          </a:bodyPr>
          <a:lstStyle/>
          <a:p>
            <a:pPr marL="444500" marR="0" lvl="1" indent="-203200" algn="l" rtl="0">
              <a:lnSpc>
                <a:spcPct val="90000"/>
              </a:lnSpc>
              <a:spcBef>
                <a:spcPts val="400"/>
              </a:spcBef>
              <a:spcAft>
                <a:spcPts val="0"/>
              </a:spcAft>
              <a:buClr>
                <a:schemeClr val="lt1"/>
              </a:buClr>
              <a:buSzPts val="1200"/>
              <a:buFont typeface="Arial"/>
              <a:buChar char="•"/>
            </a:pPr>
            <a:r>
              <a:rPr lang="pt-BR" sz="1200" b="0" i="0" u="none" strike="noStrike" cap="none">
                <a:solidFill>
                  <a:schemeClr val="lt1"/>
                </a:solidFill>
                <a:latin typeface="Roboto"/>
                <a:ea typeface="Roboto"/>
                <a:cs typeface="Roboto"/>
                <a:sym typeface="Roboto"/>
              </a:rPr>
              <a:t>expansión para desarrollar el impacto de Open Science</a:t>
            </a:r>
            <a:endParaRPr sz="1200" b="0" i="0" u="none" strike="noStrike" cap="none">
              <a:solidFill>
                <a:schemeClr val="lt1"/>
              </a:solidFill>
              <a:latin typeface="Roboto"/>
              <a:ea typeface="Roboto"/>
              <a:cs typeface="Roboto"/>
              <a:sym typeface="Roboto"/>
            </a:endParaRPr>
          </a:p>
        </p:txBody>
      </p:sp>
      <p:sp>
        <p:nvSpPr>
          <p:cNvPr id="374" name="Google Shape;374;g1e6e0a05f38_0_314"/>
          <p:cNvSpPr txBox="1">
            <a:spLocks noGrp="1"/>
          </p:cNvSpPr>
          <p:nvPr>
            <p:ph type="title"/>
          </p:nvPr>
        </p:nvSpPr>
        <p:spPr>
          <a:xfrm>
            <a:off x="1721738" y="235633"/>
            <a:ext cx="9830100" cy="603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600"/>
              <a:buNone/>
            </a:pPr>
            <a:r>
              <a:rPr lang="pt-BR" dirty="0" err="1"/>
              <a:t>Conclusions</a:t>
            </a:r>
            <a:endParaRPr dirty="0"/>
          </a:p>
        </p:txBody>
      </p:sp>
      <p:sp>
        <p:nvSpPr>
          <p:cNvPr id="375" name="Google Shape;375;g1e6e0a05f38_0_314"/>
          <p:cNvSpPr txBox="1">
            <a:spLocks noGrp="1"/>
          </p:cNvSpPr>
          <p:nvPr>
            <p:ph type="sldNum" idx="12"/>
          </p:nvPr>
        </p:nvSpPr>
        <p:spPr>
          <a:xfrm>
            <a:off x="10744200" y="6423497"/>
            <a:ext cx="1289100" cy="198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pt-BR"/>
              <a:t>13</a:t>
            </a:fld>
            <a:endParaRPr/>
          </a:p>
        </p:txBody>
      </p:sp>
      <p:sp>
        <p:nvSpPr>
          <p:cNvPr id="2" name="Text Placeholder 1">
            <a:extLst>
              <a:ext uri="{FF2B5EF4-FFF2-40B4-BE49-F238E27FC236}">
                <a16:creationId xmlns:a16="http://schemas.microsoft.com/office/drawing/2014/main" id="{27FB8A3E-EF01-3FEA-1807-24B6E04B0EF5}"/>
              </a:ext>
            </a:extLst>
          </p:cNvPr>
          <p:cNvSpPr>
            <a:spLocks noGrp="1"/>
          </p:cNvSpPr>
          <p:nvPr>
            <p:ph type="body" idx="1"/>
          </p:nvPr>
        </p:nvSpPr>
        <p:spPr>
          <a:xfrm>
            <a:off x="145438" y="814387"/>
            <a:ext cx="8684824" cy="3990434"/>
          </a:xfrm>
        </p:spPr>
        <p:txBody>
          <a:bodyPr>
            <a:noAutofit/>
          </a:bodyPr>
          <a:lstStyle/>
          <a:p>
            <a:pPr marL="400050" indent="-171450">
              <a:spcBef>
                <a:spcPts val="0"/>
              </a:spcBef>
              <a:buFont typeface="Arial" panose="020B0604020202020204" pitchFamily="34" charset="0"/>
              <a:buChar char="•"/>
            </a:pPr>
            <a:r>
              <a:rPr lang="en-GB" sz="1600" dirty="0">
                <a:ea typeface="Calibri"/>
                <a:cs typeface="Calibri"/>
                <a:sym typeface="Calibri"/>
              </a:rPr>
              <a:t>EOSC is a federated initiative that aims to promote the production and reuse of research data</a:t>
            </a:r>
          </a:p>
          <a:p>
            <a:pPr marL="400050" indent="-171450">
              <a:spcBef>
                <a:spcPts val="0"/>
              </a:spcBef>
              <a:buFont typeface="Arial" panose="020B0604020202020204" pitchFamily="34" charset="0"/>
              <a:buChar char="•"/>
            </a:pPr>
            <a:r>
              <a:rPr lang="en-GB" sz="1600" dirty="0">
                <a:ea typeface="Calibri"/>
                <a:cs typeface="Calibri"/>
                <a:sym typeface="Calibri"/>
              </a:rPr>
              <a:t>EOSC has entered a critical convergence phase. In 2024</a:t>
            </a:r>
          </a:p>
          <a:p>
            <a:pPr marL="857250" lvl="1" indent="-171450">
              <a:spcBef>
                <a:spcPts val="0"/>
              </a:spcBef>
              <a:buFont typeface="Arial" panose="020B0604020202020204" pitchFamily="34" charset="0"/>
              <a:buChar char="•"/>
            </a:pPr>
            <a:r>
              <a:rPr lang="en-GB" sz="1600" dirty="0">
                <a:solidFill>
                  <a:schemeClr val="dk1"/>
                </a:solidFill>
                <a:latin typeface="Roboto"/>
                <a:ea typeface="Calibri"/>
                <a:cs typeface="Calibri"/>
                <a:sym typeface="Calibri"/>
              </a:rPr>
              <a:t>the EU node will become operational</a:t>
            </a:r>
          </a:p>
          <a:p>
            <a:pPr marL="857250" lvl="1" indent="-171450">
              <a:spcBef>
                <a:spcPts val="0"/>
              </a:spcBef>
              <a:buFont typeface="Arial" panose="020B0604020202020204" pitchFamily="34" charset="0"/>
              <a:buChar char="•"/>
            </a:pPr>
            <a:r>
              <a:rPr lang="en-GB" sz="1600" dirty="0">
                <a:solidFill>
                  <a:schemeClr val="dk1"/>
                </a:solidFill>
                <a:latin typeface="Roboto"/>
                <a:ea typeface="Calibri"/>
                <a:cs typeface="Calibri"/>
                <a:sym typeface="Calibri"/>
              </a:rPr>
              <a:t>the EOSC Federation will be defined and started</a:t>
            </a:r>
          </a:p>
          <a:p>
            <a:pPr marL="857250" lvl="1" indent="-171450">
              <a:spcBef>
                <a:spcPts val="0"/>
              </a:spcBef>
              <a:buFont typeface="Arial" panose="020B0604020202020204" pitchFamily="34" charset="0"/>
              <a:buChar char="•"/>
            </a:pPr>
            <a:r>
              <a:rPr lang="en-GB" sz="1600" dirty="0">
                <a:solidFill>
                  <a:schemeClr val="dk1"/>
                </a:solidFill>
                <a:latin typeface="Roboto"/>
                <a:ea typeface="Calibri"/>
                <a:cs typeface="Calibri"/>
                <a:sym typeface="Calibri"/>
              </a:rPr>
              <a:t>the sustainability plan for EOSC beyond 2027 will be decided</a:t>
            </a:r>
          </a:p>
          <a:p>
            <a:pPr marL="400050" indent="-171450">
              <a:spcBef>
                <a:spcPts val="0"/>
              </a:spcBef>
              <a:buFont typeface="Arial" panose="020B0604020202020204" pitchFamily="34" charset="0"/>
              <a:buChar char="•"/>
            </a:pPr>
            <a:r>
              <a:rPr lang="en-GB" sz="1600" dirty="0">
                <a:ea typeface="Calibri"/>
                <a:cs typeface="Calibri"/>
                <a:sym typeface="Calibri"/>
              </a:rPr>
              <a:t>And in parallel … several other challenges:</a:t>
            </a:r>
          </a:p>
          <a:p>
            <a:pPr marL="857250" lvl="1" indent="-171450">
              <a:spcBef>
                <a:spcPts val="0"/>
              </a:spcBef>
              <a:buFont typeface="Arial" panose="020B0604020202020204" pitchFamily="34" charset="0"/>
              <a:buChar char="•"/>
            </a:pPr>
            <a:r>
              <a:rPr lang="en-US" sz="1600" dirty="0">
                <a:solidFill>
                  <a:schemeClr val="dk1"/>
                </a:solidFill>
                <a:latin typeface="Roboto"/>
                <a:ea typeface="Calibri"/>
                <a:cs typeface="Calibri"/>
              </a:rPr>
              <a:t>demonstrate EOSC added value to the research process; showcase demonstrators; increase uptake by researchers; </a:t>
            </a:r>
          </a:p>
          <a:p>
            <a:pPr marL="857250" lvl="1" indent="-171450">
              <a:spcBef>
                <a:spcPts val="0"/>
              </a:spcBef>
              <a:buFont typeface="Arial" panose="020B0604020202020204" pitchFamily="34" charset="0"/>
              <a:buChar char="•"/>
            </a:pPr>
            <a:r>
              <a:rPr lang="en-US" sz="1600" dirty="0">
                <a:solidFill>
                  <a:schemeClr val="dk1"/>
                </a:solidFill>
                <a:latin typeface="Roboto"/>
                <a:ea typeface="Calibri"/>
                <a:cs typeface="Calibri"/>
              </a:rPr>
              <a:t>EOSC as a public good: researchers primary users; open progressively to public/private sectors</a:t>
            </a:r>
          </a:p>
          <a:p>
            <a:pPr marL="857250" lvl="1" indent="-171450">
              <a:spcBef>
                <a:spcPts val="0"/>
              </a:spcBef>
              <a:buFont typeface="Arial" panose="020B0604020202020204" pitchFamily="34" charset="0"/>
              <a:buChar char="•"/>
            </a:pPr>
            <a:r>
              <a:rPr lang="en-US" sz="1600" dirty="0">
                <a:solidFill>
                  <a:schemeClr val="dk1"/>
                </a:solidFill>
                <a:latin typeface="Roboto"/>
                <a:ea typeface="Calibri"/>
                <a:cs typeface="Calibri"/>
              </a:rPr>
              <a:t>Deploy EOSC as a European data space, and connect other data space</a:t>
            </a:r>
          </a:p>
          <a:p>
            <a:pPr marL="857250" lvl="1" indent="-171450">
              <a:spcBef>
                <a:spcPts val="0"/>
              </a:spcBef>
              <a:buFont typeface="Arial" panose="020B0604020202020204" pitchFamily="34" charset="0"/>
              <a:buChar char="•"/>
            </a:pPr>
            <a:r>
              <a:rPr lang="en-US" sz="1600" dirty="0">
                <a:solidFill>
                  <a:schemeClr val="dk1"/>
                </a:solidFill>
                <a:latin typeface="Roboto"/>
                <a:ea typeface="Calibri"/>
                <a:cs typeface="Calibri"/>
              </a:rPr>
              <a:t>EOSC enabling citizen science</a:t>
            </a:r>
          </a:p>
          <a:p>
            <a:pPr marL="857250" lvl="1" indent="-171450">
              <a:spcBef>
                <a:spcPts val="0"/>
              </a:spcBef>
              <a:buFont typeface="Arial" panose="020B0604020202020204" pitchFamily="34" charset="0"/>
              <a:buChar char="•"/>
            </a:pPr>
            <a:r>
              <a:rPr lang="en-US" sz="1600" dirty="0">
                <a:solidFill>
                  <a:schemeClr val="dk1"/>
                </a:solidFill>
                <a:latin typeface="Roboto"/>
                <a:ea typeface="Calibri"/>
                <a:cs typeface="Calibri"/>
              </a:rPr>
              <a:t>EOSC support to EU Missions</a:t>
            </a:r>
          </a:p>
          <a:p>
            <a:pPr marL="857250" lvl="1" indent="-171450">
              <a:spcBef>
                <a:spcPts val="0"/>
              </a:spcBef>
              <a:buFont typeface="Arial" panose="020B0604020202020204" pitchFamily="34" charset="0"/>
              <a:buChar char="•"/>
            </a:pPr>
            <a:r>
              <a:rPr lang="en-US" sz="1600" dirty="0">
                <a:solidFill>
                  <a:schemeClr val="dk1"/>
                </a:solidFill>
                <a:latin typeface="Roboto"/>
                <a:ea typeface="Calibri"/>
                <a:cs typeface="Calibri"/>
              </a:rPr>
              <a:t>…</a:t>
            </a:r>
          </a:p>
          <a:p>
            <a:pPr marL="857250" lvl="1" indent="-171450">
              <a:spcBef>
                <a:spcPts val="0"/>
              </a:spcBef>
              <a:buFont typeface="Arial" panose="020B0604020202020204" pitchFamily="34" charset="0"/>
              <a:buChar char="•"/>
            </a:pPr>
            <a:endParaRPr lang="en-GB" sz="1600" dirty="0">
              <a:solidFill>
                <a:schemeClr val="dk1"/>
              </a:solidFill>
              <a:latin typeface="Roboto"/>
              <a:ea typeface="Calibri"/>
              <a:cs typeface="Calibri"/>
              <a:sym typeface="Calibri"/>
            </a:endParaRPr>
          </a:p>
        </p:txBody>
      </p:sp>
      <p:sp>
        <p:nvSpPr>
          <p:cNvPr id="3" name="Slide Number Placeholder 3">
            <a:extLst>
              <a:ext uri="{FF2B5EF4-FFF2-40B4-BE49-F238E27FC236}">
                <a16:creationId xmlns:a16="http://schemas.microsoft.com/office/drawing/2014/main" id="{EC93898B-01AF-AB42-5664-570CAB888A18}"/>
              </a:ext>
            </a:extLst>
          </p:cNvPr>
          <p:cNvSpPr txBox="1">
            <a:spLocks/>
          </p:cNvSpPr>
          <p:nvPr/>
        </p:nvSpPr>
        <p:spPr>
          <a:xfrm>
            <a:off x="6967666" y="4817623"/>
            <a:ext cx="2057400" cy="1731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Roboto Light"/>
                <a:ea typeface="Roboto Light"/>
                <a:cs typeface="Roboto Light"/>
                <a:sym typeface="Roboto Light"/>
              </a:defRPr>
            </a:lvl9pPr>
          </a:lstStyle>
          <a:p>
            <a:fld id="{00000000-1234-1234-1234-123412341234}" type="slidenum">
              <a:rPr lang="pt-BR" smtClean="0"/>
              <a:pPr/>
              <a:t>13</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74;g1e6e0a05f38_0_314">
            <a:extLst>
              <a:ext uri="{FF2B5EF4-FFF2-40B4-BE49-F238E27FC236}">
                <a16:creationId xmlns:a16="http://schemas.microsoft.com/office/drawing/2014/main" id="{F122AF12-D406-6308-37E8-23BAD85198F9}"/>
              </a:ext>
            </a:extLst>
          </p:cNvPr>
          <p:cNvSpPr txBox="1">
            <a:spLocks/>
          </p:cNvSpPr>
          <p:nvPr/>
        </p:nvSpPr>
        <p:spPr>
          <a:xfrm>
            <a:off x="1945759" y="2571750"/>
            <a:ext cx="5773478" cy="603900"/>
          </a:xfrm>
          <a:prstGeom prst="rect">
            <a:avLst/>
          </a:prstGeom>
          <a:noFill/>
          <a:ln>
            <a:noFill/>
          </a:ln>
        </p:spPr>
        <p:txBody>
          <a:bodyPr spcFirstLastPara="1" wrap="square" lIns="68575" tIns="34275" rIns="68575" bIns="34275" anchor="ctr"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SzPts val="2600"/>
            </a:pPr>
            <a:r>
              <a:rPr lang="en-GB" sz="3600" dirty="0">
                <a:solidFill>
                  <a:srgbClr val="008691"/>
                </a:solidFill>
                <a:latin typeface="Quicksand"/>
                <a:sym typeface="Quicksand"/>
              </a:rPr>
              <a:t>Many Thanks… and stay tuned </a:t>
            </a:r>
          </a:p>
        </p:txBody>
      </p:sp>
    </p:spTree>
    <p:extLst>
      <p:ext uri="{BB962C8B-B14F-4D97-AF65-F5344CB8AC3E}">
        <p14:creationId xmlns:p14="http://schemas.microsoft.com/office/powerpoint/2010/main" val="284712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B7DAE4-00EB-EE3B-AE5E-99763C3FD63E}"/>
              </a:ext>
            </a:extLst>
          </p:cNvPr>
          <p:cNvSpPr>
            <a:spLocks noGrp="1"/>
          </p:cNvSpPr>
          <p:nvPr>
            <p:ph type="title"/>
          </p:nvPr>
        </p:nvSpPr>
        <p:spPr/>
        <p:txBody>
          <a:bodyPr/>
          <a:lstStyle/>
          <a:p>
            <a:r>
              <a:rPr lang="en-FI" dirty="0"/>
              <a:t>EOSC vision in a nutshell</a:t>
            </a:r>
          </a:p>
        </p:txBody>
      </p:sp>
      <p:grpSp>
        <p:nvGrpSpPr>
          <p:cNvPr id="5" name="Group 4">
            <a:extLst>
              <a:ext uri="{FF2B5EF4-FFF2-40B4-BE49-F238E27FC236}">
                <a16:creationId xmlns:a16="http://schemas.microsoft.com/office/drawing/2014/main" id="{45DA916B-CFBC-1C72-F668-60D6BD602B24}"/>
              </a:ext>
            </a:extLst>
          </p:cNvPr>
          <p:cNvGrpSpPr/>
          <p:nvPr/>
        </p:nvGrpSpPr>
        <p:grpSpPr>
          <a:xfrm>
            <a:off x="480062" y="874306"/>
            <a:ext cx="7134335" cy="3452285"/>
            <a:chOff x="433184" y="886218"/>
            <a:chExt cx="10916222" cy="3580784"/>
          </a:xfrm>
        </p:grpSpPr>
        <p:sp>
          <p:nvSpPr>
            <p:cNvPr id="6" name="Tekstiruutu 14">
              <a:extLst>
                <a:ext uri="{FF2B5EF4-FFF2-40B4-BE49-F238E27FC236}">
                  <a16:creationId xmlns:a16="http://schemas.microsoft.com/office/drawing/2014/main" id="{B177C97F-FDCA-864C-FA5C-045B81D519A6}"/>
                </a:ext>
              </a:extLst>
            </p:cNvPr>
            <p:cNvSpPr txBox="1"/>
            <p:nvPr/>
          </p:nvSpPr>
          <p:spPr>
            <a:xfrm>
              <a:off x="444700" y="1272119"/>
              <a:ext cx="714240" cy="225058"/>
            </a:xfrm>
            <a:prstGeom prst="rect">
              <a:avLst/>
            </a:prstGeom>
            <a:noFill/>
          </p:spPr>
          <p:txBody>
            <a:bodyPr wrap="none" rtlCol="0">
              <a:spAutoFit/>
            </a:bodyPr>
            <a:lstStyle/>
            <a:p>
              <a:pPr>
                <a:lnSpc>
                  <a:spcPct val="90000"/>
                </a:lnSpc>
                <a:spcAft>
                  <a:spcPts val="225"/>
                </a:spcAft>
              </a:pPr>
              <a:r>
                <a:rPr lang="en-GB" sz="900" b="1" dirty="0">
                  <a:latin typeface="+mj-lt"/>
                  <a:ea typeface="Roboto" panose="02000000000000000000" pitchFamily="2" charset="0"/>
                </a:rPr>
                <a:t>What</a:t>
              </a:r>
            </a:p>
          </p:txBody>
        </p:sp>
        <p:sp>
          <p:nvSpPr>
            <p:cNvPr id="7" name="Tekstiruutu 5">
              <a:extLst>
                <a:ext uri="{FF2B5EF4-FFF2-40B4-BE49-F238E27FC236}">
                  <a16:creationId xmlns:a16="http://schemas.microsoft.com/office/drawing/2014/main" id="{53D58AC1-8CB9-ED58-AA6C-D5E6621ED2A4}"/>
                </a:ext>
              </a:extLst>
            </p:cNvPr>
            <p:cNvSpPr txBox="1"/>
            <p:nvPr/>
          </p:nvSpPr>
          <p:spPr>
            <a:xfrm>
              <a:off x="444700" y="2473142"/>
              <a:ext cx="655374" cy="225058"/>
            </a:xfrm>
            <a:prstGeom prst="rect">
              <a:avLst/>
            </a:prstGeom>
            <a:noFill/>
          </p:spPr>
          <p:txBody>
            <a:bodyPr wrap="none" rtlCol="0">
              <a:spAutoFit/>
            </a:bodyPr>
            <a:lstStyle/>
            <a:p>
              <a:pPr>
                <a:lnSpc>
                  <a:spcPct val="90000"/>
                </a:lnSpc>
                <a:spcAft>
                  <a:spcPts val="225"/>
                </a:spcAft>
              </a:pPr>
              <a:r>
                <a:rPr lang="en-GB" sz="900" b="1" dirty="0">
                  <a:latin typeface="+mj-lt"/>
                  <a:ea typeface="Roboto" panose="02000000000000000000" pitchFamily="2" charset="0"/>
                </a:rPr>
                <a:t>Why</a:t>
              </a:r>
            </a:p>
          </p:txBody>
        </p:sp>
        <p:sp>
          <p:nvSpPr>
            <p:cNvPr id="8" name="Tekstiruutu 15">
              <a:extLst>
                <a:ext uri="{FF2B5EF4-FFF2-40B4-BE49-F238E27FC236}">
                  <a16:creationId xmlns:a16="http://schemas.microsoft.com/office/drawing/2014/main" id="{999D08AF-4914-1A02-2C21-E01552B25FD4}"/>
                </a:ext>
              </a:extLst>
            </p:cNvPr>
            <p:cNvSpPr txBox="1"/>
            <p:nvPr/>
          </p:nvSpPr>
          <p:spPr>
            <a:xfrm>
              <a:off x="433184" y="3657886"/>
              <a:ext cx="655374" cy="239424"/>
            </a:xfrm>
            <a:prstGeom prst="rect">
              <a:avLst/>
            </a:prstGeom>
            <a:noFill/>
          </p:spPr>
          <p:txBody>
            <a:bodyPr wrap="none" rtlCol="0">
              <a:spAutoFit/>
            </a:bodyPr>
            <a:lstStyle/>
            <a:p>
              <a:r>
                <a:rPr lang="en-GB" sz="900" b="1" dirty="0">
                  <a:latin typeface="+mj-lt"/>
                  <a:ea typeface="Roboto" panose="02000000000000000000" pitchFamily="2" charset="0"/>
                </a:rPr>
                <a:t>How</a:t>
              </a:r>
            </a:p>
          </p:txBody>
        </p:sp>
        <p:sp>
          <p:nvSpPr>
            <p:cNvPr id="9" name="Pyöristetty suorakulmio 17">
              <a:extLst>
                <a:ext uri="{FF2B5EF4-FFF2-40B4-BE49-F238E27FC236}">
                  <a16:creationId xmlns:a16="http://schemas.microsoft.com/office/drawing/2014/main" id="{DBDA6504-C286-BDDB-EC59-569E6B8C0AA6}"/>
                </a:ext>
              </a:extLst>
            </p:cNvPr>
            <p:cNvSpPr/>
            <p:nvPr/>
          </p:nvSpPr>
          <p:spPr>
            <a:xfrm>
              <a:off x="1178458" y="886218"/>
              <a:ext cx="10170948" cy="1070220"/>
            </a:xfrm>
            <a:prstGeom prst="roundRect">
              <a:avLst/>
            </a:prstGeom>
            <a:solidFill>
              <a:srgbClr val="0086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Aft>
                  <a:spcPts val="225"/>
                </a:spcAft>
                <a:buClrTx/>
                <a:defRPr/>
              </a:pPr>
              <a:r>
                <a:rPr lang="en-GB" sz="1500" b="1" kern="1200" dirty="0">
                  <a:solidFill>
                    <a:prstClr val="white"/>
                  </a:solidFill>
                  <a:latin typeface="+mj-lt"/>
                  <a:ea typeface="Roboto" panose="02000000000000000000" pitchFamily="2" charset="0"/>
                  <a:cs typeface="Roboto" panose="02000000000000000000" pitchFamily="2" charset="0"/>
                </a:rPr>
                <a:t>EOSC is the European web of FAIR data and related services for research</a:t>
              </a:r>
            </a:p>
            <a:p>
              <a:pPr algn="ctr" defTabSz="685800">
                <a:lnSpc>
                  <a:spcPct val="90000"/>
                </a:lnSpc>
                <a:spcAft>
                  <a:spcPts val="225"/>
                </a:spcAft>
                <a:buClrTx/>
                <a:defRPr/>
              </a:pPr>
              <a:r>
                <a:rPr lang="en-GB" sz="1200" kern="1200" dirty="0">
                  <a:solidFill>
                    <a:prstClr val="white"/>
                  </a:solidFill>
                  <a:latin typeface="+mj-lt"/>
                  <a:ea typeface="Roboto" panose="02000000000000000000" pitchFamily="2" charset="0"/>
                  <a:cs typeface="Roboto" panose="02000000000000000000" pitchFamily="2" charset="0"/>
                </a:rPr>
                <a:t>Research data that is easy to find, access, interoperate and reuse (FAIR) </a:t>
              </a:r>
            </a:p>
            <a:p>
              <a:pPr algn="ctr" defTabSz="685800">
                <a:lnSpc>
                  <a:spcPct val="90000"/>
                </a:lnSpc>
                <a:spcAft>
                  <a:spcPts val="225"/>
                </a:spcAft>
                <a:buClrTx/>
                <a:defRPr/>
              </a:pPr>
              <a:r>
                <a:rPr lang="en-GB" sz="1200" kern="1200" dirty="0">
                  <a:solidFill>
                    <a:prstClr val="white"/>
                  </a:solidFill>
                  <a:latin typeface="+mj-lt"/>
                  <a:ea typeface="Roboto" panose="02000000000000000000" pitchFamily="2" charset="0"/>
                  <a:cs typeface="Roboto" panose="02000000000000000000" pitchFamily="2" charset="0"/>
                </a:rPr>
                <a:t>Trusted and sustainable research outputs are available within and across scientific disciplines</a:t>
              </a:r>
            </a:p>
          </p:txBody>
        </p:sp>
        <p:sp>
          <p:nvSpPr>
            <p:cNvPr id="10" name="Pyöristetty suorakulmio 6">
              <a:extLst>
                <a:ext uri="{FF2B5EF4-FFF2-40B4-BE49-F238E27FC236}">
                  <a16:creationId xmlns:a16="http://schemas.microsoft.com/office/drawing/2014/main" id="{B85D489B-CEAF-293E-5F5A-F8E9A757F007}"/>
                </a:ext>
              </a:extLst>
            </p:cNvPr>
            <p:cNvSpPr/>
            <p:nvPr/>
          </p:nvSpPr>
          <p:spPr>
            <a:xfrm>
              <a:off x="1178458" y="2065811"/>
              <a:ext cx="10170948" cy="1070220"/>
            </a:xfrm>
            <a:prstGeom prst="roundRect">
              <a:avLst/>
            </a:prstGeom>
            <a:solidFill>
              <a:srgbClr val="009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90000"/>
                </a:lnSpc>
                <a:spcAft>
                  <a:spcPts val="225"/>
                </a:spcAft>
                <a:buClrTx/>
                <a:defRPr/>
              </a:pPr>
              <a:r>
                <a:rPr lang="en-GB" sz="1500" b="1" kern="1200" dirty="0">
                  <a:solidFill>
                    <a:prstClr val="white"/>
                  </a:solidFill>
                  <a:latin typeface="+mj-lt"/>
                  <a:ea typeface="Roboto" panose="02000000000000000000" pitchFamily="2" charset="0"/>
                  <a:cs typeface="Roboto" panose="02000000000000000000" pitchFamily="2" charset="0"/>
                </a:rPr>
                <a:t>Unlock the full potential of research data to accelerate discoveries and innovation</a:t>
              </a:r>
              <a:endParaRPr lang="en-GB" sz="1500" b="1" kern="1200" dirty="0">
                <a:solidFill>
                  <a:prstClr val="white">
                    <a:lumMod val="85000"/>
                  </a:prstClr>
                </a:solidFill>
                <a:latin typeface="+mj-lt"/>
                <a:ea typeface="Roboto" panose="02000000000000000000" pitchFamily="2" charset="0"/>
                <a:cs typeface="Roboto" panose="02000000000000000000" pitchFamily="2" charset="0"/>
              </a:endParaRPr>
            </a:p>
          </p:txBody>
        </p:sp>
        <p:sp>
          <p:nvSpPr>
            <p:cNvPr id="11" name="Pyöristetty suorakulmio 8">
              <a:extLst>
                <a:ext uri="{FF2B5EF4-FFF2-40B4-BE49-F238E27FC236}">
                  <a16:creationId xmlns:a16="http://schemas.microsoft.com/office/drawing/2014/main" id="{CBE54AAD-712C-4B62-2F5E-F754085323F5}"/>
                </a:ext>
              </a:extLst>
            </p:cNvPr>
            <p:cNvSpPr/>
            <p:nvPr/>
          </p:nvSpPr>
          <p:spPr>
            <a:xfrm>
              <a:off x="1178458" y="3245405"/>
              <a:ext cx="10170947" cy="1221597"/>
            </a:xfrm>
            <a:prstGeom prst="roundRect">
              <a:avLst>
                <a:gd name="adj" fmla="val 7162"/>
              </a:avLst>
            </a:prstGeom>
            <a:solidFill>
              <a:srgbClr val="C7EAE6"/>
            </a:solidFill>
            <a:ln>
              <a:noFill/>
            </a:ln>
          </p:spPr>
          <p:style>
            <a:lnRef idx="2">
              <a:schemeClr val="accent1">
                <a:shade val="50000"/>
              </a:schemeClr>
            </a:lnRef>
            <a:fillRef idx="1">
              <a:schemeClr val="accent1"/>
            </a:fillRef>
            <a:effectRef idx="0">
              <a:schemeClr val="accent1"/>
            </a:effectRef>
            <a:fontRef idx="minor">
              <a:schemeClr val="lt1"/>
            </a:fontRef>
          </p:style>
          <p:txBody>
            <a:bodyPr rIns="27000" rtlCol="0" anchor="t"/>
            <a:lstStyle/>
            <a:p>
              <a:pPr marL="214313" indent="-214313">
                <a:lnSpc>
                  <a:spcPct val="90000"/>
                </a:lnSpc>
                <a:spcAft>
                  <a:spcPts val="300"/>
                </a:spcAft>
                <a:buFont typeface="Arial" panose="020B0604020202020204" pitchFamily="34" charset="0"/>
                <a:buChar char="•"/>
              </a:pPr>
              <a:r>
                <a:rPr lang="en-GB" sz="1200" b="1" dirty="0">
                  <a:solidFill>
                    <a:schemeClr val="tx1">
                      <a:lumMod val="75000"/>
                      <a:lumOff val="25000"/>
                    </a:schemeClr>
                  </a:solidFill>
                  <a:latin typeface="+mj-lt"/>
                  <a:ea typeface="Roboto" panose="02000000000000000000" pitchFamily="2" charset="0"/>
                  <a:cs typeface="Roboto" panose="02000000000000000000" pitchFamily="2" charset="0"/>
                </a:rPr>
                <a:t>Ensure that Open Science practices and skills are rewarded and taught, becoming the ‘new normal’</a:t>
              </a:r>
            </a:p>
            <a:p>
              <a:pPr marL="214313" indent="-214313">
                <a:lnSpc>
                  <a:spcPct val="90000"/>
                </a:lnSpc>
                <a:spcAft>
                  <a:spcPts val="300"/>
                </a:spcAft>
                <a:buFont typeface="Arial" panose="020B0604020202020204" pitchFamily="34" charset="0"/>
                <a:buChar char="•"/>
              </a:pPr>
              <a:r>
                <a:rPr lang="en-GB" sz="1200" b="1" dirty="0">
                  <a:solidFill>
                    <a:schemeClr val="tx1">
                      <a:lumMod val="75000"/>
                      <a:lumOff val="25000"/>
                    </a:schemeClr>
                  </a:solidFill>
                  <a:latin typeface="+mj-lt"/>
                  <a:ea typeface="Roboto" panose="02000000000000000000" pitchFamily="2" charset="0"/>
                  <a:cs typeface="Roboto" panose="02000000000000000000" pitchFamily="2" charset="0"/>
                </a:rPr>
                <a:t>Enable the definition of standards, and the development of tools and services, to allow researchers to find, access, reuse and combine results</a:t>
              </a:r>
            </a:p>
            <a:p>
              <a:pPr marL="214313" indent="-214313">
                <a:lnSpc>
                  <a:spcPct val="90000"/>
                </a:lnSpc>
                <a:spcAft>
                  <a:spcPts val="300"/>
                </a:spcAft>
                <a:buFont typeface="Arial" panose="020B0604020202020204" pitchFamily="34" charset="0"/>
                <a:buChar char="•"/>
              </a:pPr>
              <a:r>
                <a:rPr lang="en-GB" sz="1200" b="1" dirty="0">
                  <a:solidFill>
                    <a:schemeClr val="tx1">
                      <a:lumMod val="75000"/>
                      <a:lumOff val="25000"/>
                    </a:schemeClr>
                  </a:solidFill>
                  <a:latin typeface="+mj-lt"/>
                  <a:ea typeface="Roboto" panose="02000000000000000000" pitchFamily="2" charset="0"/>
                  <a:cs typeface="Roboto" panose="02000000000000000000" pitchFamily="2" charset="0"/>
                </a:rPr>
                <a:t>Establish a sustainable and federated infrastructure enabling open sharing of scientific results </a:t>
              </a:r>
            </a:p>
          </p:txBody>
        </p:sp>
      </p:grpSp>
      <p:sp>
        <p:nvSpPr>
          <p:cNvPr id="16" name="TextBox 15">
            <a:extLst>
              <a:ext uri="{FF2B5EF4-FFF2-40B4-BE49-F238E27FC236}">
                <a16:creationId xmlns:a16="http://schemas.microsoft.com/office/drawing/2014/main" id="{CC2C5D06-8C22-D003-4EAB-D4EA7BA64ACA}"/>
              </a:ext>
            </a:extLst>
          </p:cNvPr>
          <p:cNvSpPr txBox="1"/>
          <p:nvPr/>
        </p:nvSpPr>
        <p:spPr>
          <a:xfrm>
            <a:off x="7988815" y="3867051"/>
            <a:ext cx="1535486" cy="253916"/>
          </a:xfrm>
          <a:prstGeom prst="rect">
            <a:avLst/>
          </a:prstGeom>
          <a:noFill/>
        </p:spPr>
        <p:txBody>
          <a:bodyPr wrap="square">
            <a:spAutoFit/>
          </a:bodyPr>
          <a:lstStyle/>
          <a:p>
            <a:r>
              <a:rPr lang="en-FI" sz="1050" dirty="0"/>
              <a:t>eosc.eu/sria-mar</a:t>
            </a:r>
          </a:p>
        </p:txBody>
      </p:sp>
      <p:grpSp>
        <p:nvGrpSpPr>
          <p:cNvPr id="20" name="Group 19">
            <a:extLst>
              <a:ext uri="{FF2B5EF4-FFF2-40B4-BE49-F238E27FC236}">
                <a16:creationId xmlns:a16="http://schemas.microsoft.com/office/drawing/2014/main" id="{43CF69B8-F554-EA27-0A95-70D9344E77B1}"/>
              </a:ext>
            </a:extLst>
          </p:cNvPr>
          <p:cNvGrpSpPr/>
          <p:nvPr/>
        </p:nvGrpSpPr>
        <p:grpSpPr>
          <a:xfrm>
            <a:off x="7705165" y="3225078"/>
            <a:ext cx="1372862" cy="1018615"/>
            <a:chOff x="10273553" y="4205975"/>
            <a:chExt cx="1830482" cy="1358153"/>
          </a:xfrm>
        </p:grpSpPr>
        <p:sp>
          <p:nvSpPr>
            <p:cNvPr id="17" name="Right Arrow 16">
              <a:extLst>
                <a:ext uri="{FF2B5EF4-FFF2-40B4-BE49-F238E27FC236}">
                  <a16:creationId xmlns:a16="http://schemas.microsoft.com/office/drawing/2014/main" id="{4D6EAB72-A217-4906-8A41-01DC54A12D60}"/>
                </a:ext>
              </a:extLst>
            </p:cNvPr>
            <p:cNvSpPr/>
            <p:nvPr/>
          </p:nvSpPr>
          <p:spPr>
            <a:xfrm>
              <a:off x="10273553" y="4576382"/>
              <a:ext cx="349625" cy="441064"/>
            </a:xfrm>
            <a:prstGeom prst="rightArrow">
              <a:avLst/>
            </a:prstGeom>
            <a:solidFill>
              <a:srgbClr val="008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0"/>
            </a:p>
          </p:txBody>
        </p:sp>
        <p:sp>
          <p:nvSpPr>
            <p:cNvPr id="18" name="Rounded Rectangle 17">
              <a:extLst>
                <a:ext uri="{FF2B5EF4-FFF2-40B4-BE49-F238E27FC236}">
                  <a16:creationId xmlns:a16="http://schemas.microsoft.com/office/drawing/2014/main" id="{94C664C4-48A7-4F64-E5DC-7ACC7619CF49}"/>
                </a:ext>
              </a:extLst>
            </p:cNvPr>
            <p:cNvSpPr/>
            <p:nvPr/>
          </p:nvSpPr>
          <p:spPr>
            <a:xfrm>
              <a:off x="10678648" y="4205975"/>
              <a:ext cx="1425387" cy="1358153"/>
            </a:xfrm>
            <a:prstGeom prst="roundRect">
              <a:avLst/>
            </a:prstGeom>
            <a:noFill/>
            <a:ln>
              <a:solidFill>
                <a:srgbClr val="008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050"/>
            </a:p>
          </p:txBody>
        </p:sp>
        <p:sp>
          <p:nvSpPr>
            <p:cNvPr id="19" name="TextBox 18">
              <a:extLst>
                <a:ext uri="{FF2B5EF4-FFF2-40B4-BE49-F238E27FC236}">
                  <a16:creationId xmlns:a16="http://schemas.microsoft.com/office/drawing/2014/main" id="{8C485EA4-37B4-ABAB-3416-764E62B47E04}"/>
                </a:ext>
              </a:extLst>
            </p:cNvPr>
            <p:cNvSpPr txBox="1"/>
            <p:nvPr/>
          </p:nvSpPr>
          <p:spPr>
            <a:xfrm>
              <a:off x="10678648" y="4230862"/>
              <a:ext cx="1425387" cy="984885"/>
            </a:xfrm>
            <a:prstGeom prst="rect">
              <a:avLst/>
            </a:prstGeom>
            <a:noFill/>
          </p:spPr>
          <p:txBody>
            <a:bodyPr wrap="square" rtlCol="0">
              <a:spAutoFit/>
            </a:bodyPr>
            <a:lstStyle/>
            <a:p>
              <a:r>
                <a:rPr lang="en-FI" sz="1050" dirty="0">
                  <a:solidFill>
                    <a:srgbClr val="00818B"/>
                  </a:solidFill>
                </a:rPr>
                <a:t>Strategic Research and Innovation agenda (SRIA)</a:t>
              </a:r>
            </a:p>
          </p:txBody>
        </p:sp>
      </p:grpSp>
      <p:sp>
        <p:nvSpPr>
          <p:cNvPr id="2" name="Slide Number Placeholder 3">
            <a:extLst>
              <a:ext uri="{FF2B5EF4-FFF2-40B4-BE49-F238E27FC236}">
                <a16:creationId xmlns:a16="http://schemas.microsoft.com/office/drawing/2014/main" id="{B6208269-7B2F-316E-4F6D-B63DF2D2FAB2}"/>
              </a:ext>
            </a:extLst>
          </p:cNvPr>
          <p:cNvSpPr>
            <a:spLocks noGrp="1"/>
          </p:cNvSpPr>
          <p:nvPr>
            <p:ph type="sldNum" idx="12"/>
          </p:nvPr>
        </p:nvSpPr>
        <p:spPr>
          <a:xfrm>
            <a:off x="6967666" y="4817623"/>
            <a:ext cx="2057400" cy="173100"/>
          </a:xfrm>
        </p:spPr>
        <p:txBody>
          <a:bodyPr/>
          <a:lstStyle/>
          <a:p>
            <a:pPr marL="0" lvl="0" indent="0" algn="r" rtl="0">
              <a:spcBef>
                <a:spcPts val="0"/>
              </a:spcBef>
              <a:spcAft>
                <a:spcPts val="0"/>
              </a:spcAft>
              <a:buNone/>
            </a:pPr>
            <a:fld id="{00000000-1234-1234-1234-123412341234}" type="slidenum">
              <a:rPr lang="pt-BR" smtClean="0"/>
              <a:t>1</a:t>
            </a:fld>
            <a:endParaRPr lang="pt-BR" dirty="0"/>
          </a:p>
        </p:txBody>
      </p:sp>
    </p:spTree>
    <p:extLst>
      <p:ext uri="{BB962C8B-B14F-4D97-AF65-F5344CB8AC3E}">
        <p14:creationId xmlns:p14="http://schemas.microsoft.com/office/powerpoint/2010/main" val="123293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54AC9C-B494-18E4-FD88-656C41404714}"/>
              </a:ext>
            </a:extLst>
          </p:cNvPr>
          <p:cNvSpPr>
            <a:spLocks noGrp="1"/>
          </p:cNvSpPr>
          <p:nvPr>
            <p:ph sz="half" idx="15"/>
          </p:nvPr>
        </p:nvSpPr>
        <p:spPr>
          <a:xfrm>
            <a:off x="142279" y="1013044"/>
            <a:ext cx="2011189" cy="517848"/>
          </a:xfrm>
        </p:spPr>
        <p:txBody>
          <a:bodyPr>
            <a:normAutofit/>
          </a:bodyPr>
          <a:lstStyle/>
          <a:p>
            <a:pPr algn="ctr">
              <a:spcBef>
                <a:spcPts val="0"/>
              </a:spcBef>
            </a:pPr>
            <a:r>
              <a:rPr lang="en-FI" b="1" dirty="0">
                <a:latin typeface="+mn-lt"/>
              </a:rPr>
              <a:t>Co-Programmed </a:t>
            </a:r>
          </a:p>
          <a:p>
            <a:pPr algn="ctr">
              <a:spcBef>
                <a:spcPts val="0"/>
              </a:spcBef>
            </a:pPr>
            <a:r>
              <a:rPr lang="en-FI" b="1" dirty="0">
                <a:latin typeface="+mn-lt"/>
              </a:rPr>
              <a:t>European Partnership</a:t>
            </a:r>
          </a:p>
        </p:txBody>
      </p:sp>
      <p:sp>
        <p:nvSpPr>
          <p:cNvPr id="3" name="Title 2">
            <a:extLst>
              <a:ext uri="{FF2B5EF4-FFF2-40B4-BE49-F238E27FC236}">
                <a16:creationId xmlns:a16="http://schemas.microsoft.com/office/drawing/2014/main" id="{9DBA1969-CCB2-79B9-BB1C-769721CD6F5E}"/>
              </a:ext>
            </a:extLst>
          </p:cNvPr>
          <p:cNvSpPr>
            <a:spLocks noGrp="1"/>
          </p:cNvSpPr>
          <p:nvPr>
            <p:ph type="title"/>
          </p:nvPr>
        </p:nvSpPr>
        <p:spPr/>
        <p:txBody>
          <a:bodyPr/>
          <a:lstStyle/>
          <a:p>
            <a:r>
              <a:rPr lang="en-FI" dirty="0"/>
              <a:t>How EOSC is implemented</a:t>
            </a:r>
          </a:p>
        </p:txBody>
      </p:sp>
      <p:sp>
        <p:nvSpPr>
          <p:cNvPr id="4" name="Slide Number Placeholder 3">
            <a:extLst>
              <a:ext uri="{FF2B5EF4-FFF2-40B4-BE49-F238E27FC236}">
                <a16:creationId xmlns:a16="http://schemas.microsoft.com/office/drawing/2014/main" id="{1BF2A7CC-D862-08E7-536A-05141DDEEF3C}"/>
              </a:ext>
            </a:extLst>
          </p:cNvPr>
          <p:cNvSpPr>
            <a:spLocks noGrp="1"/>
          </p:cNvSpPr>
          <p:nvPr>
            <p:ph type="sldNum" sz="quarter" idx="12"/>
          </p:nvPr>
        </p:nvSpPr>
        <p:spPr>
          <a:xfrm>
            <a:off x="8058150" y="4853133"/>
            <a:ext cx="966917" cy="149153"/>
          </a:xfrm>
        </p:spPr>
        <p:txBody>
          <a:bodyPr/>
          <a:lstStyle/>
          <a:p>
            <a:fld id="{41814595-6856-9B4E-BECB-F9B7E4876AE1}" type="slidenum">
              <a:rPr lang="nl-NL" smtClean="0"/>
              <a:pPr/>
              <a:t>2</a:t>
            </a:fld>
            <a:endParaRPr lang="nl-NL" dirty="0"/>
          </a:p>
        </p:txBody>
      </p:sp>
      <p:pic>
        <p:nvPicPr>
          <p:cNvPr id="6" name="Picture 5">
            <a:extLst>
              <a:ext uri="{FF2B5EF4-FFF2-40B4-BE49-F238E27FC236}">
                <a16:creationId xmlns:a16="http://schemas.microsoft.com/office/drawing/2014/main" id="{0EEEF301-4B0C-7643-36AE-DB456E526A2A}"/>
              </a:ext>
            </a:extLst>
          </p:cNvPr>
          <p:cNvPicPr>
            <a:picLocks noChangeAspect="1"/>
          </p:cNvPicPr>
          <p:nvPr/>
        </p:nvPicPr>
        <p:blipFill>
          <a:blip r:embed="rId2"/>
          <a:stretch>
            <a:fillRect/>
          </a:stretch>
        </p:blipFill>
        <p:spPr>
          <a:xfrm>
            <a:off x="468576" y="1904009"/>
            <a:ext cx="1358596" cy="2088842"/>
          </a:xfrm>
          <a:prstGeom prst="rect">
            <a:avLst/>
          </a:prstGeom>
        </p:spPr>
      </p:pic>
      <p:sp>
        <p:nvSpPr>
          <p:cNvPr id="7" name="Right Arrow 6">
            <a:extLst>
              <a:ext uri="{FF2B5EF4-FFF2-40B4-BE49-F238E27FC236}">
                <a16:creationId xmlns:a16="http://schemas.microsoft.com/office/drawing/2014/main" id="{3BE49A3C-9492-D277-FE30-BDD5C1571F23}"/>
              </a:ext>
            </a:extLst>
          </p:cNvPr>
          <p:cNvSpPr/>
          <p:nvPr/>
        </p:nvSpPr>
        <p:spPr>
          <a:xfrm>
            <a:off x="1906522" y="2848293"/>
            <a:ext cx="488272" cy="177554"/>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Right Arrow 13">
            <a:extLst>
              <a:ext uri="{FF2B5EF4-FFF2-40B4-BE49-F238E27FC236}">
                <a16:creationId xmlns:a16="http://schemas.microsoft.com/office/drawing/2014/main" id="{11B1C4BD-324E-C800-FDA7-BACBE363A8F7}"/>
              </a:ext>
            </a:extLst>
          </p:cNvPr>
          <p:cNvSpPr/>
          <p:nvPr/>
        </p:nvSpPr>
        <p:spPr>
          <a:xfrm>
            <a:off x="5324732" y="2216640"/>
            <a:ext cx="488272" cy="177554"/>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 name="Right Arrow 14">
            <a:extLst>
              <a:ext uri="{FF2B5EF4-FFF2-40B4-BE49-F238E27FC236}">
                <a16:creationId xmlns:a16="http://schemas.microsoft.com/office/drawing/2014/main" id="{F556D3B0-E73F-2060-8087-BF9604E37047}"/>
              </a:ext>
            </a:extLst>
          </p:cNvPr>
          <p:cNvSpPr/>
          <p:nvPr/>
        </p:nvSpPr>
        <p:spPr>
          <a:xfrm>
            <a:off x="5322984" y="3583556"/>
            <a:ext cx="488272" cy="177554"/>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6" name="Rounded Rectangle 15">
            <a:extLst>
              <a:ext uri="{FF2B5EF4-FFF2-40B4-BE49-F238E27FC236}">
                <a16:creationId xmlns:a16="http://schemas.microsoft.com/office/drawing/2014/main" id="{BB0D0215-65BB-5954-AE47-D87AF13E1E40}"/>
              </a:ext>
            </a:extLst>
          </p:cNvPr>
          <p:cNvSpPr/>
          <p:nvPr/>
        </p:nvSpPr>
        <p:spPr>
          <a:xfrm>
            <a:off x="5877021" y="3023061"/>
            <a:ext cx="2947384" cy="129854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I" sz="1200" b="1" dirty="0">
                <a:solidFill>
                  <a:schemeClr val="tx1"/>
                </a:solidFill>
              </a:rPr>
              <a:t>H2020 &amp; HE projects</a:t>
            </a:r>
          </a:p>
          <a:p>
            <a:pPr marL="285750" indent="-285750">
              <a:buFont typeface="Wingdings" pitchFamily="2" charset="2"/>
              <a:buChar char="Ø"/>
            </a:pPr>
            <a:r>
              <a:rPr lang="en-FI" sz="1200" dirty="0">
                <a:solidFill>
                  <a:schemeClr val="tx1"/>
                </a:solidFill>
              </a:rPr>
              <a:t>H2020 projects: 350M€</a:t>
            </a:r>
          </a:p>
          <a:p>
            <a:pPr marL="285750" indent="-285750">
              <a:buFont typeface="Wingdings" pitchFamily="2" charset="2"/>
              <a:buChar char="Ø"/>
            </a:pPr>
            <a:r>
              <a:rPr lang="en-FI" sz="1200" dirty="0">
                <a:solidFill>
                  <a:schemeClr val="tx1"/>
                </a:solidFill>
              </a:rPr>
              <a:t>HE 2021: 6 topics / 59M€</a:t>
            </a:r>
          </a:p>
          <a:p>
            <a:pPr marL="285750" indent="-285750">
              <a:buFont typeface="Wingdings" pitchFamily="2" charset="2"/>
              <a:buChar char="Ø"/>
            </a:pPr>
            <a:r>
              <a:rPr lang="en-FI" sz="1200" dirty="0">
                <a:solidFill>
                  <a:schemeClr val="tx1"/>
                </a:solidFill>
              </a:rPr>
              <a:t>HE 2022: 4 topics + Pu Pr / 65 M€</a:t>
            </a:r>
          </a:p>
          <a:p>
            <a:pPr marL="285750" indent="-285750">
              <a:buFont typeface="Wingdings" pitchFamily="2" charset="2"/>
              <a:buChar char="Ø"/>
            </a:pPr>
            <a:r>
              <a:rPr lang="en-FI" sz="1200" dirty="0">
                <a:solidFill>
                  <a:schemeClr val="tx1"/>
                </a:solidFill>
              </a:rPr>
              <a:t>HE 2023: 6 topics + 2 GIB / 70M€</a:t>
            </a:r>
          </a:p>
          <a:p>
            <a:pPr marL="285750" indent="-285750">
              <a:buFont typeface="Wingdings" pitchFamily="2" charset="2"/>
              <a:buChar char="Ø"/>
            </a:pPr>
            <a:r>
              <a:rPr lang="en-FI" sz="1200" b="1" dirty="0">
                <a:solidFill>
                  <a:schemeClr val="tx1"/>
                </a:solidFill>
              </a:rPr>
              <a:t>HE 2024: 5 topics / 61 M€</a:t>
            </a:r>
          </a:p>
        </p:txBody>
      </p:sp>
      <p:sp>
        <p:nvSpPr>
          <p:cNvPr id="18" name="Rounded Rectangle 17">
            <a:extLst>
              <a:ext uri="{FF2B5EF4-FFF2-40B4-BE49-F238E27FC236}">
                <a16:creationId xmlns:a16="http://schemas.microsoft.com/office/drawing/2014/main" id="{694AA2A4-48D7-1BC9-8E1E-863A14619F42}"/>
              </a:ext>
            </a:extLst>
          </p:cNvPr>
          <p:cNvSpPr/>
          <p:nvPr/>
        </p:nvSpPr>
        <p:spPr>
          <a:xfrm>
            <a:off x="5877020" y="1691946"/>
            <a:ext cx="2947385" cy="103786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I" sz="1200" b="1" dirty="0">
                <a:solidFill>
                  <a:schemeClr val="tx1"/>
                </a:solidFill>
              </a:rPr>
              <a:t>In kind contributions</a:t>
            </a:r>
          </a:p>
          <a:p>
            <a:pPr marL="285750" indent="-285750">
              <a:buFont typeface="Wingdings" pitchFamily="2" charset="2"/>
              <a:buChar char="Ø"/>
            </a:pPr>
            <a:r>
              <a:rPr lang="en-FI" sz="1200" dirty="0">
                <a:solidFill>
                  <a:schemeClr val="tx1"/>
                </a:solidFill>
              </a:rPr>
              <a:t>EOSC Association members</a:t>
            </a:r>
          </a:p>
          <a:p>
            <a:pPr marL="285750" indent="-285750">
              <a:buFont typeface="Wingdings" pitchFamily="2" charset="2"/>
              <a:buChar char="Ø"/>
            </a:pPr>
            <a:r>
              <a:rPr lang="en-FI" sz="1200" dirty="0">
                <a:solidFill>
                  <a:schemeClr val="tx1"/>
                </a:solidFill>
              </a:rPr>
              <a:t>Countries represented in the EOSC Steering Board</a:t>
            </a:r>
          </a:p>
        </p:txBody>
      </p:sp>
      <p:grpSp>
        <p:nvGrpSpPr>
          <p:cNvPr id="25" name="Group 24">
            <a:extLst>
              <a:ext uri="{FF2B5EF4-FFF2-40B4-BE49-F238E27FC236}">
                <a16:creationId xmlns:a16="http://schemas.microsoft.com/office/drawing/2014/main" id="{B4B3F444-3952-8543-F986-25C8AC5DEA1F}"/>
              </a:ext>
            </a:extLst>
          </p:cNvPr>
          <p:cNvGrpSpPr/>
          <p:nvPr/>
        </p:nvGrpSpPr>
        <p:grpSpPr>
          <a:xfrm>
            <a:off x="2226629" y="1006744"/>
            <a:ext cx="3032473" cy="3624099"/>
            <a:chOff x="1951420" y="1131033"/>
            <a:chExt cx="3032473" cy="3624099"/>
          </a:xfrm>
        </p:grpSpPr>
        <p:pic>
          <p:nvPicPr>
            <p:cNvPr id="8" name="Picture 7">
              <a:extLst>
                <a:ext uri="{FF2B5EF4-FFF2-40B4-BE49-F238E27FC236}">
                  <a16:creationId xmlns:a16="http://schemas.microsoft.com/office/drawing/2014/main" id="{EC7C7565-26D2-BD3A-2C31-35B536ADAEF5}"/>
                </a:ext>
              </a:extLst>
            </p:cNvPr>
            <p:cNvPicPr>
              <a:picLocks noChangeAspect="1"/>
            </p:cNvPicPr>
            <p:nvPr/>
          </p:nvPicPr>
          <p:blipFill>
            <a:blip r:embed="rId3"/>
            <a:stretch>
              <a:fillRect/>
            </a:stretch>
          </p:blipFill>
          <p:spPr>
            <a:xfrm>
              <a:off x="2171765" y="2017647"/>
              <a:ext cx="1595107" cy="2087424"/>
            </a:xfrm>
            <a:prstGeom prst="rect">
              <a:avLst/>
            </a:prstGeom>
          </p:spPr>
        </p:pic>
        <p:sp>
          <p:nvSpPr>
            <p:cNvPr id="9" name="Content Placeholder 1">
              <a:extLst>
                <a:ext uri="{FF2B5EF4-FFF2-40B4-BE49-F238E27FC236}">
                  <a16:creationId xmlns:a16="http://schemas.microsoft.com/office/drawing/2014/main" id="{7AA05692-55E9-086C-9837-6FC6640032E3}"/>
                </a:ext>
              </a:extLst>
            </p:cNvPr>
            <p:cNvSpPr txBox="1">
              <a:spLocks/>
            </p:cNvSpPr>
            <p:nvPr/>
          </p:nvSpPr>
          <p:spPr>
            <a:xfrm>
              <a:off x="1951420" y="1131033"/>
              <a:ext cx="2011189" cy="74732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0" marR="0" lvl="0" indent="0" algn="l" rtl="0">
                <a:lnSpc>
                  <a:spcPct val="130000"/>
                </a:lnSpc>
                <a:spcBef>
                  <a:spcPts val="800"/>
                </a:spcBef>
                <a:spcAft>
                  <a:spcPts val="0"/>
                </a:spcAft>
                <a:buClr>
                  <a:schemeClr val="dk1"/>
                </a:buClr>
                <a:buSzPts val="2100"/>
                <a:buFont typeface="Arial"/>
                <a:buNone/>
                <a:defRPr sz="1125" b="0" i="0" u="none" strike="noStrike" kern="1500" cap="none" spc="0" baseline="0">
                  <a:solidFill>
                    <a:schemeClr val="tx1"/>
                  </a:solidFill>
                  <a:latin typeface="Roboto" panose="02000000000000000000" pitchFamily="2" charset="0"/>
                  <a:ea typeface="Roboto" panose="02000000000000000000" pitchFamily="2" charset="0"/>
                  <a:cs typeface="Roboto Light"/>
                  <a:sym typeface="Roboto Light"/>
                </a:defRPr>
              </a:lvl1pPr>
              <a:lvl2pPr marL="914400" marR="0" lvl="1" indent="-342900" algn="l" rtl="0">
                <a:lnSpc>
                  <a:spcPct val="90000"/>
                </a:lnSpc>
                <a:spcBef>
                  <a:spcPts val="400"/>
                </a:spcBef>
                <a:spcAft>
                  <a:spcPts val="0"/>
                </a:spcAft>
                <a:buClr>
                  <a:schemeClr val="dk1"/>
                </a:buClr>
                <a:buSzPts val="1800"/>
                <a:buFont typeface="Arial"/>
                <a:buChar char="•"/>
                <a:defRPr sz="1125" b="0" i="0" u="none" strike="noStrike" cap="none" baseline="0">
                  <a:solidFill>
                    <a:schemeClr val="bg2">
                      <a:lumMod val="25000"/>
                    </a:schemeClr>
                  </a:solidFill>
                  <a:latin typeface="Roboto Light" panose="02000000000000000000" pitchFamily="2" charset="0"/>
                  <a:ea typeface="Roboto Light"/>
                  <a:cs typeface="Roboto Light"/>
                  <a:sym typeface="Roboto Light"/>
                </a:defRPr>
              </a:lvl2pPr>
              <a:lvl3pPr marL="1371600" marR="0" lvl="2" indent="-323850" algn="l" rtl="0">
                <a:lnSpc>
                  <a:spcPct val="90000"/>
                </a:lnSpc>
                <a:spcBef>
                  <a:spcPts val="400"/>
                </a:spcBef>
                <a:spcAft>
                  <a:spcPts val="0"/>
                </a:spcAft>
                <a:buClr>
                  <a:schemeClr val="dk1"/>
                </a:buClr>
                <a:buSzPts val="1500"/>
                <a:buFont typeface="Arial"/>
                <a:buChar char="•"/>
                <a:defRPr sz="1125" b="0" i="0" u="none" strike="noStrike" cap="none" baseline="0">
                  <a:solidFill>
                    <a:schemeClr val="bg2">
                      <a:lumMod val="25000"/>
                    </a:schemeClr>
                  </a:solidFill>
                  <a:latin typeface="Roboto Light" panose="02000000000000000000" pitchFamily="2" charset="0"/>
                  <a:ea typeface="Roboto Light"/>
                  <a:cs typeface="Roboto Light"/>
                  <a:sym typeface="Roboto Light"/>
                </a:defRPr>
              </a:lvl3pPr>
              <a:lvl4pPr marL="1828800" marR="0" lvl="3" indent="-317500" algn="l" rtl="0">
                <a:lnSpc>
                  <a:spcPct val="90000"/>
                </a:lnSpc>
                <a:spcBef>
                  <a:spcPts val="400"/>
                </a:spcBef>
                <a:spcAft>
                  <a:spcPts val="0"/>
                </a:spcAft>
                <a:buClr>
                  <a:schemeClr val="dk1"/>
                </a:buClr>
                <a:buSzPts val="1400"/>
                <a:buFont typeface="Arial"/>
                <a:buChar char="•"/>
                <a:defRPr sz="1125" b="0" i="0" u="none" strike="noStrike" cap="none" baseline="0">
                  <a:solidFill>
                    <a:schemeClr val="bg2">
                      <a:lumMod val="25000"/>
                    </a:schemeClr>
                  </a:solidFill>
                  <a:latin typeface="Roboto Light" panose="02000000000000000000" pitchFamily="2" charset="0"/>
                  <a:ea typeface="Roboto Light"/>
                  <a:cs typeface="Roboto Light"/>
                  <a:sym typeface="Roboto Light"/>
                </a:defRPr>
              </a:lvl4pPr>
              <a:lvl5pPr marL="2286000" marR="0" lvl="4" indent="-317500" algn="l" rtl="0">
                <a:lnSpc>
                  <a:spcPct val="90000"/>
                </a:lnSpc>
                <a:spcBef>
                  <a:spcPts val="400"/>
                </a:spcBef>
                <a:spcAft>
                  <a:spcPts val="0"/>
                </a:spcAft>
                <a:buClr>
                  <a:schemeClr val="dk1"/>
                </a:buClr>
                <a:buSzPts val="1400"/>
                <a:buFont typeface="Arial"/>
                <a:buChar char="•"/>
                <a:defRPr sz="1125" b="0" i="0" u="none" strike="noStrike" cap="none" baseline="0">
                  <a:solidFill>
                    <a:schemeClr val="bg2">
                      <a:lumMod val="25000"/>
                    </a:schemeClr>
                  </a:solidFill>
                  <a:latin typeface="Roboto Light" panose="02000000000000000000" pitchFamily="2" charset="0"/>
                  <a:ea typeface="Roboto Light"/>
                  <a:cs typeface="Roboto Light"/>
                  <a:sym typeface="Roboto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algn="ctr">
                <a:spcBef>
                  <a:spcPts val="0"/>
                </a:spcBef>
              </a:pPr>
              <a:r>
                <a:rPr lang="en-FI" b="1" dirty="0">
                  <a:latin typeface="+mn-lt"/>
                </a:rPr>
                <a:t>Strategic Research &amp; Innovation Agenda</a:t>
              </a:r>
            </a:p>
            <a:p>
              <a:pPr algn="ctr">
                <a:spcBef>
                  <a:spcPts val="0"/>
                </a:spcBef>
              </a:pPr>
              <a:r>
                <a:rPr lang="en-FI" b="1" dirty="0">
                  <a:latin typeface="+mn-lt"/>
                </a:rPr>
                <a:t> (SRIA)</a:t>
              </a:r>
            </a:p>
          </p:txBody>
        </p:sp>
        <p:sp>
          <p:nvSpPr>
            <p:cNvPr id="19" name="Rectangle 18">
              <a:extLst>
                <a:ext uri="{FF2B5EF4-FFF2-40B4-BE49-F238E27FC236}">
                  <a16:creationId xmlns:a16="http://schemas.microsoft.com/office/drawing/2014/main" id="{1091E552-55E5-0E1E-5DE8-2E29941E025D}"/>
                </a:ext>
              </a:extLst>
            </p:cNvPr>
            <p:cNvSpPr/>
            <p:nvPr/>
          </p:nvSpPr>
          <p:spPr>
            <a:xfrm>
              <a:off x="3742264" y="1661138"/>
              <a:ext cx="1239747" cy="3671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FI" sz="1100" dirty="0">
                  <a:solidFill>
                    <a:schemeClr val="tx1"/>
                  </a:solidFill>
                </a:rPr>
                <a:t>3 General objectives</a:t>
              </a:r>
            </a:p>
          </p:txBody>
        </p:sp>
        <p:sp>
          <p:nvSpPr>
            <p:cNvPr id="20" name="Rectangle 19">
              <a:extLst>
                <a:ext uri="{FF2B5EF4-FFF2-40B4-BE49-F238E27FC236}">
                  <a16:creationId xmlns:a16="http://schemas.microsoft.com/office/drawing/2014/main" id="{0B44CD93-254C-514B-2CB4-A2EF69B796DF}"/>
                </a:ext>
              </a:extLst>
            </p:cNvPr>
            <p:cNvSpPr/>
            <p:nvPr/>
          </p:nvSpPr>
          <p:spPr>
            <a:xfrm>
              <a:off x="3742264" y="2049967"/>
              <a:ext cx="1239747" cy="3671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FI" sz="1100" dirty="0">
                  <a:solidFill>
                    <a:schemeClr val="tx1"/>
                  </a:solidFill>
                </a:rPr>
                <a:t>9 Specific objectives</a:t>
              </a:r>
            </a:p>
          </p:txBody>
        </p:sp>
        <p:sp>
          <p:nvSpPr>
            <p:cNvPr id="21" name="Rectangle 20">
              <a:extLst>
                <a:ext uri="{FF2B5EF4-FFF2-40B4-BE49-F238E27FC236}">
                  <a16:creationId xmlns:a16="http://schemas.microsoft.com/office/drawing/2014/main" id="{1BC37E92-6DF3-8D64-4686-A487138C66CF}"/>
                </a:ext>
              </a:extLst>
            </p:cNvPr>
            <p:cNvSpPr/>
            <p:nvPr/>
          </p:nvSpPr>
          <p:spPr>
            <a:xfrm>
              <a:off x="3742264" y="2451725"/>
              <a:ext cx="1241629" cy="23606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FI" sz="1100" dirty="0">
                  <a:solidFill>
                    <a:schemeClr val="tx1"/>
                  </a:solidFill>
                </a:rPr>
                <a:t>14 Action Areas</a:t>
              </a:r>
            </a:p>
          </p:txBody>
        </p:sp>
        <p:pic>
          <p:nvPicPr>
            <p:cNvPr id="23" name="Picture 22">
              <a:extLst>
                <a:ext uri="{FF2B5EF4-FFF2-40B4-BE49-F238E27FC236}">
                  <a16:creationId xmlns:a16="http://schemas.microsoft.com/office/drawing/2014/main" id="{2374ABE2-000D-7C06-4A65-D7643D10D764}"/>
                </a:ext>
              </a:extLst>
            </p:cNvPr>
            <p:cNvPicPr>
              <a:picLocks noChangeAspect="1"/>
            </p:cNvPicPr>
            <p:nvPr/>
          </p:nvPicPr>
          <p:blipFill>
            <a:blip r:embed="rId4"/>
            <a:stretch>
              <a:fillRect/>
            </a:stretch>
          </p:blipFill>
          <p:spPr>
            <a:xfrm>
              <a:off x="3740382" y="2682152"/>
              <a:ext cx="1241629" cy="1025693"/>
            </a:xfrm>
            <a:prstGeom prst="rect">
              <a:avLst/>
            </a:prstGeom>
          </p:spPr>
        </p:pic>
        <p:pic>
          <p:nvPicPr>
            <p:cNvPr id="24" name="Picture 23">
              <a:extLst>
                <a:ext uri="{FF2B5EF4-FFF2-40B4-BE49-F238E27FC236}">
                  <a16:creationId xmlns:a16="http://schemas.microsoft.com/office/drawing/2014/main" id="{AD671269-6CF9-709C-8674-1C08584BBD6A}"/>
                </a:ext>
              </a:extLst>
            </p:cNvPr>
            <p:cNvPicPr>
              <a:picLocks noChangeAspect="1"/>
            </p:cNvPicPr>
            <p:nvPr/>
          </p:nvPicPr>
          <p:blipFill>
            <a:blip r:embed="rId5"/>
            <a:stretch>
              <a:fillRect/>
            </a:stretch>
          </p:blipFill>
          <p:spPr>
            <a:xfrm>
              <a:off x="3740382" y="3707845"/>
              <a:ext cx="1241629" cy="1047287"/>
            </a:xfrm>
            <a:prstGeom prst="rect">
              <a:avLst/>
            </a:prstGeom>
          </p:spPr>
        </p:pic>
      </p:grpSp>
    </p:spTree>
    <p:extLst>
      <p:ext uri="{BB962C8B-B14F-4D97-AF65-F5344CB8AC3E}">
        <p14:creationId xmlns:p14="http://schemas.microsoft.com/office/powerpoint/2010/main" val="183990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16"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947F5F-0793-BF0A-493A-37F58E776286}"/>
              </a:ext>
            </a:extLst>
          </p:cNvPr>
          <p:cNvSpPr>
            <a:spLocks noGrp="1"/>
          </p:cNvSpPr>
          <p:nvPr>
            <p:ph type="body" idx="1"/>
          </p:nvPr>
        </p:nvSpPr>
        <p:spPr/>
        <p:txBody>
          <a:bodyPr/>
          <a:lstStyle/>
          <a:p>
            <a:endParaRPr lang="en-FI"/>
          </a:p>
        </p:txBody>
      </p:sp>
      <p:sp>
        <p:nvSpPr>
          <p:cNvPr id="3" name="Title 2">
            <a:extLst>
              <a:ext uri="{FF2B5EF4-FFF2-40B4-BE49-F238E27FC236}">
                <a16:creationId xmlns:a16="http://schemas.microsoft.com/office/drawing/2014/main" id="{A7D08BBB-B0E0-7700-A253-4D352BC89D38}"/>
              </a:ext>
            </a:extLst>
          </p:cNvPr>
          <p:cNvSpPr>
            <a:spLocks noGrp="1"/>
          </p:cNvSpPr>
          <p:nvPr>
            <p:ph type="title"/>
          </p:nvPr>
        </p:nvSpPr>
        <p:spPr/>
        <p:txBody>
          <a:bodyPr/>
          <a:lstStyle/>
          <a:p>
            <a:endParaRPr lang="en-FI"/>
          </a:p>
        </p:txBody>
      </p:sp>
      <p:sp>
        <p:nvSpPr>
          <p:cNvPr id="4" name="Slide Number Placeholder 3">
            <a:extLst>
              <a:ext uri="{FF2B5EF4-FFF2-40B4-BE49-F238E27FC236}">
                <a16:creationId xmlns:a16="http://schemas.microsoft.com/office/drawing/2014/main" id="{2B4B33C9-1592-A3E6-8EC9-B3CDD8978E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3</a:t>
            </a:fld>
            <a:endParaRPr lang="pt-BR"/>
          </a:p>
        </p:txBody>
      </p:sp>
      <p:sp>
        <p:nvSpPr>
          <p:cNvPr id="5" name="Text Placeholder 4">
            <a:extLst>
              <a:ext uri="{FF2B5EF4-FFF2-40B4-BE49-F238E27FC236}">
                <a16:creationId xmlns:a16="http://schemas.microsoft.com/office/drawing/2014/main" id="{728E5CEA-4C61-E398-C1D6-7016B94A1C89}"/>
              </a:ext>
            </a:extLst>
          </p:cNvPr>
          <p:cNvSpPr>
            <a:spLocks noGrp="1"/>
          </p:cNvSpPr>
          <p:nvPr>
            <p:ph type="body" idx="2"/>
          </p:nvPr>
        </p:nvSpPr>
        <p:spPr/>
        <p:txBody>
          <a:bodyPr>
            <a:normAutofit fontScale="62500" lnSpcReduction="20000"/>
          </a:bodyPr>
          <a:lstStyle/>
          <a:p>
            <a:endParaRPr lang="en-FI"/>
          </a:p>
        </p:txBody>
      </p:sp>
      <p:pic>
        <p:nvPicPr>
          <p:cNvPr id="6" name="Picture 5">
            <a:extLst>
              <a:ext uri="{FF2B5EF4-FFF2-40B4-BE49-F238E27FC236}">
                <a16:creationId xmlns:a16="http://schemas.microsoft.com/office/drawing/2014/main" id="{877F24C4-DFB8-E97E-8CF9-0146E513767D}"/>
              </a:ext>
            </a:extLst>
          </p:cNvPr>
          <p:cNvPicPr>
            <a:picLocks noChangeAspect="1"/>
          </p:cNvPicPr>
          <p:nvPr/>
        </p:nvPicPr>
        <p:blipFill>
          <a:blip r:embed="rId2"/>
          <a:stretch>
            <a:fillRect/>
          </a:stretch>
        </p:blipFill>
        <p:spPr>
          <a:xfrm>
            <a:off x="12271" y="-1"/>
            <a:ext cx="9131729" cy="5150421"/>
          </a:xfrm>
          <a:prstGeom prst="rect">
            <a:avLst/>
          </a:prstGeom>
        </p:spPr>
      </p:pic>
    </p:spTree>
    <p:extLst>
      <p:ext uri="{BB962C8B-B14F-4D97-AF65-F5344CB8AC3E}">
        <p14:creationId xmlns:p14="http://schemas.microsoft.com/office/powerpoint/2010/main" val="351783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7C6C3A-28D8-2CAC-9CFE-FDB907A400CB}"/>
              </a:ext>
            </a:extLst>
          </p:cNvPr>
          <p:cNvSpPr>
            <a:spLocks noGrp="1"/>
          </p:cNvSpPr>
          <p:nvPr>
            <p:ph type="body" idx="1"/>
          </p:nvPr>
        </p:nvSpPr>
        <p:spPr>
          <a:xfrm>
            <a:off x="705377" y="1177787"/>
            <a:ext cx="3755647" cy="1840621"/>
          </a:xfrm>
        </p:spPr>
        <p:txBody>
          <a:bodyPr>
            <a:normAutofit/>
          </a:bodyPr>
          <a:lstStyle/>
          <a:p>
            <a:pPr marL="0" indent="0">
              <a:lnSpc>
                <a:spcPct val="100000"/>
              </a:lnSpc>
              <a:spcBef>
                <a:spcPts val="0"/>
              </a:spcBef>
              <a:buClr>
                <a:srgbClr val="EA577D"/>
              </a:buClr>
              <a:buSzPct val="150000"/>
            </a:pPr>
            <a:r>
              <a:rPr lang="fi-FI" sz="1400" dirty="0" err="1">
                <a:solidFill>
                  <a:srgbClr val="008691"/>
                </a:solidFill>
                <a:latin typeface="+mn-lt"/>
                <a:ea typeface="Roboto" panose="02000000000000000000" pitchFamily="2" charset="0"/>
                <a:cs typeface="Roboto" panose="02000000000000000000" pitchFamily="2" charset="0"/>
                <a:sym typeface="Quicksand"/>
              </a:rPr>
              <a:t>About</a:t>
            </a:r>
            <a:r>
              <a:rPr lang="fi-FI" sz="1400" dirty="0">
                <a:solidFill>
                  <a:srgbClr val="008691"/>
                </a:solidFill>
                <a:latin typeface="+mn-lt"/>
                <a:ea typeface="Roboto" panose="02000000000000000000" pitchFamily="2" charset="0"/>
                <a:cs typeface="Roboto" panose="02000000000000000000" pitchFamily="2" charset="0"/>
                <a:sym typeface="Quicksand"/>
              </a:rPr>
              <a:t> </a:t>
            </a:r>
            <a:r>
              <a:rPr lang="fi-FI" sz="1400" dirty="0" err="1">
                <a:solidFill>
                  <a:srgbClr val="008691"/>
                </a:solidFill>
                <a:latin typeface="+mn-lt"/>
                <a:ea typeface="Roboto" panose="02000000000000000000" pitchFamily="2" charset="0"/>
                <a:cs typeface="Roboto" panose="02000000000000000000" pitchFamily="2" charset="0"/>
                <a:sym typeface="Quicksand"/>
              </a:rPr>
              <a:t>the</a:t>
            </a:r>
            <a:r>
              <a:rPr lang="fi-FI" sz="1400" dirty="0">
                <a:solidFill>
                  <a:srgbClr val="008691"/>
                </a:solidFill>
                <a:latin typeface="+mn-lt"/>
                <a:ea typeface="Roboto" panose="02000000000000000000" pitchFamily="2" charset="0"/>
                <a:cs typeface="Roboto" panose="02000000000000000000" pitchFamily="2" charset="0"/>
                <a:sym typeface="Quicksand"/>
              </a:rPr>
              <a:t> MAR</a:t>
            </a:r>
          </a:p>
          <a:p>
            <a:pPr marL="285750" indent="-285750">
              <a:lnSpc>
                <a:spcPct val="100000"/>
              </a:lnSpc>
              <a:spcBef>
                <a:spcPts val="0"/>
              </a:spcBef>
              <a:buClr>
                <a:srgbClr val="EA577D"/>
              </a:buClr>
              <a:buSzPct val="150000"/>
              <a:buFont typeface="Arial" panose="020B0604020202020204" pitchFamily="34" charset="0"/>
              <a:buChar char="•"/>
            </a:pPr>
            <a:r>
              <a:rPr lang="en-NL" sz="1200">
                <a:latin typeface="+mn-lt"/>
                <a:ea typeface="Roboto" panose="02000000000000000000" pitchFamily="2" charset="0"/>
                <a:cs typeface="Roboto" panose="02000000000000000000" pitchFamily="2" charset="0"/>
              </a:rPr>
              <a:t>The Multi-Annual Roadmap </a:t>
            </a:r>
            <a:r>
              <a:rPr lang="en-NL" sz="1200" b="1">
                <a:latin typeface="+mn-lt"/>
                <a:ea typeface="Roboto" panose="02000000000000000000" pitchFamily="2" charset="0"/>
                <a:cs typeface="Roboto" panose="02000000000000000000" pitchFamily="2" charset="0"/>
              </a:rPr>
              <a:t>is a part of the Strategic Research and Innovation Agenda</a:t>
            </a:r>
            <a:r>
              <a:rPr lang="fi-FI" sz="1200" b="1" dirty="0">
                <a:latin typeface="+mn-lt"/>
                <a:ea typeface="Roboto" panose="02000000000000000000" pitchFamily="2" charset="0"/>
                <a:cs typeface="Roboto" panose="02000000000000000000" pitchFamily="2" charset="0"/>
              </a:rPr>
              <a:t> (</a:t>
            </a:r>
            <a:r>
              <a:rPr lang="fi-FI" sz="1200" b="1" dirty="0" err="1">
                <a:latin typeface="+mn-lt"/>
                <a:ea typeface="Roboto" panose="02000000000000000000" pitchFamily="2" charset="0"/>
                <a:cs typeface="Roboto" panose="02000000000000000000" pitchFamily="2" charset="0"/>
              </a:rPr>
              <a:t>Chapter</a:t>
            </a:r>
            <a:r>
              <a:rPr lang="fi-FI" sz="1200" b="1" dirty="0">
                <a:latin typeface="+mn-lt"/>
                <a:ea typeface="Roboto" panose="02000000000000000000" pitchFamily="2" charset="0"/>
                <a:cs typeface="Roboto" panose="02000000000000000000" pitchFamily="2" charset="0"/>
              </a:rPr>
              <a:t> 8)</a:t>
            </a:r>
            <a:endParaRPr lang="en-NL" sz="1200" b="1">
              <a:latin typeface="+mn-lt"/>
              <a:ea typeface="Roboto" panose="02000000000000000000" pitchFamily="2" charset="0"/>
              <a:cs typeface="Roboto" panose="02000000000000000000" pitchFamily="2" charset="0"/>
            </a:endParaRPr>
          </a:p>
          <a:p>
            <a:pPr marL="285750" indent="-285750">
              <a:lnSpc>
                <a:spcPct val="100000"/>
              </a:lnSpc>
              <a:spcBef>
                <a:spcPts val="0"/>
              </a:spcBef>
              <a:buClr>
                <a:srgbClr val="EA577D"/>
              </a:buClr>
              <a:buSzPct val="150000"/>
              <a:buFont typeface="Arial" panose="020B0604020202020204" pitchFamily="34" charset="0"/>
              <a:buChar char="•"/>
            </a:pPr>
            <a:r>
              <a:rPr lang="en-NL" sz="1200">
                <a:latin typeface="+mn-lt"/>
                <a:ea typeface="Roboto" panose="02000000000000000000" pitchFamily="2" charset="0"/>
                <a:cs typeface="Roboto" panose="02000000000000000000" pitchFamily="2" charset="0"/>
              </a:rPr>
              <a:t>The MAR </a:t>
            </a:r>
            <a:r>
              <a:rPr lang="en-NL" sz="1200" b="1">
                <a:latin typeface="+mn-lt"/>
                <a:ea typeface="Roboto" panose="02000000000000000000" pitchFamily="2" charset="0"/>
                <a:cs typeface="Roboto" panose="02000000000000000000" pitchFamily="2" charset="0"/>
              </a:rPr>
              <a:t>sets priorities for activities in a given period of work</a:t>
            </a:r>
          </a:p>
          <a:p>
            <a:pPr marL="285750" indent="-285750">
              <a:lnSpc>
                <a:spcPct val="100000"/>
              </a:lnSpc>
              <a:spcBef>
                <a:spcPts val="0"/>
              </a:spcBef>
              <a:buClr>
                <a:srgbClr val="EA577D"/>
              </a:buClr>
              <a:buSzPct val="150000"/>
              <a:buFont typeface="Arial" panose="020B0604020202020204" pitchFamily="34" charset="0"/>
              <a:buChar char="•"/>
            </a:pPr>
            <a:r>
              <a:rPr lang="en-NL" sz="1200">
                <a:latin typeface="+mn-lt"/>
                <a:ea typeface="Roboto" panose="02000000000000000000" pitchFamily="2" charset="0"/>
                <a:cs typeface="Roboto" panose="02000000000000000000" pitchFamily="2" charset="0"/>
              </a:rPr>
              <a:t>The MAR </a:t>
            </a:r>
            <a:r>
              <a:rPr lang="en-NL" sz="1200" b="1">
                <a:latin typeface="+mn-lt"/>
                <a:ea typeface="Roboto" panose="02000000000000000000" pitchFamily="2" charset="0"/>
                <a:cs typeface="Roboto" panose="02000000000000000000" pitchFamily="2" charset="0"/>
              </a:rPr>
              <a:t>informs the Work Programme </a:t>
            </a:r>
            <a:r>
              <a:rPr lang="en-NL" sz="1200">
                <a:latin typeface="+mn-lt"/>
                <a:ea typeface="Roboto" panose="02000000000000000000" pitchFamily="2" charset="0"/>
                <a:cs typeface="Roboto" panose="02000000000000000000" pitchFamily="2" charset="0"/>
              </a:rPr>
              <a:t>whic</a:t>
            </a:r>
            <a:r>
              <a:rPr lang="en-GB" sz="1200" dirty="0">
                <a:latin typeface="+mn-lt"/>
                <a:ea typeface="Roboto" panose="02000000000000000000" pitchFamily="2" charset="0"/>
                <a:cs typeface="Roboto" panose="02000000000000000000" pitchFamily="2" charset="0"/>
              </a:rPr>
              <a:t>h</a:t>
            </a:r>
            <a:r>
              <a:rPr lang="en-NL" sz="1200">
                <a:latin typeface="+mn-lt"/>
                <a:ea typeface="Roboto" panose="02000000000000000000" pitchFamily="2" charset="0"/>
                <a:cs typeface="Roboto" panose="02000000000000000000" pitchFamily="2" charset="0"/>
              </a:rPr>
              <a:t> is defined by the European Commission</a:t>
            </a:r>
          </a:p>
          <a:p>
            <a:pPr marL="285750" indent="-285750">
              <a:lnSpc>
                <a:spcPct val="100000"/>
              </a:lnSpc>
              <a:spcBef>
                <a:spcPts val="0"/>
              </a:spcBef>
              <a:buClr>
                <a:srgbClr val="EA577D"/>
              </a:buClr>
              <a:buSzPct val="150000"/>
              <a:buFont typeface="Arial" panose="020B0604020202020204" pitchFamily="34" charset="0"/>
              <a:buChar char="•"/>
            </a:pPr>
            <a:r>
              <a:rPr lang="en-NL" sz="1200">
                <a:latin typeface="+mn-lt"/>
                <a:ea typeface="Roboto" panose="02000000000000000000" pitchFamily="2" charset="0"/>
                <a:cs typeface="Roboto" panose="02000000000000000000" pitchFamily="2" charset="0"/>
              </a:rPr>
              <a:t>The MAR under development is for </a:t>
            </a:r>
            <a:r>
              <a:rPr lang="en-NL" sz="1200" b="1">
                <a:latin typeface="+mn-lt"/>
                <a:ea typeface="Roboto" panose="02000000000000000000" pitchFamily="2" charset="0"/>
                <a:cs typeface="Roboto" panose="02000000000000000000" pitchFamily="2" charset="0"/>
              </a:rPr>
              <a:t>2025-2027</a:t>
            </a:r>
          </a:p>
          <a:p>
            <a:endParaRPr lang="en-FI" sz="1200" dirty="0">
              <a:latin typeface="+mn-lt"/>
            </a:endParaRPr>
          </a:p>
        </p:txBody>
      </p:sp>
      <p:sp>
        <p:nvSpPr>
          <p:cNvPr id="3" name="Title 2">
            <a:extLst>
              <a:ext uri="{FF2B5EF4-FFF2-40B4-BE49-F238E27FC236}">
                <a16:creationId xmlns:a16="http://schemas.microsoft.com/office/drawing/2014/main" id="{B25E4541-EB67-8439-01D4-FDB9978F46DF}"/>
              </a:ext>
            </a:extLst>
          </p:cNvPr>
          <p:cNvSpPr>
            <a:spLocks noGrp="1"/>
          </p:cNvSpPr>
          <p:nvPr>
            <p:ph type="title"/>
          </p:nvPr>
        </p:nvSpPr>
        <p:spPr/>
        <p:txBody>
          <a:bodyPr/>
          <a:lstStyle/>
          <a:p>
            <a:r>
              <a:rPr lang="en-FI" dirty="0"/>
              <a:t>MAR 2025-2027</a:t>
            </a:r>
          </a:p>
        </p:txBody>
      </p:sp>
      <p:sp>
        <p:nvSpPr>
          <p:cNvPr id="4" name="Slide Number Placeholder 3">
            <a:extLst>
              <a:ext uri="{FF2B5EF4-FFF2-40B4-BE49-F238E27FC236}">
                <a16:creationId xmlns:a16="http://schemas.microsoft.com/office/drawing/2014/main" id="{3A12C29C-9272-3FBB-DC00-41B003864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4</a:t>
            </a:fld>
            <a:endParaRPr lang="pt-BR"/>
          </a:p>
        </p:txBody>
      </p:sp>
      <p:sp>
        <p:nvSpPr>
          <p:cNvPr id="5" name="Text Placeholder 4">
            <a:extLst>
              <a:ext uri="{FF2B5EF4-FFF2-40B4-BE49-F238E27FC236}">
                <a16:creationId xmlns:a16="http://schemas.microsoft.com/office/drawing/2014/main" id="{EC5AC2D3-2487-EA5D-A613-71175A2897E8}"/>
              </a:ext>
            </a:extLst>
          </p:cNvPr>
          <p:cNvSpPr>
            <a:spLocks noGrp="1"/>
          </p:cNvSpPr>
          <p:nvPr>
            <p:ph type="body" idx="2"/>
          </p:nvPr>
        </p:nvSpPr>
        <p:spPr>
          <a:xfrm>
            <a:off x="1054426" y="550707"/>
            <a:ext cx="7372500" cy="607031"/>
          </a:xfrm>
        </p:spPr>
        <p:txBody>
          <a:bodyPr>
            <a:normAutofit/>
          </a:bodyPr>
          <a:lstStyle/>
          <a:p>
            <a:r>
              <a:rPr lang="en-FI" dirty="0">
                <a:latin typeface="+mn-lt"/>
              </a:rPr>
              <a:t>MAR – Multi Annual Roadmap</a:t>
            </a:r>
          </a:p>
        </p:txBody>
      </p:sp>
      <p:grpSp>
        <p:nvGrpSpPr>
          <p:cNvPr id="12" name="Group 11">
            <a:extLst>
              <a:ext uri="{FF2B5EF4-FFF2-40B4-BE49-F238E27FC236}">
                <a16:creationId xmlns:a16="http://schemas.microsoft.com/office/drawing/2014/main" id="{15CCD9AC-8215-AEDA-8D72-3D2FC6B2397E}"/>
              </a:ext>
            </a:extLst>
          </p:cNvPr>
          <p:cNvGrpSpPr/>
          <p:nvPr/>
        </p:nvGrpSpPr>
        <p:grpSpPr>
          <a:xfrm>
            <a:off x="4776186" y="275208"/>
            <a:ext cx="4074851" cy="4729974"/>
            <a:chOff x="4776186" y="275208"/>
            <a:chExt cx="4074851" cy="4729974"/>
          </a:xfrm>
        </p:grpSpPr>
        <p:sp>
          <p:nvSpPr>
            <p:cNvPr id="11" name="Rectangle 10">
              <a:extLst>
                <a:ext uri="{FF2B5EF4-FFF2-40B4-BE49-F238E27FC236}">
                  <a16:creationId xmlns:a16="http://schemas.microsoft.com/office/drawing/2014/main" id="{FB0A24CD-95F7-977F-E7AC-CC001C437031}"/>
                </a:ext>
              </a:extLst>
            </p:cNvPr>
            <p:cNvSpPr/>
            <p:nvPr/>
          </p:nvSpPr>
          <p:spPr>
            <a:xfrm>
              <a:off x="4776186" y="275208"/>
              <a:ext cx="4074851" cy="471551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TextBox 6">
              <a:extLst>
                <a:ext uri="{FF2B5EF4-FFF2-40B4-BE49-F238E27FC236}">
                  <a16:creationId xmlns:a16="http://schemas.microsoft.com/office/drawing/2014/main" id="{35E87EC0-0661-0813-FE63-DC69031F9478}"/>
                </a:ext>
              </a:extLst>
            </p:cNvPr>
            <p:cNvSpPr txBox="1"/>
            <p:nvPr/>
          </p:nvSpPr>
          <p:spPr>
            <a:xfrm>
              <a:off x="4849628" y="425851"/>
              <a:ext cx="3981236" cy="4579331"/>
            </a:xfrm>
            <a:prstGeom prst="rect">
              <a:avLst/>
            </a:prstGeom>
            <a:noFill/>
          </p:spPr>
          <p:txBody>
            <a:bodyPr wrap="square">
              <a:spAutoFit/>
            </a:bodyPr>
            <a:lstStyle/>
            <a:p>
              <a:pPr>
                <a:lnSpc>
                  <a:spcPct val="110000"/>
                </a:lnSpc>
                <a:spcBef>
                  <a:spcPts val="0"/>
                </a:spcBef>
                <a:buClr>
                  <a:srgbClr val="EA577D"/>
                </a:buClr>
                <a:buSzPct val="150000"/>
              </a:pPr>
              <a:r>
                <a:rPr lang="en-GB" dirty="0">
                  <a:solidFill>
                    <a:srgbClr val="008691"/>
                  </a:solidFill>
                  <a:latin typeface="+mn-lt"/>
                  <a:ea typeface="Roboto" panose="02000000000000000000" pitchFamily="2" charset="0"/>
                  <a:cs typeface="Roboto" panose="02000000000000000000" pitchFamily="2" charset="0"/>
                  <a:sym typeface="Roboto"/>
                </a:rPr>
                <a:t>The process to establish the MAR</a:t>
              </a:r>
            </a:p>
            <a:p>
              <a:pPr marL="285750" indent="-285750">
                <a:lnSpc>
                  <a:spcPct val="110000"/>
                </a:lnSpc>
                <a:buClr>
                  <a:srgbClr val="EA577D"/>
                </a:buClr>
                <a:buSzPct val="150000"/>
                <a:buFont typeface="Arial" panose="020B0604020202020204" pitchFamily="34" charset="0"/>
                <a:buChar char="•"/>
              </a:pPr>
              <a:r>
                <a:rPr lang="en-GB" sz="1200" dirty="0">
                  <a:latin typeface="+mn-lt"/>
                  <a:ea typeface="Roboto" panose="02000000000000000000" pitchFamily="2" charset="0"/>
                  <a:cs typeface="Roboto" panose="02000000000000000000" pitchFamily="2" charset="0"/>
                </a:rPr>
                <a:t>Autumn of 2022: Task Forces were asked for inputs</a:t>
              </a:r>
            </a:p>
            <a:p>
              <a:pPr marL="285750" indent="-285750">
                <a:lnSpc>
                  <a:spcPct val="110000"/>
                </a:lnSpc>
                <a:spcBef>
                  <a:spcPts val="0"/>
                </a:spcBef>
                <a:buClr>
                  <a:srgbClr val="EA577D"/>
                </a:buClr>
                <a:buSzPct val="150000"/>
                <a:buFont typeface="Arial" panose="020B0604020202020204" pitchFamily="34" charset="0"/>
                <a:buChar char="•"/>
              </a:pPr>
              <a:r>
                <a:rPr lang="en-GB" sz="1200" b="1" dirty="0">
                  <a:latin typeface="+mn-lt"/>
                  <a:ea typeface="Roboto" panose="02000000000000000000" pitchFamily="2" charset="0"/>
                  <a:cs typeface="Roboto" panose="02000000000000000000" pitchFamily="2" charset="0"/>
                </a:rPr>
                <a:t>The Board reviewed and selected from these to propose topics to the EC in December 2022</a:t>
              </a:r>
            </a:p>
            <a:p>
              <a:pPr marL="285750" indent="-285750">
                <a:lnSpc>
                  <a:spcPct val="110000"/>
                </a:lnSpc>
                <a:spcBef>
                  <a:spcPts val="0"/>
                </a:spcBef>
                <a:buClr>
                  <a:srgbClr val="EA577D"/>
                </a:buClr>
                <a:buSzPct val="150000"/>
                <a:buFont typeface="Arial" panose="020B0604020202020204" pitchFamily="34" charset="0"/>
                <a:buChar char="•"/>
              </a:pPr>
              <a:r>
                <a:rPr lang="en-GB" sz="1200" dirty="0">
                  <a:latin typeface="+mn-lt"/>
                  <a:ea typeface="Roboto" panose="02000000000000000000" pitchFamily="2" charset="0"/>
                  <a:cs typeface="Roboto" panose="02000000000000000000" pitchFamily="2" charset="0"/>
                </a:rPr>
                <a:t>The Board worked up a preliminary text according to the MAR structure </a:t>
              </a:r>
            </a:p>
            <a:p>
              <a:pPr marL="285750" indent="-285750">
                <a:lnSpc>
                  <a:spcPct val="110000"/>
                </a:lnSpc>
                <a:spcBef>
                  <a:spcPts val="0"/>
                </a:spcBef>
                <a:buClr>
                  <a:srgbClr val="EA577D"/>
                </a:buClr>
                <a:buSzPct val="150000"/>
                <a:buFont typeface="Arial" panose="020B0604020202020204" pitchFamily="34" charset="0"/>
                <a:buChar char="•"/>
              </a:pPr>
              <a:r>
                <a:rPr lang="en-GB" sz="1200" dirty="0">
                  <a:latin typeface="+mn-lt"/>
                  <a:ea typeface="Roboto" panose="02000000000000000000" pitchFamily="2" charset="0"/>
                  <a:cs typeface="Roboto" panose="02000000000000000000" pitchFamily="2" charset="0"/>
                </a:rPr>
                <a:t>Further iterations were made with Task Forces </a:t>
              </a:r>
            </a:p>
            <a:p>
              <a:pPr marL="285750" indent="-285750">
                <a:lnSpc>
                  <a:spcPct val="110000"/>
                </a:lnSpc>
                <a:spcBef>
                  <a:spcPts val="0"/>
                </a:spcBef>
                <a:buClr>
                  <a:srgbClr val="EA577D"/>
                </a:buClr>
                <a:buSzPct val="150000"/>
                <a:buFont typeface="Arial" panose="020B0604020202020204" pitchFamily="34" charset="0"/>
                <a:buChar char="•"/>
              </a:pPr>
              <a:r>
                <a:rPr lang="en-GB" sz="1200" b="1" dirty="0">
                  <a:latin typeface="+mn-lt"/>
                  <a:ea typeface="Roboto" panose="02000000000000000000" pitchFamily="2" charset="0"/>
                  <a:cs typeface="Roboto" panose="02000000000000000000" pitchFamily="2" charset="0"/>
                </a:rPr>
                <a:t>A finalised draft version for consultation was agreed on by the EC early March and put out for consultation to members and observers until April 2022</a:t>
              </a:r>
            </a:p>
            <a:p>
              <a:pPr marL="285750" indent="-285750">
                <a:lnSpc>
                  <a:spcPct val="110000"/>
                </a:lnSpc>
                <a:spcBef>
                  <a:spcPts val="0"/>
                </a:spcBef>
                <a:buClr>
                  <a:srgbClr val="EA577D"/>
                </a:buClr>
                <a:buSzPct val="150000"/>
                <a:buFont typeface="Arial" panose="020B0604020202020204" pitchFamily="34" charset="0"/>
                <a:buChar char="•"/>
              </a:pPr>
              <a:r>
                <a:rPr lang="en-GB" sz="1200" dirty="0">
                  <a:latin typeface="+mn-lt"/>
                  <a:ea typeface="Roboto" panose="02000000000000000000" pitchFamily="2" charset="0"/>
                  <a:cs typeface="Roboto" panose="02000000000000000000" pitchFamily="2" charset="0"/>
                </a:rPr>
                <a:t>Draft version agreed on by the board on 4 August 2023</a:t>
              </a:r>
            </a:p>
            <a:p>
              <a:pPr marL="285750" indent="-285750">
                <a:lnSpc>
                  <a:spcPct val="110000"/>
                </a:lnSpc>
                <a:spcBef>
                  <a:spcPts val="0"/>
                </a:spcBef>
                <a:buClr>
                  <a:srgbClr val="EA577D"/>
                </a:buClr>
                <a:buSzPct val="150000"/>
                <a:buFont typeface="Arial" panose="020B0604020202020204" pitchFamily="34" charset="0"/>
                <a:buChar char="•"/>
              </a:pPr>
              <a:r>
                <a:rPr lang="en-GB" sz="1200" dirty="0">
                  <a:latin typeface="+mn-lt"/>
                  <a:ea typeface="Roboto" panose="02000000000000000000" pitchFamily="2" charset="0"/>
                  <a:cs typeface="Roboto" panose="02000000000000000000" pitchFamily="2" charset="0"/>
                </a:rPr>
                <a:t>Draft delivered to the EC on 1 September 2023</a:t>
              </a:r>
            </a:p>
            <a:p>
              <a:pPr marL="285750" indent="-285750">
                <a:lnSpc>
                  <a:spcPct val="110000"/>
                </a:lnSpc>
                <a:spcBef>
                  <a:spcPts val="0"/>
                </a:spcBef>
                <a:buClr>
                  <a:srgbClr val="EA577D"/>
                </a:buClr>
                <a:buSzPct val="150000"/>
                <a:buFont typeface="Arial" panose="020B0604020202020204" pitchFamily="34" charset="0"/>
                <a:buChar char="•"/>
              </a:pPr>
              <a:r>
                <a:rPr lang="en-GB" sz="1200" b="1" dirty="0">
                  <a:latin typeface="+mn-lt"/>
                  <a:ea typeface="Roboto" panose="02000000000000000000" pitchFamily="2" charset="0"/>
                  <a:cs typeface="Roboto" panose="02000000000000000000" pitchFamily="2" charset="0"/>
                </a:rPr>
                <a:t>Discussion with community on 20 September 2023</a:t>
              </a:r>
            </a:p>
            <a:p>
              <a:pPr marL="285750" indent="-285750">
                <a:lnSpc>
                  <a:spcPct val="110000"/>
                </a:lnSpc>
                <a:spcBef>
                  <a:spcPts val="0"/>
                </a:spcBef>
                <a:buClr>
                  <a:srgbClr val="EA577D"/>
                </a:buClr>
                <a:buSzPct val="150000"/>
                <a:buFont typeface="Arial" panose="020B0604020202020204" pitchFamily="34" charset="0"/>
                <a:buChar char="•"/>
              </a:pPr>
              <a:r>
                <a:rPr lang="en-GB" sz="1200" dirty="0">
                  <a:latin typeface="+mn-lt"/>
                  <a:ea typeface="Roboto" panose="02000000000000000000" pitchFamily="2" charset="0"/>
                  <a:cs typeface="Roboto" panose="02000000000000000000" pitchFamily="2" charset="0"/>
                </a:rPr>
                <a:t>Finalising draft in October 2023</a:t>
              </a:r>
            </a:p>
            <a:p>
              <a:pPr marL="285750" indent="-285750">
                <a:lnSpc>
                  <a:spcPct val="110000"/>
                </a:lnSpc>
                <a:spcBef>
                  <a:spcPts val="0"/>
                </a:spcBef>
                <a:buClr>
                  <a:srgbClr val="EA577D"/>
                </a:buClr>
                <a:buSzPct val="150000"/>
                <a:buFont typeface="Arial" panose="020B0604020202020204" pitchFamily="34" charset="0"/>
                <a:buChar char="•"/>
              </a:pPr>
              <a:r>
                <a:rPr lang="en-GB" sz="1200" dirty="0">
                  <a:latin typeface="+mn-lt"/>
                  <a:ea typeface="Roboto" panose="02000000000000000000" pitchFamily="2" charset="0"/>
                  <a:cs typeface="Roboto" panose="02000000000000000000" pitchFamily="2" charset="0"/>
                </a:rPr>
                <a:t>Integration in SRIA &gt;&gt;&gt; SRIA 1.2 in October 2023</a:t>
              </a:r>
            </a:p>
            <a:p>
              <a:pPr marL="285750" indent="-285750">
                <a:lnSpc>
                  <a:spcPct val="110000"/>
                </a:lnSpc>
                <a:spcBef>
                  <a:spcPts val="0"/>
                </a:spcBef>
                <a:buClr>
                  <a:srgbClr val="EA577D"/>
                </a:buClr>
                <a:buSzPct val="150000"/>
                <a:buFont typeface="Arial" panose="020B0604020202020204" pitchFamily="34" charset="0"/>
                <a:buChar char="•"/>
              </a:pPr>
              <a:r>
                <a:rPr lang="en-GB" sz="1200" b="1" dirty="0">
                  <a:latin typeface="+mn-lt"/>
                  <a:ea typeface="Roboto" panose="02000000000000000000" pitchFamily="2" charset="0"/>
                  <a:cs typeface="Roboto" panose="02000000000000000000" pitchFamily="2" charset="0"/>
                </a:rPr>
                <a:t>Adoption of MAR by EOSC-A at GA#7 on 21 November 2023</a:t>
              </a:r>
            </a:p>
            <a:p>
              <a:pPr marL="285750" indent="-285750">
                <a:lnSpc>
                  <a:spcPct val="110000"/>
                </a:lnSpc>
                <a:spcBef>
                  <a:spcPts val="0"/>
                </a:spcBef>
                <a:buClr>
                  <a:srgbClr val="EA577D"/>
                </a:buClr>
                <a:buSzPct val="150000"/>
                <a:buFont typeface="Arial" panose="020B0604020202020204" pitchFamily="34" charset="0"/>
                <a:buChar char="•"/>
              </a:pPr>
              <a:r>
                <a:rPr lang="en-GB" sz="1200" b="1" dirty="0">
                  <a:latin typeface="+mn-lt"/>
                  <a:ea typeface="Roboto" panose="02000000000000000000" pitchFamily="2" charset="0"/>
                  <a:cs typeface="Roboto" panose="02000000000000000000" pitchFamily="2" charset="0"/>
                </a:rPr>
                <a:t>Adoption of SRIA 1.2 by Partnership Board in December 2023</a:t>
              </a:r>
            </a:p>
          </p:txBody>
        </p:sp>
      </p:grpSp>
      <p:grpSp>
        <p:nvGrpSpPr>
          <p:cNvPr id="13" name="Group 12">
            <a:extLst>
              <a:ext uri="{FF2B5EF4-FFF2-40B4-BE49-F238E27FC236}">
                <a16:creationId xmlns:a16="http://schemas.microsoft.com/office/drawing/2014/main" id="{BFBF9D56-C2C5-227B-16B4-8EF2297B516E}"/>
              </a:ext>
            </a:extLst>
          </p:cNvPr>
          <p:cNvGrpSpPr/>
          <p:nvPr/>
        </p:nvGrpSpPr>
        <p:grpSpPr>
          <a:xfrm>
            <a:off x="956369" y="3346884"/>
            <a:ext cx="3253662" cy="1367426"/>
            <a:chOff x="1207363" y="3124942"/>
            <a:chExt cx="3253662" cy="1367426"/>
          </a:xfrm>
        </p:grpSpPr>
        <p:sp>
          <p:nvSpPr>
            <p:cNvPr id="8" name="Text Placeholder 3">
              <a:extLst>
                <a:ext uri="{FF2B5EF4-FFF2-40B4-BE49-F238E27FC236}">
                  <a16:creationId xmlns:a16="http://schemas.microsoft.com/office/drawing/2014/main" id="{62456646-4320-2363-0F57-63CCE5F43F93}"/>
                </a:ext>
              </a:extLst>
            </p:cNvPr>
            <p:cNvSpPr txBox="1">
              <a:spLocks/>
            </p:cNvSpPr>
            <p:nvPr/>
          </p:nvSpPr>
          <p:spPr>
            <a:xfrm>
              <a:off x="1291170" y="3645488"/>
              <a:ext cx="3169855" cy="811367"/>
            </a:xfrm>
            <a:prstGeom prst="rect">
              <a:avLst/>
            </a:prstGeom>
          </p:spPr>
          <p:txBody>
            <a:bodyPr wrap="square" tIns="36000" bIns="3600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200" b="1" dirty="0"/>
                <a:t>“Input and advice by the EOSC Association for the definition by the EC of call topics to be included in the Horizon Europe Work Programme 20xx”</a:t>
              </a:r>
              <a:endParaRPr lang="en-NL" sz="1000" b="1" dirty="0"/>
            </a:p>
          </p:txBody>
        </p:sp>
        <p:sp>
          <p:nvSpPr>
            <p:cNvPr id="9" name="Title 2">
              <a:extLst>
                <a:ext uri="{FF2B5EF4-FFF2-40B4-BE49-F238E27FC236}">
                  <a16:creationId xmlns:a16="http://schemas.microsoft.com/office/drawing/2014/main" id="{2F9AEDF0-9D12-030B-DAF5-D324BA7845AF}"/>
                </a:ext>
              </a:extLst>
            </p:cNvPr>
            <p:cNvSpPr txBox="1">
              <a:spLocks/>
            </p:cNvSpPr>
            <p:nvPr/>
          </p:nvSpPr>
          <p:spPr>
            <a:xfrm>
              <a:off x="1291170" y="3194190"/>
              <a:ext cx="2828069" cy="452915"/>
            </a:xfrm>
            <a:prstGeom prst="rect">
              <a:avLst/>
            </a:prstGeom>
            <a:noFill/>
            <a:ln>
              <a:noFill/>
            </a:ln>
          </p:spPr>
          <p:txBody>
            <a:bodyPr spcFirstLastPara="1" wrap="square" lIns="68575" tIns="34275" rIns="68575" bIns="34275" anchor="ctr" anchorCtr="0">
              <a:normAutofit fontScale="92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8691"/>
                </a:buClr>
                <a:buSzPts val="2600"/>
                <a:buFont typeface="Quicksand"/>
                <a:buNone/>
                <a:defRPr sz="2600" b="0" i="0" u="none" strike="noStrike" cap="none">
                  <a:solidFill>
                    <a:srgbClr val="008691"/>
                  </a:solidFill>
                  <a:latin typeface="Quicksand"/>
                  <a:ea typeface="Quicksand"/>
                  <a:cs typeface="Quicksand"/>
                  <a:sym typeface="Quicksan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NL" sz="1800">
                  <a:latin typeface="+mn-lt"/>
                  <a:ea typeface="Roboto" panose="02000000000000000000" pitchFamily="2" charset="0"/>
                  <a:cs typeface="Roboto" panose="02000000000000000000" pitchFamily="2" charset="0"/>
                </a:rPr>
                <a:t>EC request for a separate document</a:t>
              </a:r>
              <a:endParaRPr lang="en-NL" sz="1800" dirty="0">
                <a:latin typeface="+mn-lt"/>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81C83921-87B9-9A4F-7452-2A13F2B764F6}"/>
                </a:ext>
              </a:extLst>
            </p:cNvPr>
            <p:cNvSpPr/>
            <p:nvPr/>
          </p:nvSpPr>
          <p:spPr>
            <a:xfrm>
              <a:off x="1207363" y="3124942"/>
              <a:ext cx="3253662" cy="1367426"/>
            </a:xfrm>
            <a:prstGeom prst="rect">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spTree>
    <p:extLst>
      <p:ext uri="{BB962C8B-B14F-4D97-AF65-F5344CB8AC3E}">
        <p14:creationId xmlns:p14="http://schemas.microsoft.com/office/powerpoint/2010/main" val="395240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strVal val="#ppt_w*0.70"/>
                                          </p:val>
                                        </p:tav>
                                        <p:tav tm="100000">
                                          <p:val>
                                            <p:strVal val="#ppt_w"/>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5BC35-3655-7BAD-301B-82827BB43FB4}"/>
              </a:ext>
            </a:extLst>
          </p:cNvPr>
          <p:cNvSpPr>
            <a:spLocks noGrp="1"/>
          </p:cNvSpPr>
          <p:nvPr>
            <p:ph type="title"/>
          </p:nvPr>
        </p:nvSpPr>
        <p:spPr/>
        <p:txBody>
          <a:bodyPr>
            <a:noAutofit/>
          </a:bodyPr>
          <a:lstStyle/>
          <a:p>
            <a:r>
              <a:rPr lang="en-GB" sz="2700" dirty="0">
                <a:latin typeface="Quicksand" pitchFamily="2" charset="77"/>
              </a:rPr>
              <a:t>European level priorities for 2025-2027</a:t>
            </a:r>
          </a:p>
        </p:txBody>
      </p:sp>
      <p:sp>
        <p:nvSpPr>
          <p:cNvPr id="5" name="TextBox 4">
            <a:extLst>
              <a:ext uri="{FF2B5EF4-FFF2-40B4-BE49-F238E27FC236}">
                <a16:creationId xmlns:a16="http://schemas.microsoft.com/office/drawing/2014/main" id="{0EB0E0FE-688A-13C8-31E3-94B9309F163B}"/>
              </a:ext>
            </a:extLst>
          </p:cNvPr>
          <p:cNvSpPr txBox="1"/>
          <p:nvPr/>
        </p:nvSpPr>
        <p:spPr>
          <a:xfrm>
            <a:off x="564681" y="638518"/>
            <a:ext cx="7516063" cy="4185761"/>
          </a:xfrm>
          <a:prstGeom prst="rect">
            <a:avLst/>
          </a:prstGeom>
          <a:noFill/>
        </p:spPr>
        <p:txBody>
          <a:bodyPr wrap="square" rtlCol="0">
            <a:spAutoFit/>
          </a:bodyPr>
          <a:lstStyle/>
          <a:p>
            <a:pPr marL="342900" indent="-342900">
              <a:buFont typeface="+mj-lt"/>
              <a:buAutoNum type="alphaUcPeriod"/>
            </a:pPr>
            <a:r>
              <a:rPr lang="en-GB" b="1" dirty="0">
                <a:solidFill>
                  <a:schemeClr val="tx1"/>
                </a:solidFill>
              </a:rPr>
              <a:t>Align on core curricula</a:t>
            </a:r>
            <a:r>
              <a:rPr lang="en-GB" dirty="0">
                <a:solidFill>
                  <a:schemeClr val="tx1"/>
                </a:solidFill>
              </a:rPr>
              <a:t> for </a:t>
            </a:r>
            <a:r>
              <a:rPr lang="en-GB" b="1" dirty="0">
                <a:solidFill>
                  <a:schemeClr val="tx1"/>
                </a:solidFill>
              </a:rPr>
              <a:t>data stewardship, Open Science and FAIR</a:t>
            </a:r>
            <a:r>
              <a:rPr lang="en-GB" dirty="0">
                <a:solidFill>
                  <a:schemeClr val="tx1"/>
                </a:solidFill>
              </a:rPr>
              <a:t> for both support staff and researchers (2025)</a:t>
            </a:r>
          </a:p>
          <a:p>
            <a:pPr marL="342900" indent="-342900">
              <a:buFont typeface="+mj-lt"/>
              <a:buAutoNum type="alphaUcPeriod"/>
            </a:pPr>
            <a:r>
              <a:rPr lang="en-GB" dirty="0">
                <a:solidFill>
                  <a:schemeClr val="tx1"/>
                </a:solidFill>
              </a:rPr>
              <a:t>Support the </a:t>
            </a:r>
            <a:r>
              <a:rPr lang="en-GB" b="1" dirty="0">
                <a:solidFill>
                  <a:schemeClr val="tx1"/>
                </a:solidFill>
              </a:rPr>
              <a:t>development and sustainability of networks for data stewards, research software engineers, semantic artefact curators and Open Science communities</a:t>
            </a:r>
            <a:r>
              <a:rPr lang="en-GB" dirty="0">
                <a:solidFill>
                  <a:schemeClr val="tx1"/>
                </a:solidFill>
              </a:rPr>
              <a:t>, leveraging on existing national networks and coordinating these at European level to promote the added value of EOSC (2025) </a:t>
            </a:r>
          </a:p>
          <a:p>
            <a:pPr marL="342900" indent="-342900">
              <a:buFont typeface="+mj-lt"/>
              <a:buAutoNum type="alphaUcPeriod"/>
            </a:pPr>
            <a:r>
              <a:rPr lang="en-GB" dirty="0">
                <a:solidFill>
                  <a:schemeClr val="tx1"/>
                </a:solidFill>
              </a:rPr>
              <a:t>Collect, connect and scale up ongoing </a:t>
            </a:r>
            <a:r>
              <a:rPr lang="en-GB" b="1" dirty="0">
                <a:solidFill>
                  <a:schemeClr val="tx1"/>
                </a:solidFill>
              </a:rPr>
              <a:t>good practices and case studies for the research and career assessment of open science practices in collaboration with </a:t>
            </a:r>
            <a:r>
              <a:rPr lang="en-GB" dirty="0">
                <a:solidFill>
                  <a:schemeClr val="tx1"/>
                </a:solidFill>
              </a:rPr>
              <a:t>the Coalition for Advancing Research Assessment (</a:t>
            </a:r>
            <a:r>
              <a:rPr lang="en-GB" b="1" dirty="0" err="1">
                <a:solidFill>
                  <a:schemeClr val="tx1"/>
                </a:solidFill>
              </a:rPr>
              <a:t>CoARA</a:t>
            </a:r>
            <a:r>
              <a:rPr lang="en-GB" dirty="0">
                <a:solidFill>
                  <a:schemeClr val="tx1"/>
                </a:solidFill>
              </a:rPr>
              <a:t>) (2025) </a:t>
            </a:r>
          </a:p>
          <a:p>
            <a:pPr marL="342900" indent="-342900">
              <a:buFont typeface="+mj-lt"/>
              <a:buAutoNum type="alphaUcPeriod"/>
            </a:pPr>
            <a:r>
              <a:rPr lang="en-GB" b="1" dirty="0">
                <a:solidFill>
                  <a:schemeClr val="tx1"/>
                </a:solidFill>
              </a:rPr>
              <a:t>Support and complement the </a:t>
            </a:r>
            <a:r>
              <a:rPr lang="en-GB" b="1" dirty="0" err="1">
                <a:solidFill>
                  <a:schemeClr val="tx1"/>
                </a:solidFill>
              </a:rPr>
              <a:t>CoARA</a:t>
            </a:r>
            <a:r>
              <a:rPr lang="en-GB" b="1" dirty="0">
                <a:solidFill>
                  <a:schemeClr val="tx1"/>
                </a:solidFill>
              </a:rPr>
              <a:t> movement</a:t>
            </a:r>
            <a:r>
              <a:rPr lang="en-GB" dirty="0">
                <a:solidFill>
                  <a:schemeClr val="tx1"/>
                </a:solidFill>
              </a:rPr>
              <a:t> with developing tools and processes for the research and career assessment of open science practices. </a:t>
            </a:r>
          </a:p>
          <a:p>
            <a:pPr marL="342900" indent="-342900">
              <a:buFont typeface="+mj-lt"/>
              <a:buAutoNum type="alphaUcPeriod"/>
            </a:pPr>
            <a:r>
              <a:rPr lang="en-GB" b="1" dirty="0">
                <a:solidFill>
                  <a:schemeClr val="tx1"/>
                </a:solidFill>
              </a:rPr>
              <a:t>Pilot indicators/metrics at the European level for the research and career assessment of open science practices </a:t>
            </a:r>
            <a:r>
              <a:rPr lang="en-GB" dirty="0">
                <a:solidFill>
                  <a:schemeClr val="tx1"/>
                </a:solidFill>
              </a:rPr>
              <a:t>and disseminate them Europe-wide. </a:t>
            </a:r>
          </a:p>
          <a:p>
            <a:pPr marL="342900" indent="-342900">
              <a:buFont typeface="+mj-lt"/>
              <a:buAutoNum type="alphaUcPeriod"/>
            </a:pPr>
            <a:r>
              <a:rPr lang="en-GB" dirty="0">
                <a:solidFill>
                  <a:schemeClr val="tx1"/>
                </a:solidFill>
              </a:rPr>
              <a:t>Support and embed </a:t>
            </a:r>
            <a:r>
              <a:rPr lang="en-GB" b="1" dirty="0">
                <a:solidFill>
                  <a:schemeClr val="tx1"/>
                </a:solidFill>
              </a:rPr>
              <a:t>appraisal and preservation procedures for long-term data preservation</a:t>
            </a:r>
            <a:r>
              <a:rPr lang="en-GB" dirty="0">
                <a:solidFill>
                  <a:schemeClr val="tx1"/>
                </a:solidFill>
              </a:rPr>
              <a:t> and monitor their value and costs. Practices should be transparent, aligned were possible and interoperable (i.e. through machine actionable rights management). </a:t>
            </a:r>
          </a:p>
          <a:p>
            <a:pPr marL="342900" indent="-342900">
              <a:buFont typeface="+mj-lt"/>
              <a:buAutoNum type="alphaUcPeriod"/>
            </a:pPr>
            <a:r>
              <a:rPr lang="en-GB" b="1" dirty="0">
                <a:solidFill>
                  <a:schemeClr val="tx1"/>
                </a:solidFill>
              </a:rPr>
              <a:t>A dedicated provision for supporting the EOSC Partnership in its concertation actions</a:t>
            </a:r>
            <a:r>
              <a:rPr lang="en-GB" dirty="0">
                <a:solidFill>
                  <a:schemeClr val="tx1"/>
                </a:solidFill>
              </a:rPr>
              <a:t>. A cascading grant mechanism should support widening activities with under-represented countries and national competence centres, amongst other things. </a:t>
            </a:r>
          </a:p>
        </p:txBody>
      </p:sp>
      <p:sp>
        <p:nvSpPr>
          <p:cNvPr id="6" name="Slide Number Placeholder 3">
            <a:extLst>
              <a:ext uri="{FF2B5EF4-FFF2-40B4-BE49-F238E27FC236}">
                <a16:creationId xmlns:a16="http://schemas.microsoft.com/office/drawing/2014/main" id="{5D241483-C27B-24C5-7700-99F762CC7BC2}"/>
              </a:ext>
            </a:extLst>
          </p:cNvPr>
          <p:cNvSpPr>
            <a:spLocks noGrp="1"/>
          </p:cNvSpPr>
          <p:nvPr>
            <p:ph type="sldNum" idx="12"/>
          </p:nvPr>
        </p:nvSpPr>
        <p:spPr>
          <a:xfrm>
            <a:off x="6967666" y="4817623"/>
            <a:ext cx="2057400" cy="173100"/>
          </a:xfrm>
        </p:spPr>
        <p:txBody>
          <a:bodyPr/>
          <a:lstStyle/>
          <a:p>
            <a:pPr marL="0" lvl="0" indent="0" algn="r" rtl="0">
              <a:spcBef>
                <a:spcPts val="0"/>
              </a:spcBef>
              <a:spcAft>
                <a:spcPts val="0"/>
              </a:spcAft>
              <a:buNone/>
            </a:pPr>
            <a:fld id="{00000000-1234-1234-1234-123412341234}" type="slidenum">
              <a:rPr lang="pt-BR" smtClean="0"/>
              <a:t>5</a:t>
            </a:fld>
            <a:endParaRPr lang="pt-BR" dirty="0"/>
          </a:p>
        </p:txBody>
      </p:sp>
      <p:pic>
        <p:nvPicPr>
          <p:cNvPr id="1030" name="Picture 6" descr="Curriculum Meticulous Line icon">
            <a:extLst>
              <a:ext uri="{FF2B5EF4-FFF2-40B4-BE49-F238E27FC236}">
                <a16:creationId xmlns:a16="http://schemas.microsoft.com/office/drawing/2014/main" id="{11B75D73-C4E9-85E0-0ACC-F56481969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460" y="823283"/>
            <a:ext cx="743718" cy="7437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ARA - Coalition for Advancing Research Assessment">
            <a:extLst>
              <a:ext uri="{FF2B5EF4-FFF2-40B4-BE49-F238E27FC236}">
                <a16:creationId xmlns:a16="http://schemas.microsoft.com/office/drawing/2014/main" id="{ADF1CF01-C44A-F7CE-D41A-8F7AE63A8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904318" y="2437140"/>
            <a:ext cx="1297172" cy="3593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etrics - Free business icons">
            <a:extLst>
              <a:ext uri="{FF2B5EF4-FFF2-40B4-BE49-F238E27FC236}">
                <a16:creationId xmlns:a16="http://schemas.microsoft.com/office/drawing/2014/main" id="{0144C082-91EE-5669-068C-7294BA77B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4083" y="3666590"/>
            <a:ext cx="617644" cy="617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1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010AAF-4098-D041-5BA0-86638B78C67F}"/>
              </a:ext>
            </a:extLst>
          </p:cNvPr>
          <p:cNvSpPr txBox="1"/>
          <p:nvPr/>
        </p:nvSpPr>
        <p:spPr>
          <a:xfrm>
            <a:off x="564681" y="830636"/>
            <a:ext cx="7101393" cy="3108543"/>
          </a:xfrm>
          <a:prstGeom prst="rect">
            <a:avLst/>
          </a:prstGeom>
          <a:noFill/>
        </p:spPr>
        <p:txBody>
          <a:bodyPr wrap="square" rtlCol="0">
            <a:spAutoFit/>
          </a:bodyPr>
          <a:lstStyle/>
          <a:p>
            <a:pPr marL="342900" indent="-342900">
              <a:buFont typeface="+mj-lt"/>
              <a:buAutoNum type="alphaUcPeriod" startAt="8"/>
            </a:pPr>
            <a:r>
              <a:rPr lang="en-GB" dirty="0"/>
              <a:t>Support the implementation of </a:t>
            </a:r>
            <a:r>
              <a:rPr lang="en-GB" b="1" dirty="0"/>
              <a:t>aligned European curricula </a:t>
            </a:r>
            <a:r>
              <a:rPr lang="en-GB" dirty="0"/>
              <a:t>for data stewardship and encourage the inclusion of these as a core element in research programmes. The establishment of proper career paths for research support professionals is also needed. </a:t>
            </a:r>
          </a:p>
          <a:p>
            <a:pPr marL="342900" indent="-342900">
              <a:buFont typeface="+mj-lt"/>
              <a:buAutoNum type="alphaUcPeriod" startAt="8"/>
            </a:pPr>
            <a:r>
              <a:rPr lang="en-GB" b="1" dirty="0"/>
              <a:t>Establish the cost of data management, data stewardship, maintenance and preservation of research outputs </a:t>
            </a:r>
            <a:r>
              <a:rPr lang="en-GB" dirty="0"/>
              <a:t>(including software and semantic artefacts) </a:t>
            </a:r>
            <a:r>
              <a:rPr lang="en-GB" b="1" dirty="0"/>
              <a:t>as eligible within national funding schemes. </a:t>
            </a:r>
          </a:p>
          <a:p>
            <a:pPr marL="342900" indent="-342900">
              <a:buFont typeface="+mj-lt"/>
              <a:buAutoNum type="alphaUcPeriod" startAt="8"/>
            </a:pPr>
            <a:r>
              <a:rPr lang="en-GB" b="1" dirty="0"/>
              <a:t>Leverage existing national Competence Centres</a:t>
            </a:r>
            <a:r>
              <a:rPr lang="en-GB" dirty="0"/>
              <a:t> and strengthen their participation in coordination networks. </a:t>
            </a:r>
          </a:p>
          <a:p>
            <a:pPr marL="342900" indent="-342900">
              <a:buFont typeface="+mj-lt"/>
              <a:buAutoNum type="alphaUcPeriod" startAt="8"/>
            </a:pPr>
            <a:r>
              <a:rPr lang="en-GB" b="1" dirty="0"/>
              <a:t>Use cases from the public sector, citizen science and industry </a:t>
            </a:r>
            <a:r>
              <a:rPr lang="en-GB" dirty="0"/>
              <a:t>should be encouraged in the next period in parallel to the research sector, whilst ensuring that services developed remain under the control of academics. Also use cases running at national or regional level are interesting. Emphasis should be to support uptake (2025). </a:t>
            </a:r>
          </a:p>
        </p:txBody>
      </p:sp>
      <p:sp>
        <p:nvSpPr>
          <p:cNvPr id="6" name="Title 2">
            <a:extLst>
              <a:ext uri="{FF2B5EF4-FFF2-40B4-BE49-F238E27FC236}">
                <a16:creationId xmlns:a16="http://schemas.microsoft.com/office/drawing/2014/main" id="{DED68F5C-AE1B-2DA1-9D96-0D4328C0757F}"/>
              </a:ext>
            </a:extLst>
          </p:cNvPr>
          <p:cNvSpPr txBox="1">
            <a:spLocks/>
          </p:cNvSpPr>
          <p:nvPr/>
        </p:nvSpPr>
        <p:spPr>
          <a:xfrm>
            <a:off x="1291304" y="176725"/>
            <a:ext cx="6778498" cy="452915"/>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Roboto Light"/>
              <a:buNone/>
              <a:defRPr sz="2625" b="0" i="0" u="none" strike="noStrike" cap="none">
                <a:solidFill>
                  <a:srgbClr val="008691"/>
                </a:solidFill>
                <a:latin typeface="Roboto" panose="02000000000000000000" pitchFamily="2" charset="0"/>
                <a:ea typeface="Roboto" panose="02000000000000000000" pitchFamily="2" charset="0"/>
                <a:cs typeface="Roboto" panose="02000000000000000000" pitchFamily="2" charset="0"/>
                <a:sym typeface="Roboto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GB" sz="2700" dirty="0">
                <a:latin typeface="Quicksand" pitchFamily="2" charset="77"/>
              </a:rPr>
              <a:t>National level priorities for 2025-2027</a:t>
            </a:r>
          </a:p>
        </p:txBody>
      </p:sp>
      <p:sp>
        <p:nvSpPr>
          <p:cNvPr id="7" name="Slide Number Placeholder 3">
            <a:extLst>
              <a:ext uri="{FF2B5EF4-FFF2-40B4-BE49-F238E27FC236}">
                <a16:creationId xmlns:a16="http://schemas.microsoft.com/office/drawing/2014/main" id="{48D8089B-96F9-5741-E69C-D1F2324C64B1}"/>
              </a:ext>
            </a:extLst>
          </p:cNvPr>
          <p:cNvSpPr>
            <a:spLocks noGrp="1"/>
          </p:cNvSpPr>
          <p:nvPr>
            <p:ph type="sldNum" idx="12"/>
          </p:nvPr>
        </p:nvSpPr>
        <p:spPr>
          <a:xfrm>
            <a:off x="6967666" y="4817623"/>
            <a:ext cx="2057400" cy="173100"/>
          </a:xfrm>
        </p:spPr>
        <p:txBody>
          <a:bodyPr/>
          <a:lstStyle/>
          <a:p>
            <a:pPr marL="0" lvl="0" indent="0" algn="r" rtl="0">
              <a:spcBef>
                <a:spcPts val="0"/>
              </a:spcBef>
              <a:spcAft>
                <a:spcPts val="0"/>
              </a:spcAft>
              <a:buNone/>
            </a:pPr>
            <a:fld id="{00000000-1234-1234-1234-123412341234}" type="slidenum">
              <a:rPr lang="pt-BR" smtClean="0"/>
              <a:t>6</a:t>
            </a:fld>
            <a:endParaRPr lang="pt-BR" dirty="0"/>
          </a:p>
        </p:txBody>
      </p:sp>
      <p:pic>
        <p:nvPicPr>
          <p:cNvPr id="8" name="Picture 6" descr="Curriculum Meticulous Line icon">
            <a:extLst>
              <a:ext uri="{FF2B5EF4-FFF2-40B4-BE49-F238E27FC236}">
                <a16:creationId xmlns:a16="http://schemas.microsoft.com/office/drawing/2014/main" id="{EC1080D2-3388-FCBE-DC2C-BD1A4BDDC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6366" y="830636"/>
            <a:ext cx="743718" cy="7437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Coin Euro SVG, PNG Icon, Symbol. Download Image.">
            <a:extLst>
              <a:ext uri="{FF2B5EF4-FFF2-40B4-BE49-F238E27FC236}">
                <a16:creationId xmlns:a16="http://schemas.microsoft.com/office/drawing/2014/main" id="{2436CE12-F218-E22A-3ECE-E9A734D96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6061" y="1628775"/>
            <a:ext cx="743719" cy="7437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mpetencies | Cardinal at Work">
            <a:extLst>
              <a:ext uri="{FF2B5EF4-FFF2-40B4-BE49-F238E27FC236}">
                <a16:creationId xmlns:a16="http://schemas.microsoft.com/office/drawing/2014/main" id="{7D918562-02B5-ED7F-8450-1DDAF9B9F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0346" y="2414844"/>
            <a:ext cx="1235148" cy="61757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841B6174-DAE2-7233-CD1E-F1FC442FE706}"/>
              </a:ext>
            </a:extLst>
          </p:cNvPr>
          <p:cNvGrpSpPr/>
          <p:nvPr/>
        </p:nvGrpSpPr>
        <p:grpSpPr>
          <a:xfrm>
            <a:off x="7666074" y="3172197"/>
            <a:ext cx="1441955" cy="575929"/>
            <a:chOff x="7666074" y="3172197"/>
            <a:chExt cx="1441955" cy="575929"/>
          </a:xfrm>
        </p:grpSpPr>
        <p:pic>
          <p:nvPicPr>
            <p:cNvPr id="2058" name="Picture 10" descr="Citizen, citizenship, flag, man icon - Download on Iconfinder">
              <a:extLst>
                <a:ext uri="{FF2B5EF4-FFF2-40B4-BE49-F238E27FC236}">
                  <a16:creationId xmlns:a16="http://schemas.microsoft.com/office/drawing/2014/main" id="{0FF10A12-474E-9A36-C6D7-F645C93DF3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9087" y="3172197"/>
              <a:ext cx="575929" cy="5759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ublic Sector Icons - Free SVG &amp; PNG Public Sector Images - Noun Project">
              <a:extLst>
                <a:ext uri="{FF2B5EF4-FFF2-40B4-BE49-F238E27FC236}">
                  <a16:creationId xmlns:a16="http://schemas.microsoft.com/office/drawing/2014/main" id="{C78F8782-BF3B-5158-3235-14E29485CF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6074" y="3172197"/>
              <a:ext cx="562294" cy="5622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ndustrial - Free industry icons">
              <a:extLst>
                <a:ext uri="{FF2B5EF4-FFF2-40B4-BE49-F238E27FC236}">
                  <a16:creationId xmlns:a16="http://schemas.microsoft.com/office/drawing/2014/main" id="{BA1B21F3-7D79-4E50-BD92-FBE8BEB3B8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1201" y="3227663"/>
              <a:ext cx="506828" cy="5068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4705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010AAF-4098-D041-5BA0-86638B78C67F}"/>
              </a:ext>
            </a:extLst>
          </p:cNvPr>
          <p:cNvSpPr txBox="1"/>
          <p:nvPr/>
        </p:nvSpPr>
        <p:spPr>
          <a:xfrm>
            <a:off x="564681" y="830636"/>
            <a:ext cx="6910007" cy="3108543"/>
          </a:xfrm>
          <a:prstGeom prst="rect">
            <a:avLst/>
          </a:prstGeom>
          <a:noFill/>
        </p:spPr>
        <p:txBody>
          <a:bodyPr wrap="square" rtlCol="0">
            <a:spAutoFit/>
          </a:bodyPr>
          <a:lstStyle/>
          <a:p>
            <a:pPr marL="342900" indent="-342900">
              <a:buSzPct val="100000"/>
              <a:buFont typeface="+mj-lt"/>
              <a:buAutoNum type="alphaUcPeriod" startAt="12"/>
            </a:pPr>
            <a:r>
              <a:rPr lang="en-GB" b="1" dirty="0"/>
              <a:t>Offer codified and certificated core Open Science, FAIR and CARE training to researchers and research support units</a:t>
            </a:r>
            <a:r>
              <a:rPr lang="en-GB" dirty="0"/>
              <a:t> at all levels and </a:t>
            </a:r>
            <a:r>
              <a:rPr lang="en-GB" b="1" dirty="0"/>
              <a:t>recognise the skills as part for their professional development</a:t>
            </a:r>
            <a:r>
              <a:rPr lang="en-GB" dirty="0"/>
              <a:t> through different certified means. </a:t>
            </a:r>
          </a:p>
          <a:p>
            <a:pPr marL="342900" indent="-342900">
              <a:buSzPct val="100000"/>
              <a:buFont typeface="+mj-lt"/>
              <a:buAutoNum type="alphaUcPeriod" startAt="12"/>
            </a:pPr>
            <a:r>
              <a:rPr lang="en-GB" b="1" dirty="0"/>
              <a:t>Support professional development programmes</a:t>
            </a:r>
            <a:r>
              <a:rPr lang="en-GB" dirty="0"/>
              <a:t> to ensure research support staff have the required data stewardship skills. </a:t>
            </a:r>
          </a:p>
          <a:p>
            <a:pPr marL="342900" indent="-342900">
              <a:buSzPct val="100000"/>
              <a:buFont typeface="+mj-lt"/>
              <a:buAutoNum type="alphaUcPeriod" startAt="12"/>
            </a:pPr>
            <a:r>
              <a:rPr lang="en-GB" b="1" dirty="0"/>
              <a:t>Engage in competence centres and networks for data stewards, research software engineers, semantic artifact curators and Open Science communities </a:t>
            </a:r>
            <a:r>
              <a:rPr lang="en-GB" dirty="0"/>
              <a:t>to share models and harmonise best practises. </a:t>
            </a:r>
          </a:p>
          <a:p>
            <a:pPr marL="342900" indent="-342900">
              <a:buSzPct val="100000"/>
              <a:buFont typeface="+mj-lt"/>
              <a:buAutoNum type="alphaUcPeriod" startAt="12"/>
            </a:pPr>
            <a:r>
              <a:rPr lang="en-GB" dirty="0"/>
              <a:t>Adjust, follow up, and evaluate research review mechanisms to ensure </a:t>
            </a:r>
            <a:r>
              <a:rPr lang="en-GB" b="1" dirty="0"/>
              <a:t>FAIR research outputs and Open Science are appropriately recognised and rewarded</a:t>
            </a:r>
            <a:r>
              <a:rPr lang="en-GB" dirty="0"/>
              <a:t>. </a:t>
            </a:r>
          </a:p>
          <a:p>
            <a:pPr marL="342900" indent="-342900">
              <a:buSzPct val="100000"/>
              <a:buFont typeface="+mj-lt"/>
              <a:buAutoNum type="alphaUcPeriod" startAt="12"/>
            </a:pPr>
            <a:r>
              <a:rPr lang="en-GB" dirty="0"/>
              <a:t>Define and implement </a:t>
            </a:r>
            <a:r>
              <a:rPr lang="en-GB" b="1" dirty="0"/>
              <a:t>training and procedures to select data, software, and other research outputs that retain the value necessary to be preserved </a:t>
            </a:r>
          </a:p>
        </p:txBody>
      </p:sp>
      <p:sp>
        <p:nvSpPr>
          <p:cNvPr id="6" name="Title 2">
            <a:extLst>
              <a:ext uri="{FF2B5EF4-FFF2-40B4-BE49-F238E27FC236}">
                <a16:creationId xmlns:a16="http://schemas.microsoft.com/office/drawing/2014/main" id="{DED68F5C-AE1B-2DA1-9D96-0D4328C0757F}"/>
              </a:ext>
            </a:extLst>
          </p:cNvPr>
          <p:cNvSpPr txBox="1">
            <a:spLocks/>
          </p:cNvSpPr>
          <p:nvPr/>
        </p:nvSpPr>
        <p:spPr>
          <a:xfrm>
            <a:off x="1291304" y="176725"/>
            <a:ext cx="6778498" cy="452915"/>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Roboto Light"/>
              <a:buNone/>
              <a:defRPr sz="2625" b="0" i="0" u="none" strike="noStrike" cap="none">
                <a:solidFill>
                  <a:srgbClr val="008691"/>
                </a:solidFill>
                <a:latin typeface="Roboto" panose="02000000000000000000" pitchFamily="2" charset="0"/>
                <a:ea typeface="Roboto" panose="02000000000000000000" pitchFamily="2" charset="0"/>
                <a:cs typeface="Roboto" panose="02000000000000000000" pitchFamily="2" charset="0"/>
                <a:sym typeface="Roboto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GB" sz="2700" dirty="0">
                <a:latin typeface="Quicksand" pitchFamily="2" charset="77"/>
              </a:rPr>
              <a:t>Institutional level priorities for 2025-2027</a:t>
            </a:r>
          </a:p>
        </p:txBody>
      </p:sp>
      <p:sp>
        <p:nvSpPr>
          <p:cNvPr id="2" name="Slide Number Placeholder 3">
            <a:extLst>
              <a:ext uri="{FF2B5EF4-FFF2-40B4-BE49-F238E27FC236}">
                <a16:creationId xmlns:a16="http://schemas.microsoft.com/office/drawing/2014/main" id="{DB70B269-2ADC-FF98-7CB7-A0DFF7454F21}"/>
              </a:ext>
            </a:extLst>
          </p:cNvPr>
          <p:cNvSpPr>
            <a:spLocks noGrp="1"/>
          </p:cNvSpPr>
          <p:nvPr>
            <p:ph type="sldNum" idx="12"/>
          </p:nvPr>
        </p:nvSpPr>
        <p:spPr>
          <a:xfrm>
            <a:off x="6967666" y="4817623"/>
            <a:ext cx="2057400" cy="173100"/>
          </a:xfrm>
        </p:spPr>
        <p:txBody>
          <a:bodyPr/>
          <a:lstStyle/>
          <a:p>
            <a:pPr marL="0" lvl="0" indent="0" algn="r" rtl="0">
              <a:spcBef>
                <a:spcPts val="0"/>
              </a:spcBef>
              <a:spcAft>
                <a:spcPts val="0"/>
              </a:spcAft>
              <a:buNone/>
            </a:pPr>
            <a:fld id="{00000000-1234-1234-1234-123412341234}" type="slidenum">
              <a:rPr lang="pt-BR" smtClean="0"/>
              <a:t>7</a:t>
            </a:fld>
            <a:endParaRPr lang="pt-BR" dirty="0"/>
          </a:p>
        </p:txBody>
      </p:sp>
      <p:pic>
        <p:nvPicPr>
          <p:cNvPr id="3078" name="Picture 6" descr="Skills Certificate Svg Png Icon Free Download (#406217) - OnlineWebFonts.COM">
            <a:extLst>
              <a:ext uri="{FF2B5EF4-FFF2-40B4-BE49-F238E27FC236}">
                <a16:creationId xmlns:a16="http://schemas.microsoft.com/office/drawing/2014/main" id="{4C668EDC-0B15-80D8-F529-D86B65A15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407" y="1012319"/>
            <a:ext cx="759309" cy="7593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Competencies | Cardinal at Work">
            <a:extLst>
              <a:ext uri="{FF2B5EF4-FFF2-40B4-BE49-F238E27FC236}">
                <a16:creationId xmlns:a16="http://schemas.microsoft.com/office/drawing/2014/main" id="{2A60C0AA-9E1C-C9E6-09F4-C59A66B81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1955" y="1927376"/>
            <a:ext cx="1235148" cy="61757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cognize Original Icon &amp; Badge Set - Recognize">
            <a:extLst>
              <a:ext uri="{FF2B5EF4-FFF2-40B4-BE49-F238E27FC236}">
                <a16:creationId xmlns:a16="http://schemas.microsoft.com/office/drawing/2014/main" id="{E197BEFE-70A0-BF08-90DA-67F7B1A2C6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930" y="2648161"/>
            <a:ext cx="682786" cy="68278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con Digital Preservation - Digital Preservation Seeds">
            <a:extLst>
              <a:ext uri="{FF2B5EF4-FFF2-40B4-BE49-F238E27FC236}">
                <a16:creationId xmlns:a16="http://schemas.microsoft.com/office/drawing/2014/main" id="{DA24FF8D-15EF-D2F8-8847-252FC55DE4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7724" y="3481021"/>
            <a:ext cx="583198" cy="65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34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onnected Icon Vector Art, Icons, and Graphics for Free Download">
            <a:extLst>
              <a:ext uri="{FF2B5EF4-FFF2-40B4-BE49-F238E27FC236}">
                <a16:creationId xmlns:a16="http://schemas.microsoft.com/office/drawing/2014/main" id="{705C8704-284C-A4BB-E74B-9636A6B8E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353"/>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AD878AD9-5415-5178-561E-6FC013832364}"/>
              </a:ext>
            </a:extLst>
          </p:cNvPr>
          <p:cNvSpPr>
            <a:spLocks noGrp="1"/>
          </p:cNvSpPr>
          <p:nvPr>
            <p:ph type="body" idx="1"/>
          </p:nvPr>
        </p:nvSpPr>
        <p:spPr>
          <a:xfrm>
            <a:off x="1315156" y="785114"/>
            <a:ext cx="7372634" cy="1170694"/>
          </a:xfrm>
        </p:spPr>
        <p:txBody>
          <a:bodyPr>
            <a:normAutofit fontScale="92500" lnSpcReduction="10000"/>
          </a:bodyPr>
          <a:lstStyle/>
          <a:p>
            <a:pPr marL="171450" indent="0"/>
            <a:r>
              <a:rPr lang="en-GB" sz="1400" dirty="0">
                <a:solidFill>
                  <a:srgbClr val="000000"/>
                </a:solidFill>
                <a:latin typeface="+mn-lt"/>
                <a:ea typeface="Times New Roman" panose="02020603050405020304" pitchFamily="18" charset="0"/>
                <a:cs typeface="Times New Roman" panose="02020603050405020304" pitchFamily="18" charset="0"/>
              </a:rPr>
              <a:t>EOSC intends to become </a:t>
            </a:r>
            <a:r>
              <a:rPr lang="en-GB" sz="1400" b="1" dirty="0">
                <a:solidFill>
                  <a:srgbClr val="000000"/>
                </a:solidFill>
                <a:latin typeface="+mn-lt"/>
                <a:ea typeface="Times New Roman" panose="02020603050405020304" pitchFamily="18" charset="0"/>
                <a:cs typeface="Times New Roman" panose="02020603050405020304" pitchFamily="18" charset="0"/>
              </a:rPr>
              <a:t>a federation of distributed systems</a:t>
            </a:r>
            <a:r>
              <a:rPr lang="en-GB" sz="1400" dirty="0">
                <a:solidFill>
                  <a:srgbClr val="000000"/>
                </a:solidFill>
                <a:latin typeface="+mn-lt"/>
                <a:ea typeface="Times New Roman" panose="02020603050405020304" pitchFamily="18" charset="0"/>
                <a:cs typeface="Times New Roman" panose="02020603050405020304" pitchFamily="18" charset="0"/>
              </a:rPr>
              <a:t>, combined into a system of systems, </a:t>
            </a:r>
            <a:r>
              <a:rPr lang="en-GB" sz="1400" b="1" dirty="0">
                <a:solidFill>
                  <a:srgbClr val="000000"/>
                </a:solidFill>
                <a:latin typeface="+mn-lt"/>
                <a:ea typeface="Times New Roman" panose="02020603050405020304" pitchFamily="18" charset="0"/>
                <a:cs typeface="Times New Roman" panose="02020603050405020304" pitchFamily="18" charset="0"/>
              </a:rPr>
              <a:t>consisting of multiple "nodes" </a:t>
            </a:r>
            <a:r>
              <a:rPr lang="en-GB" sz="1400" dirty="0">
                <a:solidFill>
                  <a:srgbClr val="000000"/>
                </a:solidFill>
                <a:latin typeface="+mn-lt"/>
                <a:ea typeface="Times New Roman" panose="02020603050405020304" pitchFamily="18" charset="0"/>
                <a:cs typeface="Times New Roman" panose="02020603050405020304" pitchFamily="18" charset="0"/>
              </a:rPr>
              <a:t>that are interconnected and can </a:t>
            </a:r>
            <a:r>
              <a:rPr lang="en-GB" sz="1400" b="1" dirty="0">
                <a:solidFill>
                  <a:srgbClr val="000000"/>
                </a:solidFill>
                <a:latin typeface="+mn-lt"/>
                <a:ea typeface="Times New Roman" panose="02020603050405020304" pitchFamily="18" charset="0"/>
                <a:cs typeface="Times New Roman" panose="02020603050405020304" pitchFamily="18" charset="0"/>
              </a:rPr>
              <a:t>collaborate to share and manage information and resources </a:t>
            </a:r>
            <a:r>
              <a:rPr lang="en-GB" sz="1400" b="1" dirty="0">
                <a:solidFill>
                  <a:srgbClr val="000000"/>
                </a:solidFill>
                <a:latin typeface="+mn-lt"/>
                <a:ea typeface="Times New Roman" panose="02020603050405020304" pitchFamily="18" charset="0"/>
              </a:rPr>
              <a:t>(FAIR data &amp; services)</a:t>
            </a:r>
            <a:r>
              <a:rPr lang="en-GB" sz="1400" b="1" dirty="0">
                <a:solidFill>
                  <a:srgbClr val="000000"/>
                </a:solidFill>
                <a:latin typeface="+mn-lt"/>
                <a:ea typeface="Times New Roman" panose="02020603050405020304" pitchFamily="18" charset="0"/>
                <a:cs typeface="Times New Roman" panose="02020603050405020304" pitchFamily="18" charset="0"/>
              </a:rPr>
              <a:t> across thematic and geographical boundaries</a:t>
            </a:r>
            <a:r>
              <a:rPr lang="en-GB" sz="1400" dirty="0">
                <a:solidFill>
                  <a:srgbClr val="000000"/>
                </a:solidFill>
                <a:latin typeface="+mn-lt"/>
                <a:ea typeface="Times New Roman" panose="02020603050405020304" pitchFamily="18" charset="0"/>
                <a:cs typeface="Times New Roman" panose="02020603050405020304" pitchFamily="18" charset="0"/>
              </a:rPr>
              <a:t>. </a:t>
            </a:r>
          </a:p>
          <a:p>
            <a:pPr marL="171450" indent="0"/>
            <a:endParaRPr lang="en-FI" sz="1400" dirty="0">
              <a:solidFill>
                <a:schemeClr val="tx1">
                  <a:lumMod val="75000"/>
                  <a:lumOff val="25000"/>
                </a:schemeClr>
              </a:solidFill>
              <a:latin typeface="+mn-lt"/>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181A09F0-0F8B-71D7-477E-462062A07D7A}"/>
              </a:ext>
            </a:extLst>
          </p:cNvPr>
          <p:cNvSpPr>
            <a:spLocks noGrp="1"/>
          </p:cNvSpPr>
          <p:nvPr>
            <p:ph type="title"/>
          </p:nvPr>
        </p:nvSpPr>
        <p:spPr>
          <a:xfrm>
            <a:off x="1291303" y="176725"/>
            <a:ext cx="7852697" cy="452915"/>
          </a:xfrm>
        </p:spPr>
        <p:txBody>
          <a:bodyPr>
            <a:normAutofit/>
          </a:bodyPr>
          <a:lstStyle/>
          <a:p>
            <a:r>
              <a:rPr lang="en-GB" dirty="0"/>
              <a:t>EOSC federation</a:t>
            </a:r>
          </a:p>
        </p:txBody>
      </p:sp>
      <p:sp>
        <p:nvSpPr>
          <p:cNvPr id="7" name="Slide Number Placeholder 3">
            <a:extLst>
              <a:ext uri="{FF2B5EF4-FFF2-40B4-BE49-F238E27FC236}">
                <a16:creationId xmlns:a16="http://schemas.microsoft.com/office/drawing/2014/main" id="{450ED200-3F7A-77B9-42DC-CAF41A6E6BDF}"/>
              </a:ext>
            </a:extLst>
          </p:cNvPr>
          <p:cNvSpPr>
            <a:spLocks noGrp="1"/>
          </p:cNvSpPr>
          <p:nvPr>
            <p:ph type="sldNum" idx="12"/>
          </p:nvPr>
        </p:nvSpPr>
        <p:spPr>
          <a:xfrm>
            <a:off x="6967666" y="4806990"/>
            <a:ext cx="2057400" cy="173100"/>
          </a:xfrm>
        </p:spPr>
        <p:txBody>
          <a:bodyPr/>
          <a:lstStyle/>
          <a:p>
            <a:pPr marL="0" lvl="0" indent="0" algn="r" rtl="0">
              <a:spcBef>
                <a:spcPts val="0"/>
              </a:spcBef>
              <a:spcAft>
                <a:spcPts val="0"/>
              </a:spcAft>
              <a:buNone/>
            </a:pPr>
            <a:fld id="{00000000-1234-1234-1234-123412341234}" type="slidenum">
              <a:rPr lang="pt-BR" smtClean="0"/>
              <a:t>8</a:t>
            </a:fld>
            <a:endParaRPr lang="pt-BR" dirty="0"/>
          </a:p>
        </p:txBody>
      </p:sp>
      <p:pic>
        <p:nvPicPr>
          <p:cNvPr id="4" name="Picture 3">
            <a:extLst>
              <a:ext uri="{FF2B5EF4-FFF2-40B4-BE49-F238E27FC236}">
                <a16:creationId xmlns:a16="http://schemas.microsoft.com/office/drawing/2014/main" id="{16CA2392-C974-DBF4-ABB8-1EAB07271FDC}"/>
              </a:ext>
            </a:extLst>
          </p:cNvPr>
          <p:cNvPicPr>
            <a:picLocks noChangeAspect="1"/>
          </p:cNvPicPr>
          <p:nvPr/>
        </p:nvPicPr>
        <p:blipFill>
          <a:blip r:embed="rId3"/>
          <a:stretch>
            <a:fillRect/>
          </a:stretch>
        </p:blipFill>
        <p:spPr>
          <a:xfrm>
            <a:off x="176916" y="2278631"/>
            <a:ext cx="4522304" cy="2519647"/>
          </a:xfrm>
          <a:prstGeom prst="rect">
            <a:avLst/>
          </a:prstGeom>
        </p:spPr>
      </p:pic>
      <p:pic>
        <p:nvPicPr>
          <p:cNvPr id="6" name="Picture 5">
            <a:extLst>
              <a:ext uri="{FF2B5EF4-FFF2-40B4-BE49-F238E27FC236}">
                <a16:creationId xmlns:a16="http://schemas.microsoft.com/office/drawing/2014/main" id="{0CAA9398-99ED-E82D-08D7-D98D9C8474BF}"/>
              </a:ext>
            </a:extLst>
          </p:cNvPr>
          <p:cNvPicPr>
            <a:picLocks noChangeAspect="1"/>
          </p:cNvPicPr>
          <p:nvPr/>
        </p:nvPicPr>
        <p:blipFill>
          <a:blip r:embed="rId4"/>
          <a:stretch>
            <a:fillRect/>
          </a:stretch>
        </p:blipFill>
        <p:spPr>
          <a:xfrm>
            <a:off x="4794636" y="1890326"/>
            <a:ext cx="4230429" cy="3089764"/>
          </a:xfrm>
          <a:prstGeom prst="rect">
            <a:avLst/>
          </a:prstGeom>
        </p:spPr>
      </p:pic>
      <p:sp>
        <p:nvSpPr>
          <p:cNvPr id="8" name="Rectangle 7">
            <a:extLst>
              <a:ext uri="{FF2B5EF4-FFF2-40B4-BE49-F238E27FC236}">
                <a16:creationId xmlns:a16="http://schemas.microsoft.com/office/drawing/2014/main" id="{0D048D83-4CF5-287A-511A-C28E447CA0C0}"/>
              </a:ext>
            </a:extLst>
          </p:cNvPr>
          <p:cNvSpPr/>
          <p:nvPr/>
        </p:nvSpPr>
        <p:spPr>
          <a:xfrm>
            <a:off x="2687541" y="4707171"/>
            <a:ext cx="2377440" cy="37371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I" sz="1050" i="1" dirty="0"/>
              <a:t>Courtesy of EGI</a:t>
            </a:r>
          </a:p>
        </p:txBody>
      </p:sp>
    </p:spTree>
    <p:extLst>
      <p:ext uri="{BB962C8B-B14F-4D97-AF65-F5344CB8AC3E}">
        <p14:creationId xmlns:p14="http://schemas.microsoft.com/office/powerpoint/2010/main" val="3170814052"/>
      </p:ext>
    </p:extLst>
  </p:cSld>
  <p:clrMapOvr>
    <a:masterClrMapping/>
  </p:clrMapOvr>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99EAA6A080E34EA25404BACD38F93C" ma:contentTypeVersion="12" ma:contentTypeDescription="Create a new document." ma:contentTypeScope="" ma:versionID="d9d7c90128b279500c64112dac2eee4b">
  <xsd:schema xmlns:xsd="http://www.w3.org/2001/XMLSchema" xmlns:xs="http://www.w3.org/2001/XMLSchema" xmlns:p="http://schemas.microsoft.com/office/2006/metadata/properties" xmlns:ns2="6de80e2a-8e26-4110-a423-2e65c8be038e" xmlns:ns3="fc62a094-9905-4286-b12d-5e2c39262ded" targetNamespace="http://schemas.microsoft.com/office/2006/metadata/properties" ma:root="true" ma:fieldsID="e49420ded5dc472347caf1b5e8745d05" ns2:_="" ns3:_="">
    <xsd:import namespace="6de80e2a-8e26-4110-a423-2e65c8be038e"/>
    <xsd:import namespace="fc62a094-9905-4286-b12d-5e2c39262de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80e2a-8e26-4110-a423-2e65c8be03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5877cbe-f4e5-476a-8a95-f29bf3fdb77d}" ma:internalName="TaxCatchAll" ma:showField="CatchAllData" ma:web="6de80e2a-8e26-4110-a423-2e65c8be03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c62a094-9905-4286-b12d-5e2c39262de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e6f111e-9303-4b31-9cb7-8f749f49e7f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de80e2a-8e26-4110-a423-2e65c8be038e" xsi:nil="true"/>
    <lcf76f155ced4ddcb4097134ff3c332f xmlns="fc62a094-9905-4286-b12d-5e2c39262d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713780-C3C2-4680-84D4-3980CB23DDCE}"/>
</file>

<file path=customXml/itemProps2.xml><?xml version="1.0" encoding="utf-8"?>
<ds:datastoreItem xmlns:ds="http://schemas.openxmlformats.org/officeDocument/2006/customXml" ds:itemID="{68EF0184-CD5E-4436-8543-8D6F4FFE6114}"/>
</file>

<file path=customXml/itemProps3.xml><?xml version="1.0" encoding="utf-8"?>
<ds:datastoreItem xmlns:ds="http://schemas.openxmlformats.org/officeDocument/2006/customXml" ds:itemID="{DECBBF89-EC52-42DD-B092-122E49DD91C6}"/>
</file>

<file path=docProps/app.xml><?xml version="1.0" encoding="utf-8"?>
<Properties xmlns="http://schemas.openxmlformats.org/officeDocument/2006/extended-properties" xmlns:vt="http://schemas.openxmlformats.org/officeDocument/2006/docPropsVTypes">
  <TotalTime>443</TotalTime>
  <Words>2255</Words>
  <Application>Microsoft Macintosh PowerPoint</Application>
  <PresentationFormat>On-screen Show (16:9)</PresentationFormat>
  <Paragraphs>176</Paragraphs>
  <Slides>15</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Calibri</vt:lpstr>
      <vt:lpstr>Wingdings</vt:lpstr>
      <vt:lpstr>Corbel</vt:lpstr>
      <vt:lpstr>Symbol</vt:lpstr>
      <vt:lpstr>Arial</vt:lpstr>
      <vt:lpstr>Roboto Light</vt:lpstr>
      <vt:lpstr>Roboto</vt:lpstr>
      <vt:lpstr>Quicksand</vt:lpstr>
      <vt:lpstr>Kantoorthema</vt:lpstr>
      <vt:lpstr>PowerPoint Presentation</vt:lpstr>
      <vt:lpstr>EOSC vision in a nutshell</vt:lpstr>
      <vt:lpstr>How EOSC is implemented</vt:lpstr>
      <vt:lpstr>PowerPoint Presentation</vt:lpstr>
      <vt:lpstr>MAR 2025-2027</vt:lpstr>
      <vt:lpstr>European level priorities for 2025-2027</vt:lpstr>
      <vt:lpstr>PowerPoint Presentation</vt:lpstr>
      <vt:lpstr>PowerPoint Presentation</vt:lpstr>
      <vt:lpstr>EOSC federation</vt:lpstr>
      <vt:lpstr>EC public procurement Managed Services for the European Open Science Cloud platform</vt:lpstr>
      <vt:lpstr>The concept of “node”</vt:lpstr>
      <vt:lpstr>EOSC-A / Draft Position Paper of the Board on the EOSC Federation and the role of Nodes </vt:lpstr>
      <vt:lpstr>Next steps </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Karel Luyben</dc:creator>
  <cp:lastModifiedBy>Sara Garavelli</cp:lastModifiedBy>
  <cp:revision>20</cp:revision>
  <dcterms:created xsi:type="dcterms:W3CDTF">2022-07-08T11:33:37Z</dcterms:created>
  <dcterms:modified xsi:type="dcterms:W3CDTF">2023-11-01T17:54:25Z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0x010100EF99EAA6A080E34EA25404BACD38F93C</vt:lpwstr>
  </property>
</Properties>
</file>