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3"/>
  </p:sldMasterIdLst>
  <p:notesMasterIdLst>
    <p:notesMasterId r:id="rId45"/>
  </p:notesMasterIdLst>
  <p:handoutMasterIdLst>
    <p:handoutMasterId r:id="rId46"/>
  </p:handoutMasterIdLst>
  <p:sldIdLst>
    <p:sldId id="2147478415" r:id="rId4"/>
    <p:sldId id="2147478405" r:id="rId5"/>
    <p:sldId id="2147478487" r:id="rId6"/>
    <p:sldId id="550143685" r:id="rId7"/>
    <p:sldId id="300" r:id="rId8"/>
    <p:sldId id="2147308329" r:id="rId9"/>
    <p:sldId id="2147478492" r:id="rId10"/>
    <p:sldId id="2147478494" r:id="rId11"/>
    <p:sldId id="550143688" r:id="rId12"/>
    <p:sldId id="550143679" r:id="rId13"/>
    <p:sldId id="2147478497" r:id="rId14"/>
    <p:sldId id="2147478491" r:id="rId15"/>
    <p:sldId id="2147478498" r:id="rId16"/>
    <p:sldId id="550143738" r:id="rId17"/>
    <p:sldId id="550143704" r:id="rId18"/>
    <p:sldId id="2147478499" r:id="rId19"/>
    <p:sldId id="319" r:id="rId20"/>
    <p:sldId id="14744" r:id="rId21"/>
    <p:sldId id="550143739" r:id="rId22"/>
    <p:sldId id="550143620" r:id="rId23"/>
    <p:sldId id="550143597" r:id="rId24"/>
    <p:sldId id="550143684" r:id="rId25"/>
    <p:sldId id="2147478500" r:id="rId26"/>
    <p:sldId id="330" r:id="rId27"/>
    <p:sldId id="344" r:id="rId28"/>
    <p:sldId id="2147309779" r:id="rId29"/>
    <p:sldId id="2147309780" r:id="rId30"/>
    <p:sldId id="2147309781" r:id="rId31"/>
    <p:sldId id="2147309782" r:id="rId32"/>
    <p:sldId id="2035" r:id="rId33"/>
    <p:sldId id="550143693" r:id="rId34"/>
    <p:sldId id="550143694" r:id="rId35"/>
    <p:sldId id="550143698" r:id="rId36"/>
    <p:sldId id="550143720" r:id="rId37"/>
    <p:sldId id="550143719" r:id="rId38"/>
    <p:sldId id="550143590" r:id="rId39"/>
    <p:sldId id="2147477448" r:id="rId40"/>
    <p:sldId id="2147478485" r:id="rId41"/>
    <p:sldId id="2147477456" r:id="rId42"/>
    <p:sldId id="2147308328" r:id="rId43"/>
    <p:sldId id="2147477463" r:id="rId44"/>
  </p:sldIdLst>
  <p:sldSz cx="12192000" cy="6858000"/>
  <p:notesSz cx="6858000" cy="9144000"/>
  <p:embeddedFontLst>
    <p:embeddedFont>
      <p:font typeface="Abadi MT Condensed Light" panose="020B0604020202020204" charset="0"/>
      <p:regular r:id="rId47"/>
    </p:embeddedFont>
    <p:embeddedFont>
      <p:font typeface="Amazon Ember" panose="020B0604020202020204" charset="0"/>
      <p:regular r:id="rId48"/>
      <p:bold r:id="rId49"/>
      <p:italic r:id="rId50"/>
      <p:boldItalic r:id="rId51"/>
    </p:embeddedFont>
    <p:embeddedFont>
      <p:font typeface="Amazon Ember Cd RC" panose="020B0604020202020204" charset="0"/>
      <p:regular r:id="rId52"/>
      <p:bold r:id="rId53"/>
      <p:italic r:id="rId54"/>
      <p:boldItalic r:id="rId55"/>
    </p:embeddedFont>
    <p:embeddedFont>
      <p:font typeface="Amazon Ember Display" panose="020B0604020202020204" charset="0"/>
      <p:regular r:id="rId56"/>
      <p:bold r:id="rId57"/>
      <p:italic r:id="rId58"/>
      <p:boldItalic r:id="rId59"/>
    </p:embeddedFont>
    <p:embeddedFont>
      <p:font typeface="Amazon Ember Heavy" panose="020B0604020202020204" charset="0"/>
      <p:bold r:id="rId60"/>
      <p:italic r:id="rId61"/>
      <p:boldItalic r:id="rId62"/>
    </p:embeddedFont>
    <p:embeddedFont>
      <p:font typeface="Amazon Ember Light" panose="020B0604020202020204" charset="0"/>
      <p:regular r:id="rId63"/>
      <p:italic r:id="rId64"/>
    </p:embeddedFont>
    <p:embeddedFont>
      <p:font typeface="Amazon Ember Mono" panose="020B0604020202020204" charset="0"/>
      <p:regular r:id="rId65"/>
      <p:bold r:id="rId66"/>
      <p:italic r:id="rId67"/>
      <p:boldItalic r:id="rId68"/>
    </p:embeddedFont>
    <p:embeddedFont>
      <p:font typeface="Amazon Ember Regular" panose="020B0604020202020204" charset="0"/>
      <p:regular r:id="rId69"/>
      <p:bold r:id="rId70"/>
      <p:italic r:id="rId71"/>
      <p:boldItalic r:id="rId72"/>
    </p:embeddedFont>
    <p:embeddedFont>
      <p:font typeface="Calibri" panose="020F0502020204030204" pitchFamily="34" charset="0"/>
      <p:regular r:id="rId73"/>
      <p:bold r:id="rId74"/>
      <p:italic r:id="rId75"/>
      <p:boldItalic r:id="rId76"/>
    </p:embeddedFont>
    <p:embeddedFont>
      <p:font typeface="Lato" panose="020F0502020204030203" pitchFamily="34" charset="0"/>
      <p:regular r:id="rId77"/>
      <p:bold r:id="rId78"/>
      <p:italic r:id="rId79"/>
      <p:boldItalic r:id="rId80"/>
    </p:embeddedFont>
    <p:embeddedFont>
      <p:font typeface="Lucida Console" panose="020B0609040504020204" pitchFamily="49" charset="0"/>
      <p:regular r:id="rId81"/>
    </p:embeddedFont>
    <p:embeddedFont>
      <p:font typeface="merriweather" panose="020F0502020204030204" pitchFamily="2" charset="0"/>
      <p:regular r:id="rId82"/>
      <p:bold r:id="rId83"/>
      <p:italic r:id="rId84"/>
      <p:boldItalic r:id="rId85"/>
    </p:embeddedFont>
    <p:embeddedFont>
      <p:font typeface="merriweather" panose="020F0502020204030204" pitchFamily="2" charset="0"/>
      <p:regular r:id="rId82"/>
      <p:bold r:id="rId83"/>
      <p:italic r:id="rId84"/>
      <p:boldItalic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options" id="{8806E88D-7D3F-475C-A6F5-14A5B6CD3EBE}">
          <p14:sldIdLst>
            <p14:sldId id="2147478415"/>
            <p14:sldId id="2147478405"/>
            <p14:sldId id="2147478487"/>
            <p14:sldId id="550143685"/>
            <p14:sldId id="300"/>
            <p14:sldId id="2147308329"/>
            <p14:sldId id="2147478492"/>
            <p14:sldId id="2147478494"/>
            <p14:sldId id="550143688"/>
            <p14:sldId id="550143679"/>
            <p14:sldId id="2147478497"/>
            <p14:sldId id="2147478491"/>
            <p14:sldId id="2147478498"/>
            <p14:sldId id="550143738"/>
            <p14:sldId id="550143704"/>
            <p14:sldId id="2147478499"/>
            <p14:sldId id="319"/>
            <p14:sldId id="14744"/>
            <p14:sldId id="550143739"/>
            <p14:sldId id="550143620"/>
            <p14:sldId id="550143597"/>
            <p14:sldId id="550143684"/>
            <p14:sldId id="2147478500"/>
            <p14:sldId id="330"/>
            <p14:sldId id="344"/>
            <p14:sldId id="2147309779"/>
            <p14:sldId id="2147309780"/>
            <p14:sldId id="2147309781"/>
            <p14:sldId id="2147309782"/>
            <p14:sldId id="2035"/>
            <p14:sldId id="550143693"/>
            <p14:sldId id="550143694"/>
            <p14:sldId id="550143698"/>
            <p14:sldId id="550143720"/>
            <p14:sldId id="550143719"/>
            <p14:sldId id="550143590"/>
            <p14:sldId id="2147477448"/>
            <p14:sldId id="2147478485"/>
            <p14:sldId id="2147477456"/>
            <p14:sldId id="2147308328"/>
            <p14:sldId id="2147477463"/>
          </p14:sldIdLst>
        </p14:section>
        <p14:section name="Thank you options" id="{7E98B0BD-72E6-4477-9B70-9A023E279BC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Seward" initials="JMS" lastIdx="2" clrIdx="0">
    <p:extLst>
      <p:ext uri="{19B8F6BF-5375-455C-9EA6-DF929625EA0E}">
        <p15:presenceInfo xmlns:p15="http://schemas.microsoft.com/office/powerpoint/2012/main" userId="James Sewa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847"/>
    <a:srgbClr val="018297"/>
    <a:srgbClr val="36C2B3"/>
    <a:srgbClr val="F1F4F3"/>
    <a:srgbClr val="A16DA8"/>
    <a:srgbClr val="303FA1"/>
    <a:srgbClr val="027DBC"/>
    <a:srgbClr val="00A0C8"/>
    <a:srgbClr val="156700"/>
    <a:srgbClr val="0051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87" autoAdjust="0"/>
    <p:restoredTop sz="71701" autoAdjust="0"/>
  </p:normalViewPr>
  <p:slideViewPr>
    <p:cSldViewPr snapToGrid="0">
      <p:cViewPr varScale="1">
        <p:scale>
          <a:sx n="59" d="100"/>
          <a:sy n="59" d="100"/>
        </p:scale>
        <p:origin x="461" y="7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0"/>
    </p:cViewPr>
  </p:sorter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84" Type="http://schemas.openxmlformats.org/officeDocument/2006/relationships/font" Target="fonts/font38.fntdata"/><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font" Target="fonts/font33.fntdata"/><Relationship Id="rId5" Type="http://schemas.openxmlformats.org/officeDocument/2006/relationships/slide" Target="slides/slide2.xml"/><Relationship Id="rId90" Type="http://schemas.openxmlformats.org/officeDocument/2006/relationships/tableStyles" Target="tableStyle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font" Target="fonts/font31.fntdata"/><Relationship Id="rId8" Type="http://schemas.openxmlformats.org/officeDocument/2006/relationships/slide" Target="slides/slide5.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font" Target="fonts/font34.fntdata"/><Relationship Id="rId85" Type="http://schemas.openxmlformats.org/officeDocument/2006/relationships/font" Target="fonts/font39.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83" Type="http://schemas.openxmlformats.org/officeDocument/2006/relationships/font" Target="fonts/font37.fntdata"/><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font" Target="fonts/font32.fntdata"/><Relationship Id="rId81" Type="http://schemas.openxmlformats.org/officeDocument/2006/relationships/font" Target="fonts/font35.fntdata"/><Relationship Id="rId86"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 Target="slides/slide4.xml"/><Relationship Id="rId71" Type="http://schemas.openxmlformats.org/officeDocument/2006/relationships/font" Target="fonts/font25.fntdata"/><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notesMaster" Target="notesMasters/notesMaster1.xml"/><Relationship Id="rId66" Type="http://schemas.openxmlformats.org/officeDocument/2006/relationships/font" Target="fonts/font20.fntdata"/><Relationship Id="rId87" Type="http://schemas.openxmlformats.org/officeDocument/2006/relationships/presProps" Target="presProps.xml"/><Relationship Id="rId61" Type="http://schemas.openxmlformats.org/officeDocument/2006/relationships/font" Target="fonts/font15.fntdata"/><Relationship Id="rId82" Type="http://schemas.openxmlformats.org/officeDocument/2006/relationships/font" Target="fonts/font36.fntdata"/><Relationship Id="rId19"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Sabatino" userId="27bce482-1a66-4e75-8da4-04cdf5313dd6" providerId="ADAL" clId="{7C4CD1A9-742E-46AD-815F-DA1CE06CFB11}"/>
    <pc:docChg chg="custSel modSld">
      <pc:chgData name="Roberto Sabatino" userId="27bce482-1a66-4e75-8da4-04cdf5313dd6" providerId="ADAL" clId="{7C4CD1A9-742E-46AD-815F-DA1CE06CFB11}" dt="2023-12-11T13:17:40.719" v="1" actId="27636"/>
      <pc:docMkLst>
        <pc:docMk/>
      </pc:docMkLst>
      <pc:sldChg chg="modSp mod">
        <pc:chgData name="Roberto Sabatino" userId="27bce482-1a66-4e75-8da4-04cdf5313dd6" providerId="ADAL" clId="{7C4CD1A9-742E-46AD-815F-DA1CE06CFB11}" dt="2023-12-11T13:17:40.719" v="1" actId="27636"/>
        <pc:sldMkLst>
          <pc:docMk/>
          <pc:sldMk cId="2631513068" sldId="2147309781"/>
        </pc:sldMkLst>
        <pc:spChg chg="mod">
          <ac:chgData name="Roberto Sabatino" userId="27bce482-1a66-4e75-8da4-04cdf5313dd6" providerId="ADAL" clId="{7C4CD1A9-742E-46AD-815F-DA1CE06CFB11}" dt="2023-12-11T13:17:40.719" v="1" actId="27636"/>
          <ac:spMkLst>
            <pc:docMk/>
            <pc:sldMk cId="2631513068" sldId="2147309781"/>
            <ac:spMk id="4" creationId="{A2A3D31E-7B52-CA48-BA82-74D777E335A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5B413D-704E-483D-8EB0-BA203BE08794}"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0AEA3E83-777D-4F68-BAE7-2E0E4DED5A6A}">
      <dgm:prSet phldrT="[Text]"/>
      <dgm:spPr>
        <a:solidFill>
          <a:schemeClr val="tx2"/>
        </a:solidFill>
      </dgm:spPr>
      <dgm:t>
        <a:bodyPr/>
        <a:lstStyle/>
        <a:p>
          <a:r>
            <a:rPr lang="en-US" b="1" dirty="0"/>
            <a:t>Trusted Research Environment</a:t>
          </a:r>
        </a:p>
      </dgm:t>
    </dgm:pt>
    <dgm:pt modelId="{32A6D3C0-64CA-4707-8568-BD296051DF0E}" type="parTrans" cxnId="{12C351DC-F16C-4363-BA74-DB49618E22BE}">
      <dgm:prSet/>
      <dgm:spPr/>
      <dgm:t>
        <a:bodyPr/>
        <a:lstStyle/>
        <a:p>
          <a:endParaRPr lang="en-US"/>
        </a:p>
      </dgm:t>
    </dgm:pt>
    <dgm:pt modelId="{8516F1F7-C0FB-4749-9432-50DA913CD194}" type="sibTrans" cxnId="{12C351DC-F16C-4363-BA74-DB49618E22BE}">
      <dgm:prSet/>
      <dgm:spPr/>
      <dgm:t>
        <a:bodyPr/>
        <a:lstStyle/>
        <a:p>
          <a:endParaRPr lang="en-US"/>
        </a:p>
      </dgm:t>
    </dgm:pt>
    <dgm:pt modelId="{770F6013-1DAE-49E6-8B2F-DCA107231C15}">
      <dgm:prSet phldrT="[Text]"/>
      <dgm:spPr>
        <a:solidFill>
          <a:srgbClr val="7030A0"/>
        </a:solidFill>
      </dgm:spPr>
      <dgm:t>
        <a:bodyPr/>
        <a:lstStyle/>
        <a:p>
          <a:r>
            <a:rPr lang="en-GB" dirty="0">
              <a:solidFill>
                <a:srgbClr val="F8F8F8"/>
              </a:solidFill>
              <a:latin typeface="+mn-lt"/>
            </a:rPr>
            <a:t>Virtual Research Environment</a:t>
          </a:r>
          <a:endParaRPr lang="en-US" dirty="0">
            <a:latin typeface="+mn-lt"/>
          </a:endParaRPr>
        </a:p>
      </dgm:t>
    </dgm:pt>
    <dgm:pt modelId="{CDE89A58-578F-4CC7-BE12-210C698082ED}" type="parTrans" cxnId="{D4EB6C96-6F8F-4E65-B250-B76563D496F6}">
      <dgm:prSet/>
      <dgm:spPr>
        <a:solidFill>
          <a:schemeClr val="accent2">
            <a:lumMod val="40000"/>
            <a:lumOff val="60000"/>
          </a:schemeClr>
        </a:solidFill>
      </dgm:spPr>
      <dgm:t>
        <a:bodyPr/>
        <a:lstStyle/>
        <a:p>
          <a:endParaRPr lang="en-US"/>
        </a:p>
      </dgm:t>
    </dgm:pt>
    <dgm:pt modelId="{E82164F0-AD46-4707-AC3F-72CF35AE4A28}" type="sibTrans" cxnId="{D4EB6C96-6F8F-4E65-B250-B76563D496F6}">
      <dgm:prSet/>
      <dgm:spPr/>
      <dgm:t>
        <a:bodyPr/>
        <a:lstStyle/>
        <a:p>
          <a:endParaRPr lang="en-US"/>
        </a:p>
      </dgm:t>
    </dgm:pt>
    <dgm:pt modelId="{D2302C22-840B-4C8F-8124-7827B9E8B018}">
      <dgm:prSet phldrT="[Text]"/>
      <dgm:spPr>
        <a:solidFill>
          <a:srgbClr val="7030A0"/>
        </a:solidFill>
      </dgm:spPr>
      <dgm:t>
        <a:bodyPr/>
        <a:lstStyle/>
        <a:p>
          <a:r>
            <a:rPr lang="en-GB" dirty="0">
              <a:solidFill>
                <a:srgbClr val="F8F8F8"/>
              </a:solidFill>
              <a:latin typeface="+mn-lt"/>
            </a:rPr>
            <a:t>Secure Research Environment</a:t>
          </a:r>
          <a:endParaRPr lang="en-US" dirty="0">
            <a:latin typeface="+mn-lt"/>
          </a:endParaRPr>
        </a:p>
      </dgm:t>
    </dgm:pt>
    <dgm:pt modelId="{78990114-673B-4CAB-9E9E-0DC0BB9FF745}" type="parTrans" cxnId="{22C112AB-CB82-484E-B08A-353BD39D5E7C}">
      <dgm:prSet/>
      <dgm:spPr>
        <a:solidFill>
          <a:schemeClr val="accent2">
            <a:lumMod val="40000"/>
            <a:lumOff val="60000"/>
          </a:schemeClr>
        </a:solidFill>
      </dgm:spPr>
      <dgm:t>
        <a:bodyPr/>
        <a:lstStyle/>
        <a:p>
          <a:endParaRPr lang="en-US"/>
        </a:p>
      </dgm:t>
    </dgm:pt>
    <dgm:pt modelId="{04F8B4BB-C7C5-4DC7-AF89-836705A1B2B8}" type="sibTrans" cxnId="{22C112AB-CB82-484E-B08A-353BD39D5E7C}">
      <dgm:prSet/>
      <dgm:spPr/>
      <dgm:t>
        <a:bodyPr/>
        <a:lstStyle/>
        <a:p>
          <a:endParaRPr lang="en-US"/>
        </a:p>
      </dgm:t>
    </dgm:pt>
    <dgm:pt modelId="{45D04456-9FAB-44BA-ACA6-9EECEA7B1EE7}">
      <dgm:prSet/>
      <dgm:spPr>
        <a:solidFill>
          <a:srgbClr val="7030A0"/>
        </a:solidFill>
      </dgm:spPr>
      <dgm:t>
        <a:bodyPr/>
        <a:lstStyle/>
        <a:p>
          <a:r>
            <a:rPr lang="en-GB" dirty="0">
              <a:solidFill>
                <a:srgbClr val="F8F8F8"/>
              </a:solidFill>
              <a:latin typeface="+mn-lt"/>
            </a:rPr>
            <a:t>Data Safe Haven</a:t>
          </a:r>
        </a:p>
      </dgm:t>
    </dgm:pt>
    <dgm:pt modelId="{19940B55-AF46-423C-AA14-21E8C1F4601E}" type="parTrans" cxnId="{F9AE6CB4-8B29-458C-B1BB-12DFEB75B9DE}">
      <dgm:prSet/>
      <dgm:spPr>
        <a:solidFill>
          <a:schemeClr val="accent2">
            <a:lumMod val="40000"/>
            <a:lumOff val="60000"/>
          </a:schemeClr>
        </a:solidFill>
      </dgm:spPr>
      <dgm:t>
        <a:bodyPr/>
        <a:lstStyle/>
        <a:p>
          <a:endParaRPr lang="en-US"/>
        </a:p>
      </dgm:t>
    </dgm:pt>
    <dgm:pt modelId="{3E2437DC-B298-415A-82E7-B925BA0EEEB1}" type="sibTrans" cxnId="{F9AE6CB4-8B29-458C-B1BB-12DFEB75B9DE}">
      <dgm:prSet/>
      <dgm:spPr/>
      <dgm:t>
        <a:bodyPr/>
        <a:lstStyle/>
        <a:p>
          <a:endParaRPr lang="en-US"/>
        </a:p>
      </dgm:t>
    </dgm:pt>
    <dgm:pt modelId="{7933F908-6C6A-7F45-BA16-CF05DB17384D}">
      <dgm:prSet phldrT="[Text]"/>
      <dgm:spPr>
        <a:solidFill>
          <a:srgbClr val="7030A0"/>
        </a:solidFill>
      </dgm:spPr>
      <dgm:t>
        <a:bodyPr/>
        <a:lstStyle/>
        <a:p>
          <a:r>
            <a:rPr lang="en-GB" dirty="0">
              <a:solidFill>
                <a:srgbClr val="F8F8F8"/>
              </a:solidFill>
              <a:latin typeface="+mn-lt"/>
            </a:rPr>
            <a:t>Isolated Research Environment</a:t>
          </a:r>
          <a:endParaRPr lang="en-US" dirty="0">
            <a:latin typeface="+mn-lt"/>
          </a:endParaRPr>
        </a:p>
      </dgm:t>
    </dgm:pt>
    <dgm:pt modelId="{4A9352D1-957E-2E40-AFA7-8F57987BCC48}" type="parTrans" cxnId="{27C432C9-5D94-144D-AD6E-F9C5068E617F}">
      <dgm:prSet/>
      <dgm:spPr>
        <a:solidFill>
          <a:schemeClr val="accent2">
            <a:lumMod val="40000"/>
            <a:lumOff val="60000"/>
          </a:schemeClr>
        </a:solidFill>
      </dgm:spPr>
      <dgm:t>
        <a:bodyPr/>
        <a:lstStyle/>
        <a:p>
          <a:endParaRPr lang="en-GB"/>
        </a:p>
      </dgm:t>
    </dgm:pt>
    <dgm:pt modelId="{5B3E729B-5C74-C941-B087-940BD1B26DF7}" type="sibTrans" cxnId="{27C432C9-5D94-144D-AD6E-F9C5068E617F}">
      <dgm:prSet/>
      <dgm:spPr/>
      <dgm:t>
        <a:bodyPr/>
        <a:lstStyle/>
        <a:p>
          <a:endParaRPr lang="en-GB"/>
        </a:p>
      </dgm:t>
    </dgm:pt>
    <dgm:pt modelId="{A88127A3-4FE7-44E4-B803-CFAB628A426E}" type="pres">
      <dgm:prSet presAssocID="{235B413D-704E-483D-8EB0-BA203BE08794}" presName="cycle" presStyleCnt="0">
        <dgm:presLayoutVars>
          <dgm:chMax val="1"/>
          <dgm:dir/>
          <dgm:animLvl val="ctr"/>
          <dgm:resizeHandles val="exact"/>
        </dgm:presLayoutVars>
      </dgm:prSet>
      <dgm:spPr/>
    </dgm:pt>
    <dgm:pt modelId="{65302474-2C60-42D1-B177-92759C7F6D9A}" type="pres">
      <dgm:prSet presAssocID="{0AEA3E83-777D-4F68-BAE7-2E0E4DED5A6A}" presName="centerShape" presStyleLbl="node0" presStyleIdx="0" presStyleCnt="1" custScaleX="129966" custScaleY="129966"/>
      <dgm:spPr/>
    </dgm:pt>
    <dgm:pt modelId="{E1988AB8-A2B8-41FF-BC7C-ADE4205636EF}" type="pres">
      <dgm:prSet presAssocID="{CDE89A58-578F-4CC7-BE12-210C698082ED}" presName="parTrans" presStyleLbl="bgSibTrans2D1" presStyleIdx="0" presStyleCnt="4" custScaleX="111258"/>
      <dgm:spPr/>
    </dgm:pt>
    <dgm:pt modelId="{8FC36272-BFF4-4A98-A3A7-AD31435D33C2}" type="pres">
      <dgm:prSet presAssocID="{770F6013-1DAE-49E6-8B2F-DCA107231C15}" presName="node" presStyleLbl="node1" presStyleIdx="0" presStyleCnt="4" custRadScaleRad="117356" custRadScaleInc="1724">
        <dgm:presLayoutVars>
          <dgm:bulletEnabled val="1"/>
        </dgm:presLayoutVars>
      </dgm:prSet>
      <dgm:spPr/>
    </dgm:pt>
    <dgm:pt modelId="{A2E16090-3AFE-406F-AAD1-1065B3A0FA1F}" type="pres">
      <dgm:prSet presAssocID="{19940B55-AF46-423C-AA14-21E8C1F4601E}" presName="parTrans" presStyleLbl="bgSibTrans2D1" presStyleIdx="1" presStyleCnt="4" custLinFactNeighborY="13405"/>
      <dgm:spPr/>
    </dgm:pt>
    <dgm:pt modelId="{5FC2A6D2-601E-4F27-8B5F-44BE93A42F52}" type="pres">
      <dgm:prSet presAssocID="{45D04456-9FAB-44BA-ACA6-9EECEA7B1EE7}" presName="node" presStyleLbl="node1" presStyleIdx="1" presStyleCnt="4" custScaleY="80350" custRadScaleRad="111065" custRadScaleInc="4776">
        <dgm:presLayoutVars>
          <dgm:bulletEnabled val="1"/>
        </dgm:presLayoutVars>
      </dgm:prSet>
      <dgm:spPr/>
    </dgm:pt>
    <dgm:pt modelId="{5E6A3253-1BA4-4C84-97FC-3C05B7054888}" type="pres">
      <dgm:prSet presAssocID="{78990114-673B-4CAB-9E9E-0DC0BB9FF745}" presName="parTrans" presStyleLbl="bgSibTrans2D1" presStyleIdx="2" presStyleCnt="4" custLinFactNeighborY="13405"/>
      <dgm:spPr/>
    </dgm:pt>
    <dgm:pt modelId="{4CAFBAE8-4659-4BAE-AAD2-3485216B9E89}" type="pres">
      <dgm:prSet presAssocID="{D2302C22-840B-4C8F-8124-7827B9E8B018}" presName="node" presStyleLbl="node1" presStyleIdx="2" presStyleCnt="4" custScaleY="80350" custRadScaleRad="116849" custRadScaleInc="8550">
        <dgm:presLayoutVars>
          <dgm:bulletEnabled val="1"/>
        </dgm:presLayoutVars>
      </dgm:prSet>
      <dgm:spPr/>
    </dgm:pt>
    <dgm:pt modelId="{9DFFD4F9-0E1A-824E-B806-6946C6E087D0}" type="pres">
      <dgm:prSet presAssocID="{4A9352D1-957E-2E40-AFA7-8F57987BCC48}" presName="parTrans" presStyleLbl="bgSibTrans2D1" presStyleIdx="3" presStyleCnt="4" custScaleX="111219"/>
      <dgm:spPr/>
    </dgm:pt>
    <dgm:pt modelId="{1AC6C680-624C-0244-BD5A-AB536ECC5A86}" type="pres">
      <dgm:prSet presAssocID="{7933F908-6C6A-7F45-BA16-CF05DB17384D}" presName="node" presStyleLbl="node1" presStyleIdx="3" presStyleCnt="4" custRadScaleRad="120558" custRadScaleInc="7442">
        <dgm:presLayoutVars>
          <dgm:bulletEnabled val="1"/>
        </dgm:presLayoutVars>
      </dgm:prSet>
      <dgm:spPr/>
    </dgm:pt>
  </dgm:ptLst>
  <dgm:cxnLst>
    <dgm:cxn modelId="{971C5B0C-DD13-4A4B-BB61-CB5FA62CD197}" type="presOf" srcId="{D2302C22-840B-4C8F-8124-7827B9E8B018}" destId="{4CAFBAE8-4659-4BAE-AAD2-3485216B9E89}" srcOrd="0" destOrd="0" presId="urn:microsoft.com/office/officeart/2005/8/layout/radial4"/>
    <dgm:cxn modelId="{34502B28-1116-4C4F-B200-CD7195D1BFAE}" type="presOf" srcId="{235B413D-704E-483D-8EB0-BA203BE08794}" destId="{A88127A3-4FE7-44E4-B803-CFAB628A426E}" srcOrd="0" destOrd="0" presId="urn:microsoft.com/office/officeart/2005/8/layout/radial4"/>
    <dgm:cxn modelId="{B8C96645-409B-F244-9F28-B542BD22CFAC}" type="presOf" srcId="{7933F908-6C6A-7F45-BA16-CF05DB17384D}" destId="{1AC6C680-624C-0244-BD5A-AB536ECC5A86}" srcOrd="0" destOrd="0" presId="urn:microsoft.com/office/officeart/2005/8/layout/radial4"/>
    <dgm:cxn modelId="{D4EB6C96-6F8F-4E65-B250-B76563D496F6}" srcId="{0AEA3E83-777D-4F68-BAE7-2E0E4DED5A6A}" destId="{770F6013-1DAE-49E6-8B2F-DCA107231C15}" srcOrd="0" destOrd="0" parTransId="{CDE89A58-578F-4CC7-BE12-210C698082ED}" sibTransId="{E82164F0-AD46-4707-AC3F-72CF35AE4A28}"/>
    <dgm:cxn modelId="{22C112AB-CB82-484E-B08A-353BD39D5E7C}" srcId="{0AEA3E83-777D-4F68-BAE7-2E0E4DED5A6A}" destId="{D2302C22-840B-4C8F-8124-7827B9E8B018}" srcOrd="2" destOrd="0" parTransId="{78990114-673B-4CAB-9E9E-0DC0BB9FF745}" sibTransId="{04F8B4BB-C7C5-4DC7-AF89-836705A1B2B8}"/>
    <dgm:cxn modelId="{F9AE6CB4-8B29-458C-B1BB-12DFEB75B9DE}" srcId="{0AEA3E83-777D-4F68-BAE7-2E0E4DED5A6A}" destId="{45D04456-9FAB-44BA-ACA6-9EECEA7B1EE7}" srcOrd="1" destOrd="0" parTransId="{19940B55-AF46-423C-AA14-21E8C1F4601E}" sibTransId="{3E2437DC-B298-415A-82E7-B925BA0EEEB1}"/>
    <dgm:cxn modelId="{B1E160BB-48A8-4B33-9343-4B45DBA976ED}" type="presOf" srcId="{0AEA3E83-777D-4F68-BAE7-2E0E4DED5A6A}" destId="{65302474-2C60-42D1-B177-92759C7F6D9A}" srcOrd="0" destOrd="0" presId="urn:microsoft.com/office/officeart/2005/8/layout/radial4"/>
    <dgm:cxn modelId="{EBD504C2-D931-4CCB-8383-9432DCFBA4F5}" type="presOf" srcId="{45D04456-9FAB-44BA-ACA6-9EECEA7B1EE7}" destId="{5FC2A6D2-601E-4F27-8B5F-44BE93A42F52}" srcOrd="0" destOrd="0" presId="urn:microsoft.com/office/officeart/2005/8/layout/radial4"/>
    <dgm:cxn modelId="{D749E8C3-61C2-4DE7-BACD-DFF1F5F66179}" type="presOf" srcId="{CDE89A58-578F-4CC7-BE12-210C698082ED}" destId="{E1988AB8-A2B8-41FF-BC7C-ADE4205636EF}" srcOrd="0" destOrd="0" presId="urn:microsoft.com/office/officeart/2005/8/layout/radial4"/>
    <dgm:cxn modelId="{27C432C9-5D94-144D-AD6E-F9C5068E617F}" srcId="{0AEA3E83-777D-4F68-BAE7-2E0E4DED5A6A}" destId="{7933F908-6C6A-7F45-BA16-CF05DB17384D}" srcOrd="3" destOrd="0" parTransId="{4A9352D1-957E-2E40-AFA7-8F57987BCC48}" sibTransId="{5B3E729B-5C74-C941-B087-940BD1B26DF7}"/>
    <dgm:cxn modelId="{12C351DC-F16C-4363-BA74-DB49618E22BE}" srcId="{235B413D-704E-483D-8EB0-BA203BE08794}" destId="{0AEA3E83-777D-4F68-BAE7-2E0E4DED5A6A}" srcOrd="0" destOrd="0" parTransId="{32A6D3C0-64CA-4707-8568-BD296051DF0E}" sibTransId="{8516F1F7-C0FB-4749-9432-50DA913CD194}"/>
    <dgm:cxn modelId="{321DF9DE-3F47-284A-ABC9-67107F6C217A}" type="presOf" srcId="{4A9352D1-957E-2E40-AFA7-8F57987BCC48}" destId="{9DFFD4F9-0E1A-824E-B806-6946C6E087D0}" srcOrd="0" destOrd="0" presId="urn:microsoft.com/office/officeart/2005/8/layout/radial4"/>
    <dgm:cxn modelId="{553E58EA-B7F4-4998-9C79-F3FE3901DFC9}" type="presOf" srcId="{78990114-673B-4CAB-9E9E-0DC0BB9FF745}" destId="{5E6A3253-1BA4-4C84-97FC-3C05B7054888}" srcOrd="0" destOrd="0" presId="urn:microsoft.com/office/officeart/2005/8/layout/radial4"/>
    <dgm:cxn modelId="{63543EEE-1D6A-416C-9377-6FD088CB2AB9}" type="presOf" srcId="{770F6013-1DAE-49E6-8B2F-DCA107231C15}" destId="{8FC36272-BFF4-4A98-A3A7-AD31435D33C2}" srcOrd="0" destOrd="0" presId="urn:microsoft.com/office/officeart/2005/8/layout/radial4"/>
    <dgm:cxn modelId="{13CEFDEF-34CD-45EB-B009-323BD95BEED1}" type="presOf" srcId="{19940B55-AF46-423C-AA14-21E8C1F4601E}" destId="{A2E16090-3AFE-406F-AAD1-1065B3A0FA1F}" srcOrd="0" destOrd="0" presId="urn:microsoft.com/office/officeart/2005/8/layout/radial4"/>
    <dgm:cxn modelId="{D5A275EA-6DA8-43B8-BCDA-CB75BD71F0EF}" type="presParOf" srcId="{A88127A3-4FE7-44E4-B803-CFAB628A426E}" destId="{65302474-2C60-42D1-B177-92759C7F6D9A}" srcOrd="0" destOrd="0" presId="urn:microsoft.com/office/officeart/2005/8/layout/radial4"/>
    <dgm:cxn modelId="{1C51F640-D0CD-41B9-91B4-FCBBC792BF9B}" type="presParOf" srcId="{A88127A3-4FE7-44E4-B803-CFAB628A426E}" destId="{E1988AB8-A2B8-41FF-BC7C-ADE4205636EF}" srcOrd="1" destOrd="0" presId="urn:microsoft.com/office/officeart/2005/8/layout/radial4"/>
    <dgm:cxn modelId="{9B84C929-73CD-45BC-82D5-E97D81544823}" type="presParOf" srcId="{A88127A3-4FE7-44E4-B803-CFAB628A426E}" destId="{8FC36272-BFF4-4A98-A3A7-AD31435D33C2}" srcOrd="2" destOrd="0" presId="urn:microsoft.com/office/officeart/2005/8/layout/radial4"/>
    <dgm:cxn modelId="{41F02071-957C-4478-B0BF-06845FFCC945}" type="presParOf" srcId="{A88127A3-4FE7-44E4-B803-CFAB628A426E}" destId="{A2E16090-3AFE-406F-AAD1-1065B3A0FA1F}" srcOrd="3" destOrd="0" presId="urn:microsoft.com/office/officeart/2005/8/layout/radial4"/>
    <dgm:cxn modelId="{94739CAE-6684-4473-A6F1-0F736ABC8DF8}" type="presParOf" srcId="{A88127A3-4FE7-44E4-B803-CFAB628A426E}" destId="{5FC2A6D2-601E-4F27-8B5F-44BE93A42F52}" srcOrd="4" destOrd="0" presId="urn:microsoft.com/office/officeart/2005/8/layout/radial4"/>
    <dgm:cxn modelId="{47D109F7-B28C-4CEC-8E07-CCED5E2612BA}" type="presParOf" srcId="{A88127A3-4FE7-44E4-B803-CFAB628A426E}" destId="{5E6A3253-1BA4-4C84-97FC-3C05B7054888}" srcOrd="5" destOrd="0" presId="urn:microsoft.com/office/officeart/2005/8/layout/radial4"/>
    <dgm:cxn modelId="{D84D4B8E-7717-4B3E-A411-80060B7CEFFF}" type="presParOf" srcId="{A88127A3-4FE7-44E4-B803-CFAB628A426E}" destId="{4CAFBAE8-4659-4BAE-AAD2-3485216B9E89}" srcOrd="6" destOrd="0" presId="urn:microsoft.com/office/officeart/2005/8/layout/radial4"/>
    <dgm:cxn modelId="{6965025D-1022-8641-887F-D12E1C6F57D3}" type="presParOf" srcId="{A88127A3-4FE7-44E4-B803-CFAB628A426E}" destId="{9DFFD4F9-0E1A-824E-B806-6946C6E087D0}" srcOrd="7" destOrd="0" presId="urn:microsoft.com/office/officeart/2005/8/layout/radial4"/>
    <dgm:cxn modelId="{3F0AA6E6-30DC-534E-94EC-CC3D8180D357}" type="presParOf" srcId="{A88127A3-4FE7-44E4-B803-CFAB628A426E}" destId="{1AC6C680-624C-0244-BD5A-AB536ECC5A86}"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AAF682-96B6-904E-93A6-2A68E6A80729}" type="doc">
      <dgm:prSet loTypeId="urn:microsoft.com/office/officeart/2005/8/layout/chevron1" loCatId="cycle" qsTypeId="urn:microsoft.com/office/officeart/2005/8/quickstyle/simple1" qsCatId="simple" csTypeId="urn:microsoft.com/office/officeart/2005/8/colors/accent1_2" csCatId="accent1" phldr="1"/>
      <dgm:spPr/>
      <dgm:t>
        <a:bodyPr/>
        <a:lstStyle/>
        <a:p>
          <a:endParaRPr lang="en-GB"/>
        </a:p>
      </dgm:t>
    </dgm:pt>
    <dgm:pt modelId="{78A4D02A-F77D-1E48-918B-F5F94BDCA948}">
      <dgm:prSet/>
      <dgm:spPr>
        <a:solidFill>
          <a:schemeClr val="accent1"/>
        </a:solidFill>
        <a:ln w="50800">
          <a:solidFill>
            <a:srgbClr val="FF9900"/>
          </a:solidFill>
        </a:ln>
      </dgm:spPr>
      <dgm:t>
        <a:bodyPr/>
        <a:lstStyle/>
        <a:p>
          <a:r>
            <a:rPr lang="en-GB">
              <a:solidFill>
                <a:schemeClr val="bg2"/>
              </a:solidFill>
            </a:rPr>
            <a:t>Grant  proposals</a:t>
          </a:r>
        </a:p>
      </dgm:t>
    </dgm:pt>
    <dgm:pt modelId="{7F729566-16F7-FB43-A35D-46E45F51FB07}" type="parTrans" cxnId="{4A57DCA5-5EF6-AC44-96B8-2E551B3D02AB}">
      <dgm:prSet/>
      <dgm:spPr/>
      <dgm:t>
        <a:bodyPr/>
        <a:lstStyle/>
        <a:p>
          <a:endParaRPr lang="en-GB">
            <a:solidFill>
              <a:schemeClr val="bg2"/>
            </a:solidFill>
          </a:endParaRPr>
        </a:p>
      </dgm:t>
    </dgm:pt>
    <dgm:pt modelId="{24BA48FD-50F9-2642-ADA1-976A5F68E9DF}" type="sibTrans" cxnId="{4A57DCA5-5EF6-AC44-96B8-2E551B3D02AB}">
      <dgm:prSet/>
      <dgm:spPr>
        <a:ln w="50800">
          <a:solidFill>
            <a:srgbClr val="FF9900"/>
          </a:solidFill>
        </a:ln>
      </dgm:spPr>
      <dgm:t>
        <a:bodyPr/>
        <a:lstStyle/>
        <a:p>
          <a:endParaRPr lang="en-GB">
            <a:solidFill>
              <a:schemeClr val="bg2"/>
            </a:solidFill>
          </a:endParaRPr>
        </a:p>
      </dgm:t>
    </dgm:pt>
    <dgm:pt modelId="{99F128A7-EC7C-974C-B600-F1BB213ED4FD}">
      <dgm:prSet/>
      <dgm:spPr>
        <a:solidFill>
          <a:schemeClr val="accent1"/>
        </a:solidFill>
        <a:ln w="50800">
          <a:solidFill>
            <a:srgbClr val="FF9900"/>
          </a:solidFill>
        </a:ln>
      </dgm:spPr>
      <dgm:t>
        <a:bodyPr/>
        <a:lstStyle/>
        <a:p>
          <a:r>
            <a:rPr lang="en-GB">
              <a:solidFill>
                <a:schemeClr val="bg2"/>
              </a:solidFill>
            </a:rPr>
            <a:t>Build research</a:t>
          </a:r>
        </a:p>
      </dgm:t>
    </dgm:pt>
    <dgm:pt modelId="{B10CDC28-559B-6845-840D-7C1412076F28}" type="parTrans" cxnId="{2157B2F7-E5A1-9C42-9D3B-8123EE3F2833}">
      <dgm:prSet/>
      <dgm:spPr/>
      <dgm:t>
        <a:bodyPr/>
        <a:lstStyle/>
        <a:p>
          <a:endParaRPr lang="en-GB">
            <a:solidFill>
              <a:schemeClr val="bg2"/>
            </a:solidFill>
          </a:endParaRPr>
        </a:p>
      </dgm:t>
    </dgm:pt>
    <dgm:pt modelId="{0F4BE157-CA19-574C-BED2-63541251235E}" type="sibTrans" cxnId="{2157B2F7-E5A1-9C42-9D3B-8123EE3F2833}">
      <dgm:prSet/>
      <dgm:spPr>
        <a:ln w="50800">
          <a:solidFill>
            <a:srgbClr val="FF9900"/>
          </a:solidFill>
        </a:ln>
      </dgm:spPr>
      <dgm:t>
        <a:bodyPr/>
        <a:lstStyle/>
        <a:p>
          <a:endParaRPr lang="en-GB">
            <a:solidFill>
              <a:schemeClr val="bg2"/>
            </a:solidFill>
          </a:endParaRPr>
        </a:p>
      </dgm:t>
    </dgm:pt>
    <dgm:pt modelId="{E76D5C86-889E-C448-9056-A09671387713}">
      <dgm:prSet/>
      <dgm:spPr>
        <a:solidFill>
          <a:schemeClr val="accent1"/>
        </a:solidFill>
        <a:ln w="50800">
          <a:solidFill>
            <a:srgbClr val="FF9900"/>
          </a:solidFill>
        </a:ln>
      </dgm:spPr>
      <dgm:t>
        <a:bodyPr/>
        <a:lstStyle/>
        <a:p>
          <a:r>
            <a:rPr lang="en-GB">
              <a:solidFill>
                <a:schemeClr val="bg2"/>
              </a:solidFill>
            </a:rPr>
            <a:t>Acquire data</a:t>
          </a:r>
        </a:p>
      </dgm:t>
    </dgm:pt>
    <dgm:pt modelId="{01535E90-D09F-B54D-ABAB-E890F63F5A95}" type="parTrans" cxnId="{A885AA17-E5B8-1049-A3BE-37552A81FEC6}">
      <dgm:prSet/>
      <dgm:spPr/>
      <dgm:t>
        <a:bodyPr/>
        <a:lstStyle/>
        <a:p>
          <a:endParaRPr lang="en-GB">
            <a:solidFill>
              <a:schemeClr val="bg2"/>
            </a:solidFill>
          </a:endParaRPr>
        </a:p>
      </dgm:t>
    </dgm:pt>
    <dgm:pt modelId="{61A9FCC6-3D65-2847-B619-C4D833A97E9F}" type="sibTrans" cxnId="{A885AA17-E5B8-1049-A3BE-37552A81FEC6}">
      <dgm:prSet/>
      <dgm:spPr>
        <a:ln w="50800">
          <a:solidFill>
            <a:srgbClr val="FF9900"/>
          </a:solidFill>
        </a:ln>
      </dgm:spPr>
      <dgm:t>
        <a:bodyPr/>
        <a:lstStyle/>
        <a:p>
          <a:endParaRPr lang="en-GB">
            <a:solidFill>
              <a:schemeClr val="bg2"/>
            </a:solidFill>
          </a:endParaRPr>
        </a:p>
      </dgm:t>
    </dgm:pt>
    <dgm:pt modelId="{38654AAA-6F3B-D94D-8A73-AF30B0001C3F}">
      <dgm:prSet/>
      <dgm:spPr>
        <a:solidFill>
          <a:schemeClr val="accent1"/>
        </a:solidFill>
        <a:ln w="50800">
          <a:solidFill>
            <a:srgbClr val="FF9900"/>
          </a:solidFill>
        </a:ln>
      </dgm:spPr>
      <dgm:t>
        <a:bodyPr/>
        <a:lstStyle/>
        <a:p>
          <a:r>
            <a:rPr lang="en-GB">
              <a:solidFill>
                <a:schemeClr val="bg2"/>
              </a:solidFill>
            </a:rPr>
            <a:t>Analyse data</a:t>
          </a:r>
        </a:p>
      </dgm:t>
    </dgm:pt>
    <dgm:pt modelId="{7560D41D-7747-D942-90BE-2D30AFCAC8D0}" type="parTrans" cxnId="{8AF6A061-1929-F146-8CD2-CBB94551CDF5}">
      <dgm:prSet/>
      <dgm:spPr/>
      <dgm:t>
        <a:bodyPr/>
        <a:lstStyle/>
        <a:p>
          <a:endParaRPr lang="en-GB">
            <a:solidFill>
              <a:schemeClr val="bg2"/>
            </a:solidFill>
          </a:endParaRPr>
        </a:p>
      </dgm:t>
    </dgm:pt>
    <dgm:pt modelId="{C616B132-DAAA-984A-95D4-B0050D01D82E}" type="sibTrans" cxnId="{8AF6A061-1929-F146-8CD2-CBB94551CDF5}">
      <dgm:prSet/>
      <dgm:spPr>
        <a:ln w="50800">
          <a:solidFill>
            <a:srgbClr val="FF9900"/>
          </a:solidFill>
        </a:ln>
      </dgm:spPr>
      <dgm:t>
        <a:bodyPr/>
        <a:lstStyle/>
        <a:p>
          <a:endParaRPr lang="en-GB">
            <a:solidFill>
              <a:schemeClr val="bg2"/>
            </a:solidFill>
          </a:endParaRPr>
        </a:p>
      </dgm:t>
    </dgm:pt>
    <dgm:pt modelId="{82C7FAB1-5456-1443-A199-A064D0D5D9CE}">
      <dgm:prSet/>
      <dgm:spPr>
        <a:solidFill>
          <a:schemeClr val="accent1"/>
        </a:solidFill>
        <a:ln w="50800">
          <a:solidFill>
            <a:srgbClr val="FF9900"/>
          </a:solidFill>
        </a:ln>
      </dgm:spPr>
      <dgm:t>
        <a:bodyPr/>
        <a:lstStyle/>
        <a:p>
          <a:r>
            <a:rPr lang="en-GB">
              <a:solidFill>
                <a:schemeClr val="bg2"/>
              </a:solidFill>
            </a:rPr>
            <a:t>Publish, share and archive results</a:t>
          </a:r>
        </a:p>
      </dgm:t>
    </dgm:pt>
    <dgm:pt modelId="{FCF0CA7C-8F71-7048-90B5-2656E14B039E}" type="parTrans" cxnId="{9D47BF39-304C-124A-A222-9271AE122D17}">
      <dgm:prSet/>
      <dgm:spPr/>
      <dgm:t>
        <a:bodyPr/>
        <a:lstStyle/>
        <a:p>
          <a:endParaRPr lang="en-GB">
            <a:solidFill>
              <a:schemeClr val="bg2"/>
            </a:solidFill>
          </a:endParaRPr>
        </a:p>
      </dgm:t>
    </dgm:pt>
    <dgm:pt modelId="{7A40F3F1-9DE8-1A45-8917-B674AEED9A40}" type="sibTrans" cxnId="{9D47BF39-304C-124A-A222-9271AE122D17}">
      <dgm:prSet/>
      <dgm:spPr>
        <a:ln w="50800">
          <a:solidFill>
            <a:srgbClr val="FF9900"/>
          </a:solidFill>
        </a:ln>
      </dgm:spPr>
      <dgm:t>
        <a:bodyPr/>
        <a:lstStyle/>
        <a:p>
          <a:endParaRPr lang="en-GB">
            <a:solidFill>
              <a:schemeClr val="bg2"/>
            </a:solidFill>
          </a:endParaRPr>
        </a:p>
      </dgm:t>
    </dgm:pt>
    <dgm:pt modelId="{5CD74F64-A63F-7040-9302-5C7EC664F768}" type="pres">
      <dgm:prSet presAssocID="{FFAAF682-96B6-904E-93A6-2A68E6A80729}" presName="Name0" presStyleCnt="0">
        <dgm:presLayoutVars>
          <dgm:dir/>
          <dgm:animLvl val="lvl"/>
          <dgm:resizeHandles val="exact"/>
        </dgm:presLayoutVars>
      </dgm:prSet>
      <dgm:spPr/>
    </dgm:pt>
    <dgm:pt modelId="{E52814F0-017F-B646-AB98-F4242FDB1ABA}" type="pres">
      <dgm:prSet presAssocID="{78A4D02A-F77D-1E48-918B-F5F94BDCA948}" presName="parTxOnly" presStyleLbl="node1" presStyleIdx="0" presStyleCnt="5">
        <dgm:presLayoutVars>
          <dgm:chMax val="0"/>
          <dgm:chPref val="0"/>
          <dgm:bulletEnabled val="1"/>
        </dgm:presLayoutVars>
      </dgm:prSet>
      <dgm:spPr/>
    </dgm:pt>
    <dgm:pt modelId="{10062D67-0586-AA4D-A516-E52C871A1BD2}" type="pres">
      <dgm:prSet presAssocID="{24BA48FD-50F9-2642-ADA1-976A5F68E9DF}" presName="parTxOnlySpace" presStyleCnt="0"/>
      <dgm:spPr/>
    </dgm:pt>
    <dgm:pt modelId="{34231564-F3F4-8F4E-B266-11417775EF71}" type="pres">
      <dgm:prSet presAssocID="{99F128A7-EC7C-974C-B600-F1BB213ED4FD}" presName="parTxOnly" presStyleLbl="node1" presStyleIdx="1" presStyleCnt="5">
        <dgm:presLayoutVars>
          <dgm:chMax val="0"/>
          <dgm:chPref val="0"/>
          <dgm:bulletEnabled val="1"/>
        </dgm:presLayoutVars>
      </dgm:prSet>
      <dgm:spPr/>
    </dgm:pt>
    <dgm:pt modelId="{1C0684E0-2292-ED4F-AB3B-7E8D3E1A2F0D}" type="pres">
      <dgm:prSet presAssocID="{0F4BE157-CA19-574C-BED2-63541251235E}" presName="parTxOnlySpace" presStyleCnt="0"/>
      <dgm:spPr/>
    </dgm:pt>
    <dgm:pt modelId="{07BEE649-4350-6F40-8627-4FFA57FFB175}" type="pres">
      <dgm:prSet presAssocID="{E76D5C86-889E-C448-9056-A09671387713}" presName="parTxOnly" presStyleLbl="node1" presStyleIdx="2" presStyleCnt="5">
        <dgm:presLayoutVars>
          <dgm:chMax val="0"/>
          <dgm:chPref val="0"/>
          <dgm:bulletEnabled val="1"/>
        </dgm:presLayoutVars>
      </dgm:prSet>
      <dgm:spPr/>
    </dgm:pt>
    <dgm:pt modelId="{CD7013A1-01E4-3647-BA20-7D4FA906C842}" type="pres">
      <dgm:prSet presAssocID="{61A9FCC6-3D65-2847-B619-C4D833A97E9F}" presName="parTxOnlySpace" presStyleCnt="0"/>
      <dgm:spPr/>
    </dgm:pt>
    <dgm:pt modelId="{D2A1BD44-E1DC-4941-9495-3BAC468B6257}" type="pres">
      <dgm:prSet presAssocID="{38654AAA-6F3B-D94D-8A73-AF30B0001C3F}" presName="parTxOnly" presStyleLbl="node1" presStyleIdx="3" presStyleCnt="5">
        <dgm:presLayoutVars>
          <dgm:chMax val="0"/>
          <dgm:chPref val="0"/>
          <dgm:bulletEnabled val="1"/>
        </dgm:presLayoutVars>
      </dgm:prSet>
      <dgm:spPr/>
    </dgm:pt>
    <dgm:pt modelId="{46B34D42-2C34-694C-B11A-35F775A7D496}" type="pres">
      <dgm:prSet presAssocID="{C616B132-DAAA-984A-95D4-B0050D01D82E}" presName="parTxOnlySpace" presStyleCnt="0"/>
      <dgm:spPr/>
    </dgm:pt>
    <dgm:pt modelId="{3C8BBFA0-8B9F-8044-8B9B-077720952886}" type="pres">
      <dgm:prSet presAssocID="{82C7FAB1-5456-1443-A199-A064D0D5D9CE}" presName="parTxOnly" presStyleLbl="node1" presStyleIdx="4" presStyleCnt="5">
        <dgm:presLayoutVars>
          <dgm:chMax val="0"/>
          <dgm:chPref val="0"/>
          <dgm:bulletEnabled val="1"/>
        </dgm:presLayoutVars>
      </dgm:prSet>
      <dgm:spPr/>
    </dgm:pt>
  </dgm:ptLst>
  <dgm:cxnLst>
    <dgm:cxn modelId="{A885AA17-E5B8-1049-A3BE-37552A81FEC6}" srcId="{FFAAF682-96B6-904E-93A6-2A68E6A80729}" destId="{E76D5C86-889E-C448-9056-A09671387713}" srcOrd="2" destOrd="0" parTransId="{01535E90-D09F-B54D-ABAB-E890F63F5A95}" sibTransId="{61A9FCC6-3D65-2847-B619-C4D833A97E9F}"/>
    <dgm:cxn modelId="{5D71561B-CFA7-9242-AA36-ECEB2E162C7A}" type="presOf" srcId="{99F128A7-EC7C-974C-B600-F1BB213ED4FD}" destId="{34231564-F3F4-8F4E-B266-11417775EF71}" srcOrd="0" destOrd="0" presId="urn:microsoft.com/office/officeart/2005/8/layout/chevron1"/>
    <dgm:cxn modelId="{886A0C25-40F1-A647-8DA0-6A47A2C7D9F8}" type="presOf" srcId="{82C7FAB1-5456-1443-A199-A064D0D5D9CE}" destId="{3C8BBFA0-8B9F-8044-8B9B-077720952886}" srcOrd="0" destOrd="0" presId="urn:microsoft.com/office/officeart/2005/8/layout/chevron1"/>
    <dgm:cxn modelId="{DBAEAF2B-CAD7-0343-A32E-DCC7536CFE20}" type="presOf" srcId="{FFAAF682-96B6-904E-93A6-2A68E6A80729}" destId="{5CD74F64-A63F-7040-9302-5C7EC664F768}" srcOrd="0" destOrd="0" presId="urn:microsoft.com/office/officeart/2005/8/layout/chevron1"/>
    <dgm:cxn modelId="{41268A37-2B79-AE4C-A475-9877DD92DED2}" type="presOf" srcId="{38654AAA-6F3B-D94D-8A73-AF30B0001C3F}" destId="{D2A1BD44-E1DC-4941-9495-3BAC468B6257}" srcOrd="0" destOrd="0" presId="urn:microsoft.com/office/officeart/2005/8/layout/chevron1"/>
    <dgm:cxn modelId="{9D47BF39-304C-124A-A222-9271AE122D17}" srcId="{FFAAF682-96B6-904E-93A6-2A68E6A80729}" destId="{82C7FAB1-5456-1443-A199-A064D0D5D9CE}" srcOrd="4" destOrd="0" parTransId="{FCF0CA7C-8F71-7048-90B5-2656E14B039E}" sibTransId="{7A40F3F1-9DE8-1A45-8917-B674AEED9A40}"/>
    <dgm:cxn modelId="{8AF6A061-1929-F146-8CD2-CBB94551CDF5}" srcId="{FFAAF682-96B6-904E-93A6-2A68E6A80729}" destId="{38654AAA-6F3B-D94D-8A73-AF30B0001C3F}" srcOrd="3" destOrd="0" parTransId="{7560D41D-7747-D942-90BE-2D30AFCAC8D0}" sibTransId="{C616B132-DAAA-984A-95D4-B0050D01D82E}"/>
    <dgm:cxn modelId="{4A57DCA5-5EF6-AC44-96B8-2E551B3D02AB}" srcId="{FFAAF682-96B6-904E-93A6-2A68E6A80729}" destId="{78A4D02A-F77D-1E48-918B-F5F94BDCA948}" srcOrd="0" destOrd="0" parTransId="{7F729566-16F7-FB43-A35D-46E45F51FB07}" sibTransId="{24BA48FD-50F9-2642-ADA1-976A5F68E9DF}"/>
    <dgm:cxn modelId="{BA6386B1-D81A-2E49-B5ED-A62079918F92}" type="presOf" srcId="{E76D5C86-889E-C448-9056-A09671387713}" destId="{07BEE649-4350-6F40-8627-4FFA57FFB175}" srcOrd="0" destOrd="0" presId="urn:microsoft.com/office/officeart/2005/8/layout/chevron1"/>
    <dgm:cxn modelId="{176D17D6-B84C-BE45-A8B8-3FCFD06FAE35}" type="presOf" srcId="{78A4D02A-F77D-1E48-918B-F5F94BDCA948}" destId="{E52814F0-017F-B646-AB98-F4242FDB1ABA}" srcOrd="0" destOrd="0" presId="urn:microsoft.com/office/officeart/2005/8/layout/chevron1"/>
    <dgm:cxn modelId="{2157B2F7-E5A1-9C42-9D3B-8123EE3F2833}" srcId="{FFAAF682-96B6-904E-93A6-2A68E6A80729}" destId="{99F128A7-EC7C-974C-B600-F1BB213ED4FD}" srcOrd="1" destOrd="0" parTransId="{B10CDC28-559B-6845-840D-7C1412076F28}" sibTransId="{0F4BE157-CA19-574C-BED2-63541251235E}"/>
    <dgm:cxn modelId="{826EE690-1587-D540-8536-1FF117487CAA}" type="presParOf" srcId="{5CD74F64-A63F-7040-9302-5C7EC664F768}" destId="{E52814F0-017F-B646-AB98-F4242FDB1ABA}" srcOrd="0" destOrd="0" presId="urn:microsoft.com/office/officeart/2005/8/layout/chevron1"/>
    <dgm:cxn modelId="{B09ACD6E-3D4F-7849-BAF1-07EFAB5CD7A5}" type="presParOf" srcId="{5CD74F64-A63F-7040-9302-5C7EC664F768}" destId="{10062D67-0586-AA4D-A516-E52C871A1BD2}" srcOrd="1" destOrd="0" presId="urn:microsoft.com/office/officeart/2005/8/layout/chevron1"/>
    <dgm:cxn modelId="{D15AE6C8-EB9B-8644-BD72-7D95310E4C1F}" type="presParOf" srcId="{5CD74F64-A63F-7040-9302-5C7EC664F768}" destId="{34231564-F3F4-8F4E-B266-11417775EF71}" srcOrd="2" destOrd="0" presId="urn:microsoft.com/office/officeart/2005/8/layout/chevron1"/>
    <dgm:cxn modelId="{B7F040F2-CB1E-784D-B224-11766763014F}" type="presParOf" srcId="{5CD74F64-A63F-7040-9302-5C7EC664F768}" destId="{1C0684E0-2292-ED4F-AB3B-7E8D3E1A2F0D}" srcOrd="3" destOrd="0" presId="urn:microsoft.com/office/officeart/2005/8/layout/chevron1"/>
    <dgm:cxn modelId="{24C56663-C6CC-DA49-A98E-3D0C6AC39F9D}" type="presParOf" srcId="{5CD74F64-A63F-7040-9302-5C7EC664F768}" destId="{07BEE649-4350-6F40-8627-4FFA57FFB175}" srcOrd="4" destOrd="0" presId="urn:microsoft.com/office/officeart/2005/8/layout/chevron1"/>
    <dgm:cxn modelId="{4CD36B46-EA13-B74A-932A-0914DEDDB5C9}" type="presParOf" srcId="{5CD74F64-A63F-7040-9302-5C7EC664F768}" destId="{CD7013A1-01E4-3647-BA20-7D4FA906C842}" srcOrd="5" destOrd="0" presId="urn:microsoft.com/office/officeart/2005/8/layout/chevron1"/>
    <dgm:cxn modelId="{050C3AAE-1240-E446-925B-6CA1F15D1457}" type="presParOf" srcId="{5CD74F64-A63F-7040-9302-5C7EC664F768}" destId="{D2A1BD44-E1DC-4941-9495-3BAC468B6257}" srcOrd="6" destOrd="0" presId="urn:microsoft.com/office/officeart/2005/8/layout/chevron1"/>
    <dgm:cxn modelId="{872D278A-7EB1-AE45-88E8-CB6A2EDC0457}" type="presParOf" srcId="{5CD74F64-A63F-7040-9302-5C7EC664F768}" destId="{46B34D42-2C34-694C-B11A-35F775A7D496}" srcOrd="7" destOrd="0" presId="urn:microsoft.com/office/officeart/2005/8/layout/chevron1"/>
    <dgm:cxn modelId="{EFE1F68F-D250-6148-B178-CF6AEC28F640}" type="presParOf" srcId="{5CD74F64-A63F-7040-9302-5C7EC664F768}" destId="{3C8BBFA0-8B9F-8044-8B9B-077720952886}" srcOrd="8" destOrd="0" presId="urn:microsoft.com/office/officeart/2005/8/layout/chevron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02474-2C60-42D1-B177-92759C7F6D9A}">
      <dsp:nvSpPr>
        <dsp:cNvPr id="0" name=""/>
        <dsp:cNvSpPr/>
      </dsp:nvSpPr>
      <dsp:spPr>
        <a:xfrm>
          <a:off x="3186988" y="1790785"/>
          <a:ext cx="2962791" cy="2962791"/>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t>Trusted Research Environment</a:t>
          </a:r>
        </a:p>
      </dsp:txBody>
      <dsp:txXfrm>
        <a:off x="3620879" y="2224676"/>
        <a:ext cx="2095009" cy="2095009"/>
      </dsp:txXfrm>
    </dsp:sp>
    <dsp:sp modelId="{E1988AB8-A2B8-41FF-BC7C-ADE4205636EF}">
      <dsp:nvSpPr>
        <dsp:cNvPr id="0" name=""/>
        <dsp:cNvSpPr/>
      </dsp:nvSpPr>
      <dsp:spPr>
        <a:xfrm rot="11746548">
          <a:off x="1212862" y="2262846"/>
          <a:ext cx="2065410" cy="649705"/>
        </a:xfrm>
        <a:prstGeom prst="lef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8FC36272-BFF4-4A98-A3A7-AD31435D33C2}">
      <dsp:nvSpPr>
        <dsp:cNvPr id="0" name=""/>
        <dsp:cNvSpPr/>
      </dsp:nvSpPr>
      <dsp:spPr>
        <a:xfrm>
          <a:off x="269481" y="1469070"/>
          <a:ext cx="2165683" cy="1732546"/>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GB" sz="2600" kern="1200" dirty="0">
              <a:solidFill>
                <a:srgbClr val="F8F8F8"/>
              </a:solidFill>
              <a:latin typeface="+mn-lt"/>
            </a:rPr>
            <a:t>Virtual Research Environment</a:t>
          </a:r>
          <a:endParaRPr lang="en-US" sz="2600" kern="1200" dirty="0">
            <a:latin typeface="+mn-lt"/>
          </a:endParaRPr>
        </a:p>
      </dsp:txBody>
      <dsp:txXfrm>
        <a:off x="320226" y="1519815"/>
        <a:ext cx="2064193" cy="1631056"/>
      </dsp:txXfrm>
    </dsp:sp>
    <dsp:sp modelId="{A2E16090-3AFE-406F-AAD1-1065B3A0FA1F}">
      <dsp:nvSpPr>
        <dsp:cNvPr id="0" name=""/>
        <dsp:cNvSpPr/>
      </dsp:nvSpPr>
      <dsp:spPr>
        <a:xfrm rot="14673045">
          <a:off x="3007024" y="998631"/>
          <a:ext cx="1385098" cy="649705"/>
        </a:xfrm>
        <a:prstGeom prst="lef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5FC2A6D2-601E-4F27-8B5F-44BE93A42F52}">
      <dsp:nvSpPr>
        <dsp:cNvPr id="0" name=""/>
        <dsp:cNvSpPr/>
      </dsp:nvSpPr>
      <dsp:spPr>
        <a:xfrm>
          <a:off x="2319135" y="-85008"/>
          <a:ext cx="2165683" cy="1392101"/>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GB" sz="2600" kern="1200" dirty="0">
              <a:solidFill>
                <a:srgbClr val="F8F8F8"/>
              </a:solidFill>
              <a:latin typeface="+mn-lt"/>
            </a:rPr>
            <a:t>Data Safe Haven</a:t>
          </a:r>
        </a:p>
      </dsp:txBody>
      <dsp:txXfrm>
        <a:off x="2359908" y="-44235"/>
        <a:ext cx="2084137" cy="1310555"/>
      </dsp:txXfrm>
    </dsp:sp>
    <dsp:sp modelId="{5E6A3253-1BA4-4C84-97FC-3C05B7054888}">
      <dsp:nvSpPr>
        <dsp:cNvPr id="0" name=""/>
        <dsp:cNvSpPr/>
      </dsp:nvSpPr>
      <dsp:spPr>
        <a:xfrm rot="18113032">
          <a:off x="5130458" y="1036321"/>
          <a:ext cx="1561706" cy="649705"/>
        </a:xfrm>
        <a:prstGeom prst="lef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4CAFBAE8-4659-4BAE-AAD2-3485216B9E89}">
      <dsp:nvSpPr>
        <dsp:cNvPr id="0" name=""/>
        <dsp:cNvSpPr/>
      </dsp:nvSpPr>
      <dsp:spPr>
        <a:xfrm>
          <a:off x="5240916" y="-85008"/>
          <a:ext cx="2165683" cy="1392101"/>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GB" sz="2600" kern="1200" dirty="0">
              <a:solidFill>
                <a:srgbClr val="F8F8F8"/>
              </a:solidFill>
              <a:latin typeface="+mn-lt"/>
            </a:rPr>
            <a:t>Secure Research Environment</a:t>
          </a:r>
          <a:endParaRPr lang="en-US" sz="2600" kern="1200" dirty="0">
            <a:latin typeface="+mn-lt"/>
          </a:endParaRPr>
        </a:p>
      </dsp:txBody>
      <dsp:txXfrm>
        <a:off x="5281689" y="-44235"/>
        <a:ext cx="2084137" cy="1310555"/>
      </dsp:txXfrm>
    </dsp:sp>
    <dsp:sp modelId="{9DFFD4F9-0E1A-824E-B806-6946C6E087D0}">
      <dsp:nvSpPr>
        <dsp:cNvPr id="0" name=""/>
        <dsp:cNvSpPr/>
      </dsp:nvSpPr>
      <dsp:spPr>
        <a:xfrm rot="20900934">
          <a:off x="6100979" y="2428870"/>
          <a:ext cx="2163501" cy="649705"/>
        </a:xfrm>
        <a:prstGeom prst="lef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1AC6C680-624C-0244-BD5A-AB536ECC5A86}">
      <dsp:nvSpPr>
        <dsp:cNvPr id="0" name=""/>
        <dsp:cNvSpPr/>
      </dsp:nvSpPr>
      <dsp:spPr>
        <a:xfrm>
          <a:off x="7052479" y="1691025"/>
          <a:ext cx="2165683" cy="1732546"/>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GB" sz="2600" kern="1200" dirty="0">
              <a:solidFill>
                <a:srgbClr val="F8F8F8"/>
              </a:solidFill>
              <a:latin typeface="+mn-lt"/>
            </a:rPr>
            <a:t>Isolated Research Environment</a:t>
          </a:r>
          <a:endParaRPr lang="en-US" sz="2600" kern="1200" dirty="0">
            <a:latin typeface="+mn-lt"/>
          </a:endParaRPr>
        </a:p>
      </dsp:txBody>
      <dsp:txXfrm>
        <a:off x="7103224" y="1741770"/>
        <a:ext cx="2064193" cy="16310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814F0-017F-B646-AB98-F4242FDB1ABA}">
      <dsp:nvSpPr>
        <dsp:cNvPr id="0" name=""/>
        <dsp:cNvSpPr/>
      </dsp:nvSpPr>
      <dsp:spPr>
        <a:xfrm>
          <a:off x="2874" y="76348"/>
          <a:ext cx="2558158" cy="1023263"/>
        </a:xfrm>
        <a:prstGeom prst="chevron">
          <a:avLst/>
        </a:prstGeom>
        <a:solidFill>
          <a:schemeClr val="accent1"/>
        </a:solidFill>
        <a:ln w="508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2"/>
              </a:solidFill>
            </a:rPr>
            <a:t>Grant  proposals</a:t>
          </a:r>
        </a:p>
      </dsp:txBody>
      <dsp:txXfrm>
        <a:off x="514506" y="76348"/>
        <a:ext cx="1534895" cy="1023263"/>
      </dsp:txXfrm>
    </dsp:sp>
    <dsp:sp modelId="{34231564-F3F4-8F4E-B266-11417775EF71}">
      <dsp:nvSpPr>
        <dsp:cNvPr id="0" name=""/>
        <dsp:cNvSpPr/>
      </dsp:nvSpPr>
      <dsp:spPr>
        <a:xfrm>
          <a:off x="2305217" y="76348"/>
          <a:ext cx="2558158" cy="1023263"/>
        </a:xfrm>
        <a:prstGeom prst="chevron">
          <a:avLst/>
        </a:prstGeom>
        <a:solidFill>
          <a:schemeClr val="accent1"/>
        </a:solidFill>
        <a:ln w="508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2"/>
              </a:solidFill>
            </a:rPr>
            <a:t>Build research</a:t>
          </a:r>
        </a:p>
      </dsp:txBody>
      <dsp:txXfrm>
        <a:off x="2816849" y="76348"/>
        <a:ext cx="1534895" cy="1023263"/>
      </dsp:txXfrm>
    </dsp:sp>
    <dsp:sp modelId="{07BEE649-4350-6F40-8627-4FFA57FFB175}">
      <dsp:nvSpPr>
        <dsp:cNvPr id="0" name=""/>
        <dsp:cNvSpPr/>
      </dsp:nvSpPr>
      <dsp:spPr>
        <a:xfrm>
          <a:off x="4607559" y="76348"/>
          <a:ext cx="2558158" cy="1023263"/>
        </a:xfrm>
        <a:prstGeom prst="chevron">
          <a:avLst/>
        </a:prstGeom>
        <a:solidFill>
          <a:schemeClr val="accent1"/>
        </a:solidFill>
        <a:ln w="508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2"/>
              </a:solidFill>
            </a:rPr>
            <a:t>Acquire data</a:t>
          </a:r>
        </a:p>
      </dsp:txBody>
      <dsp:txXfrm>
        <a:off x="5119191" y="76348"/>
        <a:ext cx="1534895" cy="1023263"/>
      </dsp:txXfrm>
    </dsp:sp>
    <dsp:sp modelId="{D2A1BD44-E1DC-4941-9495-3BAC468B6257}">
      <dsp:nvSpPr>
        <dsp:cNvPr id="0" name=""/>
        <dsp:cNvSpPr/>
      </dsp:nvSpPr>
      <dsp:spPr>
        <a:xfrm>
          <a:off x="6909902" y="76348"/>
          <a:ext cx="2558158" cy="1023263"/>
        </a:xfrm>
        <a:prstGeom prst="chevron">
          <a:avLst/>
        </a:prstGeom>
        <a:solidFill>
          <a:schemeClr val="accent1"/>
        </a:solidFill>
        <a:ln w="508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2"/>
              </a:solidFill>
            </a:rPr>
            <a:t>Analyse data</a:t>
          </a:r>
        </a:p>
      </dsp:txBody>
      <dsp:txXfrm>
        <a:off x="7421534" y="76348"/>
        <a:ext cx="1534895" cy="1023263"/>
      </dsp:txXfrm>
    </dsp:sp>
    <dsp:sp modelId="{3C8BBFA0-8B9F-8044-8B9B-077720952886}">
      <dsp:nvSpPr>
        <dsp:cNvPr id="0" name=""/>
        <dsp:cNvSpPr/>
      </dsp:nvSpPr>
      <dsp:spPr>
        <a:xfrm>
          <a:off x="9212245" y="76348"/>
          <a:ext cx="2558158" cy="1023263"/>
        </a:xfrm>
        <a:prstGeom prst="chevron">
          <a:avLst/>
        </a:prstGeom>
        <a:solidFill>
          <a:schemeClr val="accent1"/>
        </a:solidFill>
        <a:ln w="508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2"/>
              </a:solidFill>
            </a:rPr>
            <a:t>Publish, share and archive results</a:t>
          </a:r>
        </a:p>
      </dsp:txBody>
      <dsp:txXfrm>
        <a:off x="9723877" y="76348"/>
        <a:ext cx="1534895" cy="102326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30B3F9-42E9-426B-B3D2-D6012D7491A2}"/>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C71F7584-9745-40DA-BD49-9A41A97B2D2E}" type="slidenum">
              <a:rPr lang="en-US" sz="1000" smtClean="0"/>
              <a:pPr algn="ctr"/>
              <a:t>‹#›</a:t>
            </a:fld>
            <a:endParaRPr lang="en-US" sz="1000"/>
          </a:p>
        </p:txBody>
      </p:sp>
    </p:spTree>
    <p:extLst>
      <p:ext uri="{BB962C8B-B14F-4D97-AF65-F5344CB8AC3E}">
        <p14:creationId xmlns:p14="http://schemas.microsoft.com/office/powerpoint/2010/main" val="1292530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38150" y="457200"/>
            <a:ext cx="5981700" cy="3364706"/>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19100" y="4197679"/>
            <a:ext cx="6000750" cy="4328803"/>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000"/>
            </a:lvl1pPr>
          </a:lstStyle>
          <a:p>
            <a:fld id="{A3D89E5F-BEEF-42A1-A57B-E5A736D51194}" type="slidenum">
              <a:rPr lang="en-US" smtClean="0"/>
              <a:pPr/>
              <a:t>‹#›</a:t>
            </a:fld>
            <a:endParaRPr lang="en-US"/>
          </a:p>
        </p:txBody>
      </p:sp>
    </p:spTree>
    <p:extLst>
      <p:ext uri="{BB962C8B-B14F-4D97-AF65-F5344CB8AC3E}">
        <p14:creationId xmlns:p14="http://schemas.microsoft.com/office/powerpoint/2010/main" val="2644871954"/>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300"/>
      </a:spcAft>
      <a:defRPr sz="1000" kern="1200">
        <a:solidFill>
          <a:schemeClr val="tx1"/>
        </a:solidFill>
        <a:latin typeface="+mn-lt"/>
        <a:ea typeface="+mn-ea"/>
        <a:cs typeface="+mn-cs"/>
      </a:defRPr>
    </a:lvl1pPr>
    <a:lvl2pPr marL="225425" indent="-106363" algn="l" defTabSz="914400" rtl="0" eaLnBrk="1" latinLnBrk="0" hangingPunct="1">
      <a:spcAft>
        <a:spcPts val="300"/>
      </a:spcAft>
      <a:buFont typeface="Arial" panose="020B0604020202020204" pitchFamily="34" charset="0"/>
      <a:buChar char="•"/>
      <a:defRPr sz="1000" kern="1200">
        <a:solidFill>
          <a:schemeClr val="tx1"/>
        </a:solidFill>
        <a:latin typeface="+mn-lt"/>
        <a:ea typeface="+mn-ea"/>
        <a:cs typeface="+mn-cs"/>
      </a:defRPr>
    </a:lvl2pPr>
    <a:lvl3pPr marL="463550" indent="-119063" algn="l" defTabSz="914400" rtl="0" eaLnBrk="1" latinLnBrk="0" hangingPunct="1">
      <a:spcAft>
        <a:spcPts val="300"/>
      </a:spcAft>
      <a:buFont typeface="Arial" panose="020B0604020202020204" pitchFamily="34" charset="0"/>
      <a:buChar char="•"/>
      <a:defRPr sz="1000" kern="1200">
        <a:solidFill>
          <a:schemeClr val="tx1"/>
        </a:solidFill>
        <a:latin typeface="+mn-lt"/>
        <a:ea typeface="+mn-ea"/>
        <a:cs typeface="+mn-cs"/>
      </a:defRPr>
    </a:lvl3pPr>
    <a:lvl4pPr marL="747713" indent="-119063" algn="l" defTabSz="914400" rtl="0" eaLnBrk="1" latinLnBrk="0" hangingPunct="1">
      <a:spcAft>
        <a:spcPts val="300"/>
      </a:spcAft>
      <a:buFont typeface="Arial" panose="020B0604020202020204" pitchFamily="34" charset="0"/>
      <a:buChar char="•"/>
      <a:defRPr sz="1000" kern="1200">
        <a:solidFill>
          <a:schemeClr val="tx1"/>
        </a:solidFill>
        <a:latin typeface="+mn-lt"/>
        <a:ea typeface="+mn-ea"/>
        <a:cs typeface="+mn-cs"/>
      </a:defRPr>
    </a:lvl4pPr>
    <a:lvl5pPr marL="973138" indent="-117475" algn="l" defTabSz="914400" rtl="0" eaLnBrk="1" latinLnBrk="0" hangingPunct="1">
      <a:spcAft>
        <a:spcPts val="300"/>
      </a:spcAft>
      <a:buFont typeface="Arial" panose="020B0604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2160" userDrawn="1">
          <p15:clr>
            <a:srgbClr val="F26B43"/>
          </p15:clr>
        </p15:guide>
        <p15:guide id="2" orient="horz" pos="2880" userDrawn="1">
          <p15:clr>
            <a:srgbClr val="F26B43"/>
          </p15:clr>
        </p15:guide>
        <p15:guide id="3" pos="264" userDrawn="1">
          <p15:clr>
            <a:srgbClr val="F26B43"/>
          </p15:clr>
        </p15:guide>
        <p15:guide id="4" pos="4056" userDrawn="1">
          <p15:clr>
            <a:srgbClr val="F26B43"/>
          </p15:clr>
        </p15:guide>
        <p15:guide id="5" orient="horz" pos="288" userDrawn="1">
          <p15:clr>
            <a:srgbClr val="F26B43"/>
          </p15:clr>
        </p15:guide>
        <p15:guide id="6" orient="horz" pos="264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blog.ons.gov.uk/2017/01/27/the-five-safes-data-privacy-at-ons/"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aws.amazon.com/compliance/shared-responsibility-model/" TargetMode="External"/><Relationship Id="rId4" Type="http://schemas.openxmlformats.org/officeDocument/2006/relationships/hyperlink" Target="https://aws.amazon.com/complianc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dareuk.org.uk/sprint-exemplar-project-treehoose/" TargetMode="External"/><Relationship Id="rId13" Type="http://schemas.openxmlformats.org/officeDocument/2006/relationships/hyperlink" Target="https://aws.amazon.com/ec2/nitro/nitro-enclaves/" TargetMode="External"/><Relationship Id="rId3" Type="http://schemas.openxmlformats.org/officeDocument/2006/relationships/hyperlink" Target="https://aws.amazon.com/ec2/" TargetMode="External"/><Relationship Id="rId7" Type="http://schemas.openxmlformats.org/officeDocument/2006/relationships/hyperlink" Target="https://registry.opendata.aws/" TargetMode="External"/><Relationship Id="rId12" Type="http://schemas.openxmlformats.org/officeDocument/2006/relationships/hyperlink" Target="https://github.com/HicResearch/TREEHOOSE"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aws.amazon.com/emr/" TargetMode="External"/><Relationship Id="rId11" Type="http://schemas.openxmlformats.org/officeDocument/2006/relationships/hyperlink" Target="https://aws.amazon.com/ec2/nitro/" TargetMode="External"/><Relationship Id="rId5" Type="http://schemas.openxmlformats.org/officeDocument/2006/relationships/hyperlink" Target="https://aws.amazon.com/lambda/" TargetMode="External"/><Relationship Id="rId10" Type="http://schemas.openxmlformats.org/officeDocument/2006/relationships/hyperlink" Target="https://aws.amazon.com/government-education/research-and-technical-computing/service-workbench/" TargetMode="External"/><Relationship Id="rId4" Type="http://schemas.openxmlformats.org/officeDocument/2006/relationships/hyperlink" Target="https://aws.amazon.com/athena/" TargetMode="External"/><Relationship Id="rId9" Type="http://schemas.openxmlformats.org/officeDocument/2006/relationships/hyperlink" Target="https://dareuk.org.uk/" TargetMode="External"/><Relationship Id="rId14" Type="http://schemas.openxmlformats.org/officeDocument/2006/relationships/hyperlink" Target="https://www.hdruk.ac.uk/access-to-health-data/trusted-research-environment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a:t>
            </a:fld>
            <a:endParaRPr lang="en-US"/>
          </a:p>
        </p:txBody>
      </p:sp>
    </p:spTree>
    <p:extLst>
      <p:ext uri="{BB962C8B-B14F-4D97-AF65-F5344CB8AC3E}">
        <p14:creationId xmlns:p14="http://schemas.microsoft.com/office/powerpoint/2010/main" val="4290640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defTabSz="495376">
              <a:defRPr/>
            </a:pPr>
            <a:endParaRPr lang="en-US" dirty="0"/>
          </a:p>
        </p:txBody>
      </p:sp>
      <p:sp>
        <p:nvSpPr>
          <p:cNvPr id="4" name="Slide Number Placeholder 3"/>
          <p:cNvSpPr>
            <a:spLocks noGrp="1"/>
          </p:cNvSpPr>
          <p:nvPr>
            <p:ph type="sldNum" sz="quarter" idx="10"/>
          </p:nvPr>
        </p:nvSpPr>
        <p:spPr/>
        <p:txBody>
          <a:bodyPr/>
          <a:lstStyle/>
          <a:p>
            <a:pPr defTabSz="990752">
              <a:defRPr/>
            </a:pPr>
            <a:fld id="{897C626E-ED3A-4248-BCBB-2587166644DF}" type="slidenum">
              <a:rPr lang="en-US">
                <a:solidFill>
                  <a:prstClr val="black"/>
                </a:solidFill>
                <a:latin typeface="Calibri" panose="020F0502020204030204"/>
              </a:rPr>
              <a:pPr defTabSz="990752">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002741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Ultimately what matters to you as researchers is advancing your research.</a:t>
            </a:r>
          </a:p>
          <a:p>
            <a:endParaRPr lang="en-US" dirty="0"/>
          </a:p>
          <a:p>
            <a:r>
              <a:rPr lang="en-US" dirty="0"/>
              <a:t>That means getting your papers published, and in order to do that, you need to be focused on getting your data and </a:t>
            </a:r>
            <a:r>
              <a:rPr lang="en-US" dirty="0" err="1"/>
              <a:t>analysing</a:t>
            </a:r>
            <a:r>
              <a:rPr lang="en-US" dirty="0"/>
              <a:t> it as quickly and easily as possible.</a:t>
            </a:r>
          </a:p>
          <a:p>
            <a:endParaRPr lang="en-US"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11</a:t>
            </a:fld>
            <a:endParaRPr lang="en-US"/>
          </a:p>
        </p:txBody>
      </p:sp>
    </p:spTree>
    <p:extLst>
      <p:ext uri="{BB962C8B-B14F-4D97-AF65-F5344CB8AC3E}">
        <p14:creationId xmlns:p14="http://schemas.microsoft.com/office/powerpoint/2010/main" val="4219506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14350"/>
            <a:ext cx="5486400" cy="3086100"/>
          </a:xfrm>
        </p:spPr>
      </p:sp>
      <p:sp>
        <p:nvSpPr>
          <p:cNvPr id="3" name="Notes Placeholder 2"/>
          <p:cNvSpPr>
            <a:spLocks noGrp="1"/>
          </p:cNvSpPr>
          <p:nvPr>
            <p:ph type="body" idx="1"/>
          </p:nvPr>
        </p:nvSpPr>
        <p:spPr/>
        <p:txBody>
          <a:bodyPr/>
          <a:lstStyle/>
          <a:p>
            <a:r>
              <a:rPr lang="en-GB" sz="2000" dirty="0"/>
              <a:t>An open source self-service research solution to secure and analyse sensitive data </a:t>
            </a:r>
          </a:p>
          <a:p>
            <a:r>
              <a:rPr lang="en-GB" sz="2000" dirty="0"/>
              <a:t>Two main components</a:t>
            </a:r>
          </a:p>
          <a:p>
            <a:pPr lvl="1"/>
            <a:r>
              <a:rPr lang="en-GB" sz="2000" dirty="0"/>
              <a:t>Data lake (AWS Lake Formation) </a:t>
            </a:r>
          </a:p>
          <a:p>
            <a:pPr lvl="1"/>
            <a:r>
              <a:rPr lang="en-GB" sz="2000" dirty="0"/>
              <a:t>Virtual Research Environment (VRE) based on Service Workbench on AWS</a:t>
            </a:r>
          </a:p>
          <a:p>
            <a:r>
              <a:rPr lang="en-GB" sz="2000" dirty="0"/>
              <a:t>Leverages AWS security model &amp; broad range of AWS tools</a:t>
            </a:r>
          </a:p>
          <a:p>
            <a:r>
              <a:rPr lang="en-GB" sz="2000" dirty="0"/>
              <a:t>Based on customer requirements &amp; recognized frameworks</a:t>
            </a:r>
          </a:p>
          <a:p>
            <a:r>
              <a:rPr lang="en-GB" sz="2000" dirty="0"/>
              <a:t>Repeatable</a:t>
            </a:r>
          </a:p>
          <a:p>
            <a:r>
              <a:rPr lang="en-US" dirty="0"/>
              <a:t> </a:t>
            </a:r>
            <a:r>
              <a:rPr lang="en-GB" sz="1200" b="0" i="0" kern="1200" dirty="0">
                <a:solidFill>
                  <a:schemeClr val="tx1"/>
                </a:solidFill>
                <a:effectLst/>
                <a:latin typeface="Amazon Ember Regular" charset="0"/>
                <a:ea typeface="+mn-ea"/>
                <a:cs typeface="+mn-cs"/>
              </a:rPr>
              <a:t>TRE on AWS is </a:t>
            </a:r>
            <a:r>
              <a:rPr lang="en-GB" sz="1200" b="1" i="0" kern="1200" dirty="0">
                <a:solidFill>
                  <a:schemeClr val="tx1"/>
                </a:solidFill>
                <a:effectLst/>
                <a:latin typeface="Amazon Ember Regular" charset="0"/>
                <a:ea typeface="+mn-ea"/>
                <a:cs typeface="+mn-cs"/>
              </a:rPr>
              <a:t>an open source self-service research solution to secure and analyse sensitive data </a:t>
            </a:r>
            <a:r>
              <a:rPr lang="en-GB" sz="1200" b="0" i="0" kern="1200" dirty="0">
                <a:solidFill>
                  <a:schemeClr val="tx1"/>
                </a:solidFill>
                <a:effectLst/>
                <a:latin typeface="Amazon Ember Regular" charset="0"/>
                <a:ea typeface="+mn-ea"/>
                <a:cs typeface="+mn-cs"/>
              </a:rPr>
              <a:t>- So simply put it allows researchers to access traditional compute, storage and HPC services as well as advanced analytics and a whole manner of research toolsets on AWS and apply them to safely stored and managed data. </a:t>
            </a:r>
          </a:p>
          <a:p>
            <a:endParaRPr lang="en-GB" sz="1200" b="1" i="0" kern="1200" dirty="0">
              <a:solidFill>
                <a:schemeClr val="tx1"/>
              </a:solidFill>
              <a:effectLst/>
              <a:latin typeface="Amazon Ember Regular" charset="0"/>
              <a:ea typeface="+mn-ea"/>
              <a:cs typeface="+mn-cs"/>
            </a:endParaRPr>
          </a:p>
          <a:p>
            <a:r>
              <a:rPr lang="en-GB" sz="1200" b="1" i="0" kern="1200" dirty="0">
                <a:solidFill>
                  <a:schemeClr val="tx1"/>
                </a:solidFill>
                <a:effectLst/>
                <a:latin typeface="Amazon Ember Regular" charset="0"/>
                <a:ea typeface="+mn-ea"/>
                <a:cs typeface="+mn-cs"/>
              </a:rPr>
              <a:t>2 main components</a:t>
            </a:r>
            <a:r>
              <a:rPr lang="en-GB" sz="1200" b="0" i="0" kern="1200" dirty="0">
                <a:solidFill>
                  <a:schemeClr val="tx1"/>
                </a:solidFill>
                <a:effectLst/>
                <a:latin typeface="Amazon Ember Regular" charset="0"/>
                <a:ea typeface="+mn-ea"/>
                <a:cs typeface="+mn-cs"/>
              </a:rPr>
              <a:t> make up the solution – A Data Lake (AWS Lake Formation) and a Virtual Research </a:t>
            </a:r>
            <a:r>
              <a:rPr lang="en-GB" sz="1200" b="0" i="0" kern="1200" dirty="0" err="1">
                <a:solidFill>
                  <a:schemeClr val="tx1"/>
                </a:solidFill>
                <a:effectLst/>
                <a:latin typeface="Amazon Ember Regular" charset="0"/>
                <a:ea typeface="+mn-ea"/>
                <a:cs typeface="+mn-cs"/>
              </a:rPr>
              <a:t>Environemt</a:t>
            </a:r>
            <a:r>
              <a:rPr lang="en-GB" sz="1200" b="0" i="0" kern="1200" dirty="0">
                <a:solidFill>
                  <a:schemeClr val="tx1"/>
                </a:solidFill>
                <a:effectLst/>
                <a:latin typeface="Amazon Ember Regular" charset="0"/>
                <a:ea typeface="+mn-ea"/>
                <a:cs typeface="+mn-cs"/>
              </a:rPr>
              <a:t> – Based on Service workbench</a:t>
            </a:r>
          </a:p>
          <a:p>
            <a:endParaRPr lang="en-GB" sz="1200" b="0" i="0" kern="1200" dirty="0">
              <a:solidFill>
                <a:schemeClr val="tx1"/>
              </a:solidFill>
              <a:effectLst/>
              <a:latin typeface="Amazon Ember Regular" charset="0"/>
              <a:ea typeface="+mn-ea"/>
              <a:cs typeface="+mn-cs"/>
            </a:endParaRPr>
          </a:p>
          <a:p>
            <a:pPr marL="0" marR="0" lvl="0" indent="0" algn="l" defTabSz="73152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mazon Ember Regular" charset="0"/>
                <a:ea typeface="+mn-ea"/>
                <a:cs typeface="+mn-cs"/>
              </a:rPr>
              <a:t>The TRE solution is appropriate for all research workloads but primarily for those with highly sensitive data  - particularly medical, multi-</a:t>
            </a:r>
            <a:r>
              <a:rPr lang="en-GB" sz="1200" b="0" i="0" kern="1200" dirty="0" err="1">
                <a:solidFill>
                  <a:schemeClr val="tx1"/>
                </a:solidFill>
                <a:effectLst/>
                <a:latin typeface="Amazon Ember Regular" charset="0"/>
                <a:ea typeface="+mn-ea"/>
                <a:cs typeface="+mn-cs"/>
              </a:rPr>
              <a:t>omic</a:t>
            </a:r>
            <a:r>
              <a:rPr lang="en-GB" sz="1200" b="0" i="0" kern="1200" dirty="0">
                <a:solidFill>
                  <a:schemeClr val="tx1"/>
                </a:solidFill>
                <a:effectLst/>
                <a:latin typeface="Amazon Ember Regular" charset="0"/>
                <a:ea typeface="+mn-ea"/>
                <a:cs typeface="+mn-cs"/>
              </a:rPr>
              <a:t> and commercially sensitive workloads. </a:t>
            </a:r>
          </a:p>
          <a:p>
            <a:pPr marL="0" marR="0" lvl="0" indent="0" algn="l" defTabSz="73152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Amazon Ember Regular" charset="0"/>
              <a:ea typeface="+mn-ea"/>
              <a:cs typeface="+mn-cs"/>
            </a:endParaRPr>
          </a:p>
          <a:p>
            <a:pPr marL="0" marR="0" lvl="0" indent="0" algn="l" defTabSz="73152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mazon Ember Regular" charset="0"/>
                <a:ea typeface="+mn-ea"/>
                <a:cs typeface="+mn-cs"/>
              </a:rPr>
              <a:t>The solution has a number of pre-built templates for delivering AI/ML Tools, R Studio, </a:t>
            </a:r>
            <a:r>
              <a:rPr lang="en-GB" sz="1200" b="0" i="0" kern="1200" dirty="0" err="1">
                <a:solidFill>
                  <a:schemeClr val="tx1"/>
                </a:solidFill>
                <a:effectLst/>
                <a:latin typeface="Amazon Ember Regular" charset="0"/>
                <a:ea typeface="+mn-ea"/>
                <a:cs typeface="+mn-cs"/>
              </a:rPr>
              <a:t>Juypter</a:t>
            </a:r>
            <a:r>
              <a:rPr lang="en-GB" sz="1200" b="0" i="0" kern="1200" dirty="0">
                <a:solidFill>
                  <a:schemeClr val="tx1"/>
                </a:solidFill>
                <a:effectLst/>
                <a:latin typeface="Amazon Ember Regular" charset="0"/>
                <a:ea typeface="+mn-ea"/>
                <a:cs typeface="+mn-cs"/>
              </a:rPr>
              <a:t> Notebooks, Linux Workstations, Windows Workstations, Hadoop Clusters, HPC, etc. It is also extensible enough to allow customers to create their own workspace templates. These templates can also be created by AWS and Partner Professional Services if required.</a:t>
            </a:r>
          </a:p>
          <a:p>
            <a:br>
              <a:rPr lang="en-GB" sz="1200" b="0" i="0" kern="1200" dirty="0">
                <a:solidFill>
                  <a:schemeClr val="tx1"/>
                </a:solidFill>
                <a:effectLst/>
                <a:latin typeface="Amazon Ember Regular" charset="0"/>
                <a:ea typeface="+mn-ea"/>
                <a:cs typeface="+mn-cs"/>
              </a:rPr>
            </a:br>
            <a:r>
              <a:rPr lang="en-GB" sz="1200" b="0" i="0" kern="1200" dirty="0">
                <a:solidFill>
                  <a:schemeClr val="tx1"/>
                </a:solidFill>
                <a:effectLst/>
                <a:latin typeface="Amazon Ember Regular" charset="0"/>
                <a:ea typeface="+mn-ea"/>
                <a:cs typeface="+mn-cs"/>
              </a:rPr>
              <a:t>COST -</a:t>
            </a:r>
            <a:r>
              <a:rPr lang="en-GB" sz="1200" b="0" i="0" kern="1200" baseline="0" dirty="0">
                <a:solidFill>
                  <a:schemeClr val="tx1"/>
                </a:solidFill>
                <a:effectLst/>
                <a:latin typeface="Amazon Ember Regular" charset="0"/>
                <a:ea typeface="+mn-ea"/>
                <a:cs typeface="+mn-cs"/>
              </a:rPr>
              <a:t> </a:t>
            </a:r>
            <a:r>
              <a:rPr lang="en-GB" sz="1200" b="0" i="0" kern="1200" dirty="0">
                <a:solidFill>
                  <a:schemeClr val="tx1"/>
                </a:solidFill>
                <a:effectLst/>
                <a:latin typeface="Amazon Ember Regular" charset="0"/>
                <a:ea typeface="+mn-ea"/>
                <a:cs typeface="+mn-cs"/>
              </a:rPr>
              <a:t>This is</a:t>
            </a:r>
            <a:r>
              <a:rPr lang="en-US" sz="1200" b="0" i="0" kern="1200" dirty="0">
                <a:solidFill>
                  <a:schemeClr val="tx1"/>
                </a:solidFill>
                <a:effectLst/>
                <a:latin typeface="Amazon Ember Regular" charset="0"/>
                <a:ea typeface="+mn-ea"/>
                <a:cs typeface="+mn-cs"/>
              </a:rPr>
              <a:t> an AWS </a:t>
            </a:r>
            <a:r>
              <a:rPr lang="en-US" sz="1200" b="1" i="0" kern="1200" dirty="0">
                <a:solidFill>
                  <a:schemeClr val="tx1"/>
                </a:solidFill>
                <a:effectLst/>
                <a:latin typeface="Amazon Ember Regular" charset="0"/>
                <a:ea typeface="+mn-ea"/>
                <a:cs typeface="+mn-cs"/>
              </a:rPr>
              <a:t>open source solution,</a:t>
            </a:r>
            <a:r>
              <a:rPr lang="en-US" sz="1200" b="0" i="0" kern="1200" dirty="0">
                <a:solidFill>
                  <a:schemeClr val="tx1"/>
                </a:solidFill>
                <a:effectLst/>
                <a:latin typeface="Amazon Ember Regular" charset="0"/>
                <a:ea typeface="+mn-ea"/>
                <a:cs typeface="+mn-cs"/>
              </a:rPr>
              <a:t> so customers only pay for the underlying AWS services consumed</a:t>
            </a: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mazon Ember"/>
                <a:ea typeface="+mn-ea"/>
                <a:cs typeface="+mn-cs"/>
              </a:rPr>
              <a:t>ReInvent 2018</a:t>
            </a:r>
            <a:endParaRPr kumimoji="0" lang="en-US" sz="1800" b="0" i="0" u="none" strike="noStrike" kern="1200" cap="none" spc="0" normalizeH="0" baseline="0" noProof="0" dirty="0">
              <a:ln>
                <a:noFill/>
              </a:ln>
              <a:solidFill>
                <a:srgbClr val="000000"/>
              </a:solidFill>
              <a:effectLst/>
              <a:uLnTx/>
              <a:uFillTx/>
              <a:latin typeface="Amazon Ember"/>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x-none" sz="700" b="0" i="0" u="none" strike="noStrike" kern="1200" cap="none" spc="0" normalizeH="0" baseline="0" noProof="0">
                <a:ln>
                  <a:noFill/>
                </a:ln>
                <a:solidFill>
                  <a:srgbClr val="282828"/>
                </a:solidFill>
                <a:effectLst/>
                <a:uLnTx/>
                <a:uFillTx/>
                <a:latin typeface="Amazon Ember" charset="0"/>
                <a:ea typeface="Amazon Ember" charset="0"/>
                <a:cs typeface="Amazon Ember" charset="0"/>
              </a:rPr>
              <a:t>© 2018, Amazon Web Services, Inc. or its Affiliates. All rights reserved.</a:t>
            </a:r>
            <a:endParaRPr kumimoji="0" lang="en-US" altLang="x-none" sz="700" b="0" i="0" u="none" strike="noStrike" kern="1200" cap="none" spc="0" normalizeH="0" baseline="0" noProof="0" dirty="0">
              <a:ln>
                <a:noFill/>
              </a:ln>
              <a:solidFill>
                <a:srgbClr val="282828"/>
              </a:solidFill>
              <a:effectLst/>
              <a:uLnTx/>
              <a:uFillTx/>
              <a:latin typeface="Amazon Ember" charset="0"/>
              <a:ea typeface="Amazon Ember" charset="0"/>
              <a:cs typeface="Amazon Ember" charset="0"/>
            </a:endParaRPr>
          </a:p>
        </p:txBody>
      </p:sp>
      <p:sp>
        <p:nvSpPr>
          <p:cNvPr id="6" name="Date Placeholder 5"/>
          <p:cNvSpPr>
            <a:spLocks noGrp="1"/>
          </p:cNvSpPr>
          <p:nvPr>
            <p:ph type="dt"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E1BB1-B036-4140-B110-296DC0701D04}" type="datetime8">
              <a:rPr kumimoji="0" lang="en-US" sz="1800" b="0" i="0" u="none" strike="noStrike" kern="1200" cap="none" spc="0" normalizeH="0" baseline="0" noProof="0" smtClean="0">
                <a:ln>
                  <a:noFill/>
                </a:ln>
                <a:solidFill>
                  <a:srgbClr val="000000"/>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 1:17 PM</a:t>
            </a:fld>
            <a:endParaRPr kumimoji="0" lang="en-US" sz="1800" b="0" i="0" u="none" strike="noStrike" kern="1200" cap="none" spc="0" normalizeH="0" baseline="0" noProof="0" dirty="0">
              <a:ln>
                <a:noFill/>
              </a:ln>
              <a:solidFill>
                <a:srgbClr val="000000"/>
              </a:solidFill>
              <a:effectLst/>
              <a:uLnTx/>
              <a:uFillTx/>
              <a:latin typeface="Amazon Ember"/>
              <a:ea typeface="+mn-ea"/>
              <a:cs typeface="+mn-cs"/>
            </a:endParaRPr>
          </a:p>
        </p:txBody>
      </p:sp>
      <p:sp>
        <p:nvSpPr>
          <p:cNvPr id="7" name="Slide Number Placeholder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173136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mazon Ember Regular" charset="0"/>
                <a:ea typeface="+mn-ea"/>
                <a:cs typeface="+mn-cs"/>
              </a:rPr>
              <a:t>Functionally, we need a solution to store data, </a:t>
            </a:r>
            <a:r>
              <a:rPr lang="en-GB" sz="1200" b="0" i="0" kern="1200" dirty="0" err="1">
                <a:solidFill>
                  <a:schemeClr val="tx1"/>
                </a:solidFill>
                <a:effectLst/>
                <a:latin typeface="Amazon Ember Regular" charset="0"/>
                <a:ea typeface="+mn-ea"/>
                <a:cs typeface="+mn-cs"/>
              </a:rPr>
              <a:t>catalog</a:t>
            </a:r>
            <a:r>
              <a:rPr lang="en-GB" sz="1200" b="0" i="0" kern="1200" dirty="0">
                <a:solidFill>
                  <a:schemeClr val="tx1"/>
                </a:solidFill>
                <a:effectLst/>
                <a:latin typeface="Amazon Ember Regular" charset="0"/>
                <a:ea typeface="+mn-ea"/>
                <a:cs typeface="+mn-cs"/>
              </a:rPr>
              <a:t> that data, the ability to wrangle that data, with the right policy around it and finally archive that data.</a:t>
            </a:r>
          </a:p>
          <a:p>
            <a:r>
              <a:rPr lang="en-GB" sz="1200" b="0" i="0" kern="1200" dirty="0">
                <a:solidFill>
                  <a:schemeClr val="tx1"/>
                </a:solidFill>
                <a:effectLst/>
                <a:latin typeface="Amazon Ember Regular" charset="0"/>
                <a:ea typeface="+mn-ea"/>
                <a:cs typeface="+mn-cs"/>
              </a:rPr>
              <a:t>In AWS this is obviously a data lake to store data catalogue that data, the ability to wrangle that data write policy around it and subsequently archive that data. So this is a in AWS. This is obviously a data lake, in this case, Lake formation.</a:t>
            </a:r>
          </a:p>
          <a:p>
            <a:endParaRPr lang="en-GB" sz="1200" b="0" i="0" kern="1200" dirty="0">
              <a:solidFill>
                <a:schemeClr val="tx1"/>
              </a:solidFill>
              <a:effectLst/>
              <a:latin typeface="Amazon Ember Regular" charset="0"/>
              <a:ea typeface="+mn-ea"/>
              <a:cs typeface="+mn-cs"/>
            </a:endParaRPr>
          </a:p>
          <a:p>
            <a:r>
              <a:rPr lang="en-GB" sz="1200" b="0" i="0" kern="1200" dirty="0">
                <a:solidFill>
                  <a:schemeClr val="tx1"/>
                </a:solidFill>
                <a:effectLst/>
                <a:latin typeface="Amazon Ember Regular" charset="0"/>
                <a:ea typeface="+mn-ea"/>
                <a:cs typeface="+mn-cs"/>
              </a:rPr>
              <a:t>That's where our data manager lives. We then needed to be able to securely join subsets of that data to an analytics tool of choice. So this analytics tool could be </a:t>
            </a:r>
            <a:r>
              <a:rPr lang="en-GB" sz="1200" b="0" i="0" kern="1200" dirty="0" err="1">
                <a:solidFill>
                  <a:schemeClr val="tx1"/>
                </a:solidFill>
                <a:effectLst/>
                <a:latin typeface="Amazon Ember Regular" charset="0"/>
                <a:ea typeface="+mn-ea"/>
                <a:cs typeface="+mn-cs"/>
              </a:rPr>
              <a:t>Rstudio</a:t>
            </a:r>
            <a:r>
              <a:rPr lang="en-GB" sz="1200" b="0" i="0" kern="1200" dirty="0">
                <a:solidFill>
                  <a:schemeClr val="tx1"/>
                </a:solidFill>
                <a:effectLst/>
                <a:latin typeface="Amazon Ember Regular" charset="0"/>
                <a:ea typeface="+mn-ea"/>
                <a:cs typeface="+mn-cs"/>
              </a:rPr>
              <a:t>, start a </a:t>
            </a:r>
            <a:r>
              <a:rPr lang="en-GB" sz="1200" b="0" i="0" kern="1200" dirty="0" err="1">
                <a:solidFill>
                  <a:schemeClr val="tx1"/>
                </a:solidFill>
                <a:effectLst/>
                <a:latin typeface="Amazon Ember Regular" charset="0"/>
                <a:ea typeface="+mn-ea"/>
                <a:cs typeface="+mn-cs"/>
              </a:rPr>
              <a:t>Jupyter</a:t>
            </a:r>
            <a:r>
              <a:rPr lang="en-GB" sz="1200" b="0" i="0" kern="1200" dirty="0">
                <a:solidFill>
                  <a:schemeClr val="tx1"/>
                </a:solidFill>
                <a:effectLst/>
                <a:latin typeface="Amazon Ember Regular" charset="0"/>
                <a:ea typeface="+mn-ea"/>
                <a:cs typeface="+mn-cs"/>
              </a:rPr>
              <a:t> Notebooks. We have a whole range of different workspace types being used by different customers</a:t>
            </a:r>
          </a:p>
          <a:p>
            <a:endParaRPr lang="en-GB" sz="1200" b="0" i="0" kern="1200" dirty="0">
              <a:solidFill>
                <a:schemeClr val="tx1"/>
              </a:solidFill>
              <a:effectLst/>
              <a:latin typeface="Amazon Ember Regular" charset="0"/>
              <a:ea typeface="+mn-ea"/>
              <a:cs typeface="+mn-cs"/>
            </a:endParaRPr>
          </a:p>
          <a:p>
            <a:r>
              <a:rPr lang="en-GB" sz="1200" b="0" i="0" kern="1200" dirty="0">
                <a:solidFill>
                  <a:schemeClr val="tx1"/>
                </a:solidFill>
                <a:effectLst/>
                <a:latin typeface="Amazon Ember Regular" charset="0"/>
                <a:ea typeface="+mn-ea"/>
                <a:cs typeface="+mn-cs"/>
              </a:rPr>
              <a:t>So it's about really securely bringing the compute part of the solution which is on the right of this diagram to the storage and joining those two things in a secure way for the researchers. So on the right hand side, this is where our </a:t>
            </a:r>
            <a:r>
              <a:rPr lang="en-GB" sz="1200" b="0" i="0" kern="1200" dirty="0" err="1">
                <a:solidFill>
                  <a:schemeClr val="tx1"/>
                </a:solidFill>
                <a:effectLst/>
                <a:latin typeface="Amazon Ember Regular" charset="0"/>
                <a:ea typeface="+mn-ea"/>
                <a:cs typeface="+mn-cs"/>
              </a:rPr>
              <a:t>tre</a:t>
            </a:r>
            <a:r>
              <a:rPr lang="en-GB" sz="1200" b="0" i="0" kern="1200" dirty="0">
                <a:solidFill>
                  <a:schemeClr val="tx1"/>
                </a:solidFill>
                <a:effectLst/>
                <a:latin typeface="Amazon Ember Regular" charset="0"/>
                <a:ea typeface="+mn-ea"/>
                <a:cs typeface="+mn-cs"/>
              </a:rPr>
              <a:t> admin lives.</a:t>
            </a:r>
          </a:p>
          <a:p>
            <a:endParaRPr lang="en-GB" sz="1200" b="0" i="0" kern="1200" dirty="0">
              <a:solidFill>
                <a:schemeClr val="tx1"/>
              </a:solidFill>
              <a:effectLst/>
              <a:latin typeface="Amazon Ember Regular" charset="0"/>
              <a:ea typeface="+mn-ea"/>
              <a:cs typeface="+mn-cs"/>
            </a:endParaRPr>
          </a:p>
          <a:p>
            <a:r>
              <a:rPr lang="en-GB" sz="1200" b="0" i="0" kern="1200" dirty="0">
                <a:solidFill>
                  <a:schemeClr val="tx1"/>
                </a:solidFill>
                <a:effectLst/>
                <a:latin typeface="Amazon Ember Regular" charset="0"/>
                <a:ea typeface="+mn-ea"/>
                <a:cs typeface="+mn-cs"/>
              </a:rPr>
              <a:t>This is a one to many concept. So you'd usually have a single data lake either per customer or a data lake on a per project basis, depending on what sort of separation of duties and you know, things like principle of least least privilege between different projects around that central data lake would revolve the secure workspaces and secure desktops that the researchers actually access. Consider the left hand side of the solution, the kind of persistence layer for the solution. The compute environments are a little bit more ephemeral. They will come up for the period of time the researcher needs to do the research. The researcher will make an egress request to egress data from their environment. Once that egress processes has been conducted. Usually we turn off the compute assets associated with that researcher, it's possible to stop and start them as well. The idea being that we don't incur costs for for compute assets when they're not needed. They don't need to be used.</a:t>
            </a:r>
          </a:p>
          <a:p>
            <a:endParaRPr lang="en-GB" sz="1200" b="0" i="0" kern="1200" dirty="0">
              <a:solidFill>
                <a:schemeClr val="tx1"/>
              </a:solidFill>
              <a:effectLst/>
              <a:latin typeface="Amazon Ember Regular" charset="0"/>
              <a:ea typeface="+mn-ea"/>
              <a:cs typeface="+mn-cs"/>
            </a:endParaRPr>
          </a:p>
          <a:p>
            <a:r>
              <a:rPr lang="en-GB" sz="1200" b="0" i="0" kern="1200" dirty="0">
                <a:solidFill>
                  <a:schemeClr val="tx1"/>
                </a:solidFill>
                <a:effectLst/>
                <a:latin typeface="Amazon Ember Regular" charset="0"/>
                <a:ea typeface="+mn-ea"/>
                <a:cs typeface="+mn-cs"/>
              </a:rPr>
              <a:t>Those two vertical lines represent the boundary of the solution. The researcher is deliberately outside of that boundary. They don't need to know anything about AWS, as I said, previously, we've also got this concept of bringing data into the environment and taking data out of the environment. So when I think about bringing data in and taking data out, I really start thinking about the other two main components of a </a:t>
            </a:r>
            <a:r>
              <a:rPr lang="en-GB" sz="1200" b="0" i="0" kern="1200" dirty="0" err="1">
                <a:solidFill>
                  <a:schemeClr val="tx1"/>
                </a:solidFill>
                <a:effectLst/>
                <a:latin typeface="Amazon Ember Regular" charset="0"/>
                <a:ea typeface="+mn-ea"/>
                <a:cs typeface="+mn-cs"/>
              </a:rPr>
              <a:t>tre</a:t>
            </a:r>
            <a:r>
              <a:rPr lang="en-GB" sz="1200" b="0" i="0" kern="1200" dirty="0">
                <a:solidFill>
                  <a:schemeClr val="tx1"/>
                </a:solidFill>
                <a:effectLst/>
                <a:latin typeface="Amazon Ember Regular" charset="0"/>
                <a:ea typeface="+mn-ea"/>
                <a:cs typeface="+mn-cs"/>
              </a:rPr>
              <a:t> solution.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2460629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Amazon Ember Regular" charset="0"/>
              <a:ea typeface="+mn-ea"/>
              <a:cs typeface="+mn-cs"/>
            </a:endParaRPr>
          </a:p>
          <a:p>
            <a:r>
              <a:rPr lang="en-GB" sz="1200" b="0" i="0" kern="1200" dirty="0">
                <a:solidFill>
                  <a:schemeClr val="tx1"/>
                </a:solidFill>
                <a:effectLst/>
                <a:latin typeface="Amazon Ember Regular" charset="0"/>
                <a:ea typeface="+mn-ea"/>
                <a:cs typeface="+mn-cs"/>
              </a:rPr>
              <a:t>So those two components are at the top and bottom of this diagram, they are the project Admin application, which is responsible for initiating the research project and building the environment and the data egress application, which is responsible for controlling the flow of egress information through the solution. So the project Admin application, the data egress application, or to </a:t>
            </a:r>
            <a:r>
              <a:rPr lang="en-GB" sz="1200" b="0" i="0" kern="1200" dirty="0" err="1">
                <a:solidFill>
                  <a:schemeClr val="tx1"/>
                </a:solidFill>
                <a:effectLst/>
                <a:latin typeface="Amazon Ember Regular" charset="0"/>
                <a:ea typeface="+mn-ea"/>
                <a:cs typeface="+mn-cs"/>
              </a:rPr>
              <a:t>tre</a:t>
            </a:r>
            <a:r>
              <a:rPr lang="en-GB" sz="1200" b="0" i="0" kern="1200" dirty="0">
                <a:solidFill>
                  <a:schemeClr val="tx1"/>
                </a:solidFill>
                <a:effectLst/>
                <a:latin typeface="Amazon Ember Regular" charset="0"/>
                <a:ea typeface="+mn-ea"/>
                <a:cs typeface="+mn-cs"/>
              </a:rPr>
              <a:t> specific components that we use for this end to end research workflow.</a:t>
            </a:r>
          </a:p>
          <a:p>
            <a:endParaRPr lang="en-GB" sz="1200" b="0" i="0" kern="1200" dirty="0">
              <a:solidFill>
                <a:schemeClr val="tx1"/>
              </a:solidFill>
              <a:effectLst/>
              <a:latin typeface="Amazon Ember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860109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pPr algn="l" fontAlgn="base"/>
            <a:r>
              <a:rPr lang="en-GB" b="1" i="0" dirty="0">
                <a:solidFill>
                  <a:srgbClr val="000000"/>
                </a:solidFill>
                <a:effectLst/>
                <a:latin typeface="var(--font-family-body)"/>
              </a:rPr>
              <a:t>Infrastructure as Code</a:t>
            </a:r>
            <a:br>
              <a:rPr lang="en-GB" b="1" i="0" dirty="0">
                <a:solidFill>
                  <a:srgbClr val="000000"/>
                </a:solidFill>
                <a:effectLst/>
                <a:latin typeface="var(--font-family-body)"/>
              </a:rPr>
            </a:br>
            <a:endParaRPr lang="en-GB" b="0" i="0" dirty="0">
              <a:solidFill>
                <a:srgbClr val="000000"/>
              </a:solidFill>
              <a:effectLst/>
              <a:latin typeface="Merriweather" pitchFamily="2" charset="77"/>
            </a:endParaRPr>
          </a:p>
          <a:p>
            <a:pPr algn="l" fontAlgn="base"/>
            <a:r>
              <a:rPr lang="en-GB" b="0" i="0" dirty="0">
                <a:solidFill>
                  <a:srgbClr val="000000"/>
                </a:solidFill>
                <a:effectLst/>
                <a:latin typeface="var(--font-family-body)"/>
              </a:rPr>
              <a:t>All of these components are offered as Infrastructure as Code, largely being CDK for new applications. The next version of Service Workbench will also be CDK. We have a specific Cloud Formation template for Lake Formation because we deploy it in a TRE version of Lake Formation. </a:t>
            </a:r>
          </a:p>
          <a:p>
            <a:pPr algn="l" fontAlgn="base"/>
            <a:endParaRPr lang="en-GB" b="0" i="0" dirty="0">
              <a:solidFill>
                <a:srgbClr val="000000"/>
              </a:solidFill>
              <a:effectLst/>
              <a:latin typeface="var(--font-family-body)"/>
            </a:endParaRPr>
          </a:p>
          <a:p>
            <a:pPr algn="l" fontAlgn="base"/>
            <a:r>
              <a:rPr lang="en-GB" b="0" i="0" dirty="0">
                <a:solidFill>
                  <a:srgbClr val="000000"/>
                </a:solidFill>
                <a:effectLst/>
                <a:latin typeface="Lato" panose="020F0502020204030203" pitchFamily="34" charset="0"/>
              </a:rPr>
              <a:t>The AWS Cloud Development Kit (AWS CDK) is an open-source software development framework for defining cloud infrastructure as code with modern programming languages and deploying it through AWS CloudFormation.</a:t>
            </a:r>
            <a:endParaRPr lang="en-GB" b="0" i="0" dirty="0">
              <a:solidFill>
                <a:srgbClr val="000000"/>
              </a:solidFill>
              <a:effectLst/>
              <a:latin typeface="Merriweather" pitchFamily="2" charset="77"/>
            </a:endParaRPr>
          </a:p>
          <a:p>
            <a:endParaRPr lang="en-GB" sz="1200" b="0" i="0" kern="1200" dirty="0">
              <a:solidFill>
                <a:schemeClr val="tx1"/>
              </a:solidFill>
              <a:effectLst/>
              <a:latin typeface="Amazon Ember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1418128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16</a:t>
            </a:fld>
            <a:endParaRPr lang="en-US"/>
          </a:p>
        </p:txBody>
      </p:sp>
    </p:spTree>
    <p:extLst>
      <p:ext uri="{BB962C8B-B14F-4D97-AF65-F5344CB8AC3E}">
        <p14:creationId xmlns:p14="http://schemas.microsoft.com/office/powerpoint/2010/main" val="3142601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r>
              <a:rPr lang="en-US" dirty="0"/>
              <a:t>This is why serverless adoption is growing so fast</a:t>
            </a:r>
            <a:r>
              <a:rPr lang="en-US" baseline="0" dirty="0"/>
              <a:t> – a serverless strategy enables customers to focus on things that benefit their customers, and not infrastructure management. </a:t>
            </a:r>
            <a:endParaRPr lang="en-US" dirty="0"/>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dirty="0"/>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dirty="0"/>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dirty="0"/>
              <a:t>The</a:t>
            </a:r>
            <a:r>
              <a:rPr lang="en-US" baseline="0" dirty="0"/>
              <a:t> reasons customers are adopting a serverless strategy are aligned to what customers are looking for,  and these are also the areas where we put the most investment.</a:t>
            </a:r>
            <a:endParaRPr lang="en-US" dirty="0"/>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baseline="0" dirty="0"/>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baseline="0" dirty="0"/>
              <a:t>And we use all of this experience to bake into our services the lessons we’ve learned about building in the cloud. We take the things that are common across all cloud applications, and build them into our services in a way that they completely disappear so you don’t have to think about them, or at least make them as simple as possible to use and control.</a:t>
            </a: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baseline="0" dirty="0"/>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baseline="0" dirty="0"/>
              <a:t>There are 4 key areas where we are always innovating to try to provide those simple, powerful capabilities:</a:t>
            </a:r>
          </a:p>
          <a:p>
            <a:pPr marL="171450" marR="0" lvl="0" indent="-171450" algn="l" defTabSz="1096963" rtl="0" eaLnBrk="1" fontAlgn="base" latinLnBrk="0" hangingPunct="1">
              <a:lnSpc>
                <a:spcPct val="90000"/>
              </a:lnSpc>
              <a:spcBef>
                <a:spcPct val="30000"/>
              </a:spcBef>
              <a:spcAft>
                <a:spcPts val="400"/>
              </a:spcAft>
              <a:buClrTx/>
              <a:buSzTx/>
              <a:buFont typeface="Arial" panose="020B0604020202020204" pitchFamily="34" charset="0"/>
              <a:buChar char="•"/>
              <a:tabLst/>
              <a:defRPr/>
            </a:pPr>
            <a:r>
              <a:rPr lang="en-US" baseline="0" dirty="0"/>
              <a:t>Agility, to help developers and operators move fast</a:t>
            </a:r>
          </a:p>
          <a:p>
            <a:pPr marL="171450" marR="0" lvl="0" indent="-171450" algn="l" defTabSz="1096963" rtl="0" eaLnBrk="1" fontAlgn="base" latinLnBrk="0" hangingPunct="1">
              <a:lnSpc>
                <a:spcPct val="90000"/>
              </a:lnSpc>
              <a:spcBef>
                <a:spcPct val="30000"/>
              </a:spcBef>
              <a:spcAft>
                <a:spcPts val="400"/>
              </a:spcAft>
              <a:buClrTx/>
              <a:buSzTx/>
              <a:buFont typeface="Arial" panose="020B0604020202020204" pitchFamily="34" charset="0"/>
              <a:buChar char="•"/>
              <a:tabLst/>
              <a:defRPr/>
            </a:pPr>
            <a:r>
              <a:rPr lang="en-US" baseline="0" dirty="0"/>
              <a:t>Performance, to support as many workloads as possible</a:t>
            </a:r>
          </a:p>
          <a:p>
            <a:pPr marL="171450" marR="0" lvl="0" indent="-171450" algn="l" defTabSz="1096963" rtl="0" eaLnBrk="1" fontAlgn="base" latinLnBrk="0" hangingPunct="1">
              <a:lnSpc>
                <a:spcPct val="90000"/>
              </a:lnSpc>
              <a:spcBef>
                <a:spcPct val="30000"/>
              </a:spcBef>
              <a:spcAft>
                <a:spcPts val="400"/>
              </a:spcAft>
              <a:buClrTx/>
              <a:buSzTx/>
              <a:buFont typeface="Arial" panose="020B0604020202020204" pitchFamily="34" charset="0"/>
              <a:buChar char="•"/>
              <a:tabLst/>
              <a:defRPr/>
            </a:pPr>
            <a:r>
              <a:rPr lang="en-US" baseline="0" dirty="0"/>
              <a:t>Low costs that follow you usage</a:t>
            </a:r>
          </a:p>
          <a:p>
            <a:pPr marL="171450" marR="0" lvl="0" indent="-171450" algn="l" defTabSz="1096963" rtl="0" eaLnBrk="1" fontAlgn="base" latinLnBrk="0" hangingPunct="1">
              <a:lnSpc>
                <a:spcPct val="90000"/>
              </a:lnSpc>
              <a:spcBef>
                <a:spcPct val="30000"/>
              </a:spcBef>
              <a:spcAft>
                <a:spcPts val="400"/>
              </a:spcAft>
              <a:buClrTx/>
              <a:buSzTx/>
              <a:buFont typeface="Arial" panose="020B0604020202020204" pitchFamily="34" charset="0"/>
              <a:buChar char="•"/>
              <a:tabLst/>
              <a:defRPr/>
            </a:pPr>
            <a:r>
              <a:rPr lang="en-US" baseline="0" dirty="0"/>
              <a:t>And built in, continuously improving, security</a:t>
            </a:r>
          </a:p>
          <a:p>
            <a:pPr marL="171450" marR="0" lvl="0" indent="-171450" algn="l" defTabSz="1096963" rtl="0" eaLnBrk="1" fontAlgn="base" latinLnBrk="0" hangingPunct="1">
              <a:lnSpc>
                <a:spcPct val="90000"/>
              </a:lnSpc>
              <a:spcBef>
                <a:spcPct val="30000"/>
              </a:spcBef>
              <a:spcAft>
                <a:spcPts val="400"/>
              </a:spcAft>
              <a:buClrTx/>
              <a:buSzTx/>
              <a:buFont typeface="Arial" panose="020B0604020202020204" pitchFamily="34" charset="0"/>
              <a:buChar char="•"/>
              <a:tabLst/>
              <a:defRPr/>
            </a:pPr>
            <a:endParaRPr lang="en-US" baseline="0" dirty="0"/>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baseline="0" dirty="0"/>
              <a:t>We invest in these areas because we know we </a:t>
            </a:r>
          </a:p>
          <a:p>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17</a:t>
            </a:fld>
            <a:endParaRPr lang="en-US"/>
          </a:p>
        </p:txBody>
      </p:sp>
    </p:spTree>
    <p:extLst>
      <p:ext uri="{BB962C8B-B14F-4D97-AF65-F5344CB8AC3E}">
        <p14:creationId xmlns:p14="http://schemas.microsoft.com/office/powerpoint/2010/main" val="1926429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lgn="just">
              <a:spcAft>
                <a:spcPts val="300"/>
              </a:spcAft>
              <a:defRPr/>
            </a:pPr>
            <a:endParaRPr lang="en-GB"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F4E750-4A8C-4255-B8EE-26052AA718E6}" type="slidenum">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2835541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mazon Ember Regular" charset="0"/>
                <a:ea typeface="+mn-ea"/>
                <a:cs typeface="+mn-cs"/>
              </a:rPr>
              <a:t>Step 1 - The lead researcher uses the project admin application to make an application  to do research on a TRE. The lead researcher will go through 3 approval loops as part of this process. </a:t>
            </a:r>
          </a:p>
          <a:p>
            <a:pPr marL="228600" indent="-228600">
              <a:buAutoNum type="arabicPeriod"/>
            </a:pPr>
            <a:r>
              <a:rPr lang="en-GB" sz="1200" b="0" i="0" kern="1200" dirty="0">
                <a:solidFill>
                  <a:schemeClr val="tx1"/>
                </a:solidFill>
                <a:effectLst/>
                <a:latin typeface="Amazon Ember Regular" charset="0"/>
                <a:ea typeface="+mn-ea"/>
                <a:cs typeface="+mn-cs"/>
              </a:rPr>
              <a:t>Research office – at this stage the lead researcher is outlining what datasets they are going to use, the impact level associated with that dataset, the governance information, the data protection impact assessment,, legal information etc</a:t>
            </a:r>
          </a:p>
          <a:p>
            <a:pPr marL="228600" indent="-228600">
              <a:buAutoNum type="arabicPeriod"/>
            </a:pPr>
            <a:r>
              <a:rPr lang="en-GB" sz="1200" b="0" i="0" kern="1200" dirty="0">
                <a:solidFill>
                  <a:schemeClr val="tx1"/>
                </a:solidFill>
                <a:effectLst/>
                <a:latin typeface="Amazon Ember Regular" charset="0"/>
                <a:ea typeface="+mn-ea"/>
                <a:cs typeface="+mn-cs"/>
              </a:rPr>
              <a:t>Department of finance budgets / Lead researcher, adding financial information about the TRE project that will be approved or rejected . </a:t>
            </a:r>
          </a:p>
          <a:p>
            <a:pPr marL="228600" indent="-228600">
              <a:buAutoNum type="arabicPeriod"/>
            </a:pPr>
            <a:endParaRPr lang="en-GB" sz="1200" b="0" i="0" kern="1200" dirty="0">
              <a:solidFill>
                <a:schemeClr val="tx1"/>
              </a:solidFill>
              <a:effectLst/>
              <a:latin typeface="Amazon Ember Regular" charset="0"/>
              <a:ea typeface="+mn-ea"/>
              <a:cs typeface="+mn-cs"/>
            </a:endParaRPr>
          </a:p>
          <a:p>
            <a:pPr marL="228600" indent="-228600">
              <a:buAutoNum type="arabicPeriod"/>
            </a:pPr>
            <a:r>
              <a:rPr lang="en-GB" sz="1200" b="0" i="0" kern="1200" dirty="0">
                <a:solidFill>
                  <a:schemeClr val="tx1"/>
                </a:solidFill>
                <a:effectLst/>
                <a:latin typeface="Amazon Ember Regular" charset="0"/>
                <a:ea typeface="+mn-ea"/>
                <a:cs typeface="+mn-cs"/>
              </a:rPr>
              <a:t>At the end of that process, there is an overall approval by the TRE admin, who sees all the above information provided. Once the TRE admin approves, the project admin builds the underlying infrastructure. Deploy </a:t>
            </a:r>
            <a:r>
              <a:rPr lang="en-GB" sz="1200" b="0" i="0" kern="1200" dirty="0" err="1">
                <a:solidFill>
                  <a:schemeClr val="tx1"/>
                </a:solidFill>
                <a:effectLst/>
                <a:latin typeface="Amazon Ember Regular" charset="0"/>
                <a:ea typeface="+mn-ea"/>
                <a:cs typeface="+mn-cs"/>
              </a:rPr>
              <a:t>DataLake</a:t>
            </a:r>
            <a:r>
              <a:rPr lang="en-GB" sz="1200" b="0" i="0" kern="1200" dirty="0">
                <a:solidFill>
                  <a:schemeClr val="tx1"/>
                </a:solidFill>
                <a:effectLst/>
                <a:latin typeface="Amazon Ember Regular" charset="0"/>
                <a:ea typeface="+mn-ea"/>
                <a:cs typeface="+mn-cs"/>
              </a:rPr>
              <a:t> and </a:t>
            </a:r>
            <a:r>
              <a:rPr lang="en-GB" sz="1200" b="0" i="0" kern="1200" dirty="0" err="1">
                <a:solidFill>
                  <a:schemeClr val="tx1"/>
                </a:solidFill>
                <a:effectLst/>
                <a:latin typeface="Amazon Ember Regular" charset="0"/>
                <a:ea typeface="+mn-ea"/>
                <a:cs typeface="+mn-cs"/>
              </a:rPr>
              <a:t>ServiceWorkbench</a:t>
            </a:r>
            <a:endParaRPr lang="en-GB" sz="1200" b="0" i="0" kern="1200" dirty="0">
              <a:solidFill>
                <a:schemeClr val="tx1"/>
              </a:solidFill>
              <a:effectLst/>
              <a:latin typeface="Amazon Ember Regular" charset="0"/>
              <a:ea typeface="+mn-ea"/>
              <a:cs typeface="+mn-cs"/>
            </a:endParaRPr>
          </a:p>
          <a:p>
            <a:pPr marL="228600" indent="-228600">
              <a:buAutoNum type="arabicPeriod"/>
            </a:pPr>
            <a:r>
              <a:rPr lang="en-GB" sz="1200" b="0" i="0" kern="1200" dirty="0">
                <a:solidFill>
                  <a:schemeClr val="tx1"/>
                </a:solidFill>
                <a:effectLst/>
                <a:latin typeface="Amazon Ember Regular" charset="0"/>
                <a:ea typeface="+mn-ea"/>
                <a:cs typeface="+mn-cs"/>
              </a:rPr>
              <a:t>At the end of stage one of the process, you have an approved TRE application and an environment stood up ready to do the actual research.</a:t>
            </a:r>
          </a:p>
          <a:p>
            <a:pPr marL="228600" indent="-228600">
              <a:buAutoNum type="arabicPeriod"/>
            </a:pPr>
            <a:endParaRPr lang="en-GB" sz="1200" b="0" i="0" kern="1200" dirty="0">
              <a:solidFill>
                <a:schemeClr val="tx1"/>
              </a:solidFill>
              <a:effectLst/>
              <a:latin typeface="Amazon Ember Regular" charset="0"/>
              <a:ea typeface="+mn-ea"/>
              <a:cs typeface="+mn-cs"/>
            </a:endParaRPr>
          </a:p>
          <a:p>
            <a:pPr marL="228600" indent="-228600">
              <a:buAutoNum type="arabicPeriod"/>
            </a:pPr>
            <a:r>
              <a:rPr lang="en-GB" sz="1200" b="0" i="0" kern="1200" dirty="0">
                <a:solidFill>
                  <a:schemeClr val="tx1"/>
                </a:solidFill>
                <a:effectLst/>
                <a:latin typeface="Amazon Ember Regular" charset="0"/>
                <a:ea typeface="+mn-ea"/>
                <a:cs typeface="+mn-cs"/>
              </a:rPr>
              <a:t>Step 2 – Data will be uploaded in the data lake. The mechanism to ingest this data is outside the scope of the TRE solution</a:t>
            </a:r>
          </a:p>
          <a:p>
            <a:pPr marL="228600" indent="-228600">
              <a:buAutoNum type="arabicPeriod"/>
            </a:pPr>
            <a:r>
              <a:rPr lang="en-GB" sz="1200" b="0" i="0" kern="1200" dirty="0">
                <a:solidFill>
                  <a:schemeClr val="tx1"/>
                </a:solidFill>
                <a:effectLst/>
                <a:latin typeface="Amazon Ember Regular" charset="0"/>
                <a:ea typeface="+mn-ea"/>
                <a:cs typeface="+mn-cs"/>
              </a:rPr>
              <a:t>Data will be then processed/transformed into a study data to be consumed into SWB workspaces. This processing operation will depend on the requirements of the research team consuming the data and the security requirements for data ingress.</a:t>
            </a:r>
          </a:p>
          <a:p>
            <a:pPr marL="228600" indent="-228600">
              <a:buAutoNum type="arabicPeriod"/>
            </a:pPr>
            <a:r>
              <a:rPr lang="en-GB" sz="1200" b="0" i="0" kern="1200" dirty="0">
                <a:solidFill>
                  <a:schemeClr val="tx1"/>
                </a:solidFill>
                <a:effectLst/>
                <a:latin typeface="Amazon Ember Regular" charset="0"/>
                <a:ea typeface="+mn-ea"/>
                <a:cs typeface="+mn-cs"/>
              </a:rPr>
              <a:t>The data manager will then work with the TRE admin to surface this data in SWB</a:t>
            </a:r>
          </a:p>
          <a:p>
            <a:pPr marL="228600" indent="-228600">
              <a:buAutoNum type="arabicPeriod"/>
            </a:pPr>
            <a:endParaRPr lang="en-GB" sz="1200" b="0" i="0" kern="1200" dirty="0">
              <a:solidFill>
                <a:schemeClr val="tx1"/>
              </a:solidFill>
              <a:effectLst/>
              <a:latin typeface="Amazon Ember Regular" charset="0"/>
              <a:ea typeface="+mn-ea"/>
              <a:cs typeface="+mn-cs"/>
            </a:endParaRPr>
          </a:p>
          <a:p>
            <a:pPr marL="228600" indent="-228600">
              <a:buAutoNum type="arabicPeriod"/>
            </a:pPr>
            <a:r>
              <a:rPr lang="en-GB" sz="1200" b="0" i="0" kern="1200" dirty="0">
                <a:solidFill>
                  <a:schemeClr val="tx1"/>
                </a:solidFill>
                <a:effectLst/>
                <a:latin typeface="Amazon Ember Regular" charset="0"/>
                <a:ea typeface="+mn-ea"/>
                <a:cs typeface="+mn-cs"/>
              </a:rPr>
              <a:t>Step 3 – within a project, there are different researchers allowed to see different permissions set by the TRE admin. At this stage the researcher will:</a:t>
            </a:r>
          </a:p>
          <a:p>
            <a:pPr marL="685800" lvl="1" indent="-228600">
              <a:buAutoNum type="arabicPeriod"/>
            </a:pPr>
            <a:r>
              <a:rPr lang="en-GB" sz="1200" b="0" i="0" kern="1200" dirty="0">
                <a:solidFill>
                  <a:schemeClr val="tx1"/>
                </a:solidFill>
                <a:effectLst/>
                <a:latin typeface="Amazon Ember Regular" charset="0"/>
                <a:ea typeface="+mn-ea"/>
                <a:cs typeface="+mn-cs"/>
              </a:rPr>
              <a:t>Access the environment</a:t>
            </a:r>
          </a:p>
          <a:p>
            <a:pPr marL="685800" lvl="1" indent="-228600">
              <a:buAutoNum type="arabicPeriod"/>
            </a:pPr>
            <a:r>
              <a:rPr lang="en-GB" sz="1200" b="0" i="0" kern="1200" dirty="0">
                <a:solidFill>
                  <a:schemeClr val="tx1"/>
                </a:solidFill>
                <a:effectLst/>
                <a:latin typeface="Amazon Ember Regular" charset="0"/>
                <a:ea typeface="+mn-ea"/>
                <a:cs typeface="+mn-cs"/>
              </a:rPr>
              <a:t>Look for the studies available to them </a:t>
            </a:r>
          </a:p>
          <a:p>
            <a:pPr marL="685800" lvl="1" indent="-228600">
              <a:buAutoNum type="arabicPeriod"/>
            </a:pPr>
            <a:r>
              <a:rPr lang="en-GB" sz="1200" b="0" i="0" kern="1200" dirty="0">
                <a:solidFill>
                  <a:schemeClr val="tx1"/>
                </a:solidFill>
                <a:effectLst/>
                <a:latin typeface="Amazon Ember Regular" charset="0"/>
                <a:ea typeface="+mn-ea"/>
                <a:cs typeface="+mn-cs"/>
              </a:rPr>
              <a:t>Select which dataset are needed for the research</a:t>
            </a:r>
          </a:p>
          <a:p>
            <a:pPr marL="685800" lvl="1" indent="-228600">
              <a:buAutoNum type="arabicPeriod"/>
            </a:pPr>
            <a:r>
              <a:rPr lang="en-GB" sz="1200" b="0" i="0" kern="1200" dirty="0">
                <a:solidFill>
                  <a:schemeClr val="tx1"/>
                </a:solidFill>
                <a:effectLst/>
                <a:latin typeface="Amazon Ember Regular" charset="0"/>
                <a:ea typeface="+mn-ea"/>
                <a:cs typeface="+mn-cs"/>
              </a:rPr>
              <a:t>Workspace type (i.e. Jupiter notebook)</a:t>
            </a:r>
          </a:p>
          <a:p>
            <a:pPr marL="685800" lvl="1" indent="-228600">
              <a:buAutoNum type="arabicPeriod"/>
            </a:pPr>
            <a:r>
              <a:rPr lang="en-GB" sz="1200" b="0" i="0" kern="1200" dirty="0">
                <a:solidFill>
                  <a:schemeClr val="tx1"/>
                </a:solidFill>
                <a:effectLst/>
                <a:latin typeface="Amazon Ember Regular" charset="0"/>
                <a:ea typeface="+mn-ea"/>
                <a:cs typeface="+mn-cs"/>
              </a:rPr>
              <a:t>The Solution will automatically stand up an environment with a </a:t>
            </a:r>
            <a:r>
              <a:rPr lang="en-GB" sz="1200" b="0" i="0" kern="1200" dirty="0" err="1">
                <a:solidFill>
                  <a:schemeClr val="tx1"/>
                </a:solidFill>
                <a:effectLst/>
                <a:latin typeface="Amazon Ember Regular" charset="0"/>
                <a:ea typeface="+mn-ea"/>
                <a:cs typeface="+mn-cs"/>
              </a:rPr>
              <a:t>Jupyter</a:t>
            </a:r>
            <a:r>
              <a:rPr lang="en-GB" sz="1200" b="0" i="0" kern="1200" dirty="0">
                <a:solidFill>
                  <a:schemeClr val="tx1"/>
                </a:solidFill>
                <a:effectLst/>
                <a:latin typeface="Amazon Ember Regular" charset="0"/>
                <a:ea typeface="+mn-ea"/>
                <a:cs typeface="+mn-cs"/>
              </a:rPr>
              <a:t> notebook that they can connect to conduct research</a:t>
            </a:r>
          </a:p>
          <a:p>
            <a:pPr marL="685800" lvl="1" indent="-228600">
              <a:buAutoNum type="arabicPeriod"/>
            </a:pPr>
            <a:r>
              <a:rPr lang="en-GB" sz="1200" b="0" i="0" kern="1200" dirty="0">
                <a:solidFill>
                  <a:schemeClr val="tx1"/>
                </a:solidFill>
                <a:effectLst/>
                <a:latin typeface="Amazon Ember Regular" charset="0"/>
                <a:ea typeface="+mn-ea"/>
                <a:cs typeface="+mn-cs"/>
              </a:rPr>
              <a:t>Researcher will make an egress request</a:t>
            </a:r>
          </a:p>
          <a:p>
            <a:pPr marL="685800" lvl="1" indent="-228600">
              <a:buAutoNum type="arabicPeriod"/>
            </a:pPr>
            <a:r>
              <a:rPr lang="en-GB" sz="1200" b="0" i="0" kern="1200" dirty="0">
                <a:solidFill>
                  <a:schemeClr val="tx1"/>
                </a:solidFill>
                <a:effectLst/>
                <a:latin typeface="Amazon Ember Regular" charset="0"/>
                <a:ea typeface="+mn-ea"/>
                <a:cs typeface="+mn-cs"/>
              </a:rPr>
              <a:t>Notification will be sent to information governance role</a:t>
            </a:r>
          </a:p>
          <a:p>
            <a:pPr marL="685800" lvl="1" indent="-228600">
              <a:buAutoNum type="arabicPeriod"/>
            </a:pPr>
            <a:endParaRPr lang="en-GB" sz="1200" b="0" i="0" kern="1200" dirty="0">
              <a:solidFill>
                <a:schemeClr val="tx1"/>
              </a:solidFill>
              <a:effectLst/>
              <a:latin typeface="Amazon Ember Regular" charset="0"/>
              <a:ea typeface="+mn-ea"/>
              <a:cs typeface="+mn-cs"/>
            </a:endParaRPr>
          </a:p>
          <a:p>
            <a:pPr marL="685800" lvl="1" indent="-228600">
              <a:buAutoNum type="arabicPeriod"/>
            </a:pPr>
            <a:r>
              <a:rPr lang="en-GB" sz="1200" b="0" i="0" kern="1200" dirty="0">
                <a:solidFill>
                  <a:schemeClr val="tx1"/>
                </a:solidFill>
                <a:effectLst/>
                <a:latin typeface="Amazon Ember Regular" charset="0"/>
                <a:ea typeface="+mn-ea"/>
                <a:cs typeface="+mn-cs"/>
              </a:rPr>
              <a:t>Step 4 the information Governance role will look at the data that is part of the egress request check if there is any data that contravenes with the policies set at this stage and either accept or </a:t>
            </a:r>
            <a:r>
              <a:rPr lang="en-GB" sz="1200" b="0" i="0" kern="1200" dirty="0" err="1">
                <a:solidFill>
                  <a:schemeClr val="tx1"/>
                </a:solidFill>
                <a:effectLst/>
                <a:latin typeface="Amazon Ember Regular" charset="0"/>
                <a:ea typeface="+mn-ea"/>
                <a:cs typeface="+mn-cs"/>
              </a:rPr>
              <a:t>rejectthe</a:t>
            </a:r>
            <a:r>
              <a:rPr lang="en-GB" sz="1200" b="0" i="0" kern="1200" dirty="0">
                <a:solidFill>
                  <a:schemeClr val="tx1"/>
                </a:solidFill>
                <a:effectLst/>
                <a:latin typeface="Amazon Ember Regular" charset="0"/>
                <a:ea typeface="+mn-ea"/>
                <a:cs typeface="+mn-cs"/>
              </a:rPr>
              <a:t> request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4164813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What happens when a laptop is no longer enough? Or, was underpowered from the start?</a:t>
            </a:r>
          </a:p>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2</a:t>
            </a:fld>
            <a:endParaRPr lang="en-US"/>
          </a:p>
        </p:txBody>
      </p:sp>
    </p:spTree>
    <p:extLst>
      <p:ext uri="{BB962C8B-B14F-4D97-AF65-F5344CB8AC3E}">
        <p14:creationId xmlns:p14="http://schemas.microsoft.com/office/powerpoint/2010/main" val="3350975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20</a:t>
            </a:fld>
            <a:endParaRPr lang="en-US" dirty="0"/>
          </a:p>
        </p:txBody>
      </p:sp>
    </p:spTree>
    <p:extLst>
      <p:ext uri="{BB962C8B-B14F-4D97-AF65-F5344CB8AC3E}">
        <p14:creationId xmlns:p14="http://schemas.microsoft.com/office/powerpoint/2010/main" val="970275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GB" sz="1920" b="1" i="0" kern="1200" dirty="0">
                <a:solidFill>
                  <a:schemeClr val="tx1"/>
                </a:solidFill>
                <a:effectLst/>
                <a:latin typeface="Amazon Ember Regular" charset="0"/>
                <a:ea typeface="+mn-ea"/>
                <a:cs typeface="+mn-cs"/>
              </a:rPr>
              <a:t>So what</a:t>
            </a:r>
            <a:r>
              <a:rPr lang="en-GB" sz="1920" b="1" i="0" kern="1200" baseline="0" dirty="0">
                <a:solidFill>
                  <a:schemeClr val="tx1"/>
                </a:solidFill>
                <a:effectLst/>
                <a:latin typeface="Amazon Ember Regular" charset="0"/>
                <a:ea typeface="+mn-ea"/>
                <a:cs typeface="+mn-cs"/>
              </a:rPr>
              <a:t> are the benefits…. They are very much standard cloud and AWS benefits messaging… with by far the</a:t>
            </a:r>
            <a:r>
              <a:rPr lang="en-GB" sz="1920" b="0" i="0" kern="1200" baseline="0" dirty="0">
                <a:solidFill>
                  <a:schemeClr val="tx1"/>
                </a:solidFill>
                <a:effectLst/>
                <a:latin typeface="Amazon Ember Regular" charset="0"/>
                <a:ea typeface="+mn-ea"/>
                <a:cs typeface="+mn-cs"/>
              </a:rPr>
              <a:t> </a:t>
            </a:r>
            <a:r>
              <a:rPr lang="en-GB" sz="1920" b="0" i="0" kern="1200" dirty="0">
                <a:solidFill>
                  <a:schemeClr val="tx1"/>
                </a:solidFill>
                <a:effectLst/>
                <a:latin typeface="Amazon Ember Regular" charset="0"/>
                <a:ea typeface="+mn-ea"/>
                <a:cs typeface="+mn-cs"/>
              </a:rPr>
              <a:t>biggest customer benefit bein</a:t>
            </a:r>
            <a:r>
              <a:rPr lang="en-GB" sz="1920" b="0" i="0" kern="1200" baseline="0" dirty="0">
                <a:solidFill>
                  <a:schemeClr val="tx1"/>
                </a:solidFill>
                <a:effectLst/>
                <a:latin typeface="Amazon Ember Regular" charset="0"/>
                <a:ea typeface="+mn-ea"/>
                <a:cs typeface="+mn-cs"/>
              </a:rPr>
              <a:t>g </a:t>
            </a:r>
            <a:r>
              <a:rPr lang="en-GB" sz="1920" b="0" i="0" kern="1200" dirty="0">
                <a:solidFill>
                  <a:schemeClr val="tx1"/>
                </a:solidFill>
                <a:effectLst/>
                <a:latin typeface="Amazon Ember Regular" charset="0"/>
                <a:ea typeface="+mn-ea"/>
                <a:cs typeface="+mn-cs"/>
              </a:rPr>
              <a:t>security and the ability for IT  to offer researchers compliant and auditable environments with the full complement of services they need compared with </a:t>
            </a:r>
            <a:r>
              <a:rPr lang="en-GB" sz="1920" b="1" i="0" kern="1200" dirty="0">
                <a:solidFill>
                  <a:schemeClr val="tx1"/>
                </a:solidFill>
                <a:effectLst/>
                <a:latin typeface="Amazon Ember Regular" charset="0"/>
                <a:ea typeface="+mn-ea"/>
                <a:cs typeface="+mn-cs"/>
              </a:rPr>
              <a:t>Traditional on-premises environments which </a:t>
            </a:r>
            <a:r>
              <a:rPr lang="en-GB" sz="1920" b="0" i="0" kern="1200" dirty="0">
                <a:solidFill>
                  <a:schemeClr val="tx1"/>
                </a:solidFill>
                <a:effectLst/>
                <a:latin typeface="Amazon Ember Regular" charset="0"/>
                <a:ea typeface="+mn-ea"/>
                <a:cs typeface="+mn-cs"/>
              </a:rPr>
              <a:t>are limited in the scale of resources and tools they can provide</a:t>
            </a:r>
            <a:r>
              <a:rPr lang="en-GB" sz="1920" b="0" i="0" kern="1200" baseline="0" dirty="0">
                <a:solidFill>
                  <a:schemeClr val="tx1"/>
                </a:solidFill>
                <a:effectLst/>
                <a:latin typeface="Amazon Ember Regular" charset="0"/>
                <a:ea typeface="+mn-ea"/>
                <a:cs typeface="+mn-cs"/>
              </a:rPr>
              <a:t> – as we heard in the example customer earlier… </a:t>
            </a:r>
          </a:p>
          <a:p>
            <a:endParaRPr lang="en-GB" sz="1920" b="0" i="0" kern="1200" dirty="0">
              <a:solidFill>
                <a:schemeClr val="tx1"/>
              </a:solidFill>
              <a:effectLst/>
              <a:latin typeface="Amazon Ember Regular" charset="0"/>
              <a:ea typeface="+mn-ea"/>
              <a:cs typeface="+mn-cs"/>
            </a:endParaRPr>
          </a:p>
          <a:p>
            <a:r>
              <a:rPr lang="en-GB" sz="1920" b="0" i="0" kern="1200" dirty="0">
                <a:solidFill>
                  <a:schemeClr val="tx1"/>
                </a:solidFill>
                <a:effectLst/>
                <a:latin typeface="Amazon Ember Regular" charset="0"/>
                <a:ea typeface="+mn-ea"/>
                <a:cs typeface="+mn-cs"/>
              </a:rPr>
              <a:t>By using TRE on AWS researchers can instantly scale up and down their analysis, collaborate with others without the need to send or create multiple copies of the data and have access to the breadth and depth of AWS services and research tools they need.</a:t>
            </a:r>
          </a:p>
          <a:p>
            <a:pPr marL="0" marR="0" lvl="0" indent="0" algn="l" defTabSz="731520" rtl="0" eaLnBrk="1" fontAlgn="auto" latinLnBrk="0" hangingPunct="1">
              <a:lnSpc>
                <a:spcPct val="100000"/>
              </a:lnSpc>
              <a:spcBef>
                <a:spcPts val="0"/>
              </a:spcBef>
              <a:spcAft>
                <a:spcPts val="0"/>
              </a:spcAft>
              <a:buClrTx/>
              <a:buSzTx/>
              <a:buFontTx/>
              <a:buNone/>
              <a:tabLst/>
              <a:defRPr/>
            </a:pPr>
            <a:endParaRPr lang="en-GB" sz="1920" b="1" i="0" kern="1200" baseline="0" dirty="0">
              <a:solidFill>
                <a:schemeClr val="tx1"/>
              </a:solidFill>
              <a:effectLst/>
              <a:latin typeface="Amazon Ember Regular" charset="0"/>
              <a:ea typeface="+mn-ea"/>
              <a:cs typeface="+mn-cs"/>
            </a:endParaRPr>
          </a:p>
          <a:p>
            <a:pPr marL="0" marR="0" lvl="0" indent="0" algn="l" defTabSz="731520" rtl="0" eaLnBrk="1" fontAlgn="auto" latinLnBrk="0" hangingPunct="1">
              <a:lnSpc>
                <a:spcPct val="100000"/>
              </a:lnSpc>
              <a:spcBef>
                <a:spcPts val="0"/>
              </a:spcBef>
              <a:spcAft>
                <a:spcPts val="0"/>
              </a:spcAft>
              <a:buClrTx/>
              <a:buSzTx/>
              <a:buFontTx/>
              <a:buNone/>
              <a:tabLst/>
              <a:defRPr/>
            </a:pPr>
            <a:endParaRPr lang="en-GB" sz="1920" b="1" i="0" kern="1200" baseline="0" dirty="0">
              <a:solidFill>
                <a:schemeClr val="tx1"/>
              </a:solidFill>
              <a:effectLst/>
              <a:latin typeface="Amazon Ember Regular" charset="0"/>
              <a:ea typeface="+mn-ea"/>
              <a:cs typeface="+mn-cs"/>
            </a:endParaRPr>
          </a:p>
          <a:p>
            <a:pPr marL="0" marR="0" lvl="0" indent="0" algn="l" defTabSz="731520" rtl="0" eaLnBrk="1" fontAlgn="auto" latinLnBrk="0" hangingPunct="1">
              <a:lnSpc>
                <a:spcPct val="100000"/>
              </a:lnSpc>
              <a:spcBef>
                <a:spcPts val="0"/>
              </a:spcBef>
              <a:spcAft>
                <a:spcPts val="0"/>
              </a:spcAft>
              <a:buClrTx/>
              <a:buSzTx/>
              <a:buFontTx/>
              <a:buNone/>
              <a:tabLst/>
              <a:defRPr/>
            </a:pPr>
            <a:r>
              <a:rPr lang="en-GB" sz="1920" b="1" i="0" kern="1200" baseline="0" dirty="0">
                <a:solidFill>
                  <a:schemeClr val="tx1"/>
                </a:solidFill>
                <a:effectLst/>
                <a:latin typeface="Amazon Ember Regular" charset="0"/>
                <a:ea typeface="+mn-ea"/>
                <a:cs typeface="+mn-cs"/>
              </a:rPr>
              <a:t>1</a:t>
            </a:r>
            <a:r>
              <a:rPr lang="en-GB" sz="1920" b="1" i="0" kern="1200" baseline="30000" dirty="0">
                <a:solidFill>
                  <a:schemeClr val="tx1"/>
                </a:solidFill>
                <a:effectLst/>
                <a:latin typeface="Amazon Ember Regular" charset="0"/>
                <a:ea typeface="+mn-ea"/>
                <a:cs typeface="+mn-cs"/>
              </a:rPr>
              <a:t>st</a:t>
            </a:r>
            <a:r>
              <a:rPr lang="en-GB" sz="1920" b="1" i="0" kern="1200" baseline="0" dirty="0">
                <a:solidFill>
                  <a:schemeClr val="tx1"/>
                </a:solidFill>
                <a:effectLst/>
                <a:latin typeface="Amazon Ember Regular" charset="0"/>
                <a:ea typeface="+mn-ea"/>
                <a:cs typeface="+mn-cs"/>
              </a:rPr>
              <a:t> and foremost - </a:t>
            </a:r>
            <a:r>
              <a:rPr lang="en-GB" sz="1920" b="1" i="0" kern="1200" dirty="0">
                <a:solidFill>
                  <a:schemeClr val="tx1"/>
                </a:solidFill>
                <a:effectLst/>
                <a:latin typeface="Amazon Ember Regular" charset="0"/>
                <a:ea typeface="+mn-ea"/>
                <a:cs typeface="+mn-cs"/>
              </a:rPr>
              <a:t>Security: </a:t>
            </a:r>
            <a:r>
              <a:rPr lang="en-GB" sz="1920" b="0" i="0" kern="1200" dirty="0">
                <a:solidFill>
                  <a:schemeClr val="tx1"/>
                </a:solidFill>
                <a:effectLst/>
                <a:latin typeface="Amazon Ember Regular" charset="0"/>
                <a:ea typeface="+mn-ea"/>
                <a:cs typeface="+mn-cs"/>
              </a:rPr>
              <a:t>Allow IT to standardize researcher workspaces and access to AWS services with built in security compliance, cost controls and regulatory safeguards. It meets the HDRUK and Turing Institute guidance on trusted research environments.</a:t>
            </a:r>
          </a:p>
          <a:p>
            <a:pPr marL="0" marR="0" lvl="0" indent="0" algn="l" defTabSz="731520" rtl="0" eaLnBrk="1" fontAlgn="auto" latinLnBrk="0" hangingPunct="1">
              <a:lnSpc>
                <a:spcPct val="100000"/>
              </a:lnSpc>
              <a:spcBef>
                <a:spcPts val="0"/>
              </a:spcBef>
              <a:spcAft>
                <a:spcPts val="0"/>
              </a:spcAft>
              <a:buClrTx/>
              <a:buSzTx/>
              <a:buFontTx/>
              <a:buNone/>
              <a:tabLst/>
              <a:defRPr/>
            </a:pPr>
            <a:r>
              <a:rPr lang="en-GB" sz="1920" b="1" i="0" kern="1200" dirty="0">
                <a:solidFill>
                  <a:schemeClr val="tx1"/>
                </a:solidFill>
                <a:effectLst/>
                <a:latin typeface="Amazon Ember Regular" charset="0"/>
                <a:ea typeface="+mn-ea"/>
                <a:cs typeface="+mn-cs"/>
              </a:rPr>
              <a:t>Ease of Access: </a:t>
            </a:r>
            <a:r>
              <a:rPr lang="en-GB" sz="1920" b="0" i="0" kern="1200" dirty="0">
                <a:solidFill>
                  <a:schemeClr val="tx1"/>
                </a:solidFill>
                <a:effectLst/>
                <a:latin typeface="Amazon Ember Regular" charset="0"/>
                <a:ea typeface="+mn-ea"/>
                <a:cs typeface="+mn-cs"/>
              </a:rPr>
              <a:t>Having a 24x7 on demand, self-service portal to spin up university AWS research work environments that are pre-approved by organizational IT will remove the unknowns about what technology they can use or if their environment is secure. </a:t>
            </a:r>
          </a:p>
          <a:p>
            <a:pPr marL="0" marR="0" lvl="0" indent="0" algn="l" defTabSz="731520" rtl="0" eaLnBrk="1" fontAlgn="auto" latinLnBrk="0" hangingPunct="1">
              <a:lnSpc>
                <a:spcPct val="100000"/>
              </a:lnSpc>
              <a:spcBef>
                <a:spcPts val="0"/>
              </a:spcBef>
              <a:spcAft>
                <a:spcPts val="0"/>
              </a:spcAft>
              <a:buClrTx/>
              <a:buSzTx/>
              <a:buFontTx/>
              <a:buNone/>
              <a:tabLst/>
              <a:defRPr/>
            </a:pPr>
            <a:r>
              <a:rPr lang="en-GB" sz="1920" b="1" i="0" kern="1200" dirty="0">
                <a:solidFill>
                  <a:schemeClr val="tx1"/>
                </a:solidFill>
                <a:effectLst/>
                <a:latin typeface="Amazon Ember Regular" charset="0"/>
                <a:ea typeface="+mn-ea"/>
                <a:cs typeface="+mn-cs"/>
              </a:rPr>
              <a:t>Collaboration: </a:t>
            </a:r>
            <a:r>
              <a:rPr lang="en-GB" sz="1920" b="0" i="0" kern="1200" dirty="0">
                <a:solidFill>
                  <a:schemeClr val="tx1"/>
                </a:solidFill>
                <a:effectLst/>
                <a:latin typeface="Amazon Ember Regular" charset="0"/>
                <a:ea typeface="+mn-ea"/>
                <a:cs typeface="+mn-cs"/>
              </a:rPr>
              <a:t>The ability to “bring your own account” to any project removed the barriers of collaborating with teams or individuals that work for different organizations. The ability to run more joint experiments while allowing the respective universities to retain control of their individual environments and costs. </a:t>
            </a:r>
          </a:p>
          <a:p>
            <a:pPr marL="0" marR="0" lvl="0" indent="0" algn="l" defTabSz="731520" rtl="0" eaLnBrk="1" fontAlgn="auto" latinLnBrk="0" hangingPunct="1">
              <a:lnSpc>
                <a:spcPct val="100000"/>
              </a:lnSpc>
              <a:spcBef>
                <a:spcPts val="0"/>
              </a:spcBef>
              <a:spcAft>
                <a:spcPts val="0"/>
              </a:spcAft>
              <a:buClrTx/>
              <a:buSzTx/>
              <a:buFontTx/>
              <a:buNone/>
              <a:tabLst/>
              <a:defRPr/>
            </a:pPr>
            <a:r>
              <a:rPr lang="en-GB" sz="1920" b="1" i="0" kern="1200" dirty="0">
                <a:solidFill>
                  <a:schemeClr val="tx1"/>
                </a:solidFill>
                <a:effectLst/>
                <a:latin typeface="Amazon Ember Regular" charset="0"/>
                <a:ea typeface="+mn-ea"/>
                <a:cs typeface="+mn-cs"/>
              </a:rPr>
              <a:t>Spend Transparency:</a:t>
            </a:r>
            <a:r>
              <a:rPr lang="en-GB" sz="1920" b="0" i="0" kern="1200" dirty="0">
                <a:solidFill>
                  <a:schemeClr val="tx1"/>
                </a:solidFill>
                <a:effectLst/>
                <a:latin typeface="Amazon Ember Regular" charset="0"/>
                <a:ea typeface="+mn-ea"/>
                <a:cs typeface="+mn-cs"/>
              </a:rPr>
              <a:t> Both researchers and IT have transparent view of total cost across projects, cost centres, and accounts for budget and chargeback management.</a:t>
            </a:r>
            <a:r>
              <a:rPr lang="en-GB" sz="1920" b="1" i="0" kern="1200" dirty="0">
                <a:solidFill>
                  <a:schemeClr val="tx1"/>
                </a:solidFill>
                <a:effectLst/>
                <a:latin typeface="Amazon Ember Regular" charset="0"/>
                <a:ea typeface="+mn-ea"/>
                <a:cs typeface="+mn-cs"/>
              </a:rPr>
              <a:t> </a:t>
            </a:r>
          </a:p>
          <a:p>
            <a:pPr marL="0" marR="0" lvl="0" indent="0" algn="l" defTabSz="731520" rtl="0" eaLnBrk="1" fontAlgn="auto" latinLnBrk="0" hangingPunct="1">
              <a:lnSpc>
                <a:spcPct val="100000"/>
              </a:lnSpc>
              <a:spcBef>
                <a:spcPts val="0"/>
              </a:spcBef>
              <a:spcAft>
                <a:spcPts val="0"/>
              </a:spcAft>
              <a:buClrTx/>
              <a:buSzTx/>
              <a:buFontTx/>
              <a:buNone/>
              <a:tabLst/>
              <a:defRPr/>
            </a:pPr>
            <a:r>
              <a:rPr lang="en-GB" sz="1920" b="1" i="0" kern="1200" dirty="0">
                <a:solidFill>
                  <a:schemeClr val="tx1"/>
                </a:solidFill>
                <a:effectLst/>
                <a:latin typeface="Amazon Ember Regular" charset="0"/>
                <a:ea typeface="+mn-ea"/>
                <a:cs typeface="+mn-cs"/>
              </a:rPr>
              <a:t>Speed – not waiting</a:t>
            </a:r>
            <a:r>
              <a:rPr lang="en-GB" sz="1920" b="1" i="0" kern="1200" baseline="0" dirty="0">
                <a:solidFill>
                  <a:schemeClr val="tx1"/>
                </a:solidFill>
                <a:effectLst/>
                <a:latin typeface="Amazon Ember Regular" charset="0"/>
                <a:ea typeface="+mn-ea"/>
                <a:cs typeface="+mn-cs"/>
              </a:rPr>
              <a:t> on long procurements etc.</a:t>
            </a:r>
            <a:endParaRPr lang="en-US" sz="2000" dirty="0">
              <a:solidFill>
                <a:srgbClr val="DCDCDC"/>
              </a:solidFill>
            </a:endParaRPr>
          </a:p>
          <a:p>
            <a:endParaRPr lang="en-US" sz="2000" dirty="0">
              <a:solidFill>
                <a:srgbClr val="DCDCDC"/>
              </a:solidFill>
            </a:endParaRPr>
          </a:p>
          <a:p>
            <a:r>
              <a:rPr lang="en-US" sz="2000" dirty="0">
                <a:solidFill>
                  <a:srgbClr val="DCDCDC"/>
                </a:solidFill>
              </a:rPr>
              <a:t>Core Benefits</a:t>
            </a:r>
          </a:p>
          <a:p>
            <a:pPr marL="285750" indent="-285750">
              <a:buFont typeface="Arial" panose="020B0604020202020204" pitchFamily="34" charset="0"/>
              <a:buChar char="•"/>
            </a:pP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enables researchers to create compliant and auditable environments with the full complement of required storage and compute.</a:t>
            </a:r>
          </a:p>
          <a:p>
            <a:pPr marL="285750" indent="-285750">
              <a:buFont typeface="Arial" panose="020B0604020202020204" pitchFamily="34" charset="0"/>
              <a:buChar char="•"/>
            </a:pP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ensures that environments comply with security and data privacy standards, including the Health Data Research UK (HDRUK) Alliance guidance on TREs, and that meet the </a:t>
            </a: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hlinkClick r:id="rId3"/>
              </a:rPr>
              <a:t>‘Five Safes’</a:t>
            </a: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 (footnote: https://blog.ons.gov.uk/2017/01/27/the-five-safes-data-privacy-at-ons/) as defined by the Office of National Statistics (ONS). </a:t>
            </a:r>
          </a:p>
          <a:p>
            <a:pPr marL="285750" indent="-285750">
              <a:buFont typeface="Arial" panose="020B0604020202020204" pitchFamily="34" charset="0"/>
              <a:buChar char="•"/>
            </a:pP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gives data controllers the ability to provide and grow multi-modal datasets </a:t>
            </a:r>
          </a:p>
          <a:p>
            <a:pPr marL="285750" indent="-285750">
              <a:buFont typeface="Arial" panose="020B0604020202020204" pitchFamily="34" charset="0"/>
              <a:buChar char="•"/>
            </a:pP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Provide a broad range of tooling, software and services within a secure and auditable environment</a:t>
            </a:r>
          </a:p>
          <a:p>
            <a:pPr marL="285750" indent="-285750">
              <a:buFont typeface="Arial" panose="020B0604020202020204" pitchFamily="34" charset="0"/>
              <a:buChar char="•"/>
            </a:pP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Enable researchers without the need to turn away research projects or purchase specialised hardware to support them. </a:t>
            </a:r>
          </a:p>
          <a:p>
            <a:pPr marL="285750" indent="-285750">
              <a:buFont typeface="Arial" panose="020B0604020202020204" pitchFamily="34" charset="0"/>
              <a:buChar char="•"/>
            </a:pP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TRE allows the data custodian to audit every action performed in their TRE and leverage the most comprehensive compliance controls with AWS (</a:t>
            </a: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hlinkClick r:id="rId4"/>
              </a:rPr>
              <a:t>https://aws.amazon.com/compliance/</a:t>
            </a: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 </a:t>
            </a:r>
          </a:p>
          <a:p>
            <a:pPr marL="285750" indent="-285750">
              <a:buFont typeface="Arial" panose="020B0604020202020204" pitchFamily="34" charset="0"/>
              <a:buChar char="•"/>
            </a:pP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Leverages AWS’ deep security standards and compliance within the shared responsibility model (footnote: shared responsibility model </a:t>
            </a: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hlinkClick r:id="rId5"/>
              </a:rPr>
              <a:t>https://aws.amazon.com/compliance/shared-responsibility-model/</a:t>
            </a: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a:t>
            </a:r>
          </a:p>
          <a:p>
            <a:pPr marL="285750" indent="-285750">
              <a:buFont typeface="Arial" panose="020B0604020202020204" pitchFamily="34" charset="0"/>
              <a:buChar char="•"/>
            </a:pP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TRE works as part of an ecosystem of platforms which </a:t>
            </a:r>
            <a:r>
              <a:rPr lang="en-GB" sz="2000" dirty="0" err="1">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colallesce</a:t>
            </a: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 around the </a:t>
            </a:r>
            <a:r>
              <a:rPr lang="en-GB" sz="2000" dirty="0" err="1">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datalake</a:t>
            </a:r>
            <a:r>
              <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 provisioned as part of TRE</a:t>
            </a:r>
          </a:p>
          <a:p>
            <a:pPr marL="285750" indent="-285750">
              <a:buFont typeface="Arial" panose="020B0604020202020204" pitchFamily="34" charset="0"/>
              <a:buChar char="•"/>
            </a:pPr>
            <a:endPar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marL="285750" indent="-285750">
              <a:buFont typeface="Arial" panose="020B0604020202020204" pitchFamily="34" charset="0"/>
              <a:buChar char="•"/>
            </a:pPr>
            <a:endPar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marL="0" marR="0" lvl="0" indent="0" algn="l" defTabSz="731520" rtl="0" eaLnBrk="1" fontAlgn="auto" latinLnBrk="0" hangingPunct="1">
              <a:lnSpc>
                <a:spcPct val="100000"/>
              </a:lnSpc>
              <a:spcBef>
                <a:spcPts val="0"/>
              </a:spcBef>
              <a:spcAft>
                <a:spcPts val="0"/>
              </a:spcAft>
              <a:buClrTx/>
              <a:buSzTx/>
              <a:buFontTx/>
              <a:buNone/>
              <a:tabLst/>
              <a:defRPr/>
            </a:pPr>
            <a:r>
              <a:rPr lang="en-GB" sz="2000" b="1" i="0" kern="1200" dirty="0">
                <a:solidFill>
                  <a:schemeClr val="tx1"/>
                </a:solidFill>
                <a:effectLst/>
                <a:latin typeface="Amazon Ember Regular" charset="0"/>
                <a:ea typeface="+mn-ea"/>
                <a:cs typeface="+mn-cs"/>
              </a:rPr>
              <a:t>Traditional on-premises Data Safe Havens </a:t>
            </a:r>
            <a:r>
              <a:rPr lang="en-GB" sz="2000" b="0" i="0" kern="1200" dirty="0">
                <a:solidFill>
                  <a:schemeClr val="tx1"/>
                </a:solidFill>
                <a:effectLst/>
                <a:latin typeface="Amazon Ember Regular" charset="0"/>
                <a:ea typeface="+mn-ea"/>
                <a:cs typeface="+mn-cs"/>
              </a:rPr>
              <a:t>are limited in the scale of resources they can provide and often have a limited set of tools for analytics designed to meet the needs for a single type of dataset. By using TRE on AWS researchers can instantly scale up and down their analysis, collaborate with others without the need to send or create multiple copies of the data and have access to the breadth and depth of AWS services to perform, enhance or develop their analyses. Data can be shared with collaborators without the need to move the data.</a:t>
            </a:r>
            <a:br>
              <a:rPr lang="en-GB" sz="2000" b="0" i="0" kern="1200" dirty="0">
                <a:solidFill>
                  <a:schemeClr val="tx1"/>
                </a:solidFill>
                <a:effectLst/>
                <a:latin typeface="Amazon Ember Regular" charset="0"/>
                <a:ea typeface="+mn-ea"/>
                <a:cs typeface="+mn-cs"/>
              </a:rPr>
            </a:br>
            <a:br>
              <a:rPr lang="en-GB" sz="2000" b="0" i="0" kern="1200" dirty="0">
                <a:solidFill>
                  <a:schemeClr val="tx1"/>
                </a:solidFill>
                <a:effectLst/>
                <a:latin typeface="Amazon Ember Regular" charset="0"/>
                <a:ea typeface="+mn-ea"/>
                <a:cs typeface="+mn-cs"/>
              </a:rPr>
            </a:br>
            <a:r>
              <a:rPr lang="en-GB" sz="2000" b="0" i="0" kern="1200" dirty="0">
                <a:solidFill>
                  <a:schemeClr val="tx1"/>
                </a:solidFill>
                <a:effectLst/>
                <a:latin typeface="Amazon Ember Regular" charset="0"/>
                <a:ea typeface="+mn-ea"/>
                <a:cs typeface="+mn-cs"/>
              </a:rPr>
              <a:t>TRE gives data custodians the ability to provide and grow multi-modal datasets and the appropriate tooling to researchers without the need to turn away research projects or purchase specialised hardware to support them. TRE allows the data custodian to audit every action performed in their TRE and leverage the most comprehensive compliance controls with AWS (</a:t>
            </a:r>
            <a:r>
              <a:rPr lang="en-GB" sz="2000" b="0" i="0" u="sng" kern="1200" dirty="0">
                <a:solidFill>
                  <a:schemeClr val="tx1"/>
                </a:solidFill>
                <a:effectLst/>
                <a:latin typeface="Amazon Ember Regular" charset="0"/>
                <a:ea typeface="+mn-ea"/>
                <a:cs typeface="+mn-cs"/>
                <a:hlinkClick r:id="rId4"/>
              </a:rPr>
              <a:t>https://aws.amazon.com/compliance/</a:t>
            </a:r>
            <a:r>
              <a:rPr lang="en-GB" sz="2000" b="0" i="0" kern="1200" dirty="0">
                <a:solidFill>
                  <a:schemeClr val="tx1"/>
                </a:solidFill>
                <a:effectLst/>
                <a:latin typeface="Amazon Ember Regular" charset="0"/>
                <a:ea typeface="+mn-ea"/>
                <a:cs typeface="+mn-cs"/>
              </a:rPr>
              <a:t>). AWS supports more security standards and compliance certifications than any other offering, including PCI-DSS, HIPAA/HITECH, </a:t>
            </a:r>
            <a:r>
              <a:rPr lang="en-GB" sz="2000" b="0" i="0" kern="1200" dirty="0" err="1">
                <a:solidFill>
                  <a:schemeClr val="tx1"/>
                </a:solidFill>
                <a:effectLst/>
                <a:latin typeface="Amazon Ember Regular" charset="0"/>
                <a:ea typeface="+mn-ea"/>
                <a:cs typeface="+mn-cs"/>
              </a:rPr>
              <a:t>FedRAMP</a:t>
            </a:r>
            <a:r>
              <a:rPr lang="en-GB" sz="2000" b="0" i="0" kern="1200" dirty="0">
                <a:solidFill>
                  <a:schemeClr val="tx1"/>
                </a:solidFill>
                <a:effectLst/>
                <a:latin typeface="Amazon Ember Regular" charset="0"/>
                <a:ea typeface="+mn-ea"/>
                <a:cs typeface="+mn-cs"/>
              </a:rPr>
              <a:t>, GDPR, FIPS 140-2, and NIST 800-171, helping customers satisfy compliance requirements for virtually every regulatory agency around the globe.</a:t>
            </a:r>
          </a:p>
          <a:p>
            <a:endParaRPr lang="en-GB" sz="1400" b="0" i="0" kern="1200" dirty="0">
              <a:solidFill>
                <a:schemeClr val="tx1"/>
              </a:solidFill>
              <a:effectLst/>
              <a:latin typeface="Amazon Ember Regular" charset="0"/>
              <a:ea typeface="+mn-ea"/>
              <a:cs typeface="+mn-cs"/>
            </a:endParaRPr>
          </a:p>
          <a:p>
            <a:endParaRPr lang="en-GB" sz="1400" b="0" i="0" kern="1200" dirty="0">
              <a:solidFill>
                <a:schemeClr val="tx1"/>
              </a:solidFill>
              <a:effectLst/>
              <a:latin typeface="Amazon Ember Regular" charset="0"/>
              <a:ea typeface="+mn-ea"/>
              <a:cs typeface="+mn-cs"/>
            </a:endParaRPr>
          </a:p>
          <a:p>
            <a:endParaRPr lang="en-GB" sz="1400" b="0" i="0" kern="1200" dirty="0">
              <a:solidFill>
                <a:schemeClr val="tx1"/>
              </a:solidFill>
              <a:effectLst/>
              <a:latin typeface="Amazon Ember Regular" charset="0"/>
              <a:ea typeface="+mn-ea"/>
              <a:cs typeface="+mn-cs"/>
            </a:endParaRPr>
          </a:p>
          <a:p>
            <a:endParaRPr lang="en-GB" sz="1400" b="0" i="0" kern="1200" dirty="0">
              <a:solidFill>
                <a:schemeClr val="tx1"/>
              </a:solidFill>
              <a:effectLst/>
              <a:latin typeface="Amazon Ember Regular" charset="0"/>
              <a:ea typeface="+mn-ea"/>
              <a:cs typeface="+mn-cs"/>
            </a:endParaRPr>
          </a:p>
          <a:p>
            <a:r>
              <a:rPr lang="en-GB" sz="1400" b="0" i="0" kern="1200" dirty="0">
                <a:solidFill>
                  <a:schemeClr val="tx1"/>
                </a:solidFill>
                <a:effectLst/>
                <a:latin typeface="Amazon Ember Regular" charset="0"/>
                <a:ea typeface="+mn-ea"/>
                <a:cs typeface="+mn-cs"/>
              </a:rPr>
              <a:t>Some solutions render research unproductive by making it hard to author new code while engaging with the data, or to experiment with the many software libraries realising new analytical techniques. Others lack access to significant GPU compute power, for example.  </a:t>
            </a:r>
          </a:p>
          <a:p>
            <a:endParaRPr lang="en-GB" sz="1400" b="0" i="0" kern="1200" dirty="0">
              <a:solidFill>
                <a:schemeClr val="tx1"/>
              </a:solidFill>
              <a:effectLst/>
              <a:latin typeface="Amazon Ember Regular" charset="0"/>
              <a:ea typeface="+mn-ea"/>
              <a:cs typeface="+mn-cs"/>
            </a:endParaRPr>
          </a:p>
          <a:p>
            <a:r>
              <a:rPr lang="en-GB" sz="1400" b="0" i="0" kern="1200" dirty="0" err="1">
                <a:solidFill>
                  <a:schemeClr val="tx1"/>
                </a:solidFill>
                <a:effectLst/>
                <a:latin typeface="Amazon Ember Regular" charset="0"/>
                <a:ea typeface="+mn-ea"/>
                <a:cs typeface="+mn-cs"/>
              </a:rPr>
              <a:t>Ridgid</a:t>
            </a:r>
            <a:r>
              <a:rPr lang="en-GB" sz="1400" b="0" i="0" kern="1200" dirty="0">
                <a:solidFill>
                  <a:schemeClr val="tx1"/>
                </a:solidFill>
                <a:effectLst/>
                <a:latin typeface="Amazon Ember Regular" charset="0"/>
                <a:ea typeface="+mn-ea"/>
                <a:cs typeface="+mn-cs"/>
              </a:rPr>
              <a:t>/</a:t>
            </a:r>
            <a:r>
              <a:rPr lang="en-GB" sz="1400" b="0" i="0" kern="1200" baseline="0" dirty="0">
                <a:solidFill>
                  <a:schemeClr val="tx1"/>
                </a:solidFill>
                <a:effectLst/>
                <a:latin typeface="Amazon Ember Regular" charset="0"/>
                <a:ea typeface="+mn-ea"/>
                <a:cs typeface="+mn-cs"/>
              </a:rPr>
              <a:t> On premise DSH/ secure Research </a:t>
            </a:r>
            <a:r>
              <a:rPr lang="en-GB" sz="1400" b="0" i="0" kern="1200" baseline="0" dirty="0" err="1">
                <a:solidFill>
                  <a:schemeClr val="tx1"/>
                </a:solidFill>
                <a:effectLst/>
                <a:latin typeface="Amazon Ember Regular" charset="0"/>
                <a:ea typeface="+mn-ea"/>
                <a:cs typeface="+mn-cs"/>
              </a:rPr>
              <a:t>environement</a:t>
            </a:r>
            <a:r>
              <a:rPr lang="en-GB" sz="1400" b="0" i="0" kern="1200" baseline="0" dirty="0">
                <a:solidFill>
                  <a:schemeClr val="tx1"/>
                </a:solidFill>
                <a:effectLst/>
                <a:latin typeface="Amazon Ember Regular" charset="0"/>
                <a:ea typeface="+mn-ea"/>
                <a:cs typeface="+mn-cs"/>
              </a:rPr>
              <a:t> can </a:t>
            </a:r>
            <a:r>
              <a:rPr lang="en-GB" sz="1400" b="0" i="0" kern="1200" dirty="0">
                <a:solidFill>
                  <a:schemeClr val="tx1"/>
                </a:solidFill>
                <a:effectLst/>
                <a:latin typeface="Amazon Ember Regular" charset="0"/>
                <a:ea typeface="+mn-ea"/>
                <a:cs typeface="+mn-cs"/>
              </a:rPr>
              <a:t>perversely reduce security: researchers route around carefully constructed secure environments to avoid perceived productivity loss, reverting to 'folk security practices', (such as over-reliance on imperfect </a:t>
            </a:r>
            <a:r>
              <a:rPr lang="en-GB" sz="1400" b="0" i="0" kern="1200" dirty="0" err="1">
                <a:solidFill>
                  <a:schemeClr val="tx1"/>
                </a:solidFill>
                <a:effectLst/>
                <a:latin typeface="Amazon Ember Regular" charset="0"/>
                <a:ea typeface="+mn-ea"/>
                <a:cs typeface="+mn-cs"/>
              </a:rPr>
              <a:t>anonymisation</a:t>
            </a:r>
            <a:r>
              <a:rPr lang="en-GB" sz="1400" b="0" i="0" kern="1200" dirty="0">
                <a:solidFill>
                  <a:schemeClr val="tx1"/>
                </a:solidFill>
                <a:effectLst/>
                <a:latin typeface="Amazon Ember Regular" charset="0"/>
                <a:ea typeface="+mn-ea"/>
                <a:cs typeface="+mn-cs"/>
              </a:rPr>
              <a:t>), increasing the risk of a breach.  </a:t>
            </a:r>
          </a:p>
          <a:p>
            <a:endParaRPr lang="en-GB" sz="1400" b="0" i="0" kern="1200" dirty="0">
              <a:solidFill>
                <a:schemeClr val="tx1"/>
              </a:solidFill>
              <a:effectLst/>
              <a:latin typeface="Amazon Ember Regular" charset="0"/>
              <a:ea typeface="+mn-ea"/>
              <a:cs typeface="+mn-cs"/>
            </a:endParaRPr>
          </a:p>
          <a:p>
            <a:r>
              <a:rPr lang="en-GB" sz="1400" b="0" i="0" kern="1200" dirty="0">
                <a:solidFill>
                  <a:schemeClr val="tx1"/>
                </a:solidFill>
                <a:effectLst/>
                <a:latin typeface="Amazon Ember Regular" charset="0"/>
                <a:ea typeface="+mn-ea"/>
                <a:cs typeface="+mn-cs"/>
              </a:rPr>
              <a:t>An organisation then lacks a clear inventory of all the datasets it is handling, and the risk profile in terms of consequences and threat actors for each. Email- and document-based processes create a confused environment with costly reporting and audit.</a:t>
            </a:r>
          </a:p>
          <a:p>
            <a:pPr marL="285750" indent="-285750">
              <a:buFont typeface="Arial" panose="020B0604020202020204" pitchFamily="34" charset="0"/>
              <a:buChar char="•"/>
            </a:pPr>
            <a:endParaRPr lang="en-GB" sz="2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sz="2000"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21</a:t>
            </a:fld>
            <a:endParaRPr lang="en-US" dirty="0"/>
          </a:p>
        </p:txBody>
      </p:sp>
    </p:spTree>
    <p:extLst>
      <p:ext uri="{BB962C8B-B14F-4D97-AF65-F5344CB8AC3E}">
        <p14:creationId xmlns:p14="http://schemas.microsoft.com/office/powerpoint/2010/main" val="1221451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r>
              <a:rPr lang="en-GB" sz="1920" b="0" i="0" kern="1200" dirty="0">
                <a:solidFill>
                  <a:schemeClr val="tx1"/>
                </a:solidFill>
                <a:effectLst/>
                <a:latin typeface="Amazon Ember Regular" charset="0"/>
                <a:ea typeface="+mn-ea"/>
                <a:cs typeface="+mn-cs"/>
              </a:rPr>
              <a:t>So what are the benefits to these personas… </a:t>
            </a:r>
          </a:p>
          <a:p>
            <a:r>
              <a:rPr lang="en-GB" sz="1920" b="0" i="0" kern="1200" dirty="0">
                <a:solidFill>
                  <a:schemeClr val="tx1"/>
                </a:solidFill>
                <a:effectLst/>
                <a:latin typeface="Amazon Ember Regular" charset="0"/>
                <a:ea typeface="+mn-ea"/>
                <a:cs typeface="+mn-cs"/>
              </a:rPr>
              <a:t> </a:t>
            </a:r>
          </a:p>
          <a:p>
            <a:r>
              <a:rPr lang="en-GB" sz="1920" b="0" i="0" kern="1200" dirty="0">
                <a:solidFill>
                  <a:schemeClr val="tx1"/>
                </a:solidFill>
                <a:effectLst/>
                <a:latin typeface="Amazon Ember Regular" charset="0"/>
                <a:ea typeface="+mn-ea"/>
                <a:cs typeface="+mn-cs"/>
              </a:rPr>
              <a:t>For </a:t>
            </a:r>
            <a:r>
              <a:rPr lang="en-GB" sz="1920" b="1" i="0" kern="1200" dirty="0">
                <a:solidFill>
                  <a:schemeClr val="tx1"/>
                </a:solidFill>
                <a:effectLst/>
                <a:latin typeface="Amazon Ember Regular" charset="0"/>
                <a:ea typeface="+mn-ea"/>
                <a:cs typeface="+mn-cs"/>
              </a:rPr>
              <a:t>Data Controllers- it is primarily about compliance and security… </a:t>
            </a:r>
            <a:r>
              <a:rPr lang="en-GB" sz="1920" b="0" i="0" kern="1200" dirty="0">
                <a:solidFill>
                  <a:schemeClr val="tx1"/>
                </a:solidFill>
                <a:effectLst/>
                <a:latin typeface="Amazon Ember Regular" charset="0"/>
                <a:ea typeface="+mn-ea"/>
                <a:cs typeface="+mn-cs"/>
              </a:rPr>
              <a:t>TRE provides in-depth auditing capabilities and leverages comprehensive compliance controls with AWS Services that make obtaining your own compliance certifications simpler than an on-premises infrastructure. TRE also removes the need to distribute data which allows analysis to start quickly and reduces the potential for data leakage. </a:t>
            </a:r>
            <a:r>
              <a:rPr lang="en-GB" sz="1920" b="0" i="0" kern="1200" baseline="0" dirty="0">
                <a:solidFill>
                  <a:schemeClr val="tx1"/>
                </a:solidFill>
                <a:effectLst/>
                <a:latin typeface="Amazon Ember Regular" charset="0"/>
                <a:ea typeface="+mn-ea"/>
                <a:cs typeface="+mn-cs"/>
              </a:rPr>
              <a:t> </a:t>
            </a:r>
            <a:r>
              <a:rPr lang="en-GB" sz="18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TRE allows the data custodian to audit every action performed in their TRE and leverage the most comprehensive compliance controls with AWS </a:t>
            </a:r>
            <a:endParaRPr lang="en-GB" sz="1920" b="0" i="0" kern="1200" dirty="0">
              <a:solidFill>
                <a:schemeClr val="tx1"/>
              </a:solidFill>
              <a:effectLst/>
              <a:latin typeface="Amazon Ember Regular" charset="0"/>
              <a:ea typeface="+mn-ea"/>
              <a:cs typeface="+mn-cs"/>
            </a:endParaRPr>
          </a:p>
          <a:p>
            <a:endParaRPr lang="en-GB" sz="1920" b="0" i="0" kern="1200" dirty="0">
              <a:solidFill>
                <a:schemeClr val="tx1"/>
              </a:solidFill>
              <a:effectLst/>
              <a:latin typeface="Amazon Ember Regular" charset="0"/>
              <a:ea typeface="+mn-ea"/>
              <a:cs typeface="+mn-cs"/>
            </a:endParaRPr>
          </a:p>
          <a:p>
            <a:r>
              <a:rPr lang="en-GB" sz="1920" b="0" i="0" kern="1200" dirty="0">
                <a:solidFill>
                  <a:schemeClr val="tx1"/>
                </a:solidFill>
                <a:effectLst/>
                <a:latin typeface="Amazon Ember Regular" charset="0"/>
                <a:ea typeface="+mn-ea"/>
                <a:cs typeface="+mn-cs"/>
              </a:rPr>
              <a:t>For </a:t>
            </a:r>
            <a:r>
              <a:rPr lang="en-GB" sz="1920" b="1" i="0" kern="1200" dirty="0">
                <a:solidFill>
                  <a:schemeClr val="tx1"/>
                </a:solidFill>
                <a:effectLst/>
                <a:latin typeface="Amazon Ember Regular" charset="0"/>
                <a:ea typeface="+mn-ea"/>
                <a:cs typeface="+mn-cs"/>
              </a:rPr>
              <a:t>IT teams</a:t>
            </a:r>
            <a:r>
              <a:rPr lang="en-GB" sz="1920" b="0" i="0" kern="1200" dirty="0">
                <a:solidFill>
                  <a:schemeClr val="tx1"/>
                </a:solidFill>
                <a:effectLst/>
                <a:latin typeface="Amazon Ember Regular" charset="0"/>
                <a:ea typeface="+mn-ea"/>
                <a:cs typeface="+mn-cs"/>
              </a:rPr>
              <a:t> TRE allows you to provide a broad range of scalable services without large capital expenditure on potentially niche or fast-moving technologies. These services are provided to your researchers in a simple interface minimising the need for them to understand the AWS console or underlying infrastructure. </a:t>
            </a:r>
          </a:p>
          <a:p>
            <a:endParaRPr lang="en-GB" sz="1920" b="0" i="0" kern="1200" dirty="0">
              <a:solidFill>
                <a:schemeClr val="tx1"/>
              </a:solidFill>
              <a:effectLst/>
              <a:latin typeface="Amazon Ember Regular" charset="0"/>
              <a:ea typeface="+mn-ea"/>
              <a:cs typeface="+mn-cs"/>
            </a:endParaRPr>
          </a:p>
          <a:p>
            <a:r>
              <a:rPr lang="en-GB" sz="1920" b="0" i="0" kern="1200" dirty="0">
                <a:solidFill>
                  <a:schemeClr val="tx1"/>
                </a:solidFill>
                <a:effectLst/>
                <a:latin typeface="Amazon Ember Regular" charset="0"/>
                <a:ea typeface="+mn-ea"/>
                <a:cs typeface="+mn-cs"/>
              </a:rPr>
              <a:t>For </a:t>
            </a:r>
            <a:r>
              <a:rPr lang="en-GB" sz="1920" b="1" i="0" kern="1200" dirty="0">
                <a:solidFill>
                  <a:schemeClr val="tx1"/>
                </a:solidFill>
                <a:effectLst/>
                <a:latin typeface="Amazon Ember Regular" charset="0"/>
                <a:ea typeface="+mn-ea"/>
                <a:cs typeface="+mn-cs"/>
              </a:rPr>
              <a:t>Researchers</a:t>
            </a:r>
            <a:r>
              <a:rPr lang="en-GB" sz="1920" b="0" i="0" kern="1200" dirty="0">
                <a:solidFill>
                  <a:schemeClr val="tx1"/>
                </a:solidFill>
                <a:effectLst/>
                <a:latin typeface="Amazon Ember Regular" charset="0"/>
                <a:ea typeface="+mn-ea"/>
                <a:cs typeface="+mn-cs"/>
              </a:rPr>
              <a:t> TRE allows you to access sensitive datasets in an environment that provides the broadest and deepest, scalable toolset for analysis and data interrogation. Within this environment Researchers can collaborate while remaining confident that their work is being done in a compliant and secure manner. Using AWS TRE removes the wait for hardware procurement and configuration. It provides native collaboration capabilities and allows analyses to scale up and down on-demand, to save researchers time and money while still remaining compliant with organisational security.</a:t>
            </a:r>
            <a:endParaRPr lang="en-US" sz="2000" dirty="0">
              <a:solidFill>
                <a:srgbClr val="DCDCDC"/>
              </a:solidFill>
            </a:endParaRPr>
          </a:p>
          <a:p>
            <a:endParaRPr lang="en-US" sz="2000" dirty="0">
              <a:solidFill>
                <a:srgbClr val="DCDCDC"/>
              </a:solidFill>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22</a:t>
            </a:fld>
            <a:endParaRPr lang="en-US" dirty="0"/>
          </a:p>
        </p:txBody>
      </p:sp>
    </p:spTree>
    <p:extLst>
      <p:ext uri="{BB962C8B-B14F-4D97-AF65-F5344CB8AC3E}">
        <p14:creationId xmlns:p14="http://schemas.microsoft.com/office/powerpoint/2010/main" val="1353064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23</a:t>
            </a:fld>
            <a:endParaRPr lang="en-US"/>
          </a:p>
        </p:txBody>
      </p:sp>
    </p:spTree>
    <p:extLst>
      <p:ext uri="{BB962C8B-B14F-4D97-AF65-F5344CB8AC3E}">
        <p14:creationId xmlns:p14="http://schemas.microsoft.com/office/powerpoint/2010/main" val="475105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14350"/>
            <a:ext cx="5486400" cy="3086100"/>
          </a:xfrm>
        </p:spPr>
      </p:sp>
      <p:sp>
        <p:nvSpPr>
          <p:cNvPr id="3" name="Notes Placeholder 2"/>
          <p:cNvSpPr>
            <a:spLocks noGrp="1"/>
          </p:cNvSpPr>
          <p:nvPr>
            <p:ph type="body" idx="1"/>
          </p:nvPr>
        </p:nvSpPr>
        <p:spPr/>
        <p:txBody>
          <a:bodyPr/>
          <a:lstStyle/>
          <a:p>
            <a:pPr marL="285744" indent="-285744" defTabSz="914354">
              <a:buClr>
                <a:srgbClr val="DCDCDC"/>
              </a:buClr>
              <a:buFont typeface="Arial" panose="020B0604020202020204" pitchFamily="34" charset="0"/>
              <a:buChar char="•"/>
            </a:pPr>
            <a:r>
              <a:rPr lang="en-US" sz="12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An open source research web-application for </a:t>
            </a:r>
            <a:r>
              <a:rPr lang="en-US" sz="1200" b="1" u="sng" dirty="0">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t>researchers</a:t>
            </a:r>
            <a:r>
              <a:rPr lang="en-US" sz="12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 and their peers to collaboratively work with federated data, launch compute &amp; tools and import data </a:t>
            </a:r>
            <a:r>
              <a:rPr lang="en-US" sz="1200" b="1" u="sng" dirty="0">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t>within minutes without needing to know much about cloud</a:t>
            </a:r>
            <a:br>
              <a:rPr lang="en-US" sz="12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br>
            <a:endParaRPr lang="en-US" sz="12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marL="285744" indent="-285744" defTabSz="914354">
              <a:buClr>
                <a:srgbClr val="DCDCDC"/>
              </a:buClr>
              <a:buFont typeface="Arial" panose="020B0604020202020204" pitchFamily="34" charset="0"/>
              <a:buChar char="•"/>
            </a:pPr>
            <a:r>
              <a:rPr lang="en-US" sz="12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Enables </a:t>
            </a:r>
            <a:r>
              <a:rPr lang="en-US" sz="1200" dirty="0">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t>I</a:t>
            </a:r>
            <a:r>
              <a:rPr lang="en-US" sz="1200" b="1" dirty="0">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t>T/Management </a:t>
            </a:r>
            <a:r>
              <a:rPr lang="en-US" sz="12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to provide </a:t>
            </a:r>
            <a:r>
              <a:rPr lang="en-US" sz="1200" b="1" u="sng" dirty="0">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t>secure, repeatable, pre-configured research environments </a:t>
            </a:r>
            <a:r>
              <a:rPr lang="en-US" sz="12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that meet institution’s compliance needs (</a:t>
            </a:r>
            <a:r>
              <a:rPr lang="en-US" sz="1200" b="1"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HITRUST, HIPAA, ISO, FedRAMP Mod-eligible AWS services)</a:t>
            </a:r>
            <a:br>
              <a:rPr lang="en-US" sz="12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br>
            <a:endParaRPr lang="en-US" sz="1200" u="sng" dirty="0">
              <a:solidFill>
                <a:srgbClr val="FFFFFF">
                  <a:lumMod val="85000"/>
                </a:srgbClr>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marL="285744" indent="-285744" defTabSz="914354">
              <a:buClr>
                <a:srgbClr val="DCDCDC"/>
              </a:buClr>
              <a:buFont typeface="Arial" panose="020B0604020202020204" pitchFamily="34" charset="0"/>
              <a:buChar char="•"/>
            </a:pPr>
            <a:r>
              <a:rPr lang="en-US" sz="1200" dirty="0">
                <a:solidFill>
                  <a:srgbClr val="FFFFFF">
                    <a:lumMod val="85000"/>
                  </a:srgbClr>
                </a:solidFill>
                <a:latin typeface="Amazon Ember Light" panose="020B0403020204020204" pitchFamily="34" charset="0"/>
                <a:ea typeface="Amazon Ember Light" panose="020B0403020204020204" pitchFamily="34" charset="0"/>
                <a:cs typeface="Amazon Ember Light" panose="020B0403020204020204" pitchFamily="34" charset="0"/>
              </a:rPr>
              <a:t>Provides you and IT with </a:t>
            </a:r>
            <a:r>
              <a:rPr lang="en-US" sz="1200" dirty="0">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t>cost transparency and spend controls</a:t>
            </a:r>
            <a:r>
              <a:rPr lang="en-US" sz="1200" dirty="0">
                <a:solidFill>
                  <a:srgbClr val="FFFFFF">
                    <a:lumMod val="85000"/>
                  </a:srgbClr>
                </a:solidFill>
                <a:latin typeface="Amazon Ember Light" panose="020B0403020204020204" pitchFamily="34" charset="0"/>
                <a:ea typeface="Amazon Ember Light" panose="020B0403020204020204" pitchFamily="34" charset="0"/>
                <a:cs typeface="Amazon Ember Light" panose="020B0403020204020204" pitchFamily="34" charset="0"/>
              </a:rPr>
              <a:t> to help your projects stay within budget</a:t>
            </a:r>
            <a:br>
              <a:rPr lang="en-US" sz="1200" dirty="0">
                <a:solidFill>
                  <a:srgbClr val="FFFFFF">
                    <a:lumMod val="85000"/>
                  </a:srgbClr>
                </a:solidFill>
                <a:latin typeface="Amazon Ember Light" panose="020B0403020204020204" pitchFamily="34" charset="0"/>
                <a:ea typeface="Amazon Ember Light" panose="020B0403020204020204" pitchFamily="34" charset="0"/>
                <a:cs typeface="Amazon Ember Light" panose="020B0403020204020204" pitchFamily="34" charset="0"/>
              </a:rPr>
            </a:br>
            <a:endParaRPr lang="en-US" sz="1200" dirty="0">
              <a:solidFill>
                <a:srgbClr val="FFFFFF">
                  <a:lumMod val="85000"/>
                </a:srgbClr>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marL="285744" indent="-285744" defTabSz="914354">
              <a:buClr>
                <a:srgbClr val="DCDCDC"/>
              </a:buClr>
              <a:buFont typeface="Arial" panose="020B0604020202020204" pitchFamily="34" charset="0"/>
              <a:buChar char="•"/>
            </a:pPr>
            <a:r>
              <a:rPr lang="en-US" sz="1200" dirty="0">
                <a:solidFill>
                  <a:srgbClr val="FFFFFF">
                    <a:lumMod val="85000"/>
                  </a:srgbClr>
                </a:solidFill>
                <a:latin typeface="Amazon Ember Light" panose="020B0403020204020204" pitchFamily="34" charset="0"/>
                <a:ea typeface="Amazon Ember Light" panose="020B0403020204020204" pitchFamily="34" charset="0"/>
                <a:cs typeface="Amazon Ember Light" panose="020B0403020204020204" pitchFamily="34" charset="0"/>
              </a:rPr>
              <a:t>As an AWS open source solution, you only pay for the underlying AWS services consumed</a:t>
            </a:r>
            <a:endParaRPr lang="en-US" sz="1200" dirty="0">
              <a:solidFill>
                <a:srgbClr val="FCB64C"/>
              </a:solidFill>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mazon Ember"/>
                <a:ea typeface="+mn-ea"/>
                <a:cs typeface="+mn-cs"/>
              </a:rPr>
              <a:t>ReInvent 2018</a:t>
            </a:r>
            <a:endParaRPr kumimoji="0" lang="en-US" sz="1800" b="0" i="0" u="none" strike="noStrike" kern="1200" cap="none" spc="0" normalizeH="0" baseline="0" noProof="0" dirty="0">
              <a:ln>
                <a:noFill/>
              </a:ln>
              <a:solidFill>
                <a:srgbClr val="000000"/>
              </a:solidFill>
              <a:effectLst/>
              <a:uLnTx/>
              <a:uFillTx/>
              <a:latin typeface="Amazon Ember"/>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x-none" sz="700" b="0" i="0" u="none" strike="noStrike" kern="1200" cap="none" spc="0" normalizeH="0" baseline="0" noProof="0">
                <a:ln>
                  <a:noFill/>
                </a:ln>
                <a:solidFill>
                  <a:srgbClr val="282828"/>
                </a:solidFill>
                <a:effectLst/>
                <a:uLnTx/>
                <a:uFillTx/>
                <a:latin typeface="Amazon Ember" charset="0"/>
                <a:ea typeface="Amazon Ember" charset="0"/>
                <a:cs typeface="Amazon Ember" charset="0"/>
              </a:rPr>
              <a:t>© 2018, Amazon Web Services, Inc. or its Affiliates. All rights reserved.</a:t>
            </a:r>
            <a:endParaRPr kumimoji="0" lang="en-US" altLang="x-none" sz="700" b="0" i="0" u="none" strike="noStrike" kern="1200" cap="none" spc="0" normalizeH="0" baseline="0" noProof="0" dirty="0">
              <a:ln>
                <a:noFill/>
              </a:ln>
              <a:solidFill>
                <a:srgbClr val="282828"/>
              </a:solidFill>
              <a:effectLst/>
              <a:uLnTx/>
              <a:uFillTx/>
              <a:latin typeface="Amazon Ember" charset="0"/>
              <a:ea typeface="Amazon Ember" charset="0"/>
              <a:cs typeface="Amazon Ember" charset="0"/>
            </a:endParaRPr>
          </a:p>
        </p:txBody>
      </p:sp>
      <p:sp>
        <p:nvSpPr>
          <p:cNvPr id="6" name="Date Placeholder 5"/>
          <p:cNvSpPr>
            <a:spLocks noGrp="1"/>
          </p:cNvSpPr>
          <p:nvPr>
            <p:ph type="dt"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E1BB1-B036-4140-B110-296DC0701D04}" type="datetime8">
              <a:rPr kumimoji="0" lang="en-US" sz="1800" b="0" i="0" u="none" strike="noStrike" kern="1200" cap="none" spc="0" normalizeH="0" baseline="0" noProof="0" smtClean="0">
                <a:ln>
                  <a:noFill/>
                </a:ln>
                <a:solidFill>
                  <a:srgbClr val="000000"/>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 1:17 PM</a:t>
            </a:fld>
            <a:endParaRPr kumimoji="0" lang="en-US" sz="1800" b="0" i="0" u="none" strike="noStrike" kern="1200" cap="none" spc="0" normalizeH="0" baseline="0" noProof="0" dirty="0">
              <a:ln>
                <a:noFill/>
              </a:ln>
              <a:solidFill>
                <a:srgbClr val="000000"/>
              </a:solidFill>
              <a:effectLst/>
              <a:uLnTx/>
              <a:uFillTx/>
              <a:latin typeface="Amazon Ember"/>
              <a:ea typeface="+mn-ea"/>
              <a:cs typeface="+mn-cs"/>
            </a:endParaRPr>
          </a:p>
        </p:txBody>
      </p:sp>
      <p:sp>
        <p:nvSpPr>
          <p:cNvPr id="7" name="Slide Number Placeholder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240004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44" indent="-285744" defTabSz="914354">
              <a:buClr>
                <a:srgbClr val="DCDCDC"/>
              </a:buClr>
              <a:buFont typeface="Arial" panose="020B0604020202020204" pitchFamily="34" charset="0"/>
              <a:buChar char="•"/>
            </a:pPr>
            <a:r>
              <a:rPr lang="en-US" sz="4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Enables </a:t>
            </a:r>
            <a:r>
              <a:rPr lang="en-US" sz="4000" dirty="0">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t>I</a:t>
            </a:r>
            <a:r>
              <a:rPr lang="en-US" sz="4000" b="1" dirty="0">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t>T/Management </a:t>
            </a:r>
            <a:r>
              <a:rPr lang="en-US" sz="4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to provide </a:t>
            </a:r>
            <a:r>
              <a:rPr lang="en-US" sz="4000" b="1" u="sng" dirty="0">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t>secure, repeatable, pre-configured research environments </a:t>
            </a:r>
            <a:r>
              <a:rPr lang="en-US" sz="4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that meet institution’s compliance needs (</a:t>
            </a:r>
            <a:r>
              <a:rPr lang="en-US" sz="4000" b="1"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HITRUST, HIPAA, ISO, FedRAMP Mod-eligible AWS services)</a:t>
            </a:r>
            <a:br>
              <a:rPr lang="en-US" sz="4000"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br>
            <a:endParaRPr lang="en-US" sz="4000" u="sng" dirty="0">
              <a:solidFill>
                <a:srgbClr val="FFFFFF">
                  <a:lumMod val="85000"/>
                </a:srgbClr>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marL="285744" indent="-285744" defTabSz="914354">
              <a:buClr>
                <a:srgbClr val="DCDCDC"/>
              </a:buClr>
              <a:buFont typeface="Arial" panose="020B0604020202020204" pitchFamily="34" charset="0"/>
              <a:buChar char="•"/>
            </a:pPr>
            <a:r>
              <a:rPr lang="en-US" sz="4000" dirty="0">
                <a:solidFill>
                  <a:srgbClr val="FFFFFF">
                    <a:lumMod val="85000"/>
                  </a:srgbClr>
                </a:solidFill>
                <a:latin typeface="Amazon Ember Light" panose="020B0403020204020204" pitchFamily="34" charset="0"/>
                <a:ea typeface="Amazon Ember Light" panose="020B0403020204020204" pitchFamily="34" charset="0"/>
                <a:cs typeface="Amazon Ember Light" panose="020B0403020204020204" pitchFamily="34" charset="0"/>
              </a:rPr>
              <a:t>Provides you and IT with </a:t>
            </a:r>
            <a:r>
              <a:rPr lang="en-US" sz="4000" dirty="0">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t>cost transparency and spend controls</a:t>
            </a:r>
            <a:r>
              <a:rPr lang="en-US" sz="4000" dirty="0">
                <a:solidFill>
                  <a:srgbClr val="FFFFFF">
                    <a:lumMod val="85000"/>
                  </a:srgbClr>
                </a:solidFill>
                <a:latin typeface="Amazon Ember Light" panose="020B0403020204020204" pitchFamily="34" charset="0"/>
                <a:ea typeface="Amazon Ember Light" panose="020B0403020204020204" pitchFamily="34" charset="0"/>
                <a:cs typeface="Amazon Ember Light" panose="020B0403020204020204" pitchFamily="34" charset="0"/>
              </a:rPr>
              <a:t> to help your projects stay within budget</a:t>
            </a:r>
            <a:br>
              <a:rPr lang="en-US" sz="4000" dirty="0">
                <a:solidFill>
                  <a:srgbClr val="FFFFFF">
                    <a:lumMod val="85000"/>
                  </a:srgbClr>
                </a:solidFill>
                <a:latin typeface="Amazon Ember Light" panose="020B0403020204020204" pitchFamily="34" charset="0"/>
                <a:ea typeface="Amazon Ember Light" panose="020B0403020204020204" pitchFamily="34" charset="0"/>
                <a:cs typeface="Amazon Ember Light" panose="020B0403020204020204" pitchFamily="34" charset="0"/>
              </a:rPr>
            </a:br>
            <a:endParaRPr lang="en-US" sz="4000" dirty="0">
              <a:solidFill>
                <a:srgbClr val="FFFFFF">
                  <a:lumMod val="85000"/>
                </a:srgbClr>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marL="285744" indent="-285744" defTabSz="914354">
              <a:buClr>
                <a:srgbClr val="DCDCDC"/>
              </a:buClr>
              <a:buFont typeface="Arial" panose="020B0604020202020204" pitchFamily="34" charset="0"/>
              <a:buChar char="•"/>
            </a:pPr>
            <a:r>
              <a:rPr lang="en-US" sz="4000" dirty="0">
                <a:solidFill>
                  <a:srgbClr val="FFFFFF">
                    <a:lumMod val="85000"/>
                  </a:srgbClr>
                </a:solidFill>
                <a:latin typeface="Amazon Ember Light" panose="020B0403020204020204" pitchFamily="34" charset="0"/>
                <a:ea typeface="Amazon Ember Light" panose="020B0403020204020204" pitchFamily="34" charset="0"/>
                <a:cs typeface="Amazon Ember Light" panose="020B0403020204020204" pitchFamily="34" charset="0"/>
              </a:rPr>
              <a:t>As an AWS open source solution, you only pay for the underlying AWS services consumed</a:t>
            </a:r>
            <a:endParaRPr lang="en-US" sz="4000" dirty="0">
              <a:solidFill>
                <a:srgbClr val="FCB64C"/>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panose="020B06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mazon Ember" panose="020B0603020204020204" pitchFamily="34" charset="0"/>
              <a:ea typeface="+mn-ea"/>
              <a:cs typeface="+mn-cs"/>
            </a:endParaRPr>
          </a:p>
        </p:txBody>
      </p:sp>
    </p:spTree>
    <p:extLst>
      <p:ext uri="{BB962C8B-B14F-4D97-AF65-F5344CB8AC3E}">
        <p14:creationId xmlns:p14="http://schemas.microsoft.com/office/powerpoint/2010/main" val="184622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3F2ED-74C5-7D4F-8560-0CC253E9A436}" type="slidenum">
              <a:rPr lang="en-US" smtClean="0"/>
              <a:pPr/>
              <a:t>26</a:t>
            </a:fld>
            <a:endParaRPr lang="en-US" dirty="0"/>
          </a:p>
        </p:txBody>
      </p:sp>
    </p:spTree>
    <p:extLst>
      <p:ext uri="{BB962C8B-B14F-4D97-AF65-F5344CB8AC3E}">
        <p14:creationId xmlns:p14="http://schemas.microsoft.com/office/powerpoint/2010/main" val="4088548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3F2ED-74C5-7D4F-8560-0CC253E9A436}" type="slidenum">
              <a:rPr lang="en-US" smtClean="0"/>
              <a:pPr/>
              <a:t>27</a:t>
            </a:fld>
            <a:endParaRPr lang="en-US" dirty="0"/>
          </a:p>
        </p:txBody>
      </p:sp>
    </p:spTree>
    <p:extLst>
      <p:ext uri="{BB962C8B-B14F-4D97-AF65-F5344CB8AC3E}">
        <p14:creationId xmlns:p14="http://schemas.microsoft.com/office/powerpoint/2010/main" val="3780999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3F2ED-74C5-7D4F-8560-0CC253E9A436}" type="slidenum">
              <a:rPr lang="en-US" smtClean="0"/>
              <a:pPr/>
              <a:t>28</a:t>
            </a:fld>
            <a:endParaRPr lang="en-US" dirty="0"/>
          </a:p>
        </p:txBody>
      </p:sp>
    </p:spTree>
    <p:extLst>
      <p:ext uri="{BB962C8B-B14F-4D97-AF65-F5344CB8AC3E}">
        <p14:creationId xmlns:p14="http://schemas.microsoft.com/office/powerpoint/2010/main" val="1593772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3F2ED-74C5-7D4F-8560-0CC253E9A436}" type="slidenum">
              <a:rPr lang="en-US" smtClean="0"/>
              <a:pPr/>
              <a:t>29</a:t>
            </a:fld>
            <a:endParaRPr lang="en-US" dirty="0"/>
          </a:p>
        </p:txBody>
      </p:sp>
    </p:spTree>
    <p:extLst>
      <p:ext uri="{BB962C8B-B14F-4D97-AF65-F5344CB8AC3E}">
        <p14:creationId xmlns:p14="http://schemas.microsoft.com/office/powerpoint/2010/main" val="149037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68" name="Shape 268"/>
          <p:cNvSpPr>
            <a:spLocks noGrp="1"/>
          </p:cNvSpPr>
          <p:nvPr>
            <p:ph type="body" sz="quarter" idx="1"/>
          </p:nvPr>
        </p:nvSpPr>
        <p:spPr>
          <a:prstGeom prst="rect">
            <a:avLst/>
          </a:prstGeom>
        </p:spPr>
        <p:txBody>
          <a:bodyPr/>
          <a:lstStyle/>
          <a:p>
            <a:r>
              <a:rPr lang="en-GB" sz="1000" kern="1200" dirty="0">
                <a:solidFill>
                  <a:schemeClr val="tx1"/>
                </a:solidFill>
                <a:effectLst/>
                <a:latin typeface="Abadi MT Condensed Light" panose="020B0306030101010103" pitchFamily="34" charset="77"/>
                <a:ea typeface="+mn-ea"/>
                <a:cs typeface="+mn-cs"/>
              </a:rPr>
              <a:t>So how do we support research today? Well, </a:t>
            </a:r>
            <a:r>
              <a:rPr lang="en-US" sz="1000" kern="1200" dirty="0">
                <a:solidFill>
                  <a:schemeClr val="tx1"/>
                </a:solidFill>
                <a:effectLst/>
                <a:latin typeface="Abadi MT Condensed Light" panose="020B0306030101010103" pitchFamily="34" charset="77"/>
                <a:ea typeface="+mn-ea"/>
                <a:cs typeface="+mn-cs"/>
              </a:rPr>
              <a:t>The infrastructure that enables global IT systems to function smoothly can also help researchers and research </a:t>
            </a:r>
            <a:r>
              <a:rPr lang="en-US" sz="1000" kern="1200" dirty="0" err="1">
                <a:solidFill>
                  <a:schemeClr val="tx1"/>
                </a:solidFill>
                <a:effectLst/>
                <a:latin typeface="Abadi MT Condensed Light" panose="020B0306030101010103" pitchFamily="34" charset="77"/>
                <a:ea typeface="+mn-ea"/>
                <a:cs typeface="+mn-cs"/>
              </a:rPr>
              <a:t>organisations</a:t>
            </a:r>
            <a:r>
              <a:rPr lang="en-US" sz="1000" kern="1200" dirty="0">
                <a:solidFill>
                  <a:schemeClr val="tx1"/>
                </a:solidFill>
                <a:effectLst/>
                <a:latin typeface="Abadi MT Condensed Light" panose="020B0306030101010103" pitchFamily="34" charset="77"/>
                <a:ea typeface="+mn-ea"/>
                <a:cs typeface="+mn-cs"/>
              </a:rPr>
              <a:t>.</a:t>
            </a:r>
            <a:endParaRPr lang="en-GB" sz="1000" kern="1200" dirty="0">
              <a:solidFill>
                <a:schemeClr val="tx1"/>
              </a:solidFill>
              <a:effectLst/>
              <a:latin typeface="Abadi MT Condensed Light" panose="020B0306030101010103" pitchFamily="34" charset="77"/>
              <a:ea typeface="+mn-ea"/>
              <a:cs typeface="+mn-cs"/>
            </a:endParaRPr>
          </a:p>
          <a:p>
            <a:r>
              <a:rPr lang="en-GB" sz="1000" kern="1200" dirty="0">
                <a:solidFill>
                  <a:schemeClr val="tx1"/>
                </a:solidFill>
                <a:effectLst/>
                <a:latin typeface="Abadi MT Condensed Light" panose="020B0306030101010103" pitchFamily="34" charset="77"/>
                <a:ea typeface="+mn-ea"/>
                <a:cs typeface="+mn-cs"/>
              </a:rPr>
              <a:t>Across WWPS, AWS are supporting researchers and research organisations, to achieve a key objective, that being to </a:t>
            </a:r>
            <a:r>
              <a:rPr lang="en-GB" sz="1000" b="1" kern="1200" dirty="0">
                <a:solidFill>
                  <a:schemeClr val="tx1"/>
                </a:solidFill>
                <a:effectLst/>
                <a:latin typeface="Abadi MT Condensed Light" panose="020B0306030101010103" pitchFamily="34" charset="77"/>
                <a:ea typeface="+mn-ea"/>
                <a:cs typeface="+mn-cs"/>
              </a:rPr>
              <a:t>reducing the time to science  - </a:t>
            </a:r>
            <a:r>
              <a:rPr lang="en-GB" sz="1000" kern="1200" dirty="0">
                <a:solidFill>
                  <a:schemeClr val="tx1"/>
                </a:solidFill>
                <a:effectLst/>
                <a:latin typeface="Abadi MT Condensed Light" panose="020B0306030101010103" pitchFamily="34" charset="77"/>
                <a:ea typeface="+mn-ea"/>
                <a:cs typeface="+mn-cs"/>
              </a:rPr>
              <a:t>and we do that by automating processes, allowing better collaboration and allowing research to be done at a scale not always possible using traditional on-premises infrastructure. </a:t>
            </a:r>
          </a:p>
          <a:p>
            <a:endParaRPr lang="en-GB" sz="1000" kern="1200" dirty="0">
              <a:solidFill>
                <a:schemeClr val="tx1"/>
              </a:solidFill>
              <a:effectLst/>
              <a:latin typeface="Abadi MT Condensed Light" panose="020B0306030101010103" pitchFamily="34" charset="77"/>
              <a:ea typeface="+mn-ea"/>
              <a:cs typeface="+mn-cs"/>
            </a:endParaRPr>
          </a:p>
          <a:p>
            <a:r>
              <a:rPr lang="en-US" sz="1000" kern="1200" dirty="0">
                <a:solidFill>
                  <a:schemeClr val="tx1"/>
                </a:solidFill>
                <a:effectLst/>
                <a:latin typeface="Abadi MT Condensed Light" panose="020B0306030101010103" pitchFamily="34" charset="77"/>
                <a:ea typeface="+mn-ea"/>
                <a:cs typeface="+mn-cs"/>
              </a:rPr>
              <a:t>Firstly – It’s about </a:t>
            </a:r>
            <a:r>
              <a:rPr lang="en-US" sz="1000" b="1" kern="1200" dirty="0">
                <a:solidFill>
                  <a:schemeClr val="tx1"/>
                </a:solidFill>
                <a:effectLst/>
                <a:latin typeface="Abadi MT Condensed Light" panose="020B0306030101010103" pitchFamily="34" charset="77"/>
                <a:ea typeface="+mn-ea"/>
                <a:cs typeface="+mn-cs"/>
              </a:rPr>
              <a:t>Science, Not Servers </a:t>
            </a:r>
            <a:r>
              <a:rPr lang="en-US" sz="1000" kern="1200" dirty="0">
                <a:solidFill>
                  <a:schemeClr val="tx1"/>
                </a:solidFill>
                <a:effectLst/>
                <a:latin typeface="Abadi MT Condensed Light" panose="020B0306030101010103" pitchFamily="34" charset="77"/>
                <a:ea typeface="+mn-ea"/>
                <a:cs typeface="+mn-cs"/>
              </a:rPr>
              <a:t>– giving researchers the opportunity to use compute and other services easily, when they need, to do large scale analysis</a:t>
            </a:r>
            <a:endParaRPr lang="en-GB" sz="1000" kern="1200" dirty="0">
              <a:solidFill>
                <a:schemeClr val="tx1"/>
              </a:solidFill>
              <a:effectLst/>
              <a:latin typeface="Abadi MT Condensed Light" panose="020B0306030101010103" pitchFamily="34" charset="77"/>
              <a:ea typeface="+mn-ea"/>
              <a:cs typeface="+mn-cs"/>
            </a:endParaRPr>
          </a:p>
          <a:p>
            <a:r>
              <a:rPr lang="en-US" sz="1000" b="1" kern="1200" dirty="0">
                <a:solidFill>
                  <a:schemeClr val="tx1"/>
                </a:solidFill>
                <a:effectLst/>
                <a:latin typeface="Abadi MT Condensed Light" panose="020B0306030101010103" pitchFamily="34" charset="77"/>
                <a:ea typeface="+mn-ea"/>
                <a:cs typeface="+mn-cs"/>
              </a:rPr>
              <a:t>We help with Collaboration</a:t>
            </a:r>
            <a:r>
              <a:rPr lang="en-US" sz="1000" kern="1200" dirty="0">
                <a:solidFill>
                  <a:schemeClr val="tx1"/>
                </a:solidFill>
                <a:effectLst/>
                <a:latin typeface="Abadi MT Condensed Light" panose="020B0306030101010103" pitchFamily="34" charset="77"/>
                <a:ea typeface="+mn-ea"/>
                <a:cs typeface="+mn-cs"/>
              </a:rPr>
              <a:t> – allowing you to more easily share and access large data sets across institutions/ </a:t>
            </a:r>
            <a:r>
              <a:rPr lang="en-US" sz="1000" kern="1200" dirty="0" err="1">
                <a:solidFill>
                  <a:schemeClr val="tx1"/>
                </a:solidFill>
                <a:effectLst/>
                <a:latin typeface="Abadi MT Condensed Light" panose="020B0306030101010103" pitchFamily="34" charset="77"/>
                <a:ea typeface="+mn-ea"/>
                <a:cs typeface="+mn-cs"/>
              </a:rPr>
              <a:t>organisations</a:t>
            </a:r>
            <a:r>
              <a:rPr lang="en-US" sz="1000" kern="1200" dirty="0">
                <a:solidFill>
                  <a:schemeClr val="tx1"/>
                </a:solidFill>
                <a:effectLst/>
                <a:latin typeface="Abadi MT Condensed Light" panose="020B0306030101010103" pitchFamily="34" charset="77"/>
                <a:ea typeface="+mn-ea"/>
                <a:cs typeface="+mn-cs"/>
              </a:rPr>
              <a:t> globally and </a:t>
            </a:r>
            <a:r>
              <a:rPr lang="en-US" sz="1000" b="1" kern="1200" dirty="0">
                <a:solidFill>
                  <a:schemeClr val="tx1"/>
                </a:solidFill>
                <a:effectLst/>
                <a:latin typeface="Abadi MT Condensed Light" panose="020B0306030101010103" pitchFamily="34" charset="77"/>
                <a:ea typeface="+mn-ea"/>
                <a:cs typeface="+mn-cs"/>
              </a:rPr>
              <a:t>Share Effort</a:t>
            </a:r>
            <a:r>
              <a:rPr lang="en-US" sz="1000" kern="1200" dirty="0">
                <a:solidFill>
                  <a:schemeClr val="tx1"/>
                </a:solidFill>
                <a:effectLst/>
                <a:latin typeface="Abadi MT Condensed Light" panose="020B0306030101010103" pitchFamily="34" charset="77"/>
                <a:ea typeface="+mn-ea"/>
                <a:cs typeface="+mn-cs"/>
              </a:rPr>
              <a:t>  and leverage the work done by other scientists to save time</a:t>
            </a:r>
            <a:endParaRPr lang="en-GB" sz="1000" kern="1200" dirty="0">
              <a:solidFill>
                <a:schemeClr val="tx1"/>
              </a:solidFill>
              <a:effectLst/>
              <a:latin typeface="Abadi MT Condensed Light" panose="020B0306030101010103" pitchFamily="34" charset="77"/>
              <a:ea typeface="+mn-ea"/>
              <a:cs typeface="+mn-cs"/>
            </a:endParaRPr>
          </a:p>
          <a:p>
            <a:r>
              <a:rPr lang="en-US" sz="1000" b="1" kern="1200" dirty="0">
                <a:solidFill>
                  <a:schemeClr val="tx1"/>
                </a:solidFill>
                <a:effectLst/>
                <a:latin typeface="Abadi MT Condensed Light" panose="020B0306030101010103" pitchFamily="34" charset="77"/>
                <a:ea typeface="+mn-ea"/>
                <a:cs typeface="+mn-cs"/>
              </a:rPr>
              <a:t>We </a:t>
            </a:r>
            <a:r>
              <a:rPr lang="en-US" sz="1000" kern="1200" dirty="0">
                <a:solidFill>
                  <a:schemeClr val="tx1"/>
                </a:solidFill>
                <a:effectLst/>
                <a:latin typeface="Abadi MT Condensed Light" panose="020B0306030101010103" pitchFamily="34" charset="77"/>
                <a:ea typeface="+mn-ea"/>
                <a:cs typeface="+mn-cs"/>
              </a:rPr>
              <a:t> allow you to </a:t>
            </a:r>
            <a:r>
              <a:rPr lang="en-US" sz="1000" b="1" kern="1200" dirty="0">
                <a:solidFill>
                  <a:schemeClr val="tx1"/>
                </a:solidFill>
                <a:effectLst/>
                <a:latin typeface="Abadi MT Condensed Light" panose="020B0306030101010103" pitchFamily="34" charset="77"/>
                <a:ea typeface="+mn-ea"/>
                <a:cs typeface="+mn-cs"/>
              </a:rPr>
              <a:t>replicate </a:t>
            </a:r>
            <a:r>
              <a:rPr lang="en-US" sz="1000" kern="1200" dirty="0">
                <a:solidFill>
                  <a:schemeClr val="tx1"/>
                </a:solidFill>
                <a:effectLst/>
                <a:latin typeface="Abadi MT Condensed Light" panose="020B0306030101010103" pitchFamily="34" charset="77"/>
                <a:ea typeface="+mn-ea"/>
                <a:cs typeface="+mn-cs"/>
              </a:rPr>
              <a:t>work  providing a common platform for reproducing scientific analyses </a:t>
            </a:r>
            <a:r>
              <a:rPr lang="en-GB" sz="1000" kern="1200" dirty="0">
                <a:solidFill>
                  <a:schemeClr val="tx1"/>
                </a:solidFill>
                <a:effectLst/>
                <a:latin typeface="Abadi MT Condensed Light" panose="020B0306030101010103" pitchFamily="34" charset="77"/>
                <a:ea typeface="+mn-ea"/>
                <a:cs typeface="+mn-cs"/>
              </a:rPr>
              <a:t> and provide </a:t>
            </a:r>
            <a:r>
              <a:rPr lang="en-US" sz="1000" kern="1200" dirty="0">
                <a:solidFill>
                  <a:schemeClr val="tx1"/>
                </a:solidFill>
                <a:effectLst/>
                <a:latin typeface="Abadi MT Condensed Light" panose="020B0306030101010103" pitchFamily="34" charset="77"/>
                <a:ea typeface="+mn-ea"/>
                <a:cs typeface="+mn-cs"/>
              </a:rPr>
              <a:t>State of the art </a:t>
            </a:r>
            <a:r>
              <a:rPr lang="en-US" sz="1000" b="1" kern="1200" dirty="0">
                <a:solidFill>
                  <a:schemeClr val="tx1"/>
                </a:solidFill>
                <a:effectLst/>
                <a:latin typeface="Abadi MT Condensed Light" panose="020B0306030101010103" pitchFamily="34" charset="77"/>
                <a:ea typeface="+mn-ea"/>
                <a:cs typeface="+mn-cs"/>
              </a:rPr>
              <a:t>analytic tools </a:t>
            </a:r>
            <a:r>
              <a:rPr lang="en-US" sz="1000" kern="1200" dirty="0">
                <a:solidFill>
                  <a:schemeClr val="tx1"/>
                </a:solidFill>
                <a:effectLst/>
                <a:latin typeface="Abadi MT Condensed Light" panose="020B0306030101010103" pitchFamily="34" charset="77"/>
                <a:ea typeface="+mn-ea"/>
                <a:cs typeface="+mn-cs"/>
              </a:rPr>
              <a:t>and machine learning for that data science.</a:t>
            </a:r>
            <a:endParaRPr lang="en-GB" sz="1000" kern="1200" dirty="0">
              <a:solidFill>
                <a:schemeClr val="tx1"/>
              </a:solidFill>
              <a:effectLst/>
              <a:latin typeface="Abadi MT Condensed Light" panose="020B0306030101010103" pitchFamily="34" charset="77"/>
              <a:ea typeface="+mn-ea"/>
              <a:cs typeface="+mn-cs"/>
            </a:endParaRPr>
          </a:p>
          <a:p>
            <a:r>
              <a:rPr lang="en-US" sz="1000" b="1" kern="1200" dirty="0">
                <a:solidFill>
                  <a:schemeClr val="tx1"/>
                </a:solidFill>
                <a:effectLst/>
                <a:latin typeface="Abadi MT Condensed Light" panose="020B0306030101010103" pitchFamily="34" charset="77"/>
                <a:ea typeface="+mn-ea"/>
                <a:cs typeface="+mn-cs"/>
              </a:rPr>
              <a:t>And last but not least Security</a:t>
            </a:r>
            <a:r>
              <a:rPr lang="en-US" sz="1000" kern="1200" dirty="0">
                <a:solidFill>
                  <a:schemeClr val="tx1"/>
                </a:solidFill>
                <a:effectLst/>
                <a:latin typeface="Abadi MT Condensed Light" panose="020B0306030101010103" pitchFamily="34" charset="77"/>
                <a:ea typeface="+mn-ea"/>
                <a:cs typeface="+mn-cs"/>
              </a:rPr>
              <a:t> – providing a secure environment for research, which is the central theme of why we have developed TRE on AWS </a:t>
            </a:r>
            <a:endParaRPr lang="en-US" sz="1000" b="1" dirty="0">
              <a:latin typeface="Abadi MT Condensed Light" panose="020B0306030101010103" pitchFamily="34" charset="77"/>
            </a:endParaRPr>
          </a:p>
        </p:txBody>
      </p:sp>
    </p:spTree>
    <p:extLst>
      <p:ext uri="{BB962C8B-B14F-4D97-AF65-F5344CB8AC3E}">
        <p14:creationId xmlns:p14="http://schemas.microsoft.com/office/powerpoint/2010/main" val="39535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731838"/>
            <a:ext cx="5759450" cy="3240087"/>
          </a:xfrm>
        </p:spPr>
      </p:sp>
      <p:sp>
        <p:nvSpPr>
          <p:cNvPr id="3" name="Notes Placeholder 2"/>
          <p:cNvSpPr>
            <a:spLocks noGrp="1"/>
          </p:cNvSpPr>
          <p:nvPr>
            <p:ph type="body" idx="1"/>
          </p:nvPr>
        </p:nvSpPr>
        <p:spPr/>
        <p:txBody>
          <a:bodyPr/>
          <a:lstStyle/>
          <a:p>
            <a:r>
              <a:rPr lang="en-GB" b="0" i="0" dirty="0">
                <a:solidFill>
                  <a:srgbClr val="000000"/>
                </a:solidFill>
                <a:effectLst/>
                <a:latin typeface="Lato" panose="020F0502020204030203" pitchFamily="34" charset="0"/>
              </a:rPr>
              <a:t>Lake Formation is an integrated data lake service that makes it easy for you to ingest, clean, </a:t>
            </a:r>
            <a:r>
              <a:rPr lang="en-GB" b="0" i="0" dirty="0" err="1">
                <a:solidFill>
                  <a:srgbClr val="000000"/>
                </a:solidFill>
                <a:effectLst/>
                <a:latin typeface="Lato" panose="020F0502020204030203" pitchFamily="34" charset="0"/>
              </a:rPr>
              <a:t>catalog</a:t>
            </a:r>
            <a:r>
              <a:rPr lang="en-GB" b="0" i="0" dirty="0">
                <a:solidFill>
                  <a:srgbClr val="000000"/>
                </a:solidFill>
                <a:effectLst/>
                <a:latin typeface="Lato" panose="020F0502020204030203" pitchFamily="34" charset="0"/>
              </a:rPr>
              <a:t>, transform, and secure your data and make it available for analysis and ML.</a:t>
            </a:r>
            <a:endParaRPr dirty="0"/>
          </a:p>
        </p:txBody>
      </p:sp>
    </p:spTree>
    <p:extLst>
      <p:ext uri="{BB962C8B-B14F-4D97-AF65-F5344CB8AC3E}">
        <p14:creationId xmlns:p14="http://schemas.microsoft.com/office/powerpoint/2010/main" val="2074979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GB" b="0" i="0" dirty="0">
                <a:solidFill>
                  <a:srgbClr val="000000"/>
                </a:solidFill>
                <a:effectLst/>
                <a:latin typeface="Lato" panose="020F0502020204030203" pitchFamily="34" charset="0"/>
              </a:rPr>
              <a:t>Amazon S3 is object storage built to store and retrieve any amount of data from anywhere. S3 is a simple storage service that offers industry leading durability, availability, performance, security, and virtually unlimited scalability at very low costs.</a:t>
            </a:r>
          </a:p>
          <a:p>
            <a:endParaRPr lang="en-GB" b="0" i="0" dirty="0">
              <a:solidFill>
                <a:srgbClr val="000000"/>
              </a:solidFill>
              <a:effectLst/>
              <a:latin typeface="Lato" panose="020F0502020204030203" pitchFamily="34" charset="0"/>
            </a:endParaRPr>
          </a:p>
          <a:p>
            <a:r>
              <a:rPr lang="en-GB" b="0" i="0" dirty="0">
                <a:solidFill>
                  <a:srgbClr val="4D5156"/>
                </a:solidFill>
                <a:effectLst/>
                <a:latin typeface="Google Sans"/>
              </a:rPr>
              <a:t>Athena: interactive SQL service.  </a:t>
            </a:r>
            <a:r>
              <a:rPr lang="en-GB" b="0" i="0" dirty="0">
                <a:solidFill>
                  <a:srgbClr val="040C28"/>
                </a:solidFill>
                <a:effectLst/>
                <a:latin typeface="Google Sans"/>
              </a:rPr>
              <a:t>helps you </a:t>
            </a:r>
            <a:r>
              <a:rPr lang="en-GB" b="0" i="0" dirty="0" err="1">
                <a:solidFill>
                  <a:srgbClr val="040C28"/>
                </a:solidFill>
                <a:effectLst/>
                <a:latin typeface="Google Sans"/>
              </a:rPr>
              <a:t>analyze</a:t>
            </a:r>
            <a:r>
              <a:rPr lang="en-GB" b="0" i="0" dirty="0">
                <a:solidFill>
                  <a:srgbClr val="040C28"/>
                </a:solidFill>
                <a:effectLst/>
                <a:latin typeface="Google Sans"/>
              </a:rPr>
              <a:t> unstructured, semi-structured, and structured data stored in Amazon S3</a:t>
            </a:r>
            <a:r>
              <a:rPr lang="en-GB" b="0" i="0" dirty="0">
                <a:solidFill>
                  <a:srgbClr val="4D5156"/>
                </a:solidFill>
                <a:effectLst/>
                <a:latin typeface="Google Sans"/>
              </a:rPr>
              <a:t>. Examples include CSV, JSON, or columnar data formats such as Apache Parquet and Apache ORC. You can use Athena to run ad-hoc queries using ANSI SQL, without the need to aggregate or load the data into Athena.</a:t>
            </a:r>
            <a:endParaRPr lang="en-GB" b="0" i="0" dirty="0">
              <a:solidFill>
                <a:srgbClr val="000000"/>
              </a:solidFill>
              <a:effectLst/>
              <a:latin typeface="Lato" panose="020F0502020204030203" pitchFamily="34" charset="0"/>
            </a:endParaRPr>
          </a:p>
          <a:p>
            <a:endParaRPr lang="en-GB" b="0" i="0" dirty="0">
              <a:solidFill>
                <a:srgbClr val="000000"/>
              </a:solidFill>
              <a:effectLst/>
              <a:latin typeface="Lato" panose="020F0502020204030203" pitchFamily="34" charset="0"/>
            </a:endParaRPr>
          </a:p>
          <a:p>
            <a:r>
              <a:rPr lang="en-GB" b="0" i="0" dirty="0">
                <a:solidFill>
                  <a:srgbClr val="4D5156"/>
                </a:solidFill>
                <a:effectLst/>
                <a:latin typeface="Google Sans"/>
              </a:rPr>
              <a:t>AWS Glue is a serverless data integration service that </a:t>
            </a:r>
            <a:r>
              <a:rPr lang="en-GB" b="0" i="0" dirty="0">
                <a:solidFill>
                  <a:srgbClr val="040C28"/>
                </a:solidFill>
                <a:effectLst/>
                <a:latin typeface="Google Sans"/>
              </a:rPr>
              <a:t>makes it easier to discover, prepare, move, and integrate data from multiple sources for analytics, machine learning (ML), and application development</a:t>
            </a:r>
            <a:r>
              <a:rPr lang="en-GB" b="0" i="0" dirty="0">
                <a:solidFill>
                  <a:srgbClr val="4D5156"/>
                </a:solidFill>
                <a:effectLst/>
                <a:latin typeface="Google Sans"/>
              </a:rPr>
              <a:t>. </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31</a:t>
            </a:fld>
            <a:endParaRPr lang="en-US" dirty="0"/>
          </a:p>
        </p:txBody>
      </p:sp>
    </p:spTree>
    <p:extLst>
      <p:ext uri="{BB962C8B-B14F-4D97-AF65-F5344CB8AC3E}">
        <p14:creationId xmlns:p14="http://schemas.microsoft.com/office/powerpoint/2010/main" val="2276419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32</a:t>
            </a:fld>
            <a:endParaRPr lang="en-US" dirty="0"/>
          </a:p>
        </p:txBody>
      </p:sp>
    </p:spTree>
    <p:extLst>
      <p:ext uri="{BB962C8B-B14F-4D97-AF65-F5344CB8AC3E}">
        <p14:creationId xmlns:p14="http://schemas.microsoft.com/office/powerpoint/2010/main" val="3487631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GB" b="0" i="0" dirty="0">
                <a:solidFill>
                  <a:srgbClr val="000000"/>
                </a:solidFill>
                <a:effectLst/>
                <a:latin typeface="Merriweather" pitchFamily="2" charset="77"/>
              </a:rPr>
              <a:t>When you deploy a TRE project, via the admin app, by default deploys production and development environment both of which have service workbench, an egress app and data lake on a per project basis.</a:t>
            </a:r>
          </a:p>
          <a:p>
            <a:r>
              <a:rPr lang="en-GB" sz="1200" b="0" i="0" kern="1200" dirty="0">
                <a:solidFill>
                  <a:schemeClr val="tx1"/>
                </a:solidFill>
                <a:effectLst/>
                <a:latin typeface="Amazon Ember Regular" charset="0"/>
                <a:ea typeface="+mn-ea"/>
                <a:cs typeface="+mn-cs"/>
              </a:rPr>
              <a:t>The lead researcher uses the project admin application to make an application  to do research on a TRE. The lead researcher will go through 3 approval loops as part of this process. </a:t>
            </a:r>
          </a:p>
          <a:p>
            <a:endParaRPr lang="en-GB" sz="1200" b="0" i="0" kern="1200" dirty="0">
              <a:solidFill>
                <a:schemeClr val="tx1"/>
              </a:solidFill>
              <a:effectLst/>
              <a:latin typeface="Amazon Ember Regular" charset="0"/>
              <a:ea typeface="+mn-ea"/>
              <a:cs typeface="+mn-cs"/>
            </a:endParaRPr>
          </a:p>
          <a:p>
            <a:pPr marL="228600" indent="-228600">
              <a:buAutoNum type="arabicPeriod"/>
            </a:pPr>
            <a:r>
              <a:rPr lang="en-GB" sz="1200" b="0" i="0" kern="1200" dirty="0">
                <a:solidFill>
                  <a:schemeClr val="tx1"/>
                </a:solidFill>
                <a:effectLst/>
                <a:latin typeface="Amazon Ember Regular" charset="0"/>
                <a:ea typeface="+mn-ea"/>
                <a:cs typeface="+mn-cs"/>
              </a:rPr>
              <a:t>Research office – at this stage the lead researcher is outlining what datasets they are going to use, the impact level associated with that dataset, the governance information, the data protection impact assessment,, legal information etc</a:t>
            </a:r>
          </a:p>
          <a:p>
            <a:pPr marL="228600" indent="-228600">
              <a:buAutoNum type="arabicPeriod"/>
            </a:pPr>
            <a:r>
              <a:rPr lang="en-GB" sz="1200" b="0" i="0" kern="1200" dirty="0">
                <a:solidFill>
                  <a:schemeClr val="tx1"/>
                </a:solidFill>
                <a:effectLst/>
                <a:latin typeface="Amazon Ember Regular" charset="0"/>
                <a:ea typeface="+mn-ea"/>
                <a:cs typeface="+mn-cs"/>
              </a:rPr>
              <a:t>Department of finance budgets / Lead researcher, adding financial information about the TRE project that will be approved or rejected . </a:t>
            </a:r>
          </a:p>
          <a:p>
            <a:pPr marL="228600" indent="-228600">
              <a:buAutoNum type="arabicPeriod"/>
            </a:pPr>
            <a:endParaRPr lang="en-GB" sz="1200" b="0" i="0" kern="1200" dirty="0">
              <a:solidFill>
                <a:schemeClr val="tx1"/>
              </a:solidFill>
              <a:effectLst/>
              <a:latin typeface="Amazon Ember Regular" charset="0"/>
              <a:ea typeface="+mn-ea"/>
              <a:cs typeface="+mn-cs"/>
            </a:endParaRPr>
          </a:p>
          <a:p>
            <a:pPr marL="228600" indent="-228600">
              <a:buAutoNum type="arabicPeriod"/>
            </a:pPr>
            <a:r>
              <a:rPr lang="en-GB" sz="1200" b="0" i="0" kern="1200" dirty="0">
                <a:solidFill>
                  <a:schemeClr val="tx1"/>
                </a:solidFill>
                <a:effectLst/>
                <a:latin typeface="Amazon Ember Regular" charset="0"/>
                <a:ea typeface="+mn-ea"/>
                <a:cs typeface="+mn-cs"/>
              </a:rPr>
              <a:t>At the end of that process, there is an overall approval by the TRE admin, who sees all the above information provided. Once the TRE admin approves, the project admin builds the underlying infrastructure. Deploy </a:t>
            </a:r>
            <a:r>
              <a:rPr lang="en-GB" sz="1200" b="0" i="0" kern="1200" dirty="0" err="1">
                <a:solidFill>
                  <a:schemeClr val="tx1"/>
                </a:solidFill>
                <a:effectLst/>
                <a:latin typeface="Amazon Ember Regular" charset="0"/>
                <a:ea typeface="+mn-ea"/>
                <a:cs typeface="+mn-cs"/>
              </a:rPr>
              <a:t>DataLake</a:t>
            </a:r>
            <a:r>
              <a:rPr lang="en-GB" sz="1200" b="0" i="0" kern="1200" dirty="0">
                <a:solidFill>
                  <a:schemeClr val="tx1"/>
                </a:solidFill>
                <a:effectLst/>
                <a:latin typeface="Amazon Ember Regular" charset="0"/>
                <a:ea typeface="+mn-ea"/>
                <a:cs typeface="+mn-cs"/>
              </a:rPr>
              <a:t> and </a:t>
            </a:r>
            <a:r>
              <a:rPr lang="en-GB" sz="1200" b="0" i="0" kern="1200" dirty="0" err="1">
                <a:solidFill>
                  <a:schemeClr val="tx1"/>
                </a:solidFill>
                <a:effectLst/>
                <a:latin typeface="Amazon Ember Regular" charset="0"/>
                <a:ea typeface="+mn-ea"/>
                <a:cs typeface="+mn-cs"/>
              </a:rPr>
              <a:t>ServiceWorkbench</a:t>
            </a:r>
            <a:endParaRPr lang="en-GB" sz="1200" b="0" i="0" kern="1200" dirty="0">
              <a:solidFill>
                <a:schemeClr val="tx1"/>
              </a:solidFill>
              <a:effectLst/>
              <a:latin typeface="Amazon Ember Regular" charset="0"/>
              <a:ea typeface="+mn-ea"/>
              <a:cs typeface="+mn-cs"/>
            </a:endParaRPr>
          </a:p>
          <a:p>
            <a:endParaRPr lang="en-GB" sz="1200" b="0" i="0" kern="1200" dirty="0">
              <a:solidFill>
                <a:schemeClr val="tx1"/>
              </a:solidFill>
              <a:effectLst/>
              <a:latin typeface="Amazon Ember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2988633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mazon Ember Regular" charset="0"/>
                <a:ea typeface="+mn-ea"/>
                <a:cs typeface="+mn-cs"/>
              </a:rPr>
              <a:t>Okay, so let's say I'm a researcher, and I'm using my workspace, maybe that workspaces. And what I would do when I was using my workspace, is I would move any data that I wanted to egress into this egress store here.</a:t>
            </a:r>
          </a:p>
          <a:p>
            <a:endParaRPr lang="en-GB" sz="1200" b="0" i="0" kern="1200" dirty="0">
              <a:solidFill>
                <a:schemeClr val="tx1"/>
              </a:solidFill>
              <a:effectLst/>
              <a:latin typeface="Amazon Ember Regular" charset="0"/>
              <a:ea typeface="+mn-ea"/>
              <a:cs typeface="+mn-cs"/>
            </a:endParaRPr>
          </a:p>
          <a:p>
            <a:r>
              <a:rPr lang="en-GB" sz="1200" b="0" i="0" kern="1200" dirty="0">
                <a:solidFill>
                  <a:schemeClr val="tx1"/>
                </a:solidFill>
                <a:effectLst/>
                <a:latin typeface="Amazon Ember Regular" charset="0"/>
                <a:ea typeface="+mn-ea"/>
                <a:cs typeface="+mn-cs"/>
              </a:rPr>
              <a:t>When I'm ready to make an egress request, I hit a button, which is the Submit egress request. if I go into step functions, when I click the button to say start the egress process, it runs this data egress workflow.</a:t>
            </a:r>
          </a:p>
          <a:p>
            <a:endParaRPr lang="en-GB" sz="1200" b="0" i="0" kern="1200" dirty="0">
              <a:solidFill>
                <a:schemeClr val="tx1"/>
              </a:solidFill>
              <a:effectLst/>
              <a:latin typeface="Amazon Ember Regular" charset="0"/>
              <a:ea typeface="+mn-ea"/>
              <a:cs typeface="+mn-cs"/>
            </a:endParaRPr>
          </a:p>
          <a:p>
            <a:r>
              <a:rPr lang="en-GB" sz="1200" b="0" i="0" kern="1200" dirty="0">
                <a:solidFill>
                  <a:schemeClr val="tx1"/>
                </a:solidFill>
                <a:effectLst/>
                <a:latin typeface="Amazon Ember Regular" charset="0"/>
                <a:ea typeface="+mn-ea"/>
                <a:cs typeface="+mn-cs"/>
              </a:rPr>
              <a:t>It's copying those egress objects to an egress staging area. So it's basically copying the data lake to the service workbench.</a:t>
            </a:r>
          </a:p>
          <a:p>
            <a:endParaRPr lang="en-GB" sz="1200" b="0" i="0" kern="1200" dirty="0">
              <a:solidFill>
                <a:schemeClr val="tx1"/>
              </a:solidFill>
              <a:effectLst/>
              <a:latin typeface="Amazon Ember Regular" charset="0"/>
              <a:ea typeface="+mn-ea"/>
              <a:cs typeface="+mn-cs"/>
            </a:endParaRPr>
          </a:p>
          <a:p>
            <a:r>
              <a:rPr lang="en-GB" sz="1200" b="0" i="0" kern="1200" dirty="0">
                <a:solidFill>
                  <a:schemeClr val="tx1"/>
                </a:solidFill>
                <a:effectLst/>
                <a:latin typeface="Amazon Ember Regular" charset="0"/>
                <a:ea typeface="+mn-ea"/>
                <a:cs typeface="+mn-cs"/>
              </a:rPr>
              <a:t>So if I log on to the egress app as the information governance lead, what I will see here are all of the egress requests that have been made by researchers as a list. So if I looked at one of these requests, I could see which workspace it came from.</a:t>
            </a:r>
          </a:p>
          <a:p>
            <a:endParaRPr lang="en-GB" sz="1200" b="0" i="0" kern="1200" dirty="0">
              <a:solidFill>
                <a:schemeClr val="tx1"/>
              </a:solidFill>
              <a:effectLst/>
              <a:latin typeface="Amazon Ember Regular" charset="0"/>
              <a:ea typeface="+mn-ea"/>
              <a:cs typeface="+mn-cs"/>
            </a:endParaRPr>
          </a:p>
          <a:p>
            <a:endParaRPr lang="en-GB" sz="1200" b="0" i="0" kern="1200" dirty="0">
              <a:solidFill>
                <a:schemeClr val="tx1"/>
              </a:solidFill>
              <a:effectLst/>
              <a:latin typeface="Amazon Ember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1615020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mazon Ember Regular" charset="0"/>
                <a:ea typeface="+mn-ea"/>
                <a:cs typeface="+mn-cs"/>
              </a:rPr>
              <a:t>data egress application, which is responsible for controlling the flow of egress information through the solution. </a:t>
            </a:r>
          </a:p>
          <a:p>
            <a:endParaRPr lang="en-GB" sz="1200" b="0" i="0" kern="1200" dirty="0">
              <a:solidFill>
                <a:schemeClr val="tx1"/>
              </a:solidFill>
              <a:effectLst/>
              <a:latin typeface="Amazon Ember Regular" charset="0"/>
              <a:ea typeface="+mn-ea"/>
              <a:cs typeface="+mn-cs"/>
            </a:endParaRPr>
          </a:p>
          <a:p>
            <a:endParaRPr lang="en-GB" sz="1200" b="0" i="0" kern="1200" dirty="0">
              <a:solidFill>
                <a:schemeClr val="tx1"/>
              </a:solidFill>
              <a:effectLst/>
              <a:latin typeface="Amazon Ember Regular" charset="0"/>
              <a:ea typeface="+mn-ea"/>
              <a:cs typeface="+mn-cs"/>
            </a:endParaRPr>
          </a:p>
          <a:p>
            <a:r>
              <a:rPr lang="en-GB" sz="1200" b="0" i="0" kern="1200" dirty="0">
                <a:solidFill>
                  <a:schemeClr val="tx1"/>
                </a:solidFill>
                <a:effectLst/>
                <a:latin typeface="Amazon Ember Regular" charset="0"/>
                <a:ea typeface="+mn-ea"/>
                <a:cs typeface="+mn-cs"/>
              </a:rPr>
              <a:t>Which researcher when the request was made. This one I've previously approved this but what you do is you hit the Approve button, and you put your justification and so it says this data has no issues with PII and can egress so you so you make your decision in this application. Once you've made your decision, it then goes to the next stage of this process. So if this is all green, because the decisions were accept decisions, it then notifies the research it team within a within a university that they need to make the second level of approval for this egress operation.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4188087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mazon Ember Regular" charset="0"/>
                <a:ea typeface="+mn-ea"/>
                <a:cs typeface="+mn-cs"/>
              </a:rPr>
              <a:t>Budget control: It's an add on that's integrated with service workbench and once you reach your budget limit, it will stop the ability to turn on new workspaces in service workbench. The cost solution in service Workbench is really what you know what's called a show back mechanism, but it's not taking any kind of mitigating action whereas the Budget Control is a bit of a it's a more kind of draconian control it's a bit of a harder control and is secure external access is so allow researchers from different organisations to use the theory.</a:t>
            </a:r>
          </a:p>
          <a:p>
            <a:endParaRPr lang="en-GB" sz="1200" b="0" i="0" kern="1200" dirty="0">
              <a:solidFill>
                <a:schemeClr val="tx1"/>
              </a:solidFill>
              <a:effectLst/>
              <a:latin typeface="Amazon Ember Regular" charset="0"/>
              <a:ea typeface="+mn-ea"/>
              <a:cs typeface="+mn-cs"/>
            </a:endParaRPr>
          </a:p>
          <a:p>
            <a:r>
              <a:rPr lang="en-GB" sz="1200" b="0" i="0" kern="1200" dirty="0">
                <a:solidFill>
                  <a:schemeClr val="tx1"/>
                </a:solidFill>
                <a:effectLst/>
                <a:latin typeface="Amazon Ember Regular" charset="0"/>
                <a:ea typeface="+mn-ea"/>
                <a:cs typeface="+mn-cs"/>
              </a:rPr>
              <a:t>Secure external access: Those Workspaces are provisioned into private subnets with no internet connectivity whatsoever. So the other use case for secure external access of course, is some of the workspaces need a licencing server. So in order to actually for those workspaces to communicate with their licencing server, there are two ways two ways you can do that. Oh, yeah, you could, you could deploy the licencing server into the VPC, sort of alongside the workspaces. Or you could punch a hole through the firewall. And allow the workspaces to access the licencing server on premises.</a:t>
            </a:r>
          </a:p>
          <a:p>
            <a:endParaRPr lang="en-GB" sz="1200" b="0" i="0" kern="1200" dirty="0">
              <a:solidFill>
                <a:schemeClr val="tx1"/>
              </a:solidFill>
              <a:effectLst/>
              <a:latin typeface="Amazon Ember Regular" charset="0"/>
              <a:ea typeface="+mn-ea"/>
              <a:cs typeface="+mn-cs"/>
            </a:endParaRPr>
          </a:p>
          <a:p>
            <a:r>
              <a:rPr lang="en-GB" sz="1200" b="0" i="0" kern="1200" dirty="0">
                <a:solidFill>
                  <a:schemeClr val="tx1"/>
                </a:solidFill>
                <a:effectLst/>
                <a:latin typeface="Amazon Ember Regular" charset="0"/>
                <a:ea typeface="+mn-ea"/>
                <a:cs typeface="+mn-cs"/>
              </a:rPr>
              <a:t>centralised logging. What this does is it collects all of the logs from all of the underlying services in the lake and then the egress app or the Admin app service workbench. Every service is obviously generating logs, and then it sends a set of immutable logs to an audit account in a landing zone type environment. All we're doing is centralising those logs into into an audit account. We don't make any assumptions about how you might process those logs. All this does is gathers the logs and sends an immutable set of logs to that audit account.</a:t>
            </a:r>
          </a:p>
          <a:p>
            <a:endParaRPr lang="en-GB" sz="1200" b="0" i="0" kern="1200" dirty="0">
              <a:solidFill>
                <a:schemeClr val="tx1"/>
              </a:solidFill>
              <a:effectLst/>
              <a:latin typeface="Amazon Ember Regular" charset="0"/>
              <a:ea typeface="+mn-ea"/>
              <a:cs typeface="+mn-cs"/>
            </a:endParaRPr>
          </a:p>
          <a:p>
            <a:endParaRPr lang="en-GB" sz="1200" b="0" i="0" kern="1200" dirty="0">
              <a:solidFill>
                <a:schemeClr val="tx1"/>
              </a:solidFill>
              <a:effectLst/>
              <a:latin typeface="Amazon Ember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3193076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D99C64DE-B3AA-4781-BC49-20DC6377FAA5}"/>
              </a:ext>
            </a:extLst>
          </p:cNvPr>
          <p:cNvSpPr>
            <a:spLocks noGrp="1" noRot="1" noChangeAspect="1" noChangeArrowheads="1" noTextEdit="1"/>
          </p:cNvSpPr>
          <p:nvPr>
            <p:ph type="sldImg"/>
          </p:nvPr>
        </p:nvSpPr>
        <p:spPr bwMode="auto">
          <a:xfrm>
            <a:off x="438150" y="457200"/>
            <a:ext cx="5981700" cy="3363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545C5D66-0886-421A-8ACA-32D085DDC2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Research starts with an analysis of gaps in our knowledge based on </a:t>
            </a:r>
            <a:r>
              <a:rPr lang="en-US" altLang="en-US" dirty="0" err="1"/>
              <a:t>publicaly</a:t>
            </a:r>
            <a:r>
              <a:rPr lang="en-US" altLang="en-US" dirty="0"/>
              <a:t> available data, and ends with publication of new data . When data is shared on AWS, anyone can analyze it and build services on top of it using a broad range of compute and data analytics products, including </a:t>
            </a:r>
            <a:r>
              <a:rPr lang="en-US" altLang="en-US" dirty="0">
                <a:hlinkClick r:id="rId3"/>
              </a:rPr>
              <a:t>Amazon EC2</a:t>
            </a:r>
            <a:r>
              <a:rPr lang="en-US" altLang="en-US" dirty="0"/>
              <a:t>, </a:t>
            </a:r>
            <a:r>
              <a:rPr lang="en-US" altLang="en-US" dirty="0">
                <a:hlinkClick r:id="rId4"/>
              </a:rPr>
              <a:t>Amazon Athena</a:t>
            </a:r>
            <a:r>
              <a:rPr lang="en-US" altLang="en-US" dirty="0"/>
              <a:t>, </a:t>
            </a:r>
            <a:r>
              <a:rPr lang="en-US" altLang="en-US" dirty="0">
                <a:hlinkClick r:id="rId5"/>
              </a:rPr>
              <a:t>AWS Lambda</a:t>
            </a:r>
            <a:r>
              <a:rPr lang="en-US" altLang="en-US" dirty="0"/>
              <a:t>, and </a:t>
            </a:r>
            <a:r>
              <a:rPr lang="en-US" altLang="en-US" dirty="0">
                <a:hlinkClick r:id="rId6"/>
              </a:rPr>
              <a:t>Amazon EMR</a:t>
            </a:r>
            <a:r>
              <a:rPr lang="en-US" altLang="en-US" dirty="0"/>
              <a:t>. Sharing data in the cloud lets data users spend more time on data analysis rather than data acquisition.</a:t>
            </a:r>
          </a:p>
          <a:p>
            <a:pPr eaLnBrk="1" hangingPunct="1"/>
            <a:r>
              <a:rPr lang="en-US" altLang="en-US" dirty="0"/>
              <a:t>The </a:t>
            </a:r>
            <a:r>
              <a:rPr lang="en-US" altLang="en-US" dirty="0">
                <a:hlinkClick r:id="rId7"/>
              </a:rPr>
              <a:t>Registry of Open Data</a:t>
            </a:r>
            <a:r>
              <a:rPr lang="en-US" altLang="en-US" dirty="0"/>
              <a:t> on AWS makes it easy to find datasets made publicly available through AWS services. Browse available data and learn how to register your own datasets.</a:t>
            </a:r>
          </a:p>
          <a:p>
            <a:pPr eaLnBrk="1" hangingPunct="1"/>
            <a:endParaRPr lang="en-US" altLang="en-US" dirty="0"/>
          </a:p>
          <a:p>
            <a:pPr defTabSz="1097236"/>
            <a:r>
              <a:rPr lang="en-GB" sz="1200" dirty="0">
                <a:solidFill>
                  <a:schemeClr val="bg1"/>
                </a:solidFill>
              </a:rPr>
              <a:t>The University of Dundee is a public research university in Dundee, Scotland. It has been ranked joint 1st for Medicine in the UK in the Complete University Guide 2021 rankings.</a:t>
            </a:r>
          </a:p>
          <a:p>
            <a:pPr defTabSz="1097236"/>
            <a:r>
              <a:rPr lang="en-GB" sz="1200" dirty="0">
                <a:solidFill>
                  <a:schemeClr val="bg1"/>
                </a:solidFill>
              </a:rPr>
              <a:t>The Health Informatics Centre is part of the Scottish Government research managed “Safe Haven” network.</a:t>
            </a:r>
          </a:p>
          <a:p>
            <a:pPr defTabSz="1097236"/>
            <a:r>
              <a:rPr lang="en-GB" sz="1200" dirty="0">
                <a:solidFill>
                  <a:schemeClr val="bg1"/>
                </a:solidFill>
              </a:rPr>
              <a:t>The </a:t>
            </a:r>
            <a:r>
              <a:rPr lang="en-GB" sz="1200" dirty="0">
                <a:solidFill>
                  <a:schemeClr val="bg1"/>
                </a:solidFill>
                <a:hlinkClick r:id="rId8">
                  <a:extLst>
                    <a:ext uri="{A12FA001-AC4F-418D-AE19-62706E023703}">
                      <ahyp:hlinkClr xmlns:ahyp="http://schemas.microsoft.com/office/drawing/2018/hyperlinkcolor" val="tx"/>
                    </a:ext>
                  </a:extLst>
                </a:hlinkClick>
              </a:rPr>
              <a:t>TREEHOOSE</a:t>
            </a:r>
            <a:r>
              <a:rPr lang="en-GB" sz="1200" dirty="0">
                <a:solidFill>
                  <a:schemeClr val="bg1"/>
                </a:solidFill>
              </a:rPr>
              <a:t> project is one of the nine projects funded by UKRI under </a:t>
            </a:r>
            <a:r>
              <a:rPr lang="en-GB" sz="1200" dirty="0">
                <a:solidFill>
                  <a:schemeClr val="bg1"/>
                </a:solidFill>
                <a:hlinkClick r:id="rId9">
                  <a:extLst>
                    <a:ext uri="{A12FA001-AC4F-418D-AE19-62706E023703}">
                      <ahyp:hlinkClr xmlns:ahyp="http://schemas.microsoft.com/office/drawing/2018/hyperlinkcolor" val="tx"/>
                    </a:ext>
                  </a:extLst>
                </a:hlinkClick>
              </a:rPr>
              <a:t>DARE UK</a:t>
            </a:r>
            <a:r>
              <a:rPr lang="en-GB" sz="1200" dirty="0">
                <a:solidFill>
                  <a:schemeClr val="bg1"/>
                </a:solidFill>
              </a:rPr>
              <a:t> (Data and Analytics Research Environments UK) program, to inform development of novel and innovative national data research infrastructure.</a:t>
            </a:r>
          </a:p>
          <a:p>
            <a:pPr eaLnBrk="1" hangingPunct="1"/>
            <a:endParaRPr lang="en-US" altLang="en-US" dirty="0"/>
          </a:p>
          <a:p>
            <a:pPr eaLnBrk="1" hangingPunct="1"/>
            <a:r>
              <a:rPr lang="en-US" dirty="0"/>
              <a:t>A </a:t>
            </a:r>
            <a:r>
              <a:rPr lang="en-US" i="1" dirty="0"/>
              <a:t>trusted research environment</a:t>
            </a:r>
            <a:r>
              <a:rPr lang="en-US" dirty="0"/>
              <a:t> allows researchers to access, collaborate, and analyze data while maintaining the privacy and security of sensitive data.</a:t>
            </a:r>
            <a:endParaRPr lang="en-US" altLang="en-US" dirty="0"/>
          </a:p>
          <a:p>
            <a:pPr marL="219447" indent="-219447" defTabSz="1097236">
              <a:spcBef>
                <a:spcPts val="0"/>
              </a:spcBef>
              <a:spcAft>
                <a:spcPts val="400"/>
              </a:spcAft>
              <a:defRPr/>
            </a:pPr>
            <a:r>
              <a:rPr lang="en-US" altLang="en-US" dirty="0"/>
              <a:t>Solution: </a:t>
            </a:r>
            <a:r>
              <a:rPr lang="en-GB" sz="1200" dirty="0">
                <a:solidFill>
                  <a:schemeClr val="bg1"/>
                </a:solidFill>
              </a:rPr>
              <a:t>AWS Professional Services created an open-source toolkit based on the </a:t>
            </a:r>
            <a:r>
              <a:rPr lang="en-GB" sz="1200" dirty="0">
                <a:solidFill>
                  <a:schemeClr val="bg1"/>
                </a:solidFill>
                <a:hlinkClick r:id="rId10">
                  <a:extLst>
                    <a:ext uri="{A12FA001-AC4F-418D-AE19-62706E023703}">
                      <ahyp:hlinkClr xmlns:ahyp="http://schemas.microsoft.com/office/drawing/2018/hyperlinkcolor" val="tx"/>
                    </a:ext>
                  </a:extLst>
                </a:hlinkClick>
              </a:rPr>
              <a:t>AWS Service Workbench</a:t>
            </a:r>
            <a:r>
              <a:rPr lang="en-GB" sz="1200" dirty="0">
                <a:solidFill>
                  <a:schemeClr val="bg1"/>
                </a:solidFill>
              </a:rPr>
              <a:t> solution and AWS Lake Formation. </a:t>
            </a:r>
          </a:p>
          <a:p>
            <a:pPr marL="219447" indent="-219447" defTabSz="1097236">
              <a:spcBef>
                <a:spcPts val="0"/>
              </a:spcBef>
              <a:spcAft>
                <a:spcPts val="400"/>
              </a:spcAft>
              <a:defRPr/>
            </a:pPr>
            <a:r>
              <a:rPr lang="en-GB" sz="1200" dirty="0">
                <a:solidFill>
                  <a:schemeClr val="bg1"/>
                </a:solidFill>
              </a:rPr>
              <a:t>AWS Control Tower was used to provide governance and scalability.</a:t>
            </a:r>
          </a:p>
          <a:p>
            <a:pPr marL="219447" indent="-219447" defTabSz="1097236">
              <a:spcBef>
                <a:spcPts val="0"/>
              </a:spcBef>
              <a:spcAft>
                <a:spcPts val="400"/>
              </a:spcAft>
              <a:defRPr/>
            </a:pPr>
            <a:r>
              <a:rPr lang="en-GB" sz="1200" dirty="0">
                <a:solidFill>
                  <a:schemeClr val="bg1"/>
                </a:solidFill>
              </a:rPr>
              <a:t>The team enhanced the solution capabilities to securely extract data from the TRE using an approval workflow, enable workspace backups and implement budget controls.</a:t>
            </a:r>
          </a:p>
          <a:p>
            <a:pPr marL="219447" indent="-219447" defTabSz="1097236">
              <a:spcBef>
                <a:spcPts val="0"/>
              </a:spcBef>
              <a:spcAft>
                <a:spcPts val="400"/>
              </a:spcAft>
              <a:defRPr/>
            </a:pPr>
            <a:r>
              <a:rPr lang="en-GB" sz="1200" dirty="0">
                <a:solidFill>
                  <a:schemeClr val="bg1"/>
                </a:solidFill>
              </a:rPr>
              <a:t>A bespoke secure enclave proof-of-concept solution was created. It uses the </a:t>
            </a:r>
            <a:r>
              <a:rPr lang="en-GB" sz="1200" dirty="0">
                <a:solidFill>
                  <a:schemeClr val="bg1"/>
                </a:solidFill>
                <a:hlinkClick r:id="rId11">
                  <a:extLst>
                    <a:ext uri="{A12FA001-AC4F-418D-AE19-62706E023703}">
                      <ahyp:hlinkClr xmlns:ahyp="http://schemas.microsoft.com/office/drawing/2018/hyperlinkcolor" val="tx"/>
                    </a:ext>
                  </a:extLst>
                </a:hlinkClick>
              </a:rPr>
              <a:t>AWS Nitro System</a:t>
            </a:r>
            <a:r>
              <a:rPr lang="en-GB" sz="1200" dirty="0">
                <a:solidFill>
                  <a:schemeClr val="bg1"/>
                </a:solidFill>
              </a:rPr>
              <a:t>'s security model that locks down and prohibits administrative access, eliminating the possibility of human error and tampering.</a:t>
            </a:r>
          </a:p>
          <a:p>
            <a:pPr marL="219447" indent="-219447" defTabSz="1097236">
              <a:spcBef>
                <a:spcPts val="0"/>
              </a:spcBef>
              <a:spcAft>
                <a:spcPts val="400"/>
              </a:spcAft>
              <a:defRPr/>
            </a:pPr>
            <a:endParaRPr lang="en-GB" sz="1200" dirty="0">
              <a:solidFill>
                <a:schemeClr val="bg1"/>
              </a:solidFill>
            </a:endParaRPr>
          </a:p>
          <a:p>
            <a:pPr marL="219447" indent="-219447" defTabSz="1097236">
              <a:spcBef>
                <a:spcPts val="0"/>
              </a:spcBef>
              <a:spcAft>
                <a:spcPts val="400"/>
              </a:spcAft>
              <a:defRPr/>
            </a:pPr>
            <a:r>
              <a:rPr lang="en-GB" sz="1200" dirty="0">
                <a:solidFill>
                  <a:schemeClr val="bg1"/>
                </a:solidFill>
              </a:rPr>
              <a:t>Result:</a:t>
            </a:r>
          </a:p>
          <a:p>
            <a:pPr marL="219447" indent="-219447" defTabSz="1097236">
              <a:spcBef>
                <a:spcPts val="400"/>
              </a:spcBef>
              <a:defRPr/>
            </a:pPr>
            <a:r>
              <a:rPr lang="en-GB" sz="1200" dirty="0">
                <a:solidFill>
                  <a:schemeClr val="bg1"/>
                </a:solidFill>
              </a:rPr>
              <a:t>Delivered a cloud-based TRE solution in the form of </a:t>
            </a:r>
            <a:r>
              <a:rPr lang="en-GB" sz="1200" dirty="0">
                <a:solidFill>
                  <a:schemeClr val="bg1"/>
                </a:solidFill>
                <a:hlinkClick r:id="rId12">
                  <a:extLst>
                    <a:ext uri="{A12FA001-AC4F-418D-AE19-62706E023703}">
                      <ahyp:hlinkClr xmlns:ahyp="http://schemas.microsoft.com/office/drawing/2018/hyperlinkcolor" val="tx"/>
                    </a:ext>
                  </a:extLst>
                </a:hlinkClick>
              </a:rPr>
              <a:t>TREEHOOSE</a:t>
            </a:r>
            <a:r>
              <a:rPr lang="en-GB" sz="1200" dirty="0">
                <a:solidFill>
                  <a:schemeClr val="bg1"/>
                </a:solidFill>
              </a:rPr>
              <a:t> that is available publicly to fulfil the research requirements of any organisation.</a:t>
            </a:r>
          </a:p>
          <a:p>
            <a:pPr marL="219447" indent="-219447" defTabSz="1097236">
              <a:spcBef>
                <a:spcPts val="400"/>
              </a:spcBef>
              <a:defRPr/>
            </a:pPr>
            <a:r>
              <a:rPr lang="en-GB" sz="1200" dirty="0">
                <a:solidFill>
                  <a:schemeClr val="bg1"/>
                </a:solidFill>
              </a:rPr>
              <a:t>The solution is self-service and built to secure and analyse sensitive data, delivering the flexible tools and technologies to enable research to be conducted at scale.</a:t>
            </a:r>
          </a:p>
          <a:p>
            <a:pPr marL="219447" indent="-219447" defTabSz="1097236">
              <a:spcBef>
                <a:spcPts val="400"/>
              </a:spcBef>
              <a:defRPr/>
            </a:pPr>
            <a:r>
              <a:rPr lang="en-GB" sz="1200" dirty="0">
                <a:solidFill>
                  <a:schemeClr val="bg1"/>
                </a:solidFill>
              </a:rPr>
              <a:t>The secure enclave solution uses </a:t>
            </a:r>
            <a:r>
              <a:rPr lang="en-GB" sz="1200" dirty="0">
                <a:solidFill>
                  <a:schemeClr val="bg1"/>
                </a:solidFill>
                <a:hlinkClick r:id="rId13">
                  <a:extLst>
                    <a:ext uri="{A12FA001-AC4F-418D-AE19-62706E023703}">
                      <ahyp:hlinkClr xmlns:ahyp="http://schemas.microsoft.com/office/drawing/2018/hyperlinkcolor" val="tx"/>
                    </a:ext>
                  </a:extLst>
                </a:hlinkClick>
              </a:rPr>
              <a:t>AWS Nitro Enclaves</a:t>
            </a:r>
            <a:r>
              <a:rPr lang="en-GB" sz="1200" dirty="0">
                <a:solidFill>
                  <a:schemeClr val="bg1"/>
                </a:solidFill>
              </a:rPr>
              <a:t> to enable researchers to intuitively execute protected intellectual property code inside a containment mechanism, breaking silos between data owners and code owners.</a:t>
            </a:r>
          </a:p>
          <a:p>
            <a:pPr marL="219447" indent="-219447" defTabSz="1097236">
              <a:spcBef>
                <a:spcPts val="400"/>
              </a:spcBef>
              <a:defRPr/>
            </a:pPr>
            <a:endParaRPr lang="en-GB" sz="1200" dirty="0">
              <a:solidFill>
                <a:schemeClr val="bg1"/>
              </a:solidFill>
            </a:endParaRPr>
          </a:p>
          <a:p>
            <a:pPr marL="219447" marR="0" lvl="0" indent="-219447" algn="l" defTabSz="1097236" rtl="0" eaLnBrk="1" fontAlgn="auto" latinLnBrk="0" hangingPunct="1">
              <a:lnSpc>
                <a:spcPct val="100000"/>
              </a:lnSpc>
              <a:spcBef>
                <a:spcPts val="400"/>
              </a:spcBef>
              <a:spcAft>
                <a:spcPts val="300"/>
              </a:spcAft>
              <a:buClrTx/>
              <a:buSzTx/>
              <a:buFontTx/>
              <a:buNone/>
              <a:tabLst/>
              <a:defRPr/>
            </a:pPr>
            <a:r>
              <a:rPr lang="en-GB" sz="1200" dirty="0"/>
              <a:t>“The AWS </a:t>
            </a:r>
            <a:r>
              <a:rPr lang="en-GB" sz="1200" dirty="0" err="1"/>
              <a:t>ProServe</a:t>
            </a:r>
            <a:r>
              <a:rPr lang="en-GB" sz="1200" dirty="0"/>
              <a:t> team were really engaged and invested in making the collaborative project a success. Any issues were resolved with little fuss and the project objectives were delivered well within the required timeframe. Great team.”</a:t>
            </a:r>
          </a:p>
          <a:p>
            <a:pPr marL="219447" marR="0" lvl="0" indent="-219447" algn="l" defTabSz="1097236" rtl="0" eaLnBrk="1" fontAlgn="auto" latinLnBrk="0" hangingPunct="1">
              <a:lnSpc>
                <a:spcPct val="100000"/>
              </a:lnSpc>
              <a:spcBef>
                <a:spcPts val="400"/>
              </a:spcBef>
              <a:spcAft>
                <a:spcPts val="300"/>
              </a:spcAft>
              <a:buClrTx/>
              <a:buSzTx/>
              <a:buFontTx/>
              <a:buNone/>
              <a:tabLst/>
              <a:defRPr/>
            </a:pPr>
            <a:endParaRPr lang="en-GB" sz="1200" dirty="0"/>
          </a:p>
          <a:p>
            <a:pPr marL="219447" marR="0" lvl="0" indent="-219447" algn="l" defTabSz="1097236" rtl="0" eaLnBrk="1" fontAlgn="auto" latinLnBrk="0" hangingPunct="1">
              <a:lnSpc>
                <a:spcPct val="100000"/>
              </a:lnSpc>
              <a:spcBef>
                <a:spcPts val="400"/>
              </a:spcBef>
              <a:spcAft>
                <a:spcPts val="300"/>
              </a:spcAft>
              <a:buClrTx/>
              <a:buSzTx/>
              <a:buFontTx/>
              <a:buNone/>
              <a:tabLst/>
              <a:defRPr/>
            </a:pPr>
            <a:r>
              <a:rPr lang="en-US" sz="1200" b="1" dirty="0">
                <a:solidFill>
                  <a:schemeClr val="tx2"/>
                </a:solidFill>
                <a:latin typeface="+mn-lt"/>
              </a:rPr>
              <a:t>- Dr Christian Cole, Senior Lecturer – </a:t>
            </a:r>
            <a:r>
              <a:rPr lang="en-GB" sz="1200" b="1" dirty="0">
                <a:solidFill>
                  <a:schemeClr val="tx2"/>
                </a:solidFill>
                <a:latin typeface="+mn-lt"/>
              </a:rPr>
              <a:t>School of Medicine, University of Dundee</a:t>
            </a:r>
            <a:endParaRPr lang="en-GB" sz="1200" dirty="0"/>
          </a:p>
          <a:p>
            <a:pPr marL="219447" indent="-219447" defTabSz="1097236">
              <a:spcBef>
                <a:spcPts val="400"/>
              </a:spcBef>
              <a:defRPr/>
            </a:pPr>
            <a:endParaRPr lang="en-GB" sz="1200" dirty="0">
              <a:solidFill>
                <a:schemeClr val="bg1"/>
              </a:solidFill>
            </a:endParaRPr>
          </a:p>
          <a:p>
            <a:pPr marL="219447" indent="-219447" defTabSz="1097236">
              <a:spcBef>
                <a:spcPts val="0"/>
              </a:spcBef>
              <a:spcAft>
                <a:spcPts val="400"/>
              </a:spcAft>
              <a:defRPr/>
            </a:pPr>
            <a:endParaRPr lang="en-GB" sz="1200" dirty="0">
              <a:solidFill>
                <a:schemeClr val="bg1"/>
              </a:solidFill>
            </a:endParaRPr>
          </a:p>
          <a:p>
            <a:pPr eaLnBrk="1" hangingPunct="1"/>
            <a:endParaRPr lang="en-US" altLang="en-US" dirty="0"/>
          </a:p>
          <a:p>
            <a:pPr eaLnBrk="1" hangingPunct="1"/>
            <a:endParaRPr lang="en-US" altLang="en-US" dirty="0"/>
          </a:p>
          <a:p>
            <a:pPr eaLnBrk="1" hangingPunct="1"/>
            <a:r>
              <a:rPr lang="en-US" altLang="en-US" dirty="0"/>
              <a:t>Challenge</a:t>
            </a:r>
          </a:p>
          <a:p>
            <a:pPr marL="219447" indent="-219447" defTabSz="1097236">
              <a:lnSpc>
                <a:spcPct val="100000"/>
              </a:lnSpc>
              <a:spcBef>
                <a:spcPts val="0"/>
              </a:spcBef>
              <a:spcAft>
                <a:spcPts val="400"/>
              </a:spcAft>
              <a:defRPr/>
            </a:pPr>
            <a:r>
              <a:rPr lang="en-GB" sz="1200" dirty="0">
                <a:solidFill>
                  <a:schemeClr val="bg1"/>
                </a:solidFill>
              </a:rPr>
              <a:t>Establish the next generation of </a:t>
            </a:r>
            <a:r>
              <a:rPr lang="en-GB" sz="1200" dirty="0">
                <a:solidFill>
                  <a:schemeClr val="bg1"/>
                </a:solidFill>
                <a:hlinkClick r:id="rId14">
                  <a:extLst>
                    <a:ext uri="{A12FA001-AC4F-418D-AE19-62706E023703}">
                      <ahyp:hlinkClr xmlns:ahyp="http://schemas.microsoft.com/office/drawing/2018/hyperlinkcolor" val="tx"/>
                    </a:ext>
                  </a:extLst>
                </a:hlinkClick>
              </a:rPr>
              <a:t>Trusted Research Environments (TREs) </a:t>
            </a:r>
            <a:r>
              <a:rPr lang="en-GB" sz="1200" dirty="0">
                <a:solidFill>
                  <a:schemeClr val="bg1"/>
                </a:solidFill>
              </a:rPr>
              <a:t>that will enable fast, safe and efficient sharing, linkage and advanced analysis of data.</a:t>
            </a:r>
          </a:p>
          <a:p>
            <a:pPr marL="219447" indent="-219447" defTabSz="1097236">
              <a:lnSpc>
                <a:spcPct val="100000"/>
              </a:lnSpc>
              <a:spcBef>
                <a:spcPts val="0"/>
              </a:spcBef>
              <a:spcAft>
                <a:spcPts val="400"/>
              </a:spcAft>
              <a:defRPr/>
            </a:pPr>
            <a:r>
              <a:rPr lang="en-GB" sz="1200" dirty="0">
                <a:solidFill>
                  <a:schemeClr val="bg1"/>
                </a:solidFill>
              </a:rPr>
              <a:t>Develop and open-source a secure, extensible and repeatable toolkit to deploy Trusted Research Environments (TREs) on public cloud infrastructure.</a:t>
            </a:r>
          </a:p>
          <a:p>
            <a:pPr marL="219447" indent="-219447" defTabSz="1097236">
              <a:lnSpc>
                <a:spcPct val="100000"/>
              </a:lnSpc>
              <a:spcBef>
                <a:spcPts val="0"/>
              </a:spcBef>
              <a:spcAft>
                <a:spcPts val="400"/>
              </a:spcAft>
              <a:defRPr/>
            </a:pPr>
            <a:r>
              <a:rPr lang="en-GB" sz="1200" dirty="0">
                <a:solidFill>
                  <a:schemeClr val="bg1"/>
                </a:solidFill>
              </a:rPr>
              <a:t>Design and build a secure enclave capability into which researchers can add third-party artificial intelligence (AI) or other analytical code for execution within a cloud TRE, safe in the knowledge that the code is protected from reverse-engineering or unauthorised sharing even by the TRE operators</a:t>
            </a:r>
            <a:r>
              <a:rPr lang="en-GB" dirty="0">
                <a:solidFill>
                  <a:schemeClr val="bg1"/>
                </a:solidFill>
              </a:rPr>
              <a:t>.</a:t>
            </a:r>
            <a:endParaRPr lang="en-US" sz="1200" dirty="0">
              <a:solidFill>
                <a:schemeClr val="bg1"/>
              </a:solidFill>
            </a:endParaRPr>
          </a:p>
          <a:p>
            <a:pPr eaLnBrk="1" hangingPunct="1"/>
            <a:endParaRPr lang="en-US" altLang="en-US" dirty="0"/>
          </a:p>
        </p:txBody>
      </p:sp>
      <p:sp>
        <p:nvSpPr>
          <p:cNvPr id="158724" name="Slide Number Placeholder 3">
            <a:extLst>
              <a:ext uri="{FF2B5EF4-FFF2-40B4-BE49-F238E27FC236}">
                <a16:creationId xmlns:a16="http://schemas.microsoft.com/office/drawing/2014/main" id="{18D3ECD9-8EF6-4096-9C12-1A0372EB1A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6099B2-2708-4AEF-AA02-B31D321D052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30837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2990888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endParaRPr lang="en-GB" dirty="0"/>
          </a:p>
          <a:p>
            <a:r>
              <a:rPr lang="en-GB" dirty="0"/>
              <a:t>Let's illustrate in more detail how AWS can fit with research.</a:t>
            </a:r>
          </a:p>
          <a:p>
            <a:endParaRPr lang="en-GB" dirty="0"/>
          </a:p>
          <a:p>
            <a:r>
              <a:rPr lang="en-GB" dirty="0"/>
              <a:t>In a typical research project there are five broad phases.  </a:t>
            </a:r>
          </a:p>
          <a:p>
            <a:endParaRPr lang="en-GB" dirty="0"/>
          </a:p>
          <a:p>
            <a:endParaRPr lang="en-GB" dirty="0"/>
          </a:p>
          <a:p>
            <a:r>
              <a:rPr lang="en-GB" dirty="0"/>
              <a:t>Each has its own set of challenges, and AWS has tools, services and partners to help researchers achieve their objectives. Some of the more common pain points and challenges are shown, in orange, for each phase of the research, and a subset of our services that can offer value in these phases.</a:t>
            </a:r>
          </a:p>
          <a:p>
            <a:endParaRPr lang="en-GB" dirty="0"/>
          </a:p>
          <a:p>
            <a:r>
              <a:rPr lang="en-GB" b="1" dirty="0"/>
              <a:t>Proposal</a:t>
            </a:r>
          </a:p>
          <a:p>
            <a:endParaRPr lang="en-GB" dirty="0"/>
          </a:p>
          <a:p>
            <a:r>
              <a:rPr lang="en-GB" dirty="0"/>
              <a:t>Plan research</a:t>
            </a:r>
          </a:p>
          <a:p>
            <a:r>
              <a:rPr lang="en-GB" dirty="0"/>
              <a:t>Budgeting</a:t>
            </a:r>
          </a:p>
          <a:p>
            <a:r>
              <a:rPr lang="en-GB" dirty="0"/>
              <a:t>Writing grant proposal</a:t>
            </a:r>
          </a:p>
          <a:p>
            <a:endParaRPr lang="en-GB" dirty="0"/>
          </a:p>
          <a:p>
            <a:r>
              <a:rPr lang="en-GB" b="1" dirty="0"/>
              <a:t>Build</a:t>
            </a:r>
          </a:p>
          <a:p>
            <a:endParaRPr lang="en-GB" b="1" dirty="0"/>
          </a:p>
          <a:p>
            <a:r>
              <a:rPr lang="en-GB" b="0" dirty="0"/>
              <a:t>Innovation is particularly key in the early stages; the researcher frequently doesn’t know exactly how their experiments will work, and flexibility is key</a:t>
            </a:r>
          </a:p>
          <a:p>
            <a:r>
              <a:rPr lang="en-GB" b="0" dirty="0"/>
              <a:t>Build and experiment quickly, easily and cheaply</a:t>
            </a:r>
          </a:p>
          <a:p>
            <a:r>
              <a:rPr lang="en-GB" b="0" dirty="0"/>
              <a:t>Use pre-existing solutions if and when they make sense</a:t>
            </a:r>
          </a:p>
          <a:p>
            <a:r>
              <a:rPr lang="en-GB" b="0" dirty="0"/>
              <a:t>Need Confidence that organisational policies and governance are being followed</a:t>
            </a:r>
          </a:p>
          <a:p>
            <a:endParaRPr lang="en-GB" b="0" dirty="0"/>
          </a:p>
          <a:p>
            <a:r>
              <a:rPr lang="en-GB" b="0" i="1" dirty="0"/>
              <a:t>Click</a:t>
            </a:r>
          </a:p>
          <a:p>
            <a:endParaRPr lang="en-GB" b="0" dirty="0"/>
          </a:p>
          <a:p>
            <a:r>
              <a:rPr lang="en-GB" b="0" dirty="0"/>
              <a:t>Integration with your enterprise directory</a:t>
            </a:r>
          </a:p>
          <a:p>
            <a:pPr marL="0" marR="0" lvl="0" indent="0" algn="l" defTabSz="914400" rtl="0" eaLnBrk="1" fontAlgn="auto" latinLnBrk="0" hangingPunct="1">
              <a:lnSpc>
                <a:spcPct val="100000"/>
              </a:lnSpc>
              <a:spcBef>
                <a:spcPts val="0"/>
              </a:spcBef>
              <a:spcAft>
                <a:spcPts val="300"/>
              </a:spcAft>
              <a:buClrTx/>
              <a:buSzTx/>
              <a:buFontTx/>
              <a:buNone/>
              <a:tabLst/>
              <a:defRPr/>
            </a:pPr>
            <a:r>
              <a:rPr lang="en-GB" b="0" dirty="0"/>
              <a:t>Training and certification programmes</a:t>
            </a:r>
          </a:p>
          <a:p>
            <a:endParaRPr lang="en-GB" b="0" dirty="0"/>
          </a:p>
          <a:p>
            <a:r>
              <a:rPr lang="en-GB" b="0" dirty="0"/>
              <a:t>Many partner solutions. 8,500 solutions available in the AWS Marketplace, and those 100,000+ partners</a:t>
            </a:r>
            <a:br>
              <a:rPr lang="en-GB" b="0" dirty="0"/>
            </a:br>
            <a:endParaRPr lang="en-GB" b="0" dirty="0"/>
          </a:p>
          <a:p>
            <a:pPr marL="0" marR="0" lvl="0" indent="0" algn="l" defTabSz="914400" rtl="0" eaLnBrk="1" fontAlgn="auto" latinLnBrk="0" hangingPunct="1">
              <a:lnSpc>
                <a:spcPct val="100000"/>
              </a:lnSpc>
              <a:spcBef>
                <a:spcPts val="0"/>
              </a:spcBef>
              <a:spcAft>
                <a:spcPts val="300"/>
              </a:spcAft>
              <a:buClrTx/>
              <a:buSzTx/>
              <a:buFontTx/>
              <a:buNone/>
              <a:tabLst/>
              <a:defRPr/>
            </a:pPr>
            <a:r>
              <a:rPr lang="en-GB" b="0" dirty="0"/>
              <a:t>Trusted Research Environments for particularly sensitive data; Access to results and data may need to be strictly controlled (for example electronic health records); Trusted Research Environments bring various AWS services together to help researchers meet these requirements.  These systems are complex to build from scratch; AWS worked with Dundee University to create their Trusted Research Environment system which can be repeatably deployed by customers.</a:t>
            </a:r>
          </a:p>
          <a:p>
            <a:endParaRPr lang="en-GB" b="0" dirty="0"/>
          </a:p>
          <a:p>
            <a:r>
              <a:rPr lang="en-GB" b="0" i="1" dirty="0"/>
              <a:t>Case Study:  University of Dundee.  Build a repeatable secure environment where researchers can analyse sensitive data, safe both from other users but from the operators of the system themselves. Built using AWS Service Workbench, and AWS Lake Formation, taking advantage of the underlying AWS Nitro hardware security modules designed by AWS.</a:t>
            </a:r>
          </a:p>
          <a:p>
            <a:endParaRPr lang="en-GB" dirty="0"/>
          </a:p>
          <a:p>
            <a:r>
              <a:rPr lang="en-GB" b="1" dirty="0"/>
              <a:t>Acquisition</a:t>
            </a:r>
          </a:p>
          <a:p>
            <a:endParaRPr lang="en-GB" b="1" dirty="0"/>
          </a:p>
          <a:p>
            <a:r>
              <a:rPr lang="en-GB" dirty="0"/>
              <a:t>Automation helps with data acquisition, increasing quality and reducing effort.</a:t>
            </a:r>
          </a:p>
          <a:p>
            <a:r>
              <a:rPr lang="en-GB" i="1" dirty="0"/>
              <a:t>Case studies:  University of Oxford has remote sensors in </a:t>
            </a:r>
            <a:r>
              <a:rPr lang="en-GB" i="1" dirty="0" err="1"/>
              <a:t>Wyton</a:t>
            </a:r>
            <a:r>
              <a:rPr lang="en-GB" i="1" dirty="0"/>
              <a:t> Wood .  Bayer project deploying sensors to perform automated pest surveillance for farmers.</a:t>
            </a:r>
          </a:p>
          <a:p>
            <a:endParaRPr lang="en-GB" dirty="0"/>
          </a:p>
          <a:p>
            <a:r>
              <a:rPr lang="en-GB" b="1" dirty="0"/>
              <a:t>Analysis</a:t>
            </a:r>
          </a:p>
          <a:p>
            <a:endParaRPr lang="en-GB" b="1" dirty="0"/>
          </a:p>
          <a:p>
            <a:r>
              <a:rPr lang="en-GB" b="0" dirty="0"/>
              <a:t>Researchers want results quickly.  Traditional HPC facilities are very busy, have long wait times, and may require formal applications allocations of processing time.</a:t>
            </a:r>
          </a:p>
          <a:p>
            <a:r>
              <a:rPr lang="en-GB" b="0" i="1" dirty="0"/>
              <a:t>Case study:  Clemson University span up 1.1 million CPUs in 2 hours for a natural language processing research project, for a total cost of  $32,400.</a:t>
            </a:r>
            <a:r>
              <a:rPr lang="en-GB" b="0" i="0" dirty="0"/>
              <a:t>  </a:t>
            </a:r>
            <a:r>
              <a:rPr lang="en-GB" b="0" i="1" dirty="0"/>
              <a:t>Purchasing the hardware capability to do this would have cost many millions, and likely far out of the reach of all but nationally funded research infrastructures.</a:t>
            </a:r>
            <a:endParaRPr lang="en-GB" b="0" i="0" dirty="0"/>
          </a:p>
          <a:p>
            <a:r>
              <a:rPr lang="en-GB" b="0" i="1" dirty="0"/>
              <a:t>Archer 2, the UK’s new national supercomputer facility, has 750k processors, and has a manual application process for access time.</a:t>
            </a:r>
          </a:p>
          <a:p>
            <a:endParaRPr lang="en-GB" b="0" i="1" dirty="0"/>
          </a:p>
          <a:p>
            <a:r>
              <a:rPr lang="en-GB" b="0" i="1" dirty="0"/>
              <a:t>Case study 2:  Ashmolean Museum in Oxford, digitising its collection of 300,000 coins, saving 3 years’ manual work.  Involved use of Amazon </a:t>
            </a:r>
            <a:r>
              <a:rPr lang="en-GB" b="0" i="1" dirty="0" err="1"/>
              <a:t>Sagemaker</a:t>
            </a:r>
            <a:r>
              <a:rPr lang="en-GB" b="0" i="1" dirty="0"/>
              <a:t> to build image analysis models.</a:t>
            </a:r>
          </a:p>
          <a:p>
            <a:endParaRPr lang="en-GB" b="0" dirty="0"/>
          </a:p>
          <a:p>
            <a:r>
              <a:rPr lang="en-GB" b="1" dirty="0"/>
              <a:t>Publication</a:t>
            </a:r>
          </a:p>
          <a:p>
            <a:endParaRPr lang="en-GB" b="1" dirty="0"/>
          </a:p>
          <a:p>
            <a:r>
              <a:rPr lang="en-GB" b="0" dirty="0"/>
              <a:t>Data needs to be Findable, Accessible, Interoperable and Re-usable.</a:t>
            </a:r>
          </a:p>
          <a:p>
            <a:endParaRPr lang="en-GB" b="0" dirty="0"/>
          </a:p>
          <a:p>
            <a:r>
              <a:rPr lang="en-GB" b="0" dirty="0"/>
              <a:t>TRE’s can be used to help make data available in a controlled manner.</a:t>
            </a:r>
          </a:p>
          <a:p>
            <a:endParaRPr lang="en-GB" b="0" dirty="0"/>
          </a:p>
          <a:p>
            <a:r>
              <a:rPr lang="en-GB" b="0" dirty="0"/>
              <a:t>The AWS Open Data Registry provides a searchable list of open datasets available on AWS.</a:t>
            </a:r>
          </a:p>
          <a:p>
            <a:endParaRPr lang="en-GB" b="0" dirty="0"/>
          </a:p>
          <a:p>
            <a:r>
              <a:rPr lang="en-GB" b="0" i="1" dirty="0"/>
              <a:t>Case studies here:  </a:t>
            </a:r>
            <a:r>
              <a:rPr lang="en-GB" b="0" dirty="0"/>
              <a:t>The University of Chicago, for example, makes the Cancer Genome Archive available on AWS for others to consume.</a:t>
            </a:r>
          </a:p>
          <a:p>
            <a:r>
              <a:rPr lang="en-GB" b="0" dirty="0"/>
              <a:t>The University of Chicago has also worked with AWS to create a repeatable Data Commons architecture, which currently stores 10 PB of data</a:t>
            </a:r>
          </a:p>
          <a:p>
            <a:endParaRPr lang="en-GB" dirty="0"/>
          </a:p>
          <a:p>
            <a:r>
              <a:rPr lang="en-GB" dirty="0"/>
              <a:t>Finally data may need to be stored cost-effectively for long periods of time.</a:t>
            </a:r>
          </a:p>
          <a:p>
            <a:endParaRPr lang="en-GB" b="0"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39</a:t>
            </a:fld>
            <a:endParaRPr lang="en-US"/>
          </a:p>
        </p:txBody>
      </p:sp>
    </p:spTree>
    <p:extLst>
      <p:ext uri="{BB962C8B-B14F-4D97-AF65-F5344CB8AC3E}">
        <p14:creationId xmlns:p14="http://schemas.microsoft.com/office/powerpoint/2010/main" val="327349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how do we support research today? Well, </a:t>
            </a:r>
            <a:r>
              <a:rPr lang="en-US" sz="1200" kern="1200" dirty="0">
                <a:solidFill>
                  <a:schemeClr val="tx1"/>
                </a:solidFill>
                <a:effectLst/>
                <a:latin typeface="+mn-lt"/>
                <a:ea typeface="+mn-ea"/>
                <a:cs typeface="+mn-cs"/>
              </a:rPr>
              <a:t>The infrastructure that enables global IT systems to function smoothly can also help researchers and research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Across WWPS, AWS are supporting researchers and research organisations, to achieve a key objective, that being to </a:t>
            </a:r>
            <a:r>
              <a:rPr lang="en-GB" sz="1200" b="1" kern="1200" dirty="0">
                <a:solidFill>
                  <a:schemeClr val="tx1"/>
                </a:solidFill>
                <a:effectLst/>
                <a:latin typeface="+mn-lt"/>
                <a:ea typeface="+mn-ea"/>
                <a:cs typeface="+mn-cs"/>
              </a:rPr>
              <a:t>reducing the time to science  - </a:t>
            </a:r>
            <a:r>
              <a:rPr lang="en-GB" sz="1200" kern="1200" dirty="0">
                <a:solidFill>
                  <a:schemeClr val="tx1"/>
                </a:solidFill>
                <a:effectLst/>
                <a:latin typeface="+mn-lt"/>
                <a:ea typeface="+mn-ea"/>
                <a:cs typeface="+mn-cs"/>
              </a:rPr>
              <a:t>and we do that by automating processes, allowing better collaboration and allowing research to be done at a scale not always possible using traditional on-premises infrastructure. </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Firstly – It’s about </a:t>
            </a:r>
            <a:r>
              <a:rPr lang="en-US" sz="1200" b="1" kern="1200" dirty="0">
                <a:solidFill>
                  <a:schemeClr val="tx1"/>
                </a:solidFill>
                <a:effectLst/>
                <a:latin typeface="+mn-lt"/>
                <a:ea typeface="+mn-ea"/>
                <a:cs typeface="+mn-cs"/>
              </a:rPr>
              <a:t>Science, Not Servers </a:t>
            </a:r>
            <a:r>
              <a:rPr lang="en-US" sz="1200" kern="1200" dirty="0">
                <a:solidFill>
                  <a:schemeClr val="tx1"/>
                </a:solidFill>
                <a:effectLst/>
                <a:latin typeface="+mn-lt"/>
                <a:ea typeface="+mn-ea"/>
                <a:cs typeface="+mn-cs"/>
              </a:rPr>
              <a:t>– giving researchers the opportunity to use compute and other services easily, when they need, to do large scale analysis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 help with Collaboration</a:t>
            </a:r>
            <a:r>
              <a:rPr lang="en-US" sz="1200" kern="1200" dirty="0">
                <a:solidFill>
                  <a:schemeClr val="tx1"/>
                </a:solidFill>
                <a:effectLst/>
                <a:latin typeface="+mn-lt"/>
                <a:ea typeface="+mn-ea"/>
                <a:cs typeface="+mn-cs"/>
              </a:rPr>
              <a:t> – allowing you to more easily share and access large data sets across institutions/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 globally and </a:t>
            </a:r>
            <a:r>
              <a:rPr lang="en-US" sz="1200" b="1" kern="1200" dirty="0">
                <a:solidFill>
                  <a:schemeClr val="tx1"/>
                </a:solidFill>
                <a:effectLst/>
                <a:latin typeface="+mn-lt"/>
                <a:ea typeface="+mn-ea"/>
                <a:cs typeface="+mn-cs"/>
              </a:rPr>
              <a:t>Share Effort</a:t>
            </a:r>
            <a:r>
              <a:rPr lang="en-US" sz="1200" kern="1200" dirty="0">
                <a:solidFill>
                  <a:schemeClr val="tx1"/>
                </a:solidFill>
                <a:effectLst/>
                <a:latin typeface="+mn-lt"/>
                <a:ea typeface="+mn-ea"/>
                <a:cs typeface="+mn-cs"/>
              </a:rPr>
              <a:t>  and leverage the work done by other scientists to save time</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 </a:t>
            </a:r>
            <a:r>
              <a:rPr lang="en-US" sz="1200" kern="1200" dirty="0">
                <a:solidFill>
                  <a:schemeClr val="tx1"/>
                </a:solidFill>
                <a:effectLst/>
                <a:latin typeface="+mn-lt"/>
                <a:ea typeface="+mn-ea"/>
                <a:cs typeface="+mn-cs"/>
              </a:rPr>
              <a:t> allow you to </a:t>
            </a:r>
            <a:r>
              <a:rPr lang="en-US" sz="1200" b="1" kern="1200" dirty="0">
                <a:solidFill>
                  <a:schemeClr val="tx1"/>
                </a:solidFill>
                <a:effectLst/>
                <a:latin typeface="+mn-lt"/>
                <a:ea typeface="+mn-ea"/>
                <a:cs typeface="+mn-cs"/>
              </a:rPr>
              <a:t>replicate </a:t>
            </a:r>
            <a:r>
              <a:rPr lang="en-US" sz="1200" kern="1200" dirty="0">
                <a:solidFill>
                  <a:schemeClr val="tx1"/>
                </a:solidFill>
                <a:effectLst/>
                <a:latin typeface="+mn-lt"/>
                <a:ea typeface="+mn-ea"/>
                <a:cs typeface="+mn-cs"/>
              </a:rPr>
              <a:t>work  providing a common platform for reproducing scientific analyses </a:t>
            </a:r>
            <a:r>
              <a:rPr lang="en-GB" sz="1200" kern="1200" dirty="0">
                <a:solidFill>
                  <a:schemeClr val="tx1"/>
                </a:solidFill>
                <a:effectLst/>
                <a:latin typeface="+mn-lt"/>
                <a:ea typeface="+mn-ea"/>
                <a:cs typeface="+mn-cs"/>
              </a:rPr>
              <a:t> and provide </a:t>
            </a:r>
            <a:r>
              <a:rPr lang="en-US" sz="1200" kern="1200" dirty="0">
                <a:solidFill>
                  <a:schemeClr val="tx1"/>
                </a:solidFill>
                <a:effectLst/>
                <a:latin typeface="+mn-lt"/>
                <a:ea typeface="+mn-ea"/>
                <a:cs typeface="+mn-cs"/>
              </a:rPr>
              <a:t>State of the art </a:t>
            </a:r>
            <a:r>
              <a:rPr lang="en-US" sz="1200" b="1" kern="1200" dirty="0">
                <a:solidFill>
                  <a:schemeClr val="tx1"/>
                </a:solidFill>
                <a:effectLst/>
                <a:latin typeface="+mn-lt"/>
                <a:ea typeface="+mn-ea"/>
                <a:cs typeface="+mn-cs"/>
              </a:rPr>
              <a:t>analytic tools </a:t>
            </a:r>
            <a:r>
              <a:rPr lang="en-US" sz="1200" kern="1200" dirty="0">
                <a:solidFill>
                  <a:schemeClr val="tx1"/>
                </a:solidFill>
                <a:effectLst/>
                <a:latin typeface="+mn-lt"/>
                <a:ea typeface="+mn-ea"/>
                <a:cs typeface="+mn-cs"/>
              </a:rPr>
              <a:t>and machine learning for that data science.</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And last but not least Security</a:t>
            </a:r>
            <a:r>
              <a:rPr lang="en-US" sz="1200" kern="1200" dirty="0">
                <a:solidFill>
                  <a:schemeClr val="tx1"/>
                </a:solidFill>
                <a:effectLst/>
                <a:latin typeface="+mn-lt"/>
                <a:ea typeface="+mn-ea"/>
                <a:cs typeface="+mn-cs"/>
              </a:rPr>
              <a:t> – providing a secure environment for research, which is the central theme of why we have developed TRE on AWS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4</a:t>
            </a:fld>
            <a:endParaRPr lang="en-US" dirty="0"/>
          </a:p>
        </p:txBody>
      </p:sp>
    </p:spTree>
    <p:extLst>
      <p:ext uri="{BB962C8B-B14F-4D97-AF65-F5344CB8AC3E}">
        <p14:creationId xmlns:p14="http://schemas.microsoft.com/office/powerpoint/2010/main" val="2770654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marL="0" marR="0" lvl="0" indent="0" algn="l" defTabSz="1097212" rtl="0" eaLnBrk="1" fontAlgn="auto" latinLnBrk="0" hangingPunct="1">
              <a:lnSpc>
                <a:spcPct val="90000"/>
              </a:lnSpc>
              <a:spcBef>
                <a:spcPts val="0"/>
              </a:spcBef>
              <a:spcAft>
                <a:spcPts val="400"/>
              </a:spcAft>
              <a:buClrTx/>
              <a:buSzTx/>
              <a:buFont typeface="Arial" panose="020B0604020202020204" pitchFamily="34" charset="0"/>
              <a:buNone/>
              <a:tabLst/>
              <a:defRPr/>
            </a:pPr>
            <a:endParaRPr lang="en-US" sz="1200" u="none" kern="1200" baseline="0" dirty="0">
              <a:solidFill>
                <a:schemeClr val="tx1"/>
              </a:solidFill>
              <a:ea typeface="+mn-ea"/>
              <a:cs typeface="Amazon Ember Display" panose="020F0603020204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7857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Ultimately what matters to you as researchers is advancing your research.</a:t>
            </a:r>
          </a:p>
          <a:p>
            <a:endParaRPr lang="en-US" dirty="0"/>
          </a:p>
          <a:p>
            <a:r>
              <a:rPr lang="en-US" dirty="0"/>
              <a:t>That means getting your papers published, and in order to do that, you need to be focused on getting your data and </a:t>
            </a:r>
            <a:r>
              <a:rPr lang="en-US" dirty="0" err="1"/>
              <a:t>analysing</a:t>
            </a:r>
            <a:r>
              <a:rPr lang="en-US" dirty="0"/>
              <a:t> it as quickly and easily as possible.</a:t>
            </a:r>
          </a:p>
          <a:p>
            <a:endParaRPr lang="en-US"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5</a:t>
            </a:fld>
            <a:endParaRPr lang="en-US"/>
          </a:p>
        </p:txBody>
      </p:sp>
    </p:spTree>
    <p:extLst>
      <p:ext uri="{BB962C8B-B14F-4D97-AF65-F5344CB8AC3E}">
        <p14:creationId xmlns:p14="http://schemas.microsoft.com/office/powerpoint/2010/main" val="3362424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GB" dirty="0"/>
              <a:t>Core Challenges face</a:t>
            </a:r>
          </a:p>
          <a:p>
            <a:endParaRPr lang="en-GB" dirty="0"/>
          </a:p>
          <a:p>
            <a:r>
              <a:rPr lang="en-GB" dirty="0"/>
              <a:t>Complexity</a:t>
            </a:r>
          </a:p>
          <a:p>
            <a:r>
              <a:rPr lang="en-GB" dirty="0"/>
              <a:t>Funding (Capex/Opex etc.)</a:t>
            </a:r>
          </a:p>
          <a:p>
            <a:r>
              <a:rPr lang="en-GB" dirty="0"/>
              <a:t>Skills </a:t>
            </a:r>
          </a:p>
          <a:p>
            <a:endParaRPr lang="en-GB" dirty="0"/>
          </a:p>
          <a:p>
            <a:r>
              <a:rPr lang="en-GB" dirty="0"/>
              <a:t>Within that we see 6 main technology challenges – Are these correct?</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6</a:t>
            </a:fld>
            <a:endParaRPr lang="en-US" dirty="0"/>
          </a:p>
        </p:txBody>
      </p:sp>
    </p:spTree>
    <p:extLst>
      <p:ext uri="{BB962C8B-B14F-4D97-AF65-F5344CB8AC3E}">
        <p14:creationId xmlns:p14="http://schemas.microsoft.com/office/powerpoint/2010/main" val="4214510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2000" baseline="0" dirty="0"/>
              <a:t>However, – in our work with customers over the past 12 months, it’s become apparent there is a GAP and working backwards from customers we saw the need to simplify how we resolve a specific challenge research is facing which is </a:t>
            </a:r>
            <a:r>
              <a:rPr lang="en-GB" sz="2000" b="1" i="0" kern="1200" dirty="0">
                <a:solidFill>
                  <a:schemeClr val="accent1"/>
                </a:solidFill>
                <a:effectLst/>
                <a:latin typeface="Amazon Ember Regular" charset="0"/>
                <a:ea typeface="+mn-ea"/>
                <a:cs typeface="+mn-cs"/>
              </a:rPr>
              <a:t>critical for collaborative research </a:t>
            </a:r>
            <a:r>
              <a:rPr lang="en-US" sz="2000" baseline="0" dirty="0"/>
              <a:t> – this being </a:t>
            </a:r>
            <a:r>
              <a:rPr lang="en-GB" sz="1200" b="1" i="0" kern="1200" dirty="0">
                <a:solidFill>
                  <a:schemeClr val="accent1"/>
                </a:solidFill>
                <a:effectLst/>
                <a:latin typeface="Amazon Ember Regular" charset="0"/>
                <a:ea typeface="+mn-ea"/>
                <a:cs typeface="+mn-cs"/>
              </a:rPr>
              <a:t>the growing requirement to safely store and analyse data containing Personal Identifiable and other valuable sensitive information such as trade secrets or intellectual property at scale. </a:t>
            </a:r>
          </a:p>
          <a:p>
            <a:pPr marL="0" marR="0" lvl="0" indent="0" algn="l" defTabSz="731520" rtl="0" eaLnBrk="1" fontAlgn="auto" latinLnBrk="0" hangingPunct="1">
              <a:lnSpc>
                <a:spcPct val="100000"/>
              </a:lnSpc>
              <a:spcBef>
                <a:spcPts val="0"/>
              </a:spcBef>
              <a:spcAft>
                <a:spcPts val="0"/>
              </a:spcAft>
              <a:buClrTx/>
              <a:buSzTx/>
              <a:buFontTx/>
              <a:buNone/>
              <a:tabLst/>
              <a:defRPr/>
            </a:pPr>
            <a:endParaRPr lang="en-GB" sz="1200" b="0" i="0" kern="1200" dirty="0">
              <a:solidFill>
                <a:schemeClr val="accent1"/>
              </a:solidFill>
              <a:effectLst/>
              <a:latin typeface="Amazon Ember Regular" charset="0"/>
              <a:ea typeface="+mn-ea"/>
              <a:cs typeface="+mn-cs"/>
            </a:endParaRPr>
          </a:p>
          <a:p>
            <a:pPr marL="0" marR="0" lvl="0" indent="0" algn="l" defTabSz="731520" rtl="0" eaLnBrk="1" fontAlgn="auto" latinLnBrk="0" hangingPunct="1">
              <a:lnSpc>
                <a:spcPct val="100000"/>
              </a:lnSpc>
              <a:spcBef>
                <a:spcPts val="0"/>
              </a:spcBef>
              <a:spcAft>
                <a:spcPts val="0"/>
              </a:spcAft>
              <a:buClrTx/>
              <a:buSzTx/>
              <a:buFontTx/>
              <a:buNone/>
              <a:tabLst/>
              <a:defRPr/>
            </a:pPr>
            <a:r>
              <a:rPr lang="en-GB" sz="1200" b="0" i="0" kern="1200" dirty="0">
                <a:solidFill>
                  <a:schemeClr val="accent1"/>
                </a:solidFill>
                <a:effectLst/>
                <a:latin typeface="Amazon Ember Regular" charset="0"/>
                <a:ea typeface="+mn-ea"/>
                <a:cs typeface="+mn-cs"/>
              </a:rPr>
              <a:t>There are a number of terms which</a:t>
            </a:r>
            <a:r>
              <a:rPr lang="en-GB" sz="1200" b="0" i="0" kern="1200" baseline="0" dirty="0">
                <a:solidFill>
                  <a:schemeClr val="accent1"/>
                </a:solidFill>
                <a:effectLst/>
                <a:latin typeface="Amazon Ember Regular" charset="0"/>
                <a:ea typeface="+mn-ea"/>
                <a:cs typeface="+mn-cs"/>
              </a:rPr>
              <a:t> are </a:t>
            </a:r>
            <a:r>
              <a:rPr lang="en-GB" sz="1200" b="0" i="0" kern="1200" dirty="0">
                <a:solidFill>
                  <a:schemeClr val="accent1"/>
                </a:solidFill>
                <a:effectLst/>
                <a:latin typeface="Amazon Ember Regular" charset="0"/>
                <a:ea typeface="+mn-ea"/>
                <a:cs typeface="+mn-cs"/>
              </a:rPr>
              <a:t>relatively</a:t>
            </a:r>
            <a:r>
              <a:rPr lang="en-GB" sz="1200" b="0" i="0" kern="1200" baseline="0" dirty="0">
                <a:solidFill>
                  <a:schemeClr val="accent1"/>
                </a:solidFill>
                <a:effectLst/>
                <a:latin typeface="Amazon Ember Regular" charset="0"/>
                <a:ea typeface="+mn-ea"/>
                <a:cs typeface="+mn-cs"/>
              </a:rPr>
              <a:t> interchangeable -  </a:t>
            </a:r>
            <a:r>
              <a:rPr lang="en-GB" sz="1200" b="0" i="0" kern="1200" dirty="0">
                <a:solidFill>
                  <a:schemeClr val="accent1"/>
                </a:solidFill>
                <a:effectLst/>
                <a:latin typeface="Amazon Ember Regular" charset="0"/>
                <a:ea typeface="+mn-ea"/>
                <a:cs typeface="+mn-cs"/>
              </a:rPr>
              <a:t>used</a:t>
            </a:r>
            <a:r>
              <a:rPr lang="en-GB" sz="1200" b="0" i="0" kern="1200" baseline="0" dirty="0">
                <a:solidFill>
                  <a:schemeClr val="accent1"/>
                </a:solidFill>
                <a:effectLst/>
                <a:latin typeface="Amazon Ember Regular" charset="0"/>
                <a:ea typeface="+mn-ea"/>
                <a:cs typeface="+mn-cs"/>
              </a:rPr>
              <a:t> across our verticals for what we (and the UK Government are now calling) Trusted Research Environments. You may come across terms such as Data Safe Havens, Secure Research Environments or Virtual Research environments and if you do there is very likely a great opportunity to engage and provide real value with TRE on AWS</a:t>
            </a:r>
            <a:endParaRPr lang="en-GB" sz="2000" b="0" i="0" kern="1200" dirty="0">
              <a:solidFill>
                <a:schemeClr val="tx1"/>
              </a:solidFill>
              <a:effectLst/>
              <a:latin typeface="Amazon Ember Regular"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7</a:t>
            </a:fld>
            <a:endParaRPr lang="en-US"/>
          </a:p>
        </p:txBody>
      </p:sp>
    </p:spTree>
    <p:extLst>
      <p:ext uri="{BB962C8B-B14F-4D97-AF65-F5344CB8AC3E}">
        <p14:creationId xmlns:p14="http://schemas.microsoft.com/office/powerpoint/2010/main" val="4034620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b="0" dirty="0">
                <a:effectLst/>
                <a:latin typeface="merriweather" pitchFamily="2" charset="77"/>
              </a:rPr>
              <a:t>Historically, the solution has been developed based on a number of requirements and specific papers that have come out of a combination of Education and Health. The 5 Safes framework became key to the input in developing the TRE solution. The TRE solution is an amalgamation of a variety of things including the Turing paper, the Green paper, real experience with customers, and best practice for AWS.</a:t>
            </a:r>
            <a:endParaRPr lang="en-GB" b="1" i="0" dirty="0">
              <a:solidFill>
                <a:srgbClr val="000000"/>
              </a:solidFill>
              <a:effectLst/>
              <a:latin typeface="Lato" panose="020F0502020204030203" pitchFamily="34" charset="0"/>
            </a:endParaRPr>
          </a:p>
          <a:p>
            <a:endParaRPr lang="en-GB" b="1" i="0" dirty="0">
              <a:solidFill>
                <a:srgbClr val="000000"/>
              </a:solidFill>
              <a:effectLst/>
              <a:latin typeface="Lato" panose="020F0502020204030203" pitchFamily="34" charset="0"/>
            </a:endParaRPr>
          </a:p>
          <a:p>
            <a:r>
              <a:rPr lang="en-GB" b="1" i="0" dirty="0">
                <a:solidFill>
                  <a:srgbClr val="000000"/>
                </a:solidFill>
                <a:effectLst/>
                <a:latin typeface="Lato" panose="020F0502020204030203" pitchFamily="34" charset="0"/>
              </a:rPr>
              <a:t>design choices for productive, secure, data-intensive research at scale in the cloud</a:t>
            </a:r>
          </a:p>
          <a:p>
            <a:r>
              <a:rPr lang="en-GB" sz="1200" b="1" i="0" kern="1200" dirty="0">
                <a:solidFill>
                  <a:srgbClr val="000000"/>
                </a:solidFill>
                <a:effectLst/>
                <a:latin typeface="Lato" panose="020F0502020204030203" pitchFamily="34" charset="0"/>
                <a:ea typeface="+mn-ea"/>
                <a:cs typeface="+mn-cs"/>
              </a:rPr>
              <a:t>Turing paper</a:t>
            </a:r>
            <a:endParaRPr lang="en-GB" sz="1200" b="0" i="0" kern="1200" dirty="0">
              <a:solidFill>
                <a:schemeClr val="tx1"/>
              </a:solidFill>
              <a:effectLst/>
              <a:latin typeface="Amazon Ember Regular" charset="0"/>
              <a:ea typeface="+mn-ea"/>
              <a:cs typeface="+mn-cs"/>
            </a:endParaRPr>
          </a:p>
          <a:p>
            <a:pPr fontAlgn="base"/>
            <a:r>
              <a:rPr lang="en-GB" b="0" dirty="0">
                <a:effectLst/>
                <a:latin typeface="merriweather" pitchFamily="2" charset="77"/>
              </a:rPr>
              <a:t>Secure environments for analysis of sensitive datasets are essential for research. Such systems are a vital part of the research infrastructure. It is essential that sensitive or confidential datasets are kept secure, both to comply with legal and contractual requirements and to retain the confidence and consent of data providers to continue to make their data available for use in research. Below are the 5 components of secure data analysis requirements.</a:t>
            </a:r>
          </a:p>
          <a:p>
            <a:pPr fontAlgn="base"/>
            <a:br>
              <a:rPr lang="en-GB" b="0" dirty="0">
                <a:effectLst/>
                <a:latin typeface="merriweather" pitchFamily="2" charset="77"/>
              </a:rPr>
            </a:br>
            <a:endParaRPr lang="en-GB" b="0" dirty="0">
              <a:effectLst/>
              <a:latin typeface="merriweather" pitchFamily="2" charset="77"/>
            </a:endParaRPr>
          </a:p>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8</a:t>
            </a:fld>
            <a:endParaRPr lang="en-US"/>
          </a:p>
        </p:txBody>
      </p:sp>
    </p:spTree>
    <p:extLst>
      <p:ext uri="{BB962C8B-B14F-4D97-AF65-F5344CB8AC3E}">
        <p14:creationId xmlns:p14="http://schemas.microsoft.com/office/powerpoint/2010/main" val="3246254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defTabSz="495376">
              <a:defRPr/>
            </a:pPr>
            <a:endParaRPr lang="en-US" dirty="0"/>
          </a:p>
        </p:txBody>
      </p:sp>
      <p:sp>
        <p:nvSpPr>
          <p:cNvPr id="4" name="Slide Number Placeholder 3"/>
          <p:cNvSpPr>
            <a:spLocks noGrp="1"/>
          </p:cNvSpPr>
          <p:nvPr>
            <p:ph type="sldNum" sz="quarter" idx="10"/>
          </p:nvPr>
        </p:nvSpPr>
        <p:spPr/>
        <p:txBody>
          <a:bodyPr/>
          <a:lstStyle/>
          <a:p>
            <a:pPr defTabSz="990752">
              <a:defRPr/>
            </a:pPr>
            <a:fld id="{897C626E-ED3A-4248-BCBB-2587166644DF}" type="slidenum">
              <a:rPr lang="en-US">
                <a:solidFill>
                  <a:prstClr val="black"/>
                </a:solidFill>
                <a:latin typeface="Calibri" panose="020F0502020204030204"/>
              </a:rPr>
              <a:pPr defTabSz="990752">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4142240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C42571-C3C7-BB4F-8DBE-9009660F6A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bg1"/>
                </a:solidFill>
              </a:defRPr>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bg1"/>
                </a:solidFill>
              </a:defRPr>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FFD7BC"/>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bg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pic>
        <p:nvPicPr>
          <p:cNvPr id="13" name="Picture 12">
            <a:extLst>
              <a:ext uri="{FF2B5EF4-FFF2-40B4-BE49-F238E27FC236}">
                <a16:creationId xmlns:a16="http://schemas.microsoft.com/office/drawing/2014/main" id="{FBFCC986-4AA5-4E78-ACB8-93296CE0E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Tree>
    <p:extLst>
      <p:ext uri="{BB962C8B-B14F-4D97-AF65-F5344CB8AC3E}">
        <p14:creationId xmlns:p14="http://schemas.microsoft.com/office/powerpoint/2010/main" val="35109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Option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FE53F6-FF93-6B4E-BF65-FF7D42F280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bg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bg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pic>
        <p:nvPicPr>
          <p:cNvPr id="14" name="Picture 13">
            <a:extLst>
              <a:ext uri="{FF2B5EF4-FFF2-40B4-BE49-F238E27FC236}">
                <a16:creationId xmlns:a16="http://schemas.microsoft.com/office/drawing/2014/main" id="{0DAF1986-D3EC-4508-B4AE-6FD7EB2C4B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6" name="Title 1">
            <a:extLst>
              <a:ext uri="{FF2B5EF4-FFF2-40B4-BE49-F238E27FC236}">
                <a16:creationId xmlns:a16="http://schemas.microsoft.com/office/drawing/2014/main" id="{A193506E-D869-8141-AE7E-341552F89F60}"/>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bg1"/>
                </a:solidFill>
              </a:defRPr>
            </a:lvl1pPr>
          </a:lstStyle>
          <a:p>
            <a:r>
              <a:rPr lang="en-US" dirty="0"/>
              <a:t>Enter title</a:t>
            </a:r>
          </a:p>
        </p:txBody>
      </p:sp>
      <p:sp>
        <p:nvSpPr>
          <p:cNvPr id="17" name="Subtitle 2">
            <a:extLst>
              <a:ext uri="{FF2B5EF4-FFF2-40B4-BE49-F238E27FC236}">
                <a16:creationId xmlns:a16="http://schemas.microsoft.com/office/drawing/2014/main" id="{660AF4BE-D369-F14F-ADB6-E04902FB348B}"/>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8" name="Text Placeholder 7">
            <a:extLst>
              <a:ext uri="{FF2B5EF4-FFF2-40B4-BE49-F238E27FC236}">
                <a16:creationId xmlns:a16="http://schemas.microsoft.com/office/drawing/2014/main" id="{6F147383-6D0A-694B-980C-936A93F74811}"/>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324589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Option 1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DAF504-E39F-2441-A468-26614EC9A9BA}"/>
              </a:ext>
            </a:extLst>
          </p:cNvPr>
          <p:cNvSpPr/>
          <p:nvPr userDrawn="1"/>
        </p:nvSpPr>
        <p:spPr>
          <a:xfrm>
            <a:off x="0" y="0"/>
            <a:ext cx="12192000"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pic>
        <p:nvPicPr>
          <p:cNvPr id="14" name="Picture 13">
            <a:extLst>
              <a:ext uri="{FF2B5EF4-FFF2-40B4-BE49-F238E27FC236}">
                <a16:creationId xmlns:a16="http://schemas.microsoft.com/office/drawing/2014/main" id="{C268F13E-C214-4B8D-880A-BA0FCE0C91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bg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bg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pic>
        <p:nvPicPr>
          <p:cNvPr id="13" name="Picture 12">
            <a:extLst>
              <a:ext uri="{FF2B5EF4-FFF2-40B4-BE49-F238E27FC236}">
                <a16:creationId xmlns:a16="http://schemas.microsoft.com/office/drawing/2014/main" id="{80A55CA1-6184-4FB5-87BA-30693AEB28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6" name="Title 1">
            <a:extLst>
              <a:ext uri="{FF2B5EF4-FFF2-40B4-BE49-F238E27FC236}">
                <a16:creationId xmlns:a16="http://schemas.microsoft.com/office/drawing/2014/main" id="{26F7A2EC-1226-7A45-A316-0F6799CD47C7}"/>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bg1"/>
                </a:solidFill>
              </a:defRPr>
            </a:lvl1pPr>
          </a:lstStyle>
          <a:p>
            <a:r>
              <a:rPr lang="en-US" dirty="0"/>
              <a:t>Enter title</a:t>
            </a:r>
          </a:p>
        </p:txBody>
      </p:sp>
      <p:sp>
        <p:nvSpPr>
          <p:cNvPr id="17" name="Subtitle 2">
            <a:extLst>
              <a:ext uri="{FF2B5EF4-FFF2-40B4-BE49-F238E27FC236}">
                <a16:creationId xmlns:a16="http://schemas.microsoft.com/office/drawing/2014/main" id="{AFCBDAE1-269F-BF4C-9A56-FAE31F469A5C}"/>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8" name="Text Placeholder 7">
            <a:extLst>
              <a:ext uri="{FF2B5EF4-FFF2-40B4-BE49-F238E27FC236}">
                <a16:creationId xmlns:a16="http://schemas.microsoft.com/office/drawing/2014/main" id="{7E7A8BBD-9BB0-AA47-A596-6E960234BA39}"/>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9FFCEA"/>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43329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ption 1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16D7096-8969-174B-A804-8CAE1C25479A}"/>
              </a:ext>
            </a:extLst>
          </p:cNvPr>
          <p:cNvSpPr/>
          <p:nvPr userDrawn="1"/>
        </p:nvSpPr>
        <p:spPr>
          <a:xfrm>
            <a:off x="0" y="0"/>
            <a:ext cx="12192000"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pic>
        <p:nvPicPr>
          <p:cNvPr id="13" name="Picture 12">
            <a:extLst>
              <a:ext uri="{FF2B5EF4-FFF2-40B4-BE49-F238E27FC236}">
                <a16:creationId xmlns:a16="http://schemas.microsoft.com/office/drawing/2014/main" id="{485600E0-7AB0-4031-A612-7B2CCBEE75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bg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bg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pic>
        <p:nvPicPr>
          <p:cNvPr id="14" name="Picture 13">
            <a:extLst>
              <a:ext uri="{FF2B5EF4-FFF2-40B4-BE49-F238E27FC236}">
                <a16:creationId xmlns:a16="http://schemas.microsoft.com/office/drawing/2014/main" id="{5FF732DC-4284-43E0-914C-F49005F128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6" name="Title 1">
            <a:extLst>
              <a:ext uri="{FF2B5EF4-FFF2-40B4-BE49-F238E27FC236}">
                <a16:creationId xmlns:a16="http://schemas.microsoft.com/office/drawing/2014/main" id="{CBC9B271-CC08-E44B-BB76-560BD226FCA8}"/>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bg1"/>
                </a:solidFill>
              </a:defRPr>
            </a:lvl1pPr>
          </a:lstStyle>
          <a:p>
            <a:r>
              <a:rPr lang="en-US" dirty="0"/>
              <a:t>Enter title</a:t>
            </a:r>
          </a:p>
        </p:txBody>
      </p:sp>
      <p:sp>
        <p:nvSpPr>
          <p:cNvPr id="17" name="Subtitle 2">
            <a:extLst>
              <a:ext uri="{FF2B5EF4-FFF2-40B4-BE49-F238E27FC236}">
                <a16:creationId xmlns:a16="http://schemas.microsoft.com/office/drawing/2014/main" id="{D8B659AA-551D-244A-B7FE-046463E8DF93}"/>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8" name="Text Placeholder 7">
            <a:extLst>
              <a:ext uri="{FF2B5EF4-FFF2-40B4-BE49-F238E27FC236}">
                <a16:creationId xmlns:a16="http://schemas.microsoft.com/office/drawing/2014/main" id="{7F6CA7DA-8EE1-AD43-B888-62D96265F2D2}"/>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FFAD97"/>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102291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4495800"/>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7061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2579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4" name="Rectangle 3">
            <a:extLst>
              <a:ext uri="{FF2B5EF4-FFF2-40B4-BE49-F238E27FC236}">
                <a16:creationId xmlns:a16="http://schemas.microsoft.com/office/drawing/2014/main" id="{3483B897-991F-37C6-00E4-9B8EB050E462}"/>
              </a:ext>
            </a:extLst>
          </p:cNvPr>
          <p:cNvSpPr/>
          <p:nvPr userDrawn="1"/>
        </p:nvSpPr>
        <p:spPr>
          <a:xfrm>
            <a:off x="171039" y="0"/>
            <a:ext cx="120209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it-IT" dirty="0" err="1">
              <a:solidFill>
                <a:schemeClr val="tx1"/>
              </a:solidFill>
            </a:endParaRPr>
          </a:p>
        </p:txBody>
      </p:sp>
      <p:sp>
        <p:nvSpPr>
          <p:cNvPr id="6" name="TextBox 5">
            <a:extLst>
              <a:ext uri="{FF2B5EF4-FFF2-40B4-BE49-F238E27FC236}">
                <a16:creationId xmlns:a16="http://schemas.microsoft.com/office/drawing/2014/main" id="{A2AC230E-820A-55D5-481F-17384B0547B8}"/>
              </a:ext>
            </a:extLst>
          </p:cNvPr>
          <p:cNvSpPr txBox="1"/>
          <p:nvPr userDrawn="1"/>
        </p:nvSpPr>
        <p:spPr>
          <a:xfrm>
            <a:off x="1141084" y="6389813"/>
            <a:ext cx="1967205" cy="184666"/>
          </a:xfrm>
          <a:prstGeom prst="rect">
            <a:avLst/>
          </a:prstGeom>
          <a:noFill/>
        </p:spPr>
        <p:txBody>
          <a:bodyPr wrap="none" rtlCol="0">
            <a:spAutoFit/>
          </a:bodyPr>
          <a:lstStyle/>
          <a:p>
            <a:pPr algn="l"/>
            <a:r>
              <a:rPr lang="en-US" sz="600" dirty="0">
                <a:solidFill>
                  <a:schemeClr val="tx2"/>
                </a:solidFill>
              </a:rPr>
              <a:t>© 2023, Amazon Web Services, Inc. or its affiliates. </a:t>
            </a:r>
          </a:p>
        </p:txBody>
      </p:sp>
      <p:pic>
        <p:nvPicPr>
          <p:cNvPr id="7" name="Picture 6">
            <a:extLst>
              <a:ext uri="{FF2B5EF4-FFF2-40B4-BE49-F238E27FC236}">
                <a16:creationId xmlns:a16="http://schemas.microsoft.com/office/drawing/2014/main" id="{A548452D-6B94-FD10-3280-BCCBF204A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295" y="6338002"/>
            <a:ext cx="365760" cy="219048"/>
          </a:xfrm>
          <a:prstGeom prst="rect">
            <a:avLst/>
          </a:prstGeom>
        </p:spPr>
      </p:pic>
    </p:spTree>
    <p:extLst>
      <p:ext uri="{BB962C8B-B14F-4D97-AF65-F5344CB8AC3E}">
        <p14:creationId xmlns:p14="http://schemas.microsoft.com/office/powerpoint/2010/main" val="410037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84C10CAA-001C-4D0F-BB74-F1ACD384CD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Tree>
    <p:extLst>
      <p:ext uri="{BB962C8B-B14F-4D97-AF65-F5344CB8AC3E}">
        <p14:creationId xmlns:p14="http://schemas.microsoft.com/office/powerpoint/2010/main" val="4280601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0C472B-EA59-F44C-91CB-B8CDC8232310}"/>
              </a:ext>
            </a:extLst>
          </p:cNvPr>
          <p:cNvSpPr/>
          <p:nvPr userDrawn="1"/>
        </p:nvSpPr>
        <p:spPr>
          <a:xfrm>
            <a:off x="0" y="0"/>
            <a:ext cx="12192000"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pic>
        <p:nvPicPr>
          <p:cNvPr id="12" name="Picture 11">
            <a:extLst>
              <a:ext uri="{FF2B5EF4-FFF2-40B4-BE49-F238E27FC236}">
                <a16:creationId xmlns:a16="http://schemas.microsoft.com/office/drawing/2014/main" id="{9E5E4A50-58AB-41B2-9F86-A8A832F565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solidFill>
                  <a:schemeClr val="bg1"/>
                </a:solidFill>
              </a:defRPr>
            </a:lvl1pPr>
          </a:lstStyle>
          <a:p>
            <a:r>
              <a:rPr lang="en-US" dirty="0"/>
              <a:t>Title only layout with art</a:t>
            </a: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a:t>
            </a:fld>
            <a:endParaRPr lang="en-US"/>
          </a:p>
        </p:txBody>
      </p:sp>
      <p:sp>
        <p:nvSpPr>
          <p:cNvPr id="10" name="TextBox 9">
            <a:extLst>
              <a:ext uri="{FF2B5EF4-FFF2-40B4-BE49-F238E27FC236}">
                <a16:creationId xmlns:a16="http://schemas.microsoft.com/office/drawing/2014/main" id="{3D6CA99D-F312-4896-9CB8-88D2E4921513}"/>
              </a:ext>
            </a:extLst>
          </p:cNvPr>
          <p:cNvSpPr txBox="1"/>
          <p:nvPr userDrawn="1"/>
        </p:nvSpPr>
        <p:spPr>
          <a:xfrm>
            <a:off x="1141084"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pic>
        <p:nvPicPr>
          <p:cNvPr id="4" name="Picture 3">
            <a:extLst>
              <a:ext uri="{FF2B5EF4-FFF2-40B4-BE49-F238E27FC236}">
                <a16:creationId xmlns:a16="http://schemas.microsoft.com/office/drawing/2014/main" id="{5B337A45-3492-46BC-9D48-C3D4051171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Tree>
    <p:extLst>
      <p:ext uri="{BB962C8B-B14F-4D97-AF65-F5344CB8AC3E}">
        <p14:creationId xmlns:p14="http://schemas.microsoft.com/office/powerpoint/2010/main" val="316544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dirty="0"/>
              <a:t>Enter subtitle</a:t>
            </a:r>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02420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4933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17220D-2594-D74E-9E00-FC72D537A988}"/>
              </a:ext>
            </a:extLst>
          </p:cNvPr>
          <p:cNvSpPr/>
          <p:nvPr userDrawn="1"/>
        </p:nvSpPr>
        <p:spPr>
          <a:xfrm>
            <a:off x="0" y="0"/>
            <a:ext cx="12192000"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pic>
        <p:nvPicPr>
          <p:cNvPr id="14" name="Picture 13">
            <a:extLst>
              <a:ext uri="{FF2B5EF4-FFF2-40B4-BE49-F238E27FC236}">
                <a16:creationId xmlns:a16="http://schemas.microsoft.com/office/drawing/2014/main" id="{E9DF96F8-C56B-C247-B675-D1FF04C66C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bg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bg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pic>
        <p:nvPicPr>
          <p:cNvPr id="13" name="Picture 12">
            <a:extLst>
              <a:ext uri="{FF2B5EF4-FFF2-40B4-BE49-F238E27FC236}">
                <a16:creationId xmlns:a16="http://schemas.microsoft.com/office/drawing/2014/main" id="{FBFCC986-4AA5-4E78-ACB8-93296CE0E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5" name="Title 1">
            <a:extLst>
              <a:ext uri="{FF2B5EF4-FFF2-40B4-BE49-F238E27FC236}">
                <a16:creationId xmlns:a16="http://schemas.microsoft.com/office/drawing/2014/main" id="{DF9E6566-BEE7-0244-9C49-C4C13FC1CFAD}"/>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bg1"/>
                </a:solidFill>
              </a:defRPr>
            </a:lvl1pPr>
          </a:lstStyle>
          <a:p>
            <a:r>
              <a:rPr lang="en-US" dirty="0"/>
              <a:t>Enter title</a:t>
            </a:r>
          </a:p>
        </p:txBody>
      </p:sp>
      <p:sp>
        <p:nvSpPr>
          <p:cNvPr id="17" name="Subtitle 2">
            <a:extLst>
              <a:ext uri="{FF2B5EF4-FFF2-40B4-BE49-F238E27FC236}">
                <a16:creationId xmlns:a16="http://schemas.microsoft.com/office/drawing/2014/main" id="{B2D0C8D8-44B1-7840-8134-EF8AD8981696}"/>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8" name="Text Placeholder 7">
            <a:extLst>
              <a:ext uri="{FF2B5EF4-FFF2-40B4-BE49-F238E27FC236}">
                <a16:creationId xmlns:a16="http://schemas.microsoft.com/office/drawing/2014/main" id="{34D7701C-3FF2-7F4C-ABF6-317898C84183}"/>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366851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9732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a:defRPr/>
            </a:lvl1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17419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33600"/>
            <a:ext cx="10972800" cy="40767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dirty="0"/>
              <a:t>Enter subtitle</a:t>
            </a:r>
          </a:p>
        </p:txBody>
      </p:sp>
      <p:sp>
        <p:nvSpPr>
          <p:cNvPr id="7" name="Slide Number Placeholder 6">
            <a:extLst>
              <a:ext uri="{FF2B5EF4-FFF2-40B4-BE49-F238E27FC236}">
                <a16:creationId xmlns:a16="http://schemas.microsoft.com/office/drawing/2014/main" id="{0E19C1A1-91E5-46D2-97FB-94E48C63B96F}"/>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164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guide id="2" orient="horz" pos="1128" userDrawn="1">
          <p15:clr>
            <a:srgbClr val="9FCC3B"/>
          </p15:clr>
        </p15:guide>
        <p15:guide id="3" orient="horz" pos="134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981200"/>
            <a:ext cx="10972800" cy="4229100"/>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609600" y="1457034"/>
            <a:ext cx="10972800" cy="258532"/>
          </a:xfrm>
        </p:spPr>
        <p:txBody>
          <a:bodyPr/>
          <a:lstStyle>
            <a:lvl1pPr marL="0" indent="0">
              <a:buNone/>
              <a:defRPr sz="1200" b="1" i="0" cap="all" spc="300" baseline="0"/>
            </a:lvl1pPr>
          </a:lstStyle>
          <a:p>
            <a:pPr lvl="0"/>
            <a:r>
              <a:rPr lang="en-US" dirty="0"/>
              <a:t>Enter subtitle</a:t>
            </a:r>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09417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guide id="2" orient="horz" pos="1128" userDrawn="1">
          <p15:clr>
            <a:srgbClr val="9FCC3B"/>
          </p15:clr>
        </p15:guide>
        <p15:guide id="3" orient="horz" pos="124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914401"/>
            <a:ext cx="5334000" cy="1085849"/>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4038599"/>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6248400" y="0"/>
            <a:ext cx="5943600" cy="6858000"/>
          </a:xfrm>
        </p:spPr>
        <p:txBody>
          <a:bodyPr anchor="ctr">
            <a:noAutofit/>
          </a:bodyPr>
          <a:lstStyle>
            <a:lvl1pPr marL="0" indent="0" algn="ctr">
              <a:buNone/>
              <a:defRPr/>
            </a:lvl1pPr>
          </a:lstStyle>
          <a:p>
            <a:r>
              <a:rPr lang="en-US" dirty="0"/>
              <a:t>Click (or paste) to insert picture</a:t>
            </a:r>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17291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34481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5248656"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5" y="1743647"/>
            <a:ext cx="5248656"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5"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7" name="Rectangle 6">
            <a:extLst>
              <a:ext uri="{FF2B5EF4-FFF2-40B4-BE49-F238E27FC236}">
                <a16:creationId xmlns:a16="http://schemas.microsoft.com/office/drawing/2014/main" id="{094DAAE9-8982-3B58-A4DE-AFE609170EA3}"/>
              </a:ext>
            </a:extLst>
          </p:cNvPr>
          <p:cNvSpPr/>
          <p:nvPr userDrawn="1"/>
        </p:nvSpPr>
        <p:spPr bwMode="auto">
          <a:xfrm rot="5400000">
            <a:off x="-3343837" y="3343838"/>
            <a:ext cx="6858001" cy="170330"/>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31040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3483864"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1743647"/>
            <a:ext cx="3483864"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743647"/>
            <a:ext cx="3483864"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70450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3286697"/>
            <a:ext cx="3483864"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3286697"/>
            <a:ext cx="3483864"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3286697"/>
            <a:ext cx="3483864"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1" y="1553369"/>
            <a:ext cx="1701800" cy="1481931"/>
          </a:xfrm>
        </p:spPr>
        <p:txBody>
          <a:bodyPr>
            <a:noAutofit/>
          </a:bodyPr>
          <a:lstStyle>
            <a:lvl1pPr marL="0" indent="0">
              <a:buNone/>
              <a:defRPr sz="1800"/>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9" y="1553369"/>
            <a:ext cx="1701800" cy="1481931"/>
          </a:xfrm>
        </p:spPr>
        <p:txBody>
          <a:bodyPr>
            <a:noAutofit/>
          </a:bodyPr>
          <a:lstStyle>
            <a:lvl1pPr marL="0" indent="0">
              <a:buNone/>
              <a:defRPr sz="1800"/>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68" y="1553369"/>
            <a:ext cx="1701800" cy="1481931"/>
          </a:xfrm>
        </p:spPr>
        <p:txBody>
          <a:bodyPr>
            <a:noAutofit/>
          </a:bodyPr>
          <a:lstStyle>
            <a:lvl1pPr marL="0" indent="0">
              <a:buNone/>
              <a:defRPr sz="1800"/>
            </a:lvl1pPr>
          </a:lstStyle>
          <a:p>
            <a:r>
              <a:rPr lang="en-US" dirty="0"/>
              <a:t>Click icon to add image</a:t>
            </a:r>
          </a:p>
        </p:txBody>
      </p:sp>
    </p:spTree>
    <p:extLst>
      <p:ext uri="{BB962C8B-B14F-4D97-AF65-F5344CB8AC3E}">
        <p14:creationId xmlns:p14="http://schemas.microsoft.com/office/powerpoint/2010/main" val="154642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2377440"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74719" y="1743647"/>
            <a:ext cx="2377440"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39839" y="1743647"/>
            <a:ext cx="2377440"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204960" y="1743647"/>
            <a:ext cx="2377440"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20496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0366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17220D-2594-D74E-9E00-FC72D537A988}"/>
              </a:ext>
            </a:extLst>
          </p:cNvPr>
          <p:cNvSpPr/>
          <p:nvPr userDrawn="1"/>
        </p:nvSpPr>
        <p:spPr>
          <a:xfrm>
            <a:off x="0" y="0"/>
            <a:ext cx="12192000"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pic>
        <p:nvPicPr>
          <p:cNvPr id="14" name="Picture 13">
            <a:extLst>
              <a:ext uri="{FF2B5EF4-FFF2-40B4-BE49-F238E27FC236}">
                <a16:creationId xmlns:a16="http://schemas.microsoft.com/office/drawing/2014/main" id="{BCCD5696-3AFE-CA4C-A90F-AFBFD792D8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bg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bg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pic>
        <p:nvPicPr>
          <p:cNvPr id="13" name="Picture 12">
            <a:extLst>
              <a:ext uri="{FF2B5EF4-FFF2-40B4-BE49-F238E27FC236}">
                <a16:creationId xmlns:a16="http://schemas.microsoft.com/office/drawing/2014/main" id="{FBFCC986-4AA5-4E78-ACB8-93296CE0E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5" name="Title 1">
            <a:extLst>
              <a:ext uri="{FF2B5EF4-FFF2-40B4-BE49-F238E27FC236}">
                <a16:creationId xmlns:a16="http://schemas.microsoft.com/office/drawing/2014/main" id="{065C4798-7956-C74D-8691-753278F1C7B2}"/>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bg1"/>
                </a:solidFill>
              </a:defRPr>
            </a:lvl1pPr>
          </a:lstStyle>
          <a:p>
            <a:r>
              <a:rPr lang="en-US" dirty="0"/>
              <a:t>Enter title</a:t>
            </a:r>
          </a:p>
        </p:txBody>
      </p:sp>
      <p:sp>
        <p:nvSpPr>
          <p:cNvPr id="17" name="Subtitle 2">
            <a:extLst>
              <a:ext uri="{FF2B5EF4-FFF2-40B4-BE49-F238E27FC236}">
                <a16:creationId xmlns:a16="http://schemas.microsoft.com/office/drawing/2014/main" id="{94A03954-750D-4040-9BE9-D81EAD6F0CDB}"/>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8" name="Text Placeholder 7">
            <a:extLst>
              <a:ext uri="{FF2B5EF4-FFF2-40B4-BE49-F238E27FC236}">
                <a16:creationId xmlns:a16="http://schemas.microsoft.com/office/drawing/2014/main" id="{5198CE74-81AB-EE4D-8D00-270FFD0D8235}"/>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9FFCEA"/>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237522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609600" y="917577"/>
            <a:ext cx="10972800" cy="535531"/>
          </a:xfrm>
        </p:spPr>
        <p:txBody>
          <a:bodyPr anchor="t" anchorCtr="0"/>
          <a:lstStyle>
            <a:lvl1pPr>
              <a:defRPr sz="3200"/>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714501"/>
            <a:ext cx="5372100" cy="4495798"/>
          </a:xfrm>
        </p:spPr>
        <p:txBody>
          <a:bodyPr>
            <a:no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598" y="1714501"/>
            <a:ext cx="5372101" cy="44957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82962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a:lvl1pPr>
          </a:lstStyle>
          <a:p>
            <a:r>
              <a:rPr lang="en-GB"/>
              <a:t>Click icon to add picture</a:t>
            </a:r>
            <a:endParaRPr lang="en-US" dirty="0"/>
          </a:p>
        </p:txBody>
      </p:sp>
    </p:spTree>
    <p:extLst>
      <p:ext uri="{BB962C8B-B14F-4D97-AF65-F5344CB8AC3E}">
        <p14:creationId xmlns:p14="http://schemas.microsoft.com/office/powerpoint/2010/main" val="106976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Tree>
    <p:extLst>
      <p:ext uri="{BB962C8B-B14F-4D97-AF65-F5344CB8AC3E}">
        <p14:creationId xmlns:p14="http://schemas.microsoft.com/office/powerpoint/2010/main" val="9628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er logo wall">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pic>
        <p:nvPicPr>
          <p:cNvPr id="19" name="Picture 18">
            <a:extLst>
              <a:ext uri="{FF2B5EF4-FFF2-40B4-BE49-F238E27FC236}">
                <a16:creationId xmlns:a16="http://schemas.microsoft.com/office/drawing/2014/main" id="{E24A219A-BE84-4EDF-84E9-7B8C5EE9E5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Tree>
    <p:extLst>
      <p:ext uri="{BB962C8B-B14F-4D97-AF65-F5344CB8AC3E}">
        <p14:creationId xmlns:p14="http://schemas.microsoft.com/office/powerpoint/2010/main" val="39583065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61762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0"/>
            <a:ext cx="5248274"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598"/>
            <a:ext cx="5248276"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dirty="0"/>
              <a:t>Enter subtitle</a:t>
            </a:r>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98549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userDrawn="1">
          <p15:clr>
            <a:srgbClr val="9FCC3B"/>
          </p15:clr>
        </p15:guide>
        <p15:guide id="3" orient="horz" pos="1128" userDrawn="1">
          <p15:clr>
            <a:srgbClr val="9FCC3B"/>
          </p15:clr>
        </p15:guide>
        <p15:guide id="4" orient="horz" pos="134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1"/>
            <a:ext cx="5248274" cy="4076699"/>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600"/>
            <a:ext cx="5248276" cy="4076699"/>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dirty="0"/>
              <a:t>Enter subtitle</a:t>
            </a:r>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92114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userDrawn="1">
          <p15:clr>
            <a:srgbClr val="9FCC3B"/>
          </p15:clr>
        </p15:guide>
        <p15:guide id="3" orient="horz" pos="1128" userDrawn="1">
          <p15:clr>
            <a:srgbClr val="9FCC3B"/>
          </p15:clr>
        </p15:guide>
        <p15:guide id="4" orient="horz" pos="134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609599" y="1995221"/>
            <a:ext cx="8067261" cy="1900504"/>
          </a:xfrm>
        </p:spPr>
        <p:txBody>
          <a:bodyPr anchor="b" anchorCtr="0"/>
          <a:lstStyle>
            <a:lvl1pPr>
              <a:defRPr sz="4400"/>
            </a:lvl1pPr>
          </a:lstStyle>
          <a:p>
            <a:r>
              <a:rPr lang="en-US" dirty="0"/>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300036" y="1981200"/>
            <a:ext cx="309563" cy="309563"/>
          </a:xfrm>
          <a:blipFill>
            <a:blip r:embed="rId2">
              <a:duotone>
                <a:prstClr val="black"/>
                <a:srgbClr val="191919">
                  <a:tint val="45000"/>
                  <a:satMod val="400000"/>
                </a:srgbClr>
              </a:duotone>
              <a:extLst>
                <a:ext uri="{BEBA8EAE-BF5A-486C-A8C5-ECC9F3942E4B}">
                  <a14:imgProps xmlns:a14="http://schemas.microsoft.com/office/drawing/2010/main">
                    <a14:imgLayer r:embed="rId3">
                      <a14:imgEffect>
                        <a14:brightnessContrast bright="-80000" contrast="-40000"/>
                      </a14:imgEffect>
                    </a14:imgLayer>
                  </a14:imgProps>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5264150" y="3274218"/>
            <a:ext cx="309563" cy="309563"/>
          </a:xfrm>
          <a:blipFill>
            <a:blip r:embed="rId4">
              <a:extLst>
                <a:ext uri="{BEBA8EAE-BF5A-486C-A8C5-ECC9F3942E4B}">
                  <a14:imgProps xmlns:a14="http://schemas.microsoft.com/office/drawing/2010/main">
                    <a14:imgLayer r:embed="rId5">
                      <a14:imgEffect>
                        <a14:brightnessContrast bright="-80000"/>
                      </a14:imgEffect>
                    </a14:imgLayer>
                  </a14:imgProps>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609599" y="4127500"/>
            <a:ext cx="8067261" cy="369332"/>
          </a:xfrm>
        </p:spPr>
        <p:txBody>
          <a:bodyPr/>
          <a:lstStyle>
            <a:lvl1pPr marL="0" indent="0">
              <a:spcAft>
                <a:spcPts val="0"/>
              </a:spcAft>
              <a:buNone/>
              <a:defRPr sz="20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609599" y="4496832"/>
            <a:ext cx="8067261" cy="313932"/>
          </a:xfrm>
        </p:spPr>
        <p:txBody>
          <a:bodyPr/>
          <a:lstStyle>
            <a:lvl1pPr marL="0" indent="0">
              <a:buNone/>
              <a:defRPr sz="1600"/>
            </a:lvl1pPr>
          </a:lstStyle>
          <a:p>
            <a:pPr lvl="0"/>
            <a:r>
              <a:rPr lang="en-US" dirty="0"/>
              <a:t>Quoted person’s affiliation</a:t>
            </a:r>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008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userDrawn="1">
          <p15:clr>
            <a:srgbClr val="FBAE40"/>
          </p15:clr>
        </p15:guide>
        <p15:guide id="2" orient="horz" pos="259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08AB68-8722-5843-BF9F-A3F4FC821A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solidFill>
                  <a:schemeClr val="bg1"/>
                </a:solidFill>
              </a:defRPr>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a:t>
            </a:fld>
            <a:endParaRPr lang="en-US"/>
          </a:p>
        </p:txBody>
      </p:sp>
      <p:pic>
        <p:nvPicPr>
          <p:cNvPr id="10" name="Picture 9">
            <a:extLst>
              <a:ext uri="{FF2B5EF4-FFF2-40B4-BE49-F238E27FC236}">
                <a16:creationId xmlns:a16="http://schemas.microsoft.com/office/drawing/2014/main" id="{C9653DC5-2FA5-48AF-A9A7-D45B3AFBBE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Tree>
    <p:extLst>
      <p:ext uri="{BB962C8B-B14F-4D97-AF65-F5344CB8AC3E}">
        <p14:creationId xmlns:p14="http://schemas.microsoft.com/office/powerpoint/2010/main" val="398074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6423A66-E67F-7446-ADE0-050872AE17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solidFill>
                  <a:schemeClr val="bg1"/>
                </a:solidFill>
              </a:defRPr>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a:t>
            </a:fld>
            <a:endParaRPr lang="en-US"/>
          </a:p>
        </p:txBody>
      </p:sp>
      <p:pic>
        <p:nvPicPr>
          <p:cNvPr id="10" name="Picture 9">
            <a:extLst>
              <a:ext uri="{FF2B5EF4-FFF2-40B4-BE49-F238E27FC236}">
                <a16:creationId xmlns:a16="http://schemas.microsoft.com/office/drawing/2014/main" id="{C9653DC5-2FA5-48AF-A9A7-D45B3AFBBE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Tree>
    <p:extLst>
      <p:ext uri="{BB962C8B-B14F-4D97-AF65-F5344CB8AC3E}">
        <p14:creationId xmlns:p14="http://schemas.microsoft.com/office/powerpoint/2010/main" val="315396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17220D-2594-D74E-9E00-FC72D537A988}"/>
              </a:ext>
            </a:extLst>
          </p:cNvPr>
          <p:cNvSpPr/>
          <p:nvPr userDrawn="1"/>
        </p:nvSpPr>
        <p:spPr>
          <a:xfrm>
            <a:off x="0" y="0"/>
            <a:ext cx="12192000"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pic>
        <p:nvPicPr>
          <p:cNvPr id="15" name="Picture 14">
            <a:extLst>
              <a:ext uri="{FF2B5EF4-FFF2-40B4-BE49-F238E27FC236}">
                <a16:creationId xmlns:a16="http://schemas.microsoft.com/office/drawing/2014/main" id="{8D681762-EA7E-7540-8E48-D22DB4661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bg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bg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pic>
        <p:nvPicPr>
          <p:cNvPr id="13" name="Picture 12">
            <a:extLst>
              <a:ext uri="{FF2B5EF4-FFF2-40B4-BE49-F238E27FC236}">
                <a16:creationId xmlns:a16="http://schemas.microsoft.com/office/drawing/2014/main" id="{FBFCC986-4AA5-4E78-ACB8-93296CE0E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7" name="Title 1">
            <a:extLst>
              <a:ext uri="{FF2B5EF4-FFF2-40B4-BE49-F238E27FC236}">
                <a16:creationId xmlns:a16="http://schemas.microsoft.com/office/drawing/2014/main" id="{4ACD59BE-69B9-1D40-B808-AF77980F0AEB}"/>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bg1"/>
                </a:solidFill>
              </a:defRPr>
            </a:lvl1pPr>
          </a:lstStyle>
          <a:p>
            <a:r>
              <a:rPr lang="en-US" dirty="0"/>
              <a:t>Enter title</a:t>
            </a:r>
          </a:p>
        </p:txBody>
      </p:sp>
      <p:sp>
        <p:nvSpPr>
          <p:cNvPr id="18" name="Subtitle 2">
            <a:extLst>
              <a:ext uri="{FF2B5EF4-FFF2-40B4-BE49-F238E27FC236}">
                <a16:creationId xmlns:a16="http://schemas.microsoft.com/office/drawing/2014/main" id="{4EB35F47-DF1F-B949-BACE-583E391890B8}"/>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9" name="Text Placeholder 7">
            <a:extLst>
              <a:ext uri="{FF2B5EF4-FFF2-40B4-BE49-F238E27FC236}">
                <a16:creationId xmlns:a16="http://schemas.microsoft.com/office/drawing/2014/main" id="{20DF94D1-EF66-DF42-A742-48CB5B3F94E7}"/>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FFAD97"/>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337433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B9A575-D1A5-FD4B-91C5-FE04B7239A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solidFill>
                  <a:schemeClr val="bg1"/>
                </a:solidFill>
              </a:defRPr>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a:t>
            </a:fld>
            <a:endParaRPr lang="en-US"/>
          </a:p>
        </p:txBody>
      </p:sp>
      <p:pic>
        <p:nvPicPr>
          <p:cNvPr id="10" name="Picture 9">
            <a:extLst>
              <a:ext uri="{FF2B5EF4-FFF2-40B4-BE49-F238E27FC236}">
                <a16:creationId xmlns:a16="http://schemas.microsoft.com/office/drawing/2014/main" id="{C9653DC5-2FA5-48AF-A9A7-D45B3AFBBE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Tree>
    <p:extLst>
      <p:ext uri="{BB962C8B-B14F-4D97-AF65-F5344CB8AC3E}">
        <p14:creationId xmlns:p14="http://schemas.microsoft.com/office/powerpoint/2010/main" val="25999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Option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8C2A96-EAA4-0F4B-8A89-A8271A206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solidFill>
                  <a:schemeClr val="bg1"/>
                </a:solidFill>
              </a:defRPr>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a:t>
            </a:fld>
            <a:endParaRPr lang="en-US"/>
          </a:p>
        </p:txBody>
      </p:sp>
      <p:pic>
        <p:nvPicPr>
          <p:cNvPr id="10" name="Picture 9">
            <a:extLst>
              <a:ext uri="{FF2B5EF4-FFF2-40B4-BE49-F238E27FC236}">
                <a16:creationId xmlns:a16="http://schemas.microsoft.com/office/drawing/2014/main" id="{C9653DC5-2FA5-48AF-A9A7-D45B3AFBBE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Tree>
    <p:extLst>
      <p:ext uri="{BB962C8B-B14F-4D97-AF65-F5344CB8AC3E}">
        <p14:creationId xmlns:p14="http://schemas.microsoft.com/office/powerpoint/2010/main" val="60083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Option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345D83-11CA-FF46-AE20-A775DDFA1CE7}"/>
              </a:ext>
            </a:extLst>
          </p:cNvPr>
          <p:cNvSpPr/>
          <p:nvPr userDrawn="1"/>
        </p:nvSpPr>
        <p:spPr>
          <a:xfrm>
            <a:off x="0" y="0"/>
            <a:ext cx="12192000"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pic>
        <p:nvPicPr>
          <p:cNvPr id="3" name="Picture 2">
            <a:extLst>
              <a:ext uri="{FF2B5EF4-FFF2-40B4-BE49-F238E27FC236}">
                <a16:creationId xmlns:a16="http://schemas.microsoft.com/office/drawing/2014/main" id="{E111A3FE-4D6A-4FEE-B1CD-1FE73B8F23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solidFill>
                  <a:schemeClr val="bg1"/>
                </a:solidFill>
              </a:defRPr>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a:t>
            </a:fld>
            <a:endParaRPr lang="en-US"/>
          </a:p>
        </p:txBody>
      </p:sp>
      <p:pic>
        <p:nvPicPr>
          <p:cNvPr id="10" name="Picture 9">
            <a:extLst>
              <a:ext uri="{FF2B5EF4-FFF2-40B4-BE49-F238E27FC236}">
                <a16:creationId xmlns:a16="http://schemas.microsoft.com/office/drawing/2014/main" id="{C9653DC5-2FA5-48AF-A9A7-D45B3AFBBE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Tree>
    <p:extLst>
      <p:ext uri="{BB962C8B-B14F-4D97-AF65-F5344CB8AC3E}">
        <p14:creationId xmlns:p14="http://schemas.microsoft.com/office/powerpoint/2010/main" val="241573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Option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CEB892-34CF-F24F-8A6F-C70694FBBED9}"/>
              </a:ext>
            </a:extLst>
          </p:cNvPr>
          <p:cNvSpPr/>
          <p:nvPr userDrawn="1"/>
        </p:nvSpPr>
        <p:spPr>
          <a:xfrm>
            <a:off x="0" y="0"/>
            <a:ext cx="12192000"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pic>
        <p:nvPicPr>
          <p:cNvPr id="9" name="Picture 8">
            <a:extLst>
              <a:ext uri="{FF2B5EF4-FFF2-40B4-BE49-F238E27FC236}">
                <a16:creationId xmlns:a16="http://schemas.microsoft.com/office/drawing/2014/main" id="{8B743620-822C-4F2E-9998-6E304D9548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solidFill>
                  <a:schemeClr val="bg1"/>
                </a:solidFill>
              </a:defRPr>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a:t>
            </a:fld>
            <a:endParaRPr lang="en-US"/>
          </a:p>
        </p:txBody>
      </p:sp>
      <p:pic>
        <p:nvPicPr>
          <p:cNvPr id="10" name="Picture 9">
            <a:extLst>
              <a:ext uri="{FF2B5EF4-FFF2-40B4-BE49-F238E27FC236}">
                <a16:creationId xmlns:a16="http://schemas.microsoft.com/office/drawing/2014/main" id="{6EBB277A-E73E-44FD-8B68-712635016B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Tree>
    <p:extLst>
      <p:ext uri="{BB962C8B-B14F-4D97-AF65-F5344CB8AC3E}">
        <p14:creationId xmlns:p14="http://schemas.microsoft.com/office/powerpoint/2010/main" val="54313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Option 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52056F-CA1E-9E4E-BACB-D0EA6F56BDD8}"/>
              </a:ext>
            </a:extLst>
          </p:cNvPr>
          <p:cNvSpPr/>
          <p:nvPr userDrawn="1"/>
        </p:nvSpPr>
        <p:spPr>
          <a:xfrm>
            <a:off x="0" y="0"/>
            <a:ext cx="12192000"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pic>
        <p:nvPicPr>
          <p:cNvPr id="10" name="Picture 9">
            <a:extLst>
              <a:ext uri="{FF2B5EF4-FFF2-40B4-BE49-F238E27FC236}">
                <a16:creationId xmlns:a16="http://schemas.microsoft.com/office/drawing/2014/main" id="{81B7E57E-945E-46D1-BD61-D6921E80A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solidFill>
                  <a:schemeClr val="bg1"/>
                </a:solidFill>
              </a:defRPr>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7CC9D5AE-F78A-447A-B97A-B17D1F140D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Tree>
    <p:extLst>
      <p:ext uri="{BB962C8B-B14F-4D97-AF65-F5344CB8AC3E}">
        <p14:creationId xmlns:p14="http://schemas.microsoft.com/office/powerpoint/2010/main" val="383810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Option 8">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F41AD9-8912-364F-AB9C-9DE4960CE375}"/>
              </a:ext>
            </a:extLst>
          </p:cNvPr>
          <p:cNvSpPr/>
          <p:nvPr userDrawn="1"/>
        </p:nvSpPr>
        <p:spPr>
          <a:xfrm>
            <a:off x="0" y="0"/>
            <a:ext cx="12192000"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pic>
        <p:nvPicPr>
          <p:cNvPr id="9" name="Picture 8">
            <a:extLst>
              <a:ext uri="{FF2B5EF4-FFF2-40B4-BE49-F238E27FC236}">
                <a16:creationId xmlns:a16="http://schemas.microsoft.com/office/drawing/2014/main" id="{58DC681A-4CAC-414A-BE68-FA43BF7A2E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2" t="622"/>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solidFill>
                  <a:schemeClr val="bg1"/>
                </a:solidFill>
              </a:defRPr>
            </a:lvl1pPr>
          </a:lstStyle>
          <a:p>
            <a:r>
              <a:rPr lang="en-US" dirty="0"/>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a:t>
            </a:fld>
            <a:endParaRPr lang="en-US"/>
          </a:p>
        </p:txBody>
      </p:sp>
      <p:pic>
        <p:nvPicPr>
          <p:cNvPr id="10" name="Picture 9">
            <a:extLst>
              <a:ext uri="{FF2B5EF4-FFF2-40B4-BE49-F238E27FC236}">
                <a16:creationId xmlns:a16="http://schemas.microsoft.com/office/drawing/2014/main" id="{B747B2CE-FC92-4FCD-A01E-FCAD64CBFC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Tree>
    <p:extLst>
      <p:ext uri="{BB962C8B-B14F-4D97-AF65-F5344CB8AC3E}">
        <p14:creationId xmlns:p14="http://schemas.microsoft.com/office/powerpoint/2010/main" val="329398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913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78531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amp;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653256" y="3226552"/>
            <a:ext cx="6823869" cy="750238"/>
          </a:xfrm>
        </p:spPr>
        <p:txBody>
          <a:bodyPr/>
          <a:lstStyle>
            <a:lvl1pPr>
              <a:defRPr sz="2800" b="1">
                <a:latin typeface="+mn-lt"/>
              </a:defRPr>
            </a:lvl1pPr>
          </a:lstStyle>
          <a:p>
            <a:r>
              <a:rPr lang="en-US" dirty="0"/>
              <a:t>Enter subtitle</a:t>
            </a:r>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609599" y="2428875"/>
            <a:ext cx="6867525" cy="955666"/>
          </a:xfrm>
          <a:prstGeom prst="rect">
            <a:avLst/>
          </a:prstGeom>
          <a:noFill/>
        </p:spPr>
        <p:txBody>
          <a:bodyPr wrap="square" lIns="0" rtlCol="0">
            <a:noAutofit/>
          </a:bodyPr>
          <a:lstStyle/>
          <a:p>
            <a:r>
              <a:rPr lang="en-US" sz="4800" dirty="0">
                <a:solidFill>
                  <a:schemeClr val="tx2"/>
                </a:solidFill>
                <a:latin typeface="+mj-lt"/>
              </a:rPr>
              <a:t>Q&amp;A</a:t>
            </a:r>
          </a:p>
        </p:txBody>
      </p:sp>
      <p:pic>
        <p:nvPicPr>
          <p:cNvPr id="8" name="Picture 7">
            <a:extLst>
              <a:ext uri="{FF2B5EF4-FFF2-40B4-BE49-F238E27FC236}">
                <a16:creationId xmlns:a16="http://schemas.microsoft.com/office/drawing/2014/main" id="{FC6FF82B-B4E0-4C97-87F3-C1C0B88375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Tree>
    <p:extLst>
      <p:ext uri="{BB962C8B-B14F-4D97-AF65-F5344CB8AC3E}">
        <p14:creationId xmlns:p14="http://schemas.microsoft.com/office/powerpoint/2010/main" val="2766758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73436"/>
            <a:ext cx="7823200" cy="1311128"/>
          </a:xfrm>
        </p:spPr>
        <p:txBody>
          <a:bodyPr anchor="ctr" anchorCtr="0"/>
          <a:lstStyle>
            <a:lvl1pPr>
              <a:defRPr sz="4400"/>
            </a:lvl1pPr>
          </a:lstStyle>
          <a:p>
            <a:r>
              <a:rPr lang="en-US" dirty="0"/>
              <a:t>Video or demo divider: Enter “Video” or “Demo” here</a:t>
            </a:r>
          </a:p>
        </p:txBody>
      </p:sp>
    </p:spTree>
    <p:extLst>
      <p:ext uri="{BB962C8B-B14F-4D97-AF65-F5344CB8AC3E}">
        <p14:creationId xmlns:p14="http://schemas.microsoft.com/office/powerpoint/2010/main" val="328746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17220D-2594-D74E-9E00-FC72D537A988}"/>
              </a:ext>
            </a:extLst>
          </p:cNvPr>
          <p:cNvSpPr/>
          <p:nvPr userDrawn="1"/>
        </p:nvSpPr>
        <p:spPr>
          <a:xfrm>
            <a:off x="0" y="0"/>
            <a:ext cx="12192000"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pic>
        <p:nvPicPr>
          <p:cNvPr id="16" name="Picture 15">
            <a:extLst>
              <a:ext uri="{FF2B5EF4-FFF2-40B4-BE49-F238E27FC236}">
                <a16:creationId xmlns:a16="http://schemas.microsoft.com/office/drawing/2014/main" id="{EEDA6C2D-1196-914D-9FB8-FA3C8B4817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bg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bg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pic>
        <p:nvPicPr>
          <p:cNvPr id="13" name="Picture 12">
            <a:extLst>
              <a:ext uri="{FF2B5EF4-FFF2-40B4-BE49-F238E27FC236}">
                <a16:creationId xmlns:a16="http://schemas.microsoft.com/office/drawing/2014/main" id="{FBFCC986-4AA5-4E78-ACB8-93296CE0E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5" name="Title 1">
            <a:extLst>
              <a:ext uri="{FF2B5EF4-FFF2-40B4-BE49-F238E27FC236}">
                <a16:creationId xmlns:a16="http://schemas.microsoft.com/office/drawing/2014/main" id="{13A9469A-4628-584F-B930-00C9D17BB87B}"/>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bg1"/>
                </a:solidFill>
              </a:defRPr>
            </a:lvl1pPr>
          </a:lstStyle>
          <a:p>
            <a:r>
              <a:rPr lang="en-US" dirty="0"/>
              <a:t>Enter title</a:t>
            </a:r>
          </a:p>
        </p:txBody>
      </p:sp>
      <p:sp>
        <p:nvSpPr>
          <p:cNvPr id="17" name="Subtitle 2">
            <a:extLst>
              <a:ext uri="{FF2B5EF4-FFF2-40B4-BE49-F238E27FC236}">
                <a16:creationId xmlns:a16="http://schemas.microsoft.com/office/drawing/2014/main" id="{DC5A1E4B-EBA1-0F4B-9855-B6ADF627B161}"/>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8" name="Text Placeholder 7">
            <a:extLst>
              <a:ext uri="{FF2B5EF4-FFF2-40B4-BE49-F238E27FC236}">
                <a16:creationId xmlns:a16="http://schemas.microsoft.com/office/drawing/2014/main" id="{273BB18E-2F8A-E74D-ACFF-4D5270BA9001}"/>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FFD7BC"/>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21983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12192000" cy="6858000"/>
          </a:xfrm>
          <a:solidFill>
            <a:schemeClr val="bg2"/>
          </a:solidFill>
        </p:spPr>
        <p:txBody>
          <a:bodyPr lIns="548640" anchor="ctr">
            <a:noAutofit/>
          </a:bodyPr>
          <a:lstStyle>
            <a:lvl1pPr marL="0" indent="0" algn="ctr">
              <a:buNone/>
              <a:defRPr/>
            </a:lvl1pPr>
          </a:lstStyle>
          <a:p>
            <a:r>
              <a:rPr lang="en-GB"/>
              <a:t>Click icon to add media</a:t>
            </a:r>
            <a:endParaRPr lang="en-US" dirty="0"/>
          </a:p>
        </p:txBody>
      </p:sp>
    </p:spTree>
    <p:extLst>
      <p:ext uri="{BB962C8B-B14F-4D97-AF65-F5344CB8AC3E}">
        <p14:creationId xmlns:p14="http://schemas.microsoft.com/office/powerpoint/2010/main" val="352729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609600" y="914401"/>
            <a:ext cx="10972800" cy="535531"/>
          </a:xfrm>
        </p:spPr>
        <p:txBody>
          <a:bodyPr anchor="t" anchorCtr="0"/>
          <a:lstStyle>
            <a:lvl1pPr>
              <a:defRPr sz="40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1714501"/>
            <a:ext cx="5372100" cy="4484688"/>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725611"/>
            <a:ext cx="5372101" cy="44846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Tree>
    <p:extLst>
      <p:ext uri="{BB962C8B-B14F-4D97-AF65-F5344CB8AC3E}">
        <p14:creationId xmlns:p14="http://schemas.microsoft.com/office/powerpoint/2010/main" val="385405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Option 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A09124F-E06F-4B4A-BC10-681DCCFDB4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159671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9EC867C-656E-1643-B1BF-36E4AC200C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237707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Option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0AF4781-4C2A-4840-AD8F-6476A4F217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107779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Option 4">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5D5212-A28A-D443-8A7F-AA46AF707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110950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Option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F94D6F-FC6C-41D8-A694-AB55DA3B3D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336750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Option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9778A-D8BF-9B4D-9342-0FEBCC123E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9" name="Picture 18">
            <a:extLst>
              <a:ext uri="{FF2B5EF4-FFF2-40B4-BE49-F238E27FC236}">
                <a16:creationId xmlns:a16="http://schemas.microsoft.com/office/drawing/2014/main" id="{3E16ADEE-A578-41C2-B493-75D763483D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372133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Option 7">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2AE363-E174-413B-A5D8-84EF102481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8" name="Picture 17">
            <a:extLst>
              <a:ext uri="{FF2B5EF4-FFF2-40B4-BE49-F238E27FC236}">
                <a16:creationId xmlns:a16="http://schemas.microsoft.com/office/drawing/2014/main" id="{19441FA0-CE4F-4F88-AFA5-9F5F35AEAC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9703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 You Option 8">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EE2A75-D393-46AE-BBAB-0EB32F6FE0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9" name="Picture 18">
            <a:extLst>
              <a:ext uri="{FF2B5EF4-FFF2-40B4-BE49-F238E27FC236}">
                <a16:creationId xmlns:a16="http://schemas.microsoft.com/office/drawing/2014/main" id="{928F8823-16AD-42DA-A614-DCACD2208F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14227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87EC83-BA75-694B-8E05-B14D4DCFBD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bg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bg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pic>
        <p:nvPicPr>
          <p:cNvPr id="14" name="Picture 13">
            <a:extLst>
              <a:ext uri="{FF2B5EF4-FFF2-40B4-BE49-F238E27FC236}">
                <a16:creationId xmlns:a16="http://schemas.microsoft.com/office/drawing/2014/main" id="{26B102C2-77EF-46C1-AFC6-B431B92FCC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7" name="Title 1">
            <a:extLst>
              <a:ext uri="{FF2B5EF4-FFF2-40B4-BE49-F238E27FC236}">
                <a16:creationId xmlns:a16="http://schemas.microsoft.com/office/drawing/2014/main" id="{61651E04-2964-9B45-8457-805407827913}"/>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bg1"/>
                </a:solidFill>
              </a:defRPr>
            </a:lvl1pPr>
          </a:lstStyle>
          <a:p>
            <a:r>
              <a:rPr lang="en-US" dirty="0"/>
              <a:t>Enter title</a:t>
            </a:r>
          </a:p>
        </p:txBody>
      </p:sp>
      <p:sp>
        <p:nvSpPr>
          <p:cNvPr id="18" name="Subtitle 2">
            <a:extLst>
              <a:ext uri="{FF2B5EF4-FFF2-40B4-BE49-F238E27FC236}">
                <a16:creationId xmlns:a16="http://schemas.microsoft.com/office/drawing/2014/main" id="{E7EADBC3-EDEB-4C48-A114-85A8BD7CE7B6}"/>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9" name="Text Placeholder 7">
            <a:extLst>
              <a:ext uri="{FF2B5EF4-FFF2-40B4-BE49-F238E27FC236}">
                <a16:creationId xmlns:a16="http://schemas.microsoft.com/office/drawing/2014/main" id="{80152593-172F-6E40-BE6C-B5E6E951D8E7}"/>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71268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Option 9">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280A60-AE9B-4B6A-975D-35CFC5451D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8" name="Picture 17">
            <a:extLst>
              <a:ext uri="{FF2B5EF4-FFF2-40B4-BE49-F238E27FC236}">
                <a16:creationId xmlns:a16="http://schemas.microsoft.com/office/drawing/2014/main" id="{8DBA1DAC-1D4B-40F4-ACDC-8B1BBF1C87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303992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 You Option 1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67548-CB75-024B-AB2A-FE82FEB7FF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9" name="Picture 18">
            <a:extLst>
              <a:ext uri="{FF2B5EF4-FFF2-40B4-BE49-F238E27FC236}">
                <a16:creationId xmlns:a16="http://schemas.microsoft.com/office/drawing/2014/main" id="{EE6DD6ED-B434-44E1-9073-080A550213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400853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Option 11">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2AD207-CE0A-4D3E-A94F-E95D4794AF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600" y="2461211"/>
            <a:ext cx="6257926"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8" name="Picture 17">
            <a:extLst>
              <a:ext uri="{FF2B5EF4-FFF2-40B4-BE49-F238E27FC236}">
                <a16:creationId xmlns:a16="http://schemas.microsoft.com/office/drawing/2014/main" id="{D60403C0-1408-4AB8-AC0D-3344701613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99838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Option 12">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E68949-CE6F-4504-96F3-8F99C5B810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600" y="2461211"/>
            <a:ext cx="6257926"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9" name="Picture 18">
            <a:extLst>
              <a:ext uri="{FF2B5EF4-FFF2-40B4-BE49-F238E27FC236}">
                <a16:creationId xmlns:a16="http://schemas.microsoft.com/office/drawing/2014/main" id="{0671C6C3-7C2E-4D24-9F84-3E2DEF1FCD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62878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Option 13">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6BDE67F-978F-4031-B3D3-DF4DCF6C9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600" y="2461211"/>
            <a:ext cx="6257926"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8" name="Picture 17">
            <a:extLst>
              <a:ext uri="{FF2B5EF4-FFF2-40B4-BE49-F238E27FC236}">
                <a16:creationId xmlns:a16="http://schemas.microsoft.com/office/drawing/2014/main" id="{D3C07751-4F3B-497E-8AF1-D21E863BFF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297730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Option 14">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A8B14CE-D48C-4755-97B8-C8D09BC428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600" y="2461211"/>
            <a:ext cx="6257926"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9" name="Picture 18">
            <a:extLst>
              <a:ext uri="{FF2B5EF4-FFF2-40B4-BE49-F238E27FC236}">
                <a16:creationId xmlns:a16="http://schemas.microsoft.com/office/drawing/2014/main" id="{15648ED2-18BC-4FB2-A0B0-A4E9591C6F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165344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Option 15">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99E97E-66C6-4818-BD73-FD1DEC2A17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600" y="2461211"/>
            <a:ext cx="6257926"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8" name="Picture 17">
            <a:extLst>
              <a:ext uri="{FF2B5EF4-FFF2-40B4-BE49-F238E27FC236}">
                <a16:creationId xmlns:a16="http://schemas.microsoft.com/office/drawing/2014/main" id="{16789FEF-D4F7-47D3-A383-DA944A00FD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388654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Option 16">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4623BD-B67C-4E55-8A2B-78F2A27CCA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5" t="1235"/>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4" y="3621643"/>
            <a:ext cx="1993392" cy="369332"/>
          </a:xfrm>
        </p:spPr>
        <p:txBody>
          <a:bodyPr anchor="b" anchorCtr="0"/>
          <a:lstStyle>
            <a:lvl1pPr marL="0" indent="0">
              <a:buNone/>
              <a:defRPr sz="2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4" y="3990975"/>
            <a:ext cx="1993392" cy="535531"/>
          </a:xfrm>
        </p:spPr>
        <p:txBody>
          <a:bodyPr/>
          <a:lstStyle>
            <a:lvl1pPr marL="0" indent="0">
              <a:spcAft>
                <a:spcPts val="600"/>
              </a:spcAft>
              <a:buNone/>
              <a:defRPr sz="1600">
                <a:solidFill>
                  <a:schemeClr val="bg1"/>
                </a:solidFill>
              </a:defRPr>
            </a:lvl1pPr>
          </a:lstStyle>
          <a:p>
            <a:pPr lvl="0"/>
            <a:r>
              <a:rPr lang="en-US" dirty="0"/>
              <a:t>Speaker contact info (email or socials)</a:t>
            </a:r>
          </a:p>
        </p:txBody>
      </p:sp>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600" y="2461211"/>
            <a:ext cx="6257926" cy="923330"/>
          </a:xfrm>
          <a:prstGeom prst="rect">
            <a:avLst/>
          </a:prstGeom>
          <a:noFill/>
        </p:spPr>
        <p:txBody>
          <a:bodyPr wrap="square" lIns="0" rtlCol="0">
            <a:noAutofit/>
          </a:bodyPr>
          <a:lstStyle/>
          <a:p>
            <a:r>
              <a:rPr lang="en-US" sz="4800" dirty="0">
                <a:solidFill>
                  <a:schemeClr val="bg1"/>
                </a:solidFill>
                <a:latin typeface="+mj-lt"/>
              </a:rPr>
              <a:t>Thank you!</a:t>
            </a:r>
          </a:p>
        </p:txBody>
      </p:sp>
      <p:pic>
        <p:nvPicPr>
          <p:cNvPr id="19" name="Picture 18">
            <a:extLst>
              <a:ext uri="{FF2B5EF4-FFF2-40B4-BE49-F238E27FC236}">
                <a16:creationId xmlns:a16="http://schemas.microsoft.com/office/drawing/2014/main" id="{736FF5C0-6635-46BC-9E97-5290814648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703823"/>
            <a:ext cx="1003173" cy="600189"/>
          </a:xfrm>
          <a:prstGeom prst="rect">
            <a:avLst/>
          </a:prstGeom>
        </p:spPr>
      </p:pic>
    </p:spTree>
    <p:extLst>
      <p:ext uri="{BB962C8B-B14F-4D97-AF65-F5344CB8AC3E}">
        <p14:creationId xmlns:p14="http://schemas.microsoft.com/office/powerpoint/2010/main" val="19068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09600" y="1718982"/>
            <a:ext cx="10972800" cy="44913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a:t>
            </a:fld>
            <a:endParaRPr lang="en-US"/>
          </a:p>
        </p:txBody>
      </p:sp>
    </p:spTree>
    <p:extLst>
      <p:ext uri="{BB962C8B-B14F-4D97-AF65-F5344CB8AC3E}">
        <p14:creationId xmlns:p14="http://schemas.microsoft.com/office/powerpoint/2010/main" val="248409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724900" y="914399"/>
            <a:ext cx="2857500" cy="5295901"/>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609600" y="914399"/>
            <a:ext cx="7962900" cy="529590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a:t>
            </a:fld>
            <a:endParaRPr lang="en-US"/>
          </a:p>
        </p:txBody>
      </p:sp>
    </p:spTree>
    <p:extLst>
      <p:ext uri="{BB962C8B-B14F-4D97-AF65-F5344CB8AC3E}">
        <p14:creationId xmlns:p14="http://schemas.microsoft.com/office/powerpoint/2010/main" val="284774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Option 7">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5D23B41-925B-9043-A81C-E926A251D16F}"/>
              </a:ext>
            </a:extLst>
          </p:cNvPr>
          <p:cNvSpPr/>
          <p:nvPr userDrawn="1"/>
        </p:nvSpPr>
        <p:spPr>
          <a:xfrm>
            <a:off x="0" y="0"/>
            <a:ext cx="12192000"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pic>
        <p:nvPicPr>
          <p:cNvPr id="14" name="Picture 13">
            <a:extLst>
              <a:ext uri="{FF2B5EF4-FFF2-40B4-BE49-F238E27FC236}">
                <a16:creationId xmlns:a16="http://schemas.microsoft.com/office/drawing/2014/main" id="{8AA13C1F-8C67-404B-B806-4F34A751FD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bg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bg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pic>
        <p:nvPicPr>
          <p:cNvPr id="13" name="Picture 12">
            <a:extLst>
              <a:ext uri="{FF2B5EF4-FFF2-40B4-BE49-F238E27FC236}">
                <a16:creationId xmlns:a16="http://schemas.microsoft.com/office/drawing/2014/main" id="{EC3C1148-056A-4D2E-8A56-17FEC3315C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6" name="Title 1">
            <a:extLst>
              <a:ext uri="{FF2B5EF4-FFF2-40B4-BE49-F238E27FC236}">
                <a16:creationId xmlns:a16="http://schemas.microsoft.com/office/drawing/2014/main" id="{2C8F4EB1-C14A-C64A-B639-06D52191B24A}"/>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bg1"/>
                </a:solidFill>
              </a:defRPr>
            </a:lvl1pPr>
          </a:lstStyle>
          <a:p>
            <a:r>
              <a:rPr lang="en-US" dirty="0"/>
              <a:t>Enter title</a:t>
            </a:r>
          </a:p>
        </p:txBody>
      </p:sp>
      <p:sp>
        <p:nvSpPr>
          <p:cNvPr id="17" name="Subtitle 2">
            <a:extLst>
              <a:ext uri="{FF2B5EF4-FFF2-40B4-BE49-F238E27FC236}">
                <a16:creationId xmlns:a16="http://schemas.microsoft.com/office/drawing/2014/main" id="{A6F44B3E-90AA-1E44-B1F8-03CA829A103A}"/>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8" name="Text Placeholder 7">
            <a:extLst>
              <a:ext uri="{FF2B5EF4-FFF2-40B4-BE49-F238E27FC236}">
                <a16:creationId xmlns:a16="http://schemas.microsoft.com/office/drawing/2014/main" id="{9E99B1C3-FB5A-274E-8D70-B05E704BB78D}"/>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9FFCEA"/>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411802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3486150" y="2512370"/>
            <a:ext cx="7353300" cy="1874103"/>
          </a:xfrm>
          <a:prstGeom prst="rect">
            <a:avLst/>
          </a:prstGeom>
          <a:noFill/>
        </p:spPr>
        <p:txBody>
          <a:bodyPr wrap="square" rtlCol="0">
            <a:spAutoFit/>
          </a:bodyPr>
          <a:lstStyle/>
          <a:p>
            <a:pPr algn="l">
              <a:lnSpc>
                <a:spcPct val="80000"/>
              </a:lnSpc>
            </a:pPr>
            <a:r>
              <a:rPr lang="en-US" sz="6000" dirty="0">
                <a:latin typeface="+mj-lt"/>
              </a:rPr>
              <a:t>Do not use layouts after this slide.</a:t>
            </a:r>
            <a:br>
              <a:rPr lang="en-US" sz="6000" dirty="0">
                <a:latin typeface="+mj-lt"/>
              </a:rPr>
            </a:br>
            <a:r>
              <a:rPr lang="en-US" sz="2000" dirty="0">
                <a:latin typeface="+mj-lt"/>
              </a:rPr>
              <a:t>They are not part of the official template.</a:t>
            </a:r>
            <a:endParaRPr lang="en-US" sz="60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250" y="2114549"/>
            <a:ext cx="2628900" cy="2628900"/>
          </a:xfrm>
          <a:prstGeom prst="rect">
            <a:avLst/>
          </a:prstGeom>
        </p:spPr>
      </p:pic>
      <p:sp>
        <p:nvSpPr>
          <p:cNvPr id="8" name="Rectangle 7">
            <a:extLst>
              <a:ext uri="{FF2B5EF4-FFF2-40B4-BE49-F238E27FC236}">
                <a16:creationId xmlns:a16="http://schemas.microsoft.com/office/drawing/2014/main" id="{A56A91D7-A142-41A9-9775-90FA8A0EC8F4}"/>
              </a:ext>
            </a:extLst>
          </p:cNvPr>
          <p:cNvSpPr/>
          <p:nvPr userDrawn="1"/>
        </p:nvSpPr>
        <p:spPr>
          <a:xfrm>
            <a:off x="380999" y="6337300"/>
            <a:ext cx="4943475" cy="5207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4A252AA-410C-4410-AE45-9D483892FCD8}"/>
              </a:ext>
            </a:extLst>
          </p:cNvPr>
          <p:cNvSpPr/>
          <p:nvPr userDrawn="1"/>
        </p:nvSpPr>
        <p:spPr>
          <a:xfrm>
            <a:off x="380999" y="163722"/>
            <a:ext cx="4943475" cy="5207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04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able_of_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0CA0-5CE7-1A4B-ACE6-C7A15B82CC8C}"/>
              </a:ext>
            </a:extLst>
          </p:cNvPr>
          <p:cNvSpPr>
            <a:spLocks noGrp="1"/>
          </p:cNvSpPr>
          <p:nvPr>
            <p:ph type="title"/>
          </p:nvPr>
        </p:nvSpPr>
        <p:spPr>
          <a:xfrm>
            <a:off x="457200" y="153248"/>
            <a:ext cx="11258550" cy="535531"/>
          </a:xfrm>
        </p:spPr>
        <p:txBody>
          <a:bodyPr/>
          <a:lstStyle>
            <a:lvl1pPr>
              <a:defRPr b="1" i="0">
                <a:latin typeface="Amazon Ember" panose="020B0603020204020204" pitchFamily="34" charset="0"/>
                <a:ea typeface="Amazon Ember" panose="020B0603020204020204" pitchFamily="34" charset="0"/>
                <a:cs typeface="Amazon Ember" panose="020B0603020204020204"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7710D4E-8635-D746-9FE7-1EE20F49E45F}"/>
              </a:ext>
            </a:extLst>
          </p:cNvPr>
          <p:cNvSpPr>
            <a:spLocks noGrp="1"/>
          </p:cNvSpPr>
          <p:nvPr>
            <p:ph type="body" sz="quarter" idx="10"/>
          </p:nvPr>
        </p:nvSpPr>
        <p:spPr>
          <a:xfrm>
            <a:off x="457200" y="1371600"/>
            <a:ext cx="11258550" cy="2173608"/>
          </a:xfrm>
          <a:prstGeom prst="rect">
            <a:avLst/>
          </a:prstGeom>
        </p:spPr>
        <p:txBody>
          <a:bodyPr/>
          <a:lstStyle>
            <a:lvl5pPr>
              <a:defRPr sz="158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7BACCDD4-2E2C-B842-8B78-FF98056D3ACE}"/>
              </a:ext>
            </a:extLst>
          </p:cNvPr>
          <p:cNvPicPr>
            <a:picLocks noChangeAspect="1"/>
          </p:cNvPicPr>
          <p:nvPr userDrawn="1"/>
        </p:nvPicPr>
        <p:blipFill>
          <a:blip r:embed="rId2"/>
          <a:srcRect/>
          <a:stretch/>
        </p:blipFill>
        <p:spPr>
          <a:xfrm>
            <a:off x="11124678" y="6275882"/>
            <a:ext cx="590993" cy="353418"/>
          </a:xfrm>
          <a:prstGeom prst="rect">
            <a:avLst/>
          </a:prstGeom>
        </p:spPr>
      </p:pic>
    </p:spTree>
    <p:extLst>
      <p:ext uri="{BB962C8B-B14F-4D97-AF65-F5344CB8AC3E}">
        <p14:creationId xmlns:p14="http://schemas.microsoft.com/office/powerpoint/2010/main" val="664011106"/>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2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47E4-E7F7-9646-880C-2CDC95018CBE}"/>
              </a:ext>
            </a:extLst>
          </p:cNvPr>
          <p:cNvSpPr>
            <a:spLocks noGrp="1"/>
          </p:cNvSpPr>
          <p:nvPr>
            <p:ph type="title"/>
          </p:nvPr>
        </p:nvSpPr>
        <p:spPr>
          <a:xfrm>
            <a:off x="457199" y="153248"/>
            <a:ext cx="11262360" cy="535531"/>
          </a:xfrm>
        </p:spPr>
        <p:txBody>
          <a:bodyPr/>
          <a:lstStyle>
            <a:lvl1pPr>
              <a:defRPr>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Click to edit Master title style</a:t>
            </a:r>
          </a:p>
        </p:txBody>
      </p:sp>
      <p:sp>
        <p:nvSpPr>
          <p:cNvPr id="4" name="TextBox 3">
            <a:extLst>
              <a:ext uri="{FF2B5EF4-FFF2-40B4-BE49-F238E27FC236}">
                <a16:creationId xmlns:a16="http://schemas.microsoft.com/office/drawing/2014/main" id="{C680CA43-5C49-A347-BAC4-268F3B7F1BC4}"/>
              </a:ext>
            </a:extLst>
          </p:cNvPr>
          <p:cNvSpPr txBox="1"/>
          <p:nvPr userDrawn="1"/>
        </p:nvSpPr>
        <p:spPr>
          <a:xfrm>
            <a:off x="449053" y="6403251"/>
            <a:ext cx="5929575" cy="143565"/>
          </a:xfrm>
          <a:prstGeom prst="rect">
            <a:avLst/>
          </a:prstGeom>
          <a:noFill/>
        </p:spPr>
        <p:txBody>
          <a:bodyPr wrap="square" lIns="0" tIns="0" rIns="0" bIns="0" rtlCol="0">
            <a:spAutoFit/>
          </a:bodyPr>
          <a:lstStyle/>
          <a:p>
            <a:pPr marL="0" marR="0" indent="0" algn="l" defTabSz="609576" rtl="0" eaLnBrk="1" fontAlgn="auto" latinLnBrk="0" hangingPunct="1">
              <a:lnSpc>
                <a:spcPct val="100000"/>
              </a:lnSpc>
              <a:spcBef>
                <a:spcPts val="0"/>
              </a:spcBef>
              <a:spcAft>
                <a:spcPts val="0"/>
              </a:spcAft>
              <a:buClrTx/>
              <a:buSzTx/>
              <a:buFontTx/>
              <a:buNone/>
              <a:tabLst/>
              <a:defRPr/>
            </a:pPr>
            <a:r>
              <a:rPr lang="en-US" sz="933" b="0" i="0" dirty="0">
                <a:solidFill>
                  <a:schemeClr val="tx1">
                    <a:lumMod val="50000"/>
                  </a:schemeClr>
                </a:solidFill>
                <a:latin typeface="Amazon Ember" panose="020B0603020204020204" pitchFamily="34" charset="0"/>
                <a:ea typeface="Amazon Ember" panose="020B0603020204020204" pitchFamily="34" charset="0"/>
                <a:cs typeface="Amazon Ember" panose="020B0603020204020204" pitchFamily="34" charset="0"/>
              </a:rPr>
              <a:t>© 2021, Amazon Web Services, Inc. or its Affiliates. All rights reserved. </a:t>
            </a:r>
            <a:r>
              <a:rPr lang="en-US" sz="933" b="0" i="0" dirty="0">
                <a:solidFill>
                  <a:schemeClr val="tx1">
                    <a:lumMod val="50000"/>
                  </a:schemeClr>
                </a:solidFill>
                <a:effectLst/>
                <a:latin typeface="Amazon Ember" panose="020B0603020204020204" pitchFamily="34" charset="0"/>
                <a:ea typeface="Amazon Ember" panose="020B0603020204020204" pitchFamily="34" charset="0"/>
                <a:cs typeface="Amazon Ember" panose="020B0603020204020204" pitchFamily="34" charset="0"/>
              </a:rPr>
              <a:t>Amazon Confidential and Trademark.</a:t>
            </a:r>
            <a:endParaRPr lang="en-US" sz="933" b="0" i="0" dirty="0">
              <a:solidFill>
                <a:schemeClr val="tx1">
                  <a:lumMod val="50000"/>
                </a:schemeClr>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 name="Picture 4">
            <a:extLst>
              <a:ext uri="{FF2B5EF4-FFF2-40B4-BE49-F238E27FC236}">
                <a16:creationId xmlns:a16="http://schemas.microsoft.com/office/drawing/2014/main" id="{95568472-78C1-FD4C-80A1-628CA86D3F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24678" y="6275882"/>
            <a:ext cx="590993" cy="353418"/>
          </a:xfrm>
          <a:prstGeom prst="rect">
            <a:avLst/>
          </a:prstGeom>
        </p:spPr>
      </p:pic>
    </p:spTree>
    <p:extLst>
      <p:ext uri="{BB962C8B-B14F-4D97-AF65-F5344CB8AC3E}">
        <p14:creationId xmlns:p14="http://schemas.microsoft.com/office/powerpoint/2010/main" val="3003933556"/>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022B78-15A3-CC46-8DFE-E6480C8FF06E}"/>
              </a:ext>
            </a:extLst>
          </p:cNvPr>
          <p:cNvPicPr>
            <a:picLocks noChangeAspect="1"/>
          </p:cNvPicPr>
          <p:nvPr userDrawn="1"/>
        </p:nvPicPr>
        <p:blipFill rotWithShape="1">
          <a:blip r:embed="rId2"/>
          <a:srcRect r="30265" b="25476"/>
          <a:stretch/>
        </p:blipFill>
        <p:spPr>
          <a:xfrm>
            <a:off x="7881870" y="3417048"/>
            <a:ext cx="4310129" cy="3440952"/>
          </a:xfrm>
          <a:prstGeom prst="rect">
            <a:avLst/>
          </a:prstGeom>
        </p:spPr>
      </p:pic>
      <p:sp>
        <p:nvSpPr>
          <p:cNvPr id="6" name="TextBox 5"/>
          <p:cNvSpPr txBox="1"/>
          <p:nvPr userDrawn="1"/>
        </p:nvSpPr>
        <p:spPr>
          <a:xfrm>
            <a:off x="449053" y="6301678"/>
            <a:ext cx="287927" cy="328231"/>
          </a:xfrm>
          <a:prstGeom prst="rect">
            <a:avLst/>
          </a:prstGeom>
          <a:noFill/>
        </p:spPr>
        <p:txBody>
          <a:bodyPr wrap="square" lIns="0" tIns="60960" rIns="0" bIns="60960" rtlCol="0">
            <a:spAutoFit/>
          </a:bodyPr>
          <a:lstStyle/>
          <a:p>
            <a:fld id="{DA559F40-59B8-49CC-BADB-14531CEC6FE1}" type="slidenum">
              <a:rPr lang="en-US" sz="1333" b="0" i="0" smtClean="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fld>
            <a:endParaRPr lang="en-US" sz="1333" b="0" i="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 name="Title 1">
            <a:extLst>
              <a:ext uri="{FF2B5EF4-FFF2-40B4-BE49-F238E27FC236}">
                <a16:creationId xmlns:a16="http://schemas.microsoft.com/office/drawing/2014/main" id="{36DBD99C-CDA3-EB4E-BD09-962B5E148DFC}"/>
              </a:ext>
            </a:extLst>
          </p:cNvPr>
          <p:cNvSpPr>
            <a:spLocks noGrp="1"/>
          </p:cNvSpPr>
          <p:nvPr>
            <p:ph type="title"/>
          </p:nvPr>
        </p:nvSpPr>
        <p:spPr>
          <a:xfrm>
            <a:off x="609750" y="245774"/>
            <a:ext cx="10779708" cy="683329"/>
          </a:xfrm>
          <a:prstGeom prst="rect">
            <a:avLst/>
          </a:prstGeom>
        </p:spPr>
        <p:txBody>
          <a:bodyPr/>
          <a:lstStyle>
            <a:lvl1pPr>
              <a:defRPr sz="4267"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a:t>Click to edit Master title style</a:t>
            </a:r>
            <a:endParaRPr lang="en-US" dirty="0"/>
          </a:p>
        </p:txBody>
      </p:sp>
      <p:sp>
        <p:nvSpPr>
          <p:cNvPr id="18" name="Rectangle 17">
            <a:extLst>
              <a:ext uri="{FF2B5EF4-FFF2-40B4-BE49-F238E27FC236}">
                <a16:creationId xmlns:a16="http://schemas.microsoft.com/office/drawing/2014/main" id="{B5E86449-4952-8F42-BC88-1EB458F55A8F}"/>
              </a:ext>
            </a:extLst>
          </p:cNvPr>
          <p:cNvSpPr/>
          <p:nvPr userDrawn="1"/>
        </p:nvSpPr>
        <p:spPr>
          <a:xfrm>
            <a:off x="1" y="245774"/>
            <a:ext cx="373039" cy="7276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latin typeface="Amazon Ember Light" panose="020B0403020204020204" pitchFamily="34" charset="0"/>
            </a:endParaRPr>
          </a:p>
        </p:txBody>
      </p:sp>
      <p:sp>
        <p:nvSpPr>
          <p:cNvPr id="3" name="Text Placeholder 2">
            <a:extLst>
              <a:ext uri="{FF2B5EF4-FFF2-40B4-BE49-F238E27FC236}">
                <a16:creationId xmlns:a16="http://schemas.microsoft.com/office/drawing/2014/main" id="{BB77467C-46B8-294D-8663-E6A09A51EF46}"/>
              </a:ext>
            </a:extLst>
          </p:cNvPr>
          <p:cNvSpPr>
            <a:spLocks noGrp="1"/>
          </p:cNvSpPr>
          <p:nvPr>
            <p:ph type="body" sz="quarter" idx="10"/>
          </p:nvPr>
        </p:nvSpPr>
        <p:spPr>
          <a:xfrm>
            <a:off x="609600" y="1119736"/>
            <a:ext cx="10780184" cy="2184893"/>
          </a:xfrm>
          <a:prstGeom prst="rect">
            <a:avLst/>
          </a:prstGeom>
        </p:spPr>
        <p:txBody>
          <a:bodyPr/>
          <a:lstStyle>
            <a:lvl1pPr>
              <a:defRPr sz="2133"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a:buClr>
                <a:schemeClr val="tx2"/>
              </a:buClr>
              <a:defRPr sz="2133"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marL="1523962" indent="-304792">
              <a:buClr>
                <a:schemeClr val="tx2"/>
              </a:buClr>
              <a:buFont typeface="System Font Regular"/>
              <a:buChar char="–"/>
              <a:defRPr sz="2133"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marL="2133547" indent="-304792">
              <a:buClr>
                <a:schemeClr val="tx2"/>
              </a:buClr>
              <a:buFont typeface="System Font Regular"/>
              <a:buChar char="»"/>
              <a:defRPr sz="2133"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marL="2743131" indent="-304792">
              <a:buClr>
                <a:schemeClr val="tx2"/>
              </a:buClr>
              <a:buFont typeface="System Font Regular"/>
              <a:buChar char="+"/>
              <a:defRPr sz="2133"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FAE267E4-4D4A-1748-BFE2-7040BC843059}"/>
              </a:ext>
            </a:extLst>
          </p:cNvPr>
          <p:cNvPicPr>
            <a:picLocks noChangeAspect="1"/>
          </p:cNvPicPr>
          <p:nvPr userDrawn="1"/>
        </p:nvPicPr>
        <p:blipFill>
          <a:blip r:embed="rId3"/>
          <a:stretch>
            <a:fillRect/>
          </a:stretch>
        </p:blipFill>
        <p:spPr>
          <a:xfrm>
            <a:off x="10136236" y="6232700"/>
            <a:ext cx="1606713" cy="402336"/>
          </a:xfrm>
          <a:prstGeom prst="rect">
            <a:avLst/>
          </a:prstGeom>
        </p:spPr>
      </p:pic>
    </p:spTree>
    <p:extLst>
      <p:ext uri="{BB962C8B-B14F-4D97-AF65-F5344CB8AC3E}">
        <p14:creationId xmlns:p14="http://schemas.microsoft.com/office/powerpoint/2010/main" val="280873173"/>
      </p:ext>
    </p:extLst>
  </p:cSld>
  <p:clrMapOvr>
    <a:masterClrMapping/>
  </p:clrMapOvr>
  <p:extLst>
    <p:ext uri="{DCECCB84-F9BA-43D5-87BE-67443E8EF086}">
      <p15:sldGuideLst xmlns:p15="http://schemas.microsoft.com/office/powerpoint/2012/main">
        <p15:guide id="1" pos="288">
          <p15:clr>
            <a:srgbClr val="FBAE40"/>
          </p15:clr>
        </p15:guide>
        <p15:guide id="2" pos="5568">
          <p15:clr>
            <a:srgbClr val="FBAE40"/>
          </p15:clr>
        </p15:guide>
        <p15:guide id="3" orient="horz" pos="16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Blank without Logo">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DC457E-9284-A34F-8F63-B4649C3DE34B}"/>
              </a:ext>
            </a:extLst>
          </p:cNvPr>
          <p:cNvSpPr txBox="1"/>
          <p:nvPr userDrawn="1"/>
        </p:nvSpPr>
        <p:spPr>
          <a:xfrm>
            <a:off x="457203" y="6403251"/>
            <a:ext cx="5929575" cy="143565"/>
          </a:xfrm>
          <a:prstGeom prst="rect">
            <a:avLst/>
          </a:prstGeom>
          <a:noFill/>
        </p:spPr>
        <p:txBody>
          <a:bodyPr wrap="square" lIns="0" tIns="0" rIns="0" bIns="0" rtlCol="0">
            <a:spAutoFit/>
          </a:bodyPr>
          <a:lstStyle/>
          <a:p>
            <a:pPr marL="0" marR="0" indent="0" algn="l" defTabSz="609546" rtl="0" eaLnBrk="1" fontAlgn="auto" latinLnBrk="0" hangingPunct="1">
              <a:lnSpc>
                <a:spcPct val="100000"/>
              </a:lnSpc>
              <a:spcBef>
                <a:spcPts val="0"/>
              </a:spcBef>
              <a:spcAft>
                <a:spcPts val="0"/>
              </a:spcAft>
              <a:buClrTx/>
              <a:buSzTx/>
              <a:buFontTx/>
              <a:buNone/>
              <a:tabLst/>
              <a:defRPr/>
            </a:pPr>
            <a:r>
              <a:rPr lang="en-US" sz="933"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rPr>
              <a:t>© 2023, Amazon Web Services, Inc. or its Affiliates. </a:t>
            </a:r>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1124681" y="6275881"/>
            <a:ext cx="590993" cy="353419"/>
          </a:xfrm>
          <a:prstGeom prst="rect">
            <a:avLst/>
          </a:prstGeom>
        </p:spPr>
      </p:pic>
      <p:pic>
        <p:nvPicPr>
          <p:cNvPr id="5" name="Picture 4">
            <a:extLst>
              <a:ext uri="{FF2B5EF4-FFF2-40B4-BE49-F238E27FC236}">
                <a16:creationId xmlns:a16="http://schemas.microsoft.com/office/drawing/2014/main" id="{4F63B050-C1BB-4540-8402-AD353AEFD186}"/>
              </a:ext>
            </a:extLst>
          </p:cNvPr>
          <p:cNvPicPr>
            <a:picLocks noChangeAspect="1"/>
          </p:cNvPicPr>
          <p:nvPr userDrawn="1"/>
        </p:nvPicPr>
        <p:blipFill>
          <a:blip r:embed="rId4"/>
          <a:stretch>
            <a:fillRect/>
          </a:stretch>
        </p:blipFill>
        <p:spPr>
          <a:xfrm>
            <a:off x="3173" y="0"/>
            <a:ext cx="174009" cy="6858000"/>
          </a:xfrm>
          <a:prstGeom prst="rect">
            <a:avLst/>
          </a:prstGeom>
        </p:spPr>
      </p:pic>
    </p:spTree>
    <p:custDataLst>
      <p:tags r:id="rId1"/>
    </p:custDataLst>
    <p:extLst>
      <p:ext uri="{BB962C8B-B14F-4D97-AF65-F5344CB8AC3E}">
        <p14:creationId xmlns:p14="http://schemas.microsoft.com/office/powerpoint/2010/main" val="19986108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47E4-E7F7-9646-880C-2CDC95018CB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850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1CD77E91-3EA1-4891-9DC3-6A99F34655B7}"/>
              </a:ext>
            </a:extLst>
          </p:cNvPr>
          <p:cNvSpPr>
            <a:spLocks noGrp="1"/>
          </p:cNvSpPr>
          <p:nvPr>
            <p:ph type="tbl" sz="quarter" idx="15" hasCustomPrompt="1"/>
          </p:nvPr>
        </p:nvSpPr>
        <p:spPr>
          <a:xfrm>
            <a:off x="609600" y="2019300"/>
            <a:ext cx="10972800" cy="4191000"/>
          </a:xfrm>
        </p:spPr>
        <p:txBody>
          <a:bodyPr/>
          <a:lstStyle>
            <a:lvl1pPr marL="0" indent="0">
              <a:buNone/>
              <a:defRPr/>
            </a:lvl1pPr>
          </a:lstStyle>
          <a:p>
            <a:r>
              <a:rPr lang="en-US" dirty="0"/>
              <a:t>Click the icon to add a table</a:t>
            </a:r>
          </a:p>
        </p:txBody>
      </p:sp>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Title and table layout</a:t>
            </a:r>
          </a:p>
        </p:txBody>
      </p:sp>
      <p:sp>
        <p:nvSpPr>
          <p:cNvPr id="3" name="Date Placeholder 2">
            <a:extLst>
              <a:ext uri="{FF2B5EF4-FFF2-40B4-BE49-F238E27FC236}">
                <a16:creationId xmlns:a16="http://schemas.microsoft.com/office/drawing/2014/main" id="{00D9642E-5B17-D543-A4AC-A08B3CA4E4AF}"/>
              </a:ext>
            </a:extLst>
          </p:cNvPr>
          <p:cNvSpPr>
            <a:spLocks noGrp="1"/>
          </p:cNvSpPr>
          <p:nvPr>
            <p:ph type="dt" sz="half" idx="16"/>
          </p:nvPr>
        </p:nvSpPr>
        <p:spPr/>
        <p:txBody>
          <a:bodyPr/>
          <a:lstStyle/>
          <a:p>
            <a:fld id="{7C0C5558-3E1D-F14A-AD2E-059970B73A65}" type="datetime1">
              <a:rPr lang="en-US" smtClean="0"/>
              <a:t>12/11/2023</a:t>
            </a:fld>
            <a:endParaRPr lang="en-US"/>
          </a:p>
        </p:txBody>
      </p:sp>
      <p:sp>
        <p:nvSpPr>
          <p:cNvPr id="5" name="Footer Placeholder 4">
            <a:extLst>
              <a:ext uri="{FF2B5EF4-FFF2-40B4-BE49-F238E27FC236}">
                <a16:creationId xmlns:a16="http://schemas.microsoft.com/office/drawing/2014/main" id="{5B69DBEF-081B-9C41-B3AF-DD6EC615D5E5}"/>
              </a:ext>
            </a:extLst>
          </p:cNvPr>
          <p:cNvSpPr>
            <a:spLocks noGrp="1"/>
          </p:cNvSpPr>
          <p:nvPr>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693C3067-21A9-B741-A2BF-9F242D93DEA8}"/>
              </a:ext>
            </a:extLst>
          </p:cNvPr>
          <p:cNvSpPr>
            <a:spLocks noGrp="1"/>
          </p:cNvSpPr>
          <p:nvPr>
            <p:ph type="sldNum" sz="quarter" idx="18"/>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18163287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_USE TH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content layout</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8" name="Content Placeholder 2">
            <a:extLst>
              <a:ext uri="{FF2B5EF4-FFF2-40B4-BE49-F238E27FC236}">
                <a16:creationId xmlns:a16="http://schemas.microsoft.com/office/drawing/2014/main" id="{9FA44291-8894-4D50-BC1D-68592C0C09D3}"/>
              </a:ext>
            </a:extLst>
          </p:cNvPr>
          <p:cNvSpPr>
            <a:spLocks noGrp="1"/>
          </p:cNvSpPr>
          <p:nvPr>
            <p:ph idx="1" hasCustomPrompt="1"/>
          </p:nvPr>
        </p:nvSpPr>
        <p:spPr>
          <a:xfrm>
            <a:off x="609600" y="1350596"/>
            <a:ext cx="10972800" cy="220368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22446316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hree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609601" y="2039935"/>
            <a:ext cx="3479799" cy="3586165"/>
          </a:xfrm>
        </p:spPr>
        <p:txBody>
          <a:bodyPr lIns="0"/>
          <a:lstStyle>
            <a:lvl1pPr marL="0" indent="0">
              <a:spcAft>
                <a:spcPts val="1800"/>
              </a:spcAft>
              <a:buNone/>
              <a:defRPr sz="20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606424"/>
          </a:xfrm>
        </p:spPr>
        <p:txBody>
          <a:bodyPr/>
          <a:lstStyle>
            <a:lvl1pPr>
              <a:defRPr/>
            </a:lvl1pPr>
          </a:lstStyle>
          <a:p>
            <a:r>
              <a:rPr lang="en-US" dirty="0"/>
              <a:t>Three-column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1" y="1737360"/>
            <a:ext cx="3479799" cy="474663"/>
          </a:xfrm>
        </p:spPr>
        <p:txBody>
          <a:bodyPr lIns="0" anchor="t"/>
          <a:lstStyle>
            <a:lvl1pPr marL="0" indent="0">
              <a:buNone/>
              <a:defRPr sz="2000" b="1">
                <a:solidFill>
                  <a:srgbClr val="504BA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4356101" y="1737360"/>
            <a:ext cx="3479799" cy="474663"/>
          </a:xfrm>
        </p:spPr>
        <p:txBody>
          <a:bodyPr lIns="0" anchor="t"/>
          <a:lstStyle>
            <a:lvl1pPr marL="0" indent="0">
              <a:buNone/>
              <a:defRPr sz="2000" b="1">
                <a:solidFill>
                  <a:srgbClr val="504BA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4356101" y="2039935"/>
            <a:ext cx="3479799" cy="3586165"/>
          </a:xfrm>
        </p:spPr>
        <p:txBody>
          <a:bodyPr lIns="0"/>
          <a:lstStyle>
            <a:lvl1pPr marL="0" indent="0">
              <a:spcAft>
                <a:spcPts val="1800"/>
              </a:spcAft>
              <a:buNone/>
              <a:defRPr sz="2000"/>
            </a:lvl1pPr>
          </a:lstStyle>
          <a:p>
            <a:pPr lvl="0"/>
            <a:r>
              <a:rPr lang="en-US" dirty="0"/>
              <a:t>Enter text</a:t>
            </a:r>
          </a:p>
        </p:txBody>
      </p:sp>
      <p:sp>
        <p:nvSpPr>
          <p:cNvPr id="12" name="Text Placeholder 4">
            <a:extLst>
              <a:ext uri="{FF2B5EF4-FFF2-40B4-BE49-F238E27FC236}">
                <a16:creationId xmlns:a16="http://schemas.microsoft.com/office/drawing/2014/main" id="{CF3CD244-8B44-44A6-A623-84365E91EAE7}"/>
              </a:ext>
            </a:extLst>
          </p:cNvPr>
          <p:cNvSpPr>
            <a:spLocks noGrp="1"/>
          </p:cNvSpPr>
          <p:nvPr>
            <p:ph type="body" sz="quarter" idx="16" hasCustomPrompt="1"/>
          </p:nvPr>
        </p:nvSpPr>
        <p:spPr>
          <a:xfrm>
            <a:off x="8102601" y="1737360"/>
            <a:ext cx="3479799" cy="474663"/>
          </a:xfrm>
        </p:spPr>
        <p:txBody>
          <a:bodyPr lIns="0" anchor="t"/>
          <a:lstStyle>
            <a:lvl1pPr marL="0" indent="0">
              <a:buNone/>
              <a:defRPr sz="2000" b="1">
                <a:solidFill>
                  <a:srgbClr val="504BA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CB7E0003-F180-4528-9992-B9342F92AF42}"/>
              </a:ext>
            </a:extLst>
          </p:cNvPr>
          <p:cNvSpPr>
            <a:spLocks noGrp="1"/>
          </p:cNvSpPr>
          <p:nvPr>
            <p:ph type="body" sz="quarter" idx="17" hasCustomPrompt="1"/>
          </p:nvPr>
        </p:nvSpPr>
        <p:spPr>
          <a:xfrm>
            <a:off x="8102601" y="2039935"/>
            <a:ext cx="3479799" cy="3586165"/>
          </a:xfrm>
        </p:spPr>
        <p:txBody>
          <a:bodyPr lIns="0"/>
          <a:lstStyle>
            <a:lvl1pPr marL="0" indent="0">
              <a:spcAft>
                <a:spcPts val="1800"/>
              </a:spcAft>
              <a:buNone/>
              <a:defRPr sz="2000"/>
            </a:lvl1pPr>
          </a:lstStyle>
          <a:p>
            <a:pPr lvl="0"/>
            <a:r>
              <a:rPr lang="en-US" dirty="0"/>
              <a:t>Enter text</a:t>
            </a:r>
          </a:p>
        </p:txBody>
      </p:sp>
      <p:sp>
        <p:nvSpPr>
          <p:cNvPr id="4" name="Date Placeholder 3">
            <a:extLst>
              <a:ext uri="{FF2B5EF4-FFF2-40B4-BE49-F238E27FC236}">
                <a16:creationId xmlns:a16="http://schemas.microsoft.com/office/drawing/2014/main" id="{DB6BCD43-CC6C-BD48-850A-97871DDE1823}"/>
              </a:ext>
            </a:extLst>
          </p:cNvPr>
          <p:cNvSpPr>
            <a:spLocks noGrp="1"/>
          </p:cNvSpPr>
          <p:nvPr>
            <p:ph type="dt" sz="half" idx="18"/>
          </p:nvPr>
        </p:nvSpPr>
        <p:spPr/>
        <p:txBody>
          <a:bodyPr/>
          <a:lstStyle/>
          <a:p>
            <a:fld id="{98FB1966-4D5F-3645-96BA-7D06972AAF73}" type="datetime1">
              <a:rPr lang="en-US" smtClean="0"/>
              <a:t>12/11/2023</a:t>
            </a:fld>
            <a:endParaRPr lang="en-US"/>
          </a:p>
        </p:txBody>
      </p:sp>
      <p:sp>
        <p:nvSpPr>
          <p:cNvPr id="6" name="Footer Placeholder 5">
            <a:extLst>
              <a:ext uri="{FF2B5EF4-FFF2-40B4-BE49-F238E27FC236}">
                <a16:creationId xmlns:a16="http://schemas.microsoft.com/office/drawing/2014/main" id="{36CAA311-9441-AF47-820B-20551D79A03F}"/>
              </a:ext>
            </a:extLst>
          </p:cNvPr>
          <p:cNvSpPr>
            <a:spLocks noGrp="1"/>
          </p:cNvSpPr>
          <p:nvPr>
            <p:ph type="ftr" sz="quarter" idx="19"/>
          </p:nvPr>
        </p:nvSpPr>
        <p:spPr/>
        <p:txBody>
          <a:bodyPr/>
          <a:lstStyle/>
          <a:p>
            <a:endParaRPr lang="en-US" dirty="0"/>
          </a:p>
        </p:txBody>
      </p:sp>
      <p:sp>
        <p:nvSpPr>
          <p:cNvPr id="7" name="Slide Number Placeholder 6">
            <a:extLst>
              <a:ext uri="{FF2B5EF4-FFF2-40B4-BE49-F238E27FC236}">
                <a16:creationId xmlns:a16="http://schemas.microsoft.com/office/drawing/2014/main" id="{B828457D-BA7E-5F4D-BB3A-F2D68C6B8247}"/>
              </a:ext>
            </a:extLst>
          </p:cNvPr>
          <p:cNvSpPr>
            <a:spLocks noGrp="1"/>
          </p:cNvSpPr>
          <p:nvPr>
            <p:ph type="sldNum" sz="quarter" idx="20"/>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1246275838"/>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47E4-E7F7-9646-880C-2CDC95018CBE}"/>
              </a:ext>
            </a:extLst>
          </p:cNvPr>
          <p:cNvSpPr>
            <a:spLocks noGrp="1"/>
          </p:cNvSpPr>
          <p:nvPr>
            <p:ph type="title"/>
          </p:nvPr>
        </p:nvSpPr>
        <p:spPr>
          <a:xfrm>
            <a:off x="457199" y="153248"/>
            <a:ext cx="11262360" cy="535531"/>
          </a:xfrm>
        </p:spPr>
        <p:txBody>
          <a:bodyPr/>
          <a:lstStyle>
            <a:lvl1pPr>
              <a:defRPr>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Click to edit Master title style</a:t>
            </a:r>
          </a:p>
        </p:txBody>
      </p:sp>
      <p:sp>
        <p:nvSpPr>
          <p:cNvPr id="4" name="TextBox 3">
            <a:extLst>
              <a:ext uri="{FF2B5EF4-FFF2-40B4-BE49-F238E27FC236}">
                <a16:creationId xmlns:a16="http://schemas.microsoft.com/office/drawing/2014/main" id="{C680CA43-5C49-A347-BAC4-268F3B7F1BC4}"/>
              </a:ext>
            </a:extLst>
          </p:cNvPr>
          <p:cNvSpPr txBox="1"/>
          <p:nvPr userDrawn="1"/>
        </p:nvSpPr>
        <p:spPr>
          <a:xfrm>
            <a:off x="449054" y="6403251"/>
            <a:ext cx="5929575" cy="143565"/>
          </a:xfrm>
          <a:prstGeom prst="rect">
            <a:avLst/>
          </a:prstGeom>
          <a:noFill/>
        </p:spPr>
        <p:txBody>
          <a:bodyPr wrap="square" lIns="0" tIns="0" rIns="0" bIns="0" rtlCol="0">
            <a:spAutoFit/>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US" sz="933" b="0" i="0" dirty="0">
                <a:solidFill>
                  <a:schemeClr val="tx1">
                    <a:lumMod val="50000"/>
                  </a:schemeClr>
                </a:solidFill>
                <a:latin typeface="Amazon Ember" panose="020B0603020204020204" pitchFamily="34" charset="0"/>
                <a:ea typeface="Amazon Ember" panose="020B0603020204020204" pitchFamily="34" charset="0"/>
                <a:cs typeface="Amazon Ember" panose="020B0603020204020204" pitchFamily="34" charset="0"/>
              </a:rPr>
              <a:t>© 2021, Amazon Web Services, Inc. or its Affiliates. All rights reserved. </a:t>
            </a:r>
            <a:r>
              <a:rPr lang="en-US" sz="933" b="0" i="0" dirty="0">
                <a:solidFill>
                  <a:schemeClr val="tx1">
                    <a:lumMod val="50000"/>
                  </a:schemeClr>
                </a:solidFill>
                <a:effectLst/>
                <a:latin typeface="Amazon Ember" panose="020B0603020204020204" pitchFamily="34" charset="0"/>
                <a:ea typeface="Amazon Ember" panose="020B0603020204020204" pitchFamily="34" charset="0"/>
                <a:cs typeface="Amazon Ember" panose="020B0603020204020204" pitchFamily="34" charset="0"/>
              </a:rPr>
              <a:t>Amazon Confidential and Trademark.</a:t>
            </a:r>
            <a:endParaRPr lang="en-US" sz="933" b="0" i="0" dirty="0">
              <a:solidFill>
                <a:schemeClr val="tx1">
                  <a:lumMod val="50000"/>
                </a:schemeClr>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 name="Picture 4">
            <a:extLst>
              <a:ext uri="{FF2B5EF4-FFF2-40B4-BE49-F238E27FC236}">
                <a16:creationId xmlns:a16="http://schemas.microsoft.com/office/drawing/2014/main" id="{95568472-78C1-FD4C-80A1-628CA86D3F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24678" y="6275881"/>
            <a:ext cx="590993" cy="353419"/>
          </a:xfrm>
          <a:prstGeom prst="rect">
            <a:avLst/>
          </a:prstGeom>
        </p:spPr>
      </p:pic>
    </p:spTree>
    <p:extLst>
      <p:ext uri="{BB962C8B-B14F-4D97-AF65-F5344CB8AC3E}">
        <p14:creationId xmlns:p14="http://schemas.microsoft.com/office/powerpoint/2010/main" val="210201610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Option 8">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0114510-3058-0949-A94F-15D8AEA62808}"/>
              </a:ext>
            </a:extLst>
          </p:cNvPr>
          <p:cNvSpPr/>
          <p:nvPr userDrawn="1"/>
        </p:nvSpPr>
        <p:spPr>
          <a:xfrm>
            <a:off x="0" y="0"/>
            <a:ext cx="12192000"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pic>
        <p:nvPicPr>
          <p:cNvPr id="13" name="Picture 12">
            <a:extLst>
              <a:ext uri="{FF2B5EF4-FFF2-40B4-BE49-F238E27FC236}">
                <a16:creationId xmlns:a16="http://schemas.microsoft.com/office/drawing/2014/main" id="{297EE93C-8CD6-4A71-B69D-AC03D8B478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bg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bg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pic>
        <p:nvPicPr>
          <p:cNvPr id="14" name="Picture 13">
            <a:extLst>
              <a:ext uri="{FF2B5EF4-FFF2-40B4-BE49-F238E27FC236}">
                <a16:creationId xmlns:a16="http://schemas.microsoft.com/office/drawing/2014/main" id="{488B6A2E-651A-457E-8C8A-B244A6490F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6" name="Title 1">
            <a:extLst>
              <a:ext uri="{FF2B5EF4-FFF2-40B4-BE49-F238E27FC236}">
                <a16:creationId xmlns:a16="http://schemas.microsoft.com/office/drawing/2014/main" id="{A9BAC5EB-AF16-2545-8BD7-D0648E789654}"/>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bg1"/>
                </a:solidFill>
              </a:defRPr>
            </a:lvl1pPr>
          </a:lstStyle>
          <a:p>
            <a:r>
              <a:rPr lang="en-US" dirty="0"/>
              <a:t>Enter title</a:t>
            </a:r>
          </a:p>
        </p:txBody>
      </p:sp>
      <p:sp>
        <p:nvSpPr>
          <p:cNvPr id="17" name="Subtitle 2">
            <a:extLst>
              <a:ext uri="{FF2B5EF4-FFF2-40B4-BE49-F238E27FC236}">
                <a16:creationId xmlns:a16="http://schemas.microsoft.com/office/drawing/2014/main" id="{5F152462-6C05-2848-9A15-9C46B68FE60E}"/>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8" name="Text Placeholder 7">
            <a:extLst>
              <a:ext uri="{FF2B5EF4-FFF2-40B4-BE49-F238E27FC236}">
                <a16:creationId xmlns:a16="http://schemas.microsoft.com/office/drawing/2014/main" id="{EE0688F7-6288-DD44-BBE7-C1528865C77F}"/>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FFAD97"/>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62937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_and_Imag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3249"/>
            <a:ext cx="11258551" cy="727655"/>
          </a:xfrm>
        </p:spPr>
        <p:txBody>
          <a:bodyPr>
            <a:normAutofit/>
          </a:bodyPr>
          <a:lstStyle>
            <a:lvl1pPr>
              <a:defRPr sz="3167" b="1" i="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Click to edit Master title style</a:t>
            </a:r>
          </a:p>
        </p:txBody>
      </p:sp>
      <p:sp>
        <p:nvSpPr>
          <p:cNvPr id="8" name="Picture Placeholder 7">
            <a:extLst>
              <a:ext uri="{FF2B5EF4-FFF2-40B4-BE49-F238E27FC236}">
                <a16:creationId xmlns:a16="http://schemas.microsoft.com/office/drawing/2014/main" id="{758B8829-AB11-E54F-AFFF-11D6AD397DEB}"/>
              </a:ext>
            </a:extLst>
          </p:cNvPr>
          <p:cNvSpPr>
            <a:spLocks noGrp="1"/>
          </p:cNvSpPr>
          <p:nvPr>
            <p:ph type="pic" sz="quarter" idx="11"/>
          </p:nvPr>
        </p:nvSpPr>
        <p:spPr>
          <a:xfrm>
            <a:off x="6381751" y="1371600"/>
            <a:ext cx="5334000" cy="480131"/>
          </a:xfrm>
          <a:prstGeom prst="rect">
            <a:avLst/>
          </a:prstGeom>
        </p:spPr>
        <p:txBody>
          <a:bodyPr/>
          <a:lstStyle/>
          <a:p>
            <a:endParaRPr lang="en-US"/>
          </a:p>
        </p:txBody>
      </p:sp>
      <p:sp>
        <p:nvSpPr>
          <p:cNvPr id="10" name="Text Placeholder 9">
            <a:extLst>
              <a:ext uri="{FF2B5EF4-FFF2-40B4-BE49-F238E27FC236}">
                <a16:creationId xmlns:a16="http://schemas.microsoft.com/office/drawing/2014/main" id="{3305C376-814F-9B49-99E8-6F17D4026FAD}"/>
              </a:ext>
            </a:extLst>
          </p:cNvPr>
          <p:cNvSpPr>
            <a:spLocks noGrp="1"/>
          </p:cNvSpPr>
          <p:nvPr>
            <p:ph type="body" sz="quarter" idx="12" hasCustomPrompt="1"/>
          </p:nvPr>
        </p:nvSpPr>
        <p:spPr>
          <a:xfrm>
            <a:off x="457199" y="1371601"/>
            <a:ext cx="5334000" cy="3884333"/>
          </a:xfrm>
          <a:prstGeom prst="rect">
            <a:avLst/>
          </a:prstGeom>
        </p:spPr>
        <p:txBody>
          <a:bodyPr/>
          <a:lstStyle>
            <a:lvl1pPr marL="0" marR="0" indent="0" algn="l" defTabSz="609585" rtl="0" eaLnBrk="1" fontAlgn="auto" latinLnBrk="0" hangingPunct="1">
              <a:lnSpc>
                <a:spcPct val="100000"/>
              </a:lnSpc>
              <a:spcBef>
                <a:spcPct val="20000"/>
              </a:spcBef>
              <a:spcAft>
                <a:spcPts val="0"/>
              </a:spcAft>
              <a:buClrTx/>
              <a:buSzTx/>
              <a:buFontTx/>
              <a:buNone/>
              <a:tabLst/>
              <a:defRPr sz="1584" b="1">
                <a:latin typeface="+mn-lt"/>
              </a:defRPr>
            </a:lvl1pPr>
          </a:lstStyle>
          <a:p>
            <a:pPr marL="0" marR="0" lvl="0" indent="0" algn="l" defTabSz="609585" rtl="0" eaLnBrk="1" fontAlgn="auto" latinLnBrk="0" hangingPunct="1">
              <a:lnSpc>
                <a:spcPct val="10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mazon Ember Regular" charset="0"/>
                <a:ea typeface="+mn-ea"/>
                <a:cs typeface="Amazon Ember Regular" charset="0"/>
              </a:rPr>
              <a:t>Lorem ipsum dolor sit </a:t>
            </a:r>
            <a:r>
              <a:rPr kumimoji="0" lang="en-US" sz="1600" b="1" i="0" u="none" strike="noStrike" kern="1200" cap="none" spc="0" normalizeH="0" baseline="0" noProof="0" dirty="0" err="1">
                <a:ln>
                  <a:noFill/>
                </a:ln>
                <a:solidFill>
                  <a:srgbClr val="FFFFFF"/>
                </a:solidFill>
                <a:effectLst/>
                <a:uLnTx/>
                <a:uFillTx/>
                <a:latin typeface="Amazon Ember Regular" charset="0"/>
                <a:ea typeface="+mn-ea"/>
                <a:cs typeface="Amazon Ember Regular" charset="0"/>
              </a:rPr>
              <a:t>amet</a:t>
            </a:r>
            <a:r>
              <a:rPr kumimoji="0" lang="en-US" sz="1600" b="0" i="0" u="none" strike="noStrike" kern="1200" cap="none" spc="0" normalizeH="0" baseline="0" noProof="0" dirty="0">
                <a:ln>
                  <a:noFill/>
                </a:ln>
                <a:solidFill>
                  <a:srgbClr val="FFFFFF"/>
                </a:solidFill>
                <a:effectLst/>
                <a:uLnTx/>
                <a:uFillTx/>
                <a:latin typeface="Amazon Ember Regular" charset="0"/>
                <a:ea typeface="+mn-ea"/>
                <a:cs typeface="Amazon Ember Regular"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consectetuer</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adipiscing</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elit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sed</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diam</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nonummy</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nibh</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euismod</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tincidunt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ut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laoreet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dolore magna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aliquam</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erat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volutpat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p>
          <a:p>
            <a:pPr marL="0" marR="0" lvl="0" indent="0" algn="l" defTabSz="609585" rtl="0" eaLnBrk="1" fontAlgn="auto" latinLnBrk="0" hangingPunct="1">
              <a:lnSpc>
                <a:spcPct val="100000"/>
              </a:lnSpc>
              <a:spcBef>
                <a:spcPct val="20000"/>
              </a:spcBef>
              <a:spcAft>
                <a:spcPts val="0"/>
              </a:spcAft>
              <a:buClrTx/>
              <a:buSzTx/>
              <a:buFontTx/>
              <a:buNone/>
              <a:tabLst/>
              <a:defRPr/>
            </a:pPr>
            <a:endParaRPr kumimoji="0" lang="en-US" sz="2667" b="0" i="0" u="none" strike="noStrike" kern="1200" cap="none" spc="0" normalizeH="0" baseline="0" noProof="0" dirty="0">
              <a:ln>
                <a:noFill/>
              </a:ln>
              <a:solidFill>
                <a:srgbClr val="FFFFFF"/>
              </a:solidFill>
              <a:effectLst/>
              <a:uLnTx/>
              <a:uFillTx/>
              <a:latin typeface="Amazon Ember Regular" charset="0"/>
              <a:ea typeface="+mn-ea"/>
              <a:cs typeface="Amazon Ember Regular" charset="0"/>
            </a:endParaRPr>
          </a:p>
          <a:p>
            <a:pPr marL="0" marR="0" lvl="0" indent="0" algn="l" defTabSz="609585" rtl="0" eaLnBrk="1" fontAlgn="auto" latinLnBrk="0" hangingPunct="1">
              <a:lnSpc>
                <a:spcPct val="10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mazon Ember Regular" charset="0"/>
                <a:ea typeface="+mn-ea"/>
                <a:cs typeface="Amazon Ember Regular" charset="0"/>
              </a:rPr>
              <a:t>Lorem ipsum dolor sit </a:t>
            </a:r>
            <a:r>
              <a:rPr kumimoji="0" lang="en-US" sz="1600" b="1" i="0" u="none" strike="noStrike" kern="1200" cap="none" spc="0" normalizeH="0" baseline="0" noProof="0" dirty="0" err="1">
                <a:ln>
                  <a:noFill/>
                </a:ln>
                <a:solidFill>
                  <a:srgbClr val="FFFFFF"/>
                </a:solidFill>
                <a:effectLst/>
                <a:uLnTx/>
                <a:uFillTx/>
                <a:latin typeface="Amazon Ember Regular" charset="0"/>
                <a:ea typeface="+mn-ea"/>
                <a:cs typeface="Amazon Ember Regular" charset="0"/>
              </a:rPr>
              <a:t>amet</a:t>
            </a:r>
            <a:r>
              <a:rPr kumimoji="0" lang="en-US" sz="1600" b="0" i="0" u="none" strike="noStrike" kern="1200" cap="none" spc="0" normalizeH="0" baseline="0" noProof="0" dirty="0">
                <a:ln>
                  <a:noFill/>
                </a:ln>
                <a:solidFill>
                  <a:srgbClr val="FFFFFF"/>
                </a:solidFill>
                <a:effectLst/>
                <a:uLnTx/>
                <a:uFillTx/>
                <a:latin typeface="Amazon Ember Regular" charset="0"/>
                <a:ea typeface="+mn-ea"/>
                <a:cs typeface="Amazon Ember Regular"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consectetuer</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adipiscing</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elit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sed</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diam</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nonummy</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nibh</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euismod</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tincidunt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ut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laoreet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dolore magna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aliquam</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erat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volutpat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p>
          <a:p>
            <a:pPr marL="0" marR="0" lvl="0" indent="0" algn="l" defTabSz="609585" rtl="0" eaLnBrk="1" fontAlgn="auto" latinLnBrk="0" hangingPunct="1">
              <a:lnSpc>
                <a:spcPct val="100000"/>
              </a:lnSpc>
              <a:spcBef>
                <a:spcPct val="20000"/>
              </a:spcBef>
              <a:spcAft>
                <a:spcPts val="0"/>
              </a:spcAft>
              <a:buClrTx/>
              <a:buSzTx/>
              <a:buFontTx/>
              <a:buNone/>
              <a:tabLst/>
              <a:defRPr/>
            </a:pPr>
            <a:endParaRPr kumimoji="0" lang="en-US" sz="2667" b="0" i="0" u="none" strike="noStrike" kern="1200" cap="none" spc="0" normalizeH="0" baseline="0" noProof="0" dirty="0">
              <a:ln>
                <a:noFill/>
              </a:ln>
              <a:solidFill>
                <a:srgbClr val="FFFFFF"/>
              </a:solidFill>
              <a:effectLst/>
              <a:uLnTx/>
              <a:uFillTx/>
              <a:latin typeface="Amazon Ember Regular" charset="0"/>
              <a:ea typeface="+mn-ea"/>
              <a:cs typeface="Amazon Ember Regular" charset="0"/>
            </a:endParaRPr>
          </a:p>
          <a:p>
            <a:pPr marL="0" marR="0" lvl="0" indent="0" algn="l" defTabSz="609585" rtl="0" eaLnBrk="1" fontAlgn="auto" latinLnBrk="0" hangingPunct="1">
              <a:lnSpc>
                <a:spcPct val="10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mazon Ember Regular" charset="0"/>
                <a:ea typeface="+mn-ea"/>
                <a:cs typeface="Amazon Ember Regular" charset="0"/>
              </a:rPr>
              <a:t>Lorem ipsum dolor sit </a:t>
            </a:r>
            <a:r>
              <a:rPr kumimoji="0" lang="en-US" sz="1600" b="1" i="0" u="none" strike="noStrike" kern="1200" cap="none" spc="0" normalizeH="0" baseline="0" noProof="0" dirty="0" err="1">
                <a:ln>
                  <a:noFill/>
                </a:ln>
                <a:solidFill>
                  <a:srgbClr val="FFFFFF"/>
                </a:solidFill>
                <a:effectLst/>
                <a:uLnTx/>
                <a:uFillTx/>
                <a:latin typeface="Amazon Ember Regular" charset="0"/>
                <a:ea typeface="+mn-ea"/>
                <a:cs typeface="Amazon Ember Regular" charset="0"/>
              </a:rPr>
              <a:t>amet</a:t>
            </a:r>
            <a:r>
              <a:rPr kumimoji="0" lang="en-US" sz="1600" b="0" i="0" u="none" strike="noStrike" kern="1200" cap="none" spc="0" normalizeH="0" baseline="0" noProof="0" dirty="0">
                <a:ln>
                  <a:noFill/>
                </a:ln>
                <a:solidFill>
                  <a:srgbClr val="FFFFFF"/>
                </a:solidFill>
                <a:effectLst/>
                <a:uLnTx/>
                <a:uFillTx/>
                <a:latin typeface="Amazon Ember Regular" charset="0"/>
                <a:ea typeface="+mn-ea"/>
                <a:cs typeface="Amazon Ember Regular"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consectetuer</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adipiscing</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elit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sed</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diam</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nonummy</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nibh</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euismod</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tincidunt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ut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laoreet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dolore magna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aliquam</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erat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6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volutpat</a:t>
            </a:r>
            <a:r>
              <a:rPr kumimoji="0" lang="en-US" sz="16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p>
          <a:p>
            <a:pPr marL="0" marR="0" lvl="0" indent="0" algn="l" defTabSz="609585" rtl="0" eaLnBrk="1" fontAlgn="auto" latinLnBrk="0" hangingPunct="1">
              <a:lnSpc>
                <a:spcPct val="100000"/>
              </a:lnSpc>
              <a:spcBef>
                <a:spcPct val="20000"/>
              </a:spcBef>
              <a:spcAft>
                <a:spcPts val="0"/>
              </a:spcAft>
              <a:buClrTx/>
              <a:buSzTx/>
              <a:buFontTx/>
              <a:buNone/>
              <a:tabLst/>
              <a:defRPr/>
            </a:pPr>
            <a:endParaRPr kumimoji="0" lang="en-US" sz="2667" b="0" i="0" u="none" strike="noStrike" kern="1200" cap="none" spc="0" normalizeH="0" baseline="0" noProof="0" dirty="0">
              <a:ln>
                <a:noFill/>
              </a:ln>
              <a:solidFill>
                <a:srgbClr val="FFFFFF"/>
              </a:solidFill>
              <a:effectLst/>
              <a:uLnTx/>
              <a:uFillTx/>
              <a:latin typeface="Amazon Ember Regular" charset="0"/>
              <a:ea typeface="+mn-ea"/>
              <a:cs typeface="Amazon Ember Regular" charset="0"/>
            </a:endParaRPr>
          </a:p>
        </p:txBody>
      </p:sp>
    </p:spTree>
    <p:extLst>
      <p:ext uri="{BB962C8B-B14F-4D97-AF65-F5344CB8AC3E}">
        <p14:creationId xmlns:p14="http://schemas.microsoft.com/office/powerpoint/2010/main" val="3145054351"/>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One_Bulleted_Lis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3249"/>
            <a:ext cx="11259551" cy="535531"/>
          </a:xfrm>
        </p:spPr>
        <p:txBody>
          <a:bodyPr/>
          <a:lstStyle/>
          <a:p>
            <a:r>
              <a:rPr lang="en-US" dirty="0"/>
              <a:t>Click to edit Master title style</a:t>
            </a:r>
          </a:p>
        </p:txBody>
      </p:sp>
      <p:sp>
        <p:nvSpPr>
          <p:cNvPr id="3" name="Content Placeholder 2"/>
          <p:cNvSpPr>
            <a:spLocks noGrp="1"/>
          </p:cNvSpPr>
          <p:nvPr>
            <p:ph sz="half" idx="1"/>
          </p:nvPr>
        </p:nvSpPr>
        <p:spPr>
          <a:xfrm>
            <a:off x="457200" y="1371600"/>
            <a:ext cx="11258551" cy="4525963"/>
          </a:xfrm>
          <a:prstGeom prst="rect">
            <a:avLst/>
          </a:prstGeom>
        </p:spPr>
        <p:txBody>
          <a:bodyPr>
            <a:normAutofit/>
          </a:bodyPr>
          <a:lstStyle>
            <a:lvl1pPr>
              <a:defRPr sz="2667"/>
            </a:lvl1pPr>
            <a:lvl2pPr>
              <a:defRPr sz="2417"/>
            </a:lvl2pPr>
            <a:lvl3pPr>
              <a:defRPr sz="2167"/>
            </a:lvl3pPr>
            <a:lvl4pPr marL="1828754" indent="0">
              <a:buNone/>
              <a:defRPr sz="2167"/>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97988852"/>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528525" y="2625603"/>
            <a:ext cx="10363200" cy="1240140"/>
          </a:xfrm>
        </p:spPr>
        <p:txBody>
          <a:bodyPr anchor="ctr">
            <a:noAutofit/>
          </a:bodyPr>
          <a:lstStyle>
            <a:lvl1pPr algn="l">
              <a:defRPr sz="5333"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372952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Four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609600" y="2039936"/>
            <a:ext cx="2377440" cy="369332"/>
          </a:xfrm>
        </p:spPr>
        <p:txBody>
          <a:bodyPr lIns="0"/>
          <a:lstStyle>
            <a:lvl1pPr marL="0" indent="0">
              <a:spcAft>
                <a:spcPts val="1800"/>
              </a:spcAft>
              <a:buNone/>
              <a:defRPr sz="20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535531"/>
          </a:xfrm>
        </p:spPr>
        <p:txBody>
          <a:bodyPr/>
          <a:lstStyle>
            <a:lvl1pPr>
              <a:defRPr/>
            </a:lvl1pPr>
          </a:lstStyle>
          <a:p>
            <a:r>
              <a:rPr lang="en-US" dirty="0"/>
              <a:t>Four-column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0" y="1704994"/>
            <a:ext cx="2377440" cy="369332"/>
          </a:xfrm>
        </p:spPr>
        <p:txBody>
          <a:bodyPr lIns="0" anchor="t"/>
          <a:lstStyle>
            <a:lvl1pPr marL="0" indent="0">
              <a:buNone/>
              <a:defRPr sz="2000" b="1">
                <a:solidFill>
                  <a:schemeClr val="accent1">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3471333" y="1704994"/>
            <a:ext cx="2377440" cy="369332"/>
          </a:xfrm>
        </p:spPr>
        <p:txBody>
          <a:bodyPr lIns="0" anchor="t"/>
          <a:lstStyle>
            <a:lvl1pPr marL="0" indent="0">
              <a:buNone/>
              <a:defRPr sz="2000" b="1">
                <a:solidFill>
                  <a:schemeClr val="accent1">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3471333" y="2039936"/>
            <a:ext cx="2377440" cy="369332"/>
          </a:xfrm>
        </p:spPr>
        <p:txBody>
          <a:bodyPr lIns="0"/>
          <a:lstStyle>
            <a:lvl1pPr marL="0" indent="0">
              <a:spcAft>
                <a:spcPts val="1800"/>
              </a:spcAft>
              <a:buNone/>
              <a:defRPr sz="2000"/>
            </a:lvl1pPr>
          </a:lstStyle>
          <a:p>
            <a:pPr lvl="0"/>
            <a:r>
              <a:rPr lang="en-US" dirty="0"/>
              <a:t>Enter text</a:t>
            </a:r>
          </a:p>
        </p:txBody>
      </p:sp>
      <p:sp>
        <p:nvSpPr>
          <p:cNvPr id="12" name="Text Placeholder 4">
            <a:extLst>
              <a:ext uri="{FF2B5EF4-FFF2-40B4-BE49-F238E27FC236}">
                <a16:creationId xmlns:a16="http://schemas.microsoft.com/office/drawing/2014/main" id="{CF3CD244-8B44-44A6-A623-84365E91EAE7}"/>
              </a:ext>
            </a:extLst>
          </p:cNvPr>
          <p:cNvSpPr>
            <a:spLocks noGrp="1"/>
          </p:cNvSpPr>
          <p:nvPr>
            <p:ph type="body" sz="quarter" idx="16" hasCustomPrompt="1"/>
          </p:nvPr>
        </p:nvSpPr>
        <p:spPr>
          <a:xfrm>
            <a:off x="6333067" y="1704994"/>
            <a:ext cx="2377440" cy="369332"/>
          </a:xfrm>
        </p:spPr>
        <p:txBody>
          <a:bodyPr lIns="0" anchor="t"/>
          <a:lstStyle>
            <a:lvl1pPr marL="0" indent="0">
              <a:buNone/>
              <a:defRPr sz="2000" b="1">
                <a:solidFill>
                  <a:schemeClr val="accent1">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CB7E0003-F180-4528-9992-B9342F92AF42}"/>
              </a:ext>
            </a:extLst>
          </p:cNvPr>
          <p:cNvSpPr>
            <a:spLocks noGrp="1"/>
          </p:cNvSpPr>
          <p:nvPr>
            <p:ph type="body" sz="quarter" idx="17" hasCustomPrompt="1"/>
          </p:nvPr>
        </p:nvSpPr>
        <p:spPr>
          <a:xfrm>
            <a:off x="6333067" y="2039936"/>
            <a:ext cx="2377440" cy="369332"/>
          </a:xfrm>
        </p:spPr>
        <p:txBody>
          <a:bodyPr lIns="0"/>
          <a:lstStyle>
            <a:lvl1pPr marL="0" indent="0">
              <a:spcAft>
                <a:spcPts val="1800"/>
              </a:spcAft>
              <a:buNone/>
              <a:defRPr sz="2000"/>
            </a:lvl1pPr>
          </a:lstStyle>
          <a:p>
            <a:pPr lvl="0"/>
            <a:r>
              <a:rPr lang="en-US" dirty="0"/>
              <a:t>Enter text</a:t>
            </a:r>
          </a:p>
        </p:txBody>
      </p:sp>
      <p:sp>
        <p:nvSpPr>
          <p:cNvPr id="14" name="Text Placeholder 4">
            <a:extLst>
              <a:ext uri="{FF2B5EF4-FFF2-40B4-BE49-F238E27FC236}">
                <a16:creationId xmlns:a16="http://schemas.microsoft.com/office/drawing/2014/main" id="{08FBD2BF-3C8E-4153-80EE-99905AF06DB0}"/>
              </a:ext>
            </a:extLst>
          </p:cNvPr>
          <p:cNvSpPr>
            <a:spLocks noGrp="1"/>
          </p:cNvSpPr>
          <p:nvPr>
            <p:ph type="body" sz="quarter" idx="18" hasCustomPrompt="1"/>
          </p:nvPr>
        </p:nvSpPr>
        <p:spPr>
          <a:xfrm>
            <a:off x="9194799" y="1704994"/>
            <a:ext cx="2377440" cy="369332"/>
          </a:xfrm>
        </p:spPr>
        <p:txBody>
          <a:bodyPr lIns="0" anchor="t"/>
          <a:lstStyle>
            <a:lvl1pPr marL="0" indent="0">
              <a:buNone/>
              <a:defRPr sz="2000" b="1">
                <a:solidFill>
                  <a:schemeClr val="accent1">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Enter subtitle</a:t>
            </a:r>
          </a:p>
        </p:txBody>
      </p:sp>
      <p:sp>
        <p:nvSpPr>
          <p:cNvPr id="15" name="Text Placeholder 10">
            <a:extLst>
              <a:ext uri="{FF2B5EF4-FFF2-40B4-BE49-F238E27FC236}">
                <a16:creationId xmlns:a16="http://schemas.microsoft.com/office/drawing/2014/main" id="{9F6FFAA7-B9C7-461E-8BB9-81670232C41F}"/>
              </a:ext>
            </a:extLst>
          </p:cNvPr>
          <p:cNvSpPr>
            <a:spLocks noGrp="1"/>
          </p:cNvSpPr>
          <p:nvPr>
            <p:ph type="body" sz="quarter" idx="19" hasCustomPrompt="1"/>
          </p:nvPr>
        </p:nvSpPr>
        <p:spPr>
          <a:xfrm>
            <a:off x="9194799" y="2039936"/>
            <a:ext cx="2377440" cy="369332"/>
          </a:xfrm>
        </p:spPr>
        <p:txBody>
          <a:bodyPr lIns="0"/>
          <a:lstStyle>
            <a:lvl1pPr marL="0" indent="0">
              <a:spcAft>
                <a:spcPts val="1800"/>
              </a:spcAft>
              <a:buNone/>
              <a:defRPr sz="2000"/>
            </a:lvl1pPr>
          </a:lstStyle>
          <a:p>
            <a:pPr lvl="0"/>
            <a:r>
              <a:rPr lang="en-US" dirty="0"/>
              <a:t>Enter text</a:t>
            </a:r>
          </a:p>
        </p:txBody>
      </p:sp>
      <p:sp>
        <p:nvSpPr>
          <p:cNvPr id="7" name="Slide Number Placeholder 6">
            <a:extLst>
              <a:ext uri="{FF2B5EF4-FFF2-40B4-BE49-F238E27FC236}">
                <a16:creationId xmlns:a16="http://schemas.microsoft.com/office/drawing/2014/main" id="{1BA0D853-887F-7148-B2E5-F4E32D3B9A8A}"/>
              </a:ext>
            </a:extLst>
          </p:cNvPr>
          <p:cNvSpPr>
            <a:spLocks noGrp="1"/>
          </p:cNvSpPr>
          <p:nvPr>
            <p:ph type="sldNum" sz="quarter" idx="22"/>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96567748"/>
      </p:ext>
    </p:extLst>
  </p:cSld>
  <p:clrMapOvr>
    <a:masterClrMapping/>
  </p:clrMapOvr>
  <p:extLst>
    <p:ext uri="{DCECCB84-F9BA-43D5-87BE-67443E8EF086}">
      <p15:sldGuideLst xmlns:p15="http://schemas.microsoft.com/office/powerpoint/2012/main">
        <p15:guide id="2" orient="horz" pos="10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hreeColumnImage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609601" y="3621024"/>
            <a:ext cx="3479799" cy="2290765"/>
          </a:xfrm>
        </p:spPr>
        <p:txBody>
          <a:bodyPr lIns="0"/>
          <a:lstStyle>
            <a:lvl1pPr marL="0" indent="0">
              <a:spcAft>
                <a:spcPts val="1800"/>
              </a:spcAft>
              <a:buNone/>
              <a:defRPr sz="20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606424"/>
          </a:xfrm>
        </p:spPr>
        <p:txBody>
          <a:bodyPr/>
          <a:lstStyle>
            <a:lvl1pPr>
              <a:defRPr/>
            </a:lvl1pPr>
          </a:lstStyle>
          <a:p>
            <a:r>
              <a:rPr lang="en-US" dirty="0"/>
              <a:t>Three-column layout with subtitles and images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1" y="3291840"/>
            <a:ext cx="3479799" cy="474663"/>
          </a:xfrm>
        </p:spPr>
        <p:txBody>
          <a:bodyPr lIns="0" anchor="t"/>
          <a:lstStyle>
            <a:lvl1pPr marL="0" indent="0">
              <a:buNone/>
              <a:defRPr sz="2000" b="1">
                <a:solidFill>
                  <a:srgbClr val="504BA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4356101" y="3291840"/>
            <a:ext cx="3479799" cy="474663"/>
          </a:xfrm>
        </p:spPr>
        <p:txBody>
          <a:bodyPr lIns="0" anchor="t"/>
          <a:lstStyle>
            <a:lvl1pPr marL="0" indent="0">
              <a:buNone/>
              <a:defRPr sz="2000" b="1">
                <a:solidFill>
                  <a:srgbClr val="504BA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4356102" y="3621024"/>
            <a:ext cx="3479799" cy="2290765"/>
          </a:xfrm>
        </p:spPr>
        <p:txBody>
          <a:bodyPr lIns="0"/>
          <a:lstStyle>
            <a:lvl1pPr marL="0" indent="0">
              <a:spcAft>
                <a:spcPts val="1800"/>
              </a:spcAft>
              <a:buNone/>
              <a:defRPr sz="2000"/>
            </a:lvl1pPr>
          </a:lstStyle>
          <a:p>
            <a:pPr lvl="0"/>
            <a:r>
              <a:rPr lang="en-US" dirty="0"/>
              <a:t>Enter text</a:t>
            </a:r>
          </a:p>
        </p:txBody>
      </p:sp>
      <p:sp>
        <p:nvSpPr>
          <p:cNvPr id="12" name="Text Placeholder 4">
            <a:extLst>
              <a:ext uri="{FF2B5EF4-FFF2-40B4-BE49-F238E27FC236}">
                <a16:creationId xmlns:a16="http://schemas.microsoft.com/office/drawing/2014/main" id="{CF3CD244-8B44-44A6-A623-84365E91EAE7}"/>
              </a:ext>
            </a:extLst>
          </p:cNvPr>
          <p:cNvSpPr>
            <a:spLocks noGrp="1"/>
          </p:cNvSpPr>
          <p:nvPr>
            <p:ph type="body" sz="quarter" idx="16" hasCustomPrompt="1"/>
          </p:nvPr>
        </p:nvSpPr>
        <p:spPr>
          <a:xfrm>
            <a:off x="8102601" y="3291840"/>
            <a:ext cx="3479799" cy="474663"/>
          </a:xfrm>
        </p:spPr>
        <p:txBody>
          <a:bodyPr lIns="0" anchor="t"/>
          <a:lstStyle>
            <a:lvl1pPr marL="0" indent="0">
              <a:buNone/>
              <a:defRPr sz="2000" b="1">
                <a:solidFill>
                  <a:srgbClr val="504BA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CB7E0003-F180-4528-9992-B9342F92AF42}"/>
              </a:ext>
            </a:extLst>
          </p:cNvPr>
          <p:cNvSpPr>
            <a:spLocks noGrp="1"/>
          </p:cNvSpPr>
          <p:nvPr>
            <p:ph type="body" sz="quarter" idx="17" hasCustomPrompt="1"/>
          </p:nvPr>
        </p:nvSpPr>
        <p:spPr>
          <a:xfrm>
            <a:off x="8102601" y="3621024"/>
            <a:ext cx="3479799" cy="2290765"/>
          </a:xfrm>
        </p:spPr>
        <p:txBody>
          <a:bodyPr lIns="0"/>
          <a:lstStyle>
            <a:lvl1pPr marL="0" indent="0">
              <a:spcAft>
                <a:spcPts val="1800"/>
              </a:spcAft>
              <a:buNone/>
              <a:defRPr sz="2000"/>
            </a:lvl1pPr>
          </a:lstStyle>
          <a:p>
            <a:pPr lvl="0"/>
            <a:r>
              <a:rPr lang="en-US" dirty="0"/>
              <a:t>Enter text</a:t>
            </a:r>
          </a:p>
        </p:txBody>
      </p:sp>
      <p:sp>
        <p:nvSpPr>
          <p:cNvPr id="6" name="Picture Placeholder 5">
            <a:extLst>
              <a:ext uri="{FF2B5EF4-FFF2-40B4-BE49-F238E27FC236}">
                <a16:creationId xmlns:a16="http://schemas.microsoft.com/office/drawing/2014/main" id="{16D93192-90AB-4F6B-972B-7D3EDD5EEE3D}"/>
              </a:ext>
            </a:extLst>
          </p:cNvPr>
          <p:cNvSpPr>
            <a:spLocks noGrp="1"/>
          </p:cNvSpPr>
          <p:nvPr>
            <p:ph type="pic" sz="quarter" idx="18"/>
          </p:nvPr>
        </p:nvSpPr>
        <p:spPr>
          <a:xfrm>
            <a:off x="1388872" y="1553369"/>
            <a:ext cx="1701800" cy="1481931"/>
          </a:xfrm>
        </p:spPr>
        <p:txBody>
          <a:bodyPr/>
          <a:lstStyle>
            <a:lvl1pPr marL="0" indent="0">
              <a:buNone/>
              <a:defRPr sz="1800"/>
            </a:lvl1pPr>
          </a:lstStyle>
          <a:p>
            <a:r>
              <a:rPr lang="en-US"/>
              <a:t>Click icon to add picture</a:t>
            </a:r>
            <a:endParaRPr lang="en-US" dirty="0"/>
          </a:p>
        </p:txBody>
      </p:sp>
      <p:sp>
        <p:nvSpPr>
          <p:cNvPr id="14" name="Picture Placeholder 5">
            <a:extLst>
              <a:ext uri="{FF2B5EF4-FFF2-40B4-BE49-F238E27FC236}">
                <a16:creationId xmlns:a16="http://schemas.microsoft.com/office/drawing/2014/main" id="{375470EF-D171-4656-995E-5D5261A357E8}"/>
              </a:ext>
            </a:extLst>
          </p:cNvPr>
          <p:cNvSpPr>
            <a:spLocks noGrp="1"/>
          </p:cNvSpPr>
          <p:nvPr>
            <p:ph type="pic" sz="quarter" idx="19"/>
          </p:nvPr>
        </p:nvSpPr>
        <p:spPr>
          <a:xfrm>
            <a:off x="5135373" y="1553369"/>
            <a:ext cx="1701800" cy="1481931"/>
          </a:xfrm>
        </p:spPr>
        <p:txBody>
          <a:bodyPr/>
          <a:lstStyle>
            <a:lvl1pPr marL="0" indent="0">
              <a:buNone/>
              <a:defRPr sz="1800"/>
            </a:lvl1pPr>
          </a:lstStyle>
          <a:p>
            <a:r>
              <a:rPr lang="en-US"/>
              <a:t>Click icon to add picture</a:t>
            </a:r>
            <a:endParaRPr lang="en-US" dirty="0"/>
          </a:p>
        </p:txBody>
      </p:sp>
      <p:sp>
        <p:nvSpPr>
          <p:cNvPr id="15" name="Picture Placeholder 5">
            <a:extLst>
              <a:ext uri="{FF2B5EF4-FFF2-40B4-BE49-F238E27FC236}">
                <a16:creationId xmlns:a16="http://schemas.microsoft.com/office/drawing/2014/main" id="{70E507B6-F3CC-4078-B9B6-713DBB58E8E3}"/>
              </a:ext>
            </a:extLst>
          </p:cNvPr>
          <p:cNvSpPr>
            <a:spLocks noGrp="1"/>
          </p:cNvSpPr>
          <p:nvPr>
            <p:ph type="pic" sz="quarter" idx="20"/>
          </p:nvPr>
        </p:nvSpPr>
        <p:spPr>
          <a:xfrm>
            <a:off x="8881872" y="1553369"/>
            <a:ext cx="1701800" cy="1481931"/>
          </a:xfrm>
        </p:spPr>
        <p:txBody>
          <a:bodyPr/>
          <a:lstStyle>
            <a:lvl1pPr marL="0" indent="0">
              <a:buNone/>
              <a:defRPr sz="18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5B650F7F-E551-BD4E-8F8C-4D07A3FDF156}"/>
              </a:ext>
            </a:extLst>
          </p:cNvPr>
          <p:cNvSpPr>
            <a:spLocks noGrp="1"/>
          </p:cNvSpPr>
          <p:nvPr>
            <p:ph type="dt" sz="half" idx="21"/>
          </p:nvPr>
        </p:nvSpPr>
        <p:spPr/>
        <p:txBody>
          <a:bodyPr/>
          <a:lstStyle/>
          <a:p>
            <a:fld id="{8265BE74-62E6-1847-9F2C-D6BBB71E6920}" type="datetime1">
              <a:rPr lang="en-US" smtClean="0"/>
              <a:t>12/11/2023</a:t>
            </a:fld>
            <a:endParaRPr lang="en-US"/>
          </a:p>
        </p:txBody>
      </p:sp>
      <p:sp>
        <p:nvSpPr>
          <p:cNvPr id="7" name="Footer Placeholder 6">
            <a:extLst>
              <a:ext uri="{FF2B5EF4-FFF2-40B4-BE49-F238E27FC236}">
                <a16:creationId xmlns:a16="http://schemas.microsoft.com/office/drawing/2014/main" id="{6135DA2F-A517-FC4B-A629-4C413F277885}"/>
              </a:ext>
            </a:extLst>
          </p:cNvPr>
          <p:cNvSpPr>
            <a:spLocks noGrp="1"/>
          </p:cNvSpPr>
          <p:nvPr>
            <p:ph type="ftr" sz="quarter" idx="22"/>
          </p:nvPr>
        </p:nvSpPr>
        <p:spPr/>
        <p:txBody>
          <a:bodyPr/>
          <a:lstStyle/>
          <a:p>
            <a:endParaRPr lang="en-US" dirty="0"/>
          </a:p>
        </p:txBody>
      </p:sp>
      <p:sp>
        <p:nvSpPr>
          <p:cNvPr id="9" name="Slide Number Placeholder 8">
            <a:extLst>
              <a:ext uri="{FF2B5EF4-FFF2-40B4-BE49-F238E27FC236}">
                <a16:creationId xmlns:a16="http://schemas.microsoft.com/office/drawing/2014/main" id="{659F1E5D-EEF6-9840-9346-15C8E1C2ED36}"/>
              </a:ext>
            </a:extLst>
          </p:cNvPr>
          <p:cNvSpPr>
            <a:spLocks noGrp="1"/>
          </p:cNvSpPr>
          <p:nvPr>
            <p:ph type="sldNum" sz="quarter" idx="23"/>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1763962433"/>
      </p:ext>
    </p:extLst>
  </p:cSld>
  <p:clrMapOvr>
    <a:masterClrMapping/>
  </p:clrMapOvr>
  <p:extLst>
    <p:ext uri="{DCECCB84-F9BA-43D5-87BE-67443E8EF086}">
      <p15:sldGuideLst xmlns:p15="http://schemas.microsoft.com/office/powerpoint/2012/main">
        <p15:guide id="1" orient="horz" pos="2064">
          <p15:clr>
            <a:srgbClr val="FBAE40"/>
          </p15:clr>
        </p15:guide>
        <p15:guide id="2" orient="horz" pos="24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Option 9">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60EC6C1-3553-9D43-89A6-31C34EB05E80}"/>
              </a:ext>
            </a:extLst>
          </p:cNvPr>
          <p:cNvSpPr/>
          <p:nvPr userDrawn="1"/>
        </p:nvSpPr>
        <p:spPr>
          <a:xfrm>
            <a:off x="0" y="0"/>
            <a:ext cx="12192000"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pic>
        <p:nvPicPr>
          <p:cNvPr id="14" name="Picture 13">
            <a:extLst>
              <a:ext uri="{FF2B5EF4-FFF2-40B4-BE49-F238E27FC236}">
                <a16:creationId xmlns:a16="http://schemas.microsoft.com/office/drawing/2014/main" id="{0B70BFFB-0093-421A-9336-050D902227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bg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bg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1988045" cy="184666"/>
          </a:xfrm>
          <a:prstGeom prst="rect">
            <a:avLst/>
          </a:prstGeom>
          <a:noFill/>
        </p:spPr>
        <p:txBody>
          <a:bodyPr wrap="none" rtlCol="0">
            <a:spAutoFit/>
          </a:bodyPr>
          <a:lstStyle/>
          <a:p>
            <a:pPr algn="l"/>
            <a:r>
              <a:rPr lang="en-US" sz="600" dirty="0">
                <a:solidFill>
                  <a:schemeClr val="bg1"/>
                </a:solidFill>
              </a:rPr>
              <a:t>© 2023, Amazon Web Services, Inc. or its affiliates.  </a:t>
            </a:r>
          </a:p>
        </p:txBody>
      </p:sp>
      <p:pic>
        <p:nvPicPr>
          <p:cNvPr id="13" name="Picture 12">
            <a:extLst>
              <a:ext uri="{FF2B5EF4-FFF2-40B4-BE49-F238E27FC236}">
                <a16:creationId xmlns:a16="http://schemas.microsoft.com/office/drawing/2014/main" id="{F752C837-8B15-4323-B556-694D8B67E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6" name="Title 1">
            <a:extLst>
              <a:ext uri="{FF2B5EF4-FFF2-40B4-BE49-F238E27FC236}">
                <a16:creationId xmlns:a16="http://schemas.microsoft.com/office/drawing/2014/main" id="{D5ABF123-69B1-B84D-A3B1-AE4697447BDC}"/>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bg1"/>
                </a:solidFill>
              </a:defRPr>
            </a:lvl1pPr>
          </a:lstStyle>
          <a:p>
            <a:r>
              <a:rPr lang="en-US" dirty="0"/>
              <a:t>Enter title</a:t>
            </a:r>
          </a:p>
        </p:txBody>
      </p:sp>
      <p:sp>
        <p:nvSpPr>
          <p:cNvPr id="17" name="Subtitle 2">
            <a:extLst>
              <a:ext uri="{FF2B5EF4-FFF2-40B4-BE49-F238E27FC236}">
                <a16:creationId xmlns:a16="http://schemas.microsoft.com/office/drawing/2014/main" id="{1AEE54D7-DFB7-E54B-A734-8AE7D0E59433}"/>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8" name="Text Placeholder 7">
            <a:extLst>
              <a:ext uri="{FF2B5EF4-FFF2-40B4-BE49-F238E27FC236}">
                <a16:creationId xmlns:a16="http://schemas.microsoft.com/office/drawing/2014/main" id="{EB902808-3CA2-B94C-B28E-916A5DAC8E38}"/>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FFD7BC"/>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89932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609600" y="333224"/>
            <a:ext cx="10972800" cy="535531"/>
          </a:xfrm>
          <a:prstGeom prst="rect">
            <a:avLst/>
          </a:prstGeom>
        </p:spPr>
        <p:txBody>
          <a:bodyPr vert="horz" wrap="square" lIns="0" tIns="45720" rIns="0" bIns="45720" rtlCol="0" anchor="t" anchorCtr="0">
            <a:sp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609600" y="1152674"/>
            <a:ext cx="10972800" cy="2203680"/>
          </a:xfrm>
          <a:prstGeom prst="rect">
            <a:avLst/>
          </a:prstGeom>
        </p:spPr>
        <p:txBody>
          <a:bodyPr vert="horz" wrap="square" lIns="0" tIns="45720" rIns="0" bIns="4572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2"/>
                </a:solidFill>
              </a:defRPr>
            </a:lvl1pPr>
          </a:lstStyle>
          <a:p>
            <a:fld id="{EB4B8DE2-A4E8-46E4-8BBF-D75455EFF32C}" type="slidenum">
              <a:rPr lang="en-US" smtClean="0"/>
              <a:pPr/>
              <a:t>‹#›</a:t>
            </a:fld>
            <a:endParaRPr lang="en-US"/>
          </a:p>
        </p:txBody>
      </p:sp>
      <p:sp>
        <p:nvSpPr>
          <p:cNvPr id="13" name="TextBox 12">
            <a:extLst>
              <a:ext uri="{FF2B5EF4-FFF2-40B4-BE49-F238E27FC236}">
                <a16:creationId xmlns:a16="http://schemas.microsoft.com/office/drawing/2014/main" id="{123D8171-6606-4DC3-AA28-D2EE5F0EC812}"/>
              </a:ext>
            </a:extLst>
          </p:cNvPr>
          <p:cNvSpPr txBox="1"/>
          <p:nvPr userDrawn="1"/>
        </p:nvSpPr>
        <p:spPr>
          <a:xfrm>
            <a:off x="1141084" y="6389813"/>
            <a:ext cx="1967205" cy="184666"/>
          </a:xfrm>
          <a:prstGeom prst="rect">
            <a:avLst/>
          </a:prstGeom>
          <a:noFill/>
        </p:spPr>
        <p:txBody>
          <a:bodyPr wrap="none" rtlCol="0">
            <a:spAutoFit/>
          </a:bodyPr>
          <a:lstStyle/>
          <a:p>
            <a:pPr algn="l"/>
            <a:r>
              <a:rPr lang="en-US" sz="600" dirty="0">
                <a:solidFill>
                  <a:schemeClr val="tx2"/>
                </a:solidFill>
              </a:rPr>
              <a:t>© 2023, Amazon Web Services, Inc. or its affiliates. </a:t>
            </a:r>
          </a:p>
        </p:txBody>
      </p:sp>
      <p:pic>
        <p:nvPicPr>
          <p:cNvPr id="8" name="Picture 7">
            <a:extLst>
              <a:ext uri="{FF2B5EF4-FFF2-40B4-BE49-F238E27FC236}">
                <a16:creationId xmlns:a16="http://schemas.microsoft.com/office/drawing/2014/main" id="{467F50F9-4909-422B-A8DD-8362E9484737}"/>
              </a:ext>
            </a:extLst>
          </p:cNvPr>
          <p:cNvPicPr>
            <a:picLocks noChangeAspect="1"/>
          </p:cNvPicPr>
          <p:nvPr userDrawn="1"/>
        </p:nvPicPr>
        <p:blipFill>
          <a:blip r:embed="rId86">
            <a:extLst>
              <a:ext uri="{28A0092B-C50C-407E-A947-70E740481C1C}">
                <a14:useLocalDpi xmlns:a14="http://schemas.microsoft.com/office/drawing/2010/main" val="0"/>
              </a:ext>
            </a:extLst>
          </a:blip>
          <a:stretch>
            <a:fillRect/>
          </a:stretch>
        </p:blipFill>
        <p:spPr>
          <a:xfrm>
            <a:off x="595295" y="6338002"/>
            <a:ext cx="365760" cy="219048"/>
          </a:xfrm>
          <a:prstGeom prst="rect">
            <a:avLst/>
          </a:prstGeom>
        </p:spPr>
      </p:pic>
      <p:sp>
        <p:nvSpPr>
          <p:cNvPr id="4" name="Rectangle 3">
            <a:extLst>
              <a:ext uri="{FF2B5EF4-FFF2-40B4-BE49-F238E27FC236}">
                <a16:creationId xmlns:a16="http://schemas.microsoft.com/office/drawing/2014/main" id="{9FF85D13-3DFB-50E1-9F32-DCE5CCDE699E}"/>
              </a:ext>
            </a:extLst>
          </p:cNvPr>
          <p:cNvSpPr/>
          <p:nvPr userDrawn="1"/>
        </p:nvSpPr>
        <p:spPr bwMode="auto">
          <a:xfrm rot="5400000">
            <a:off x="-3343837" y="3343838"/>
            <a:ext cx="6858001" cy="170330"/>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471148940"/>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711" r:id="rId3"/>
    <p:sldLayoutId id="2147483713" r:id="rId4"/>
    <p:sldLayoutId id="2147483712" r:id="rId5"/>
    <p:sldLayoutId id="2147483679" r:id="rId6"/>
    <p:sldLayoutId id="2147483680" r:id="rId7"/>
    <p:sldLayoutId id="2147483681" r:id="rId8"/>
    <p:sldLayoutId id="2147483682" r:id="rId9"/>
    <p:sldLayoutId id="2147483683" r:id="rId10"/>
    <p:sldLayoutId id="2147483684" r:id="rId11"/>
    <p:sldLayoutId id="2147483685" r:id="rId12"/>
    <p:sldLayoutId id="2147483661" r:id="rId13"/>
    <p:sldLayoutId id="2147483654" r:id="rId14"/>
    <p:sldLayoutId id="2147483734" r:id="rId15"/>
    <p:sldLayoutId id="2147483709" r:id="rId16"/>
    <p:sldLayoutId id="2147483662" r:id="rId17"/>
    <p:sldLayoutId id="2147483663" r:id="rId18"/>
    <p:sldLayoutId id="2147483655" r:id="rId19"/>
    <p:sldLayoutId id="2147483650" r:id="rId20"/>
    <p:sldLayoutId id="2147483664" r:id="rId21"/>
    <p:sldLayoutId id="2147483666" r:id="rId22"/>
    <p:sldLayoutId id="2147483667" r:id="rId23"/>
    <p:sldLayoutId id="2147483665" r:id="rId24"/>
    <p:sldLayoutId id="2147483668" r:id="rId25"/>
    <p:sldLayoutId id="2147483653" r:id="rId26"/>
    <p:sldLayoutId id="2147483689" r:id="rId27"/>
    <p:sldLayoutId id="2147483691" r:id="rId28"/>
    <p:sldLayoutId id="2147483690" r:id="rId29"/>
    <p:sldLayoutId id="2147483657" r:id="rId30"/>
    <p:sldLayoutId id="2147483692" r:id="rId31"/>
    <p:sldLayoutId id="2147483693" r:id="rId32"/>
    <p:sldLayoutId id="2147483694" r:id="rId33"/>
    <p:sldLayoutId id="2147483652" r:id="rId34"/>
    <p:sldLayoutId id="2147483669" r:id="rId35"/>
    <p:sldLayoutId id="2147483670" r:id="rId36"/>
    <p:sldLayoutId id="2147483673" r:id="rId37"/>
    <p:sldLayoutId id="2147483651" r:id="rId38"/>
    <p:sldLayoutId id="2147483717" r:id="rId39"/>
    <p:sldLayoutId id="2147483716" r:id="rId40"/>
    <p:sldLayoutId id="2147483715" r:id="rId41"/>
    <p:sldLayoutId id="2147483714" r:id="rId42"/>
    <p:sldLayoutId id="2147483686" r:id="rId43"/>
    <p:sldLayoutId id="2147483687" r:id="rId44"/>
    <p:sldLayoutId id="2147483688" r:id="rId45"/>
    <p:sldLayoutId id="2147483671" r:id="rId46"/>
    <p:sldLayoutId id="2147483672" r:id="rId47"/>
    <p:sldLayoutId id="2147483695" r:id="rId48"/>
    <p:sldLayoutId id="2147483674" r:id="rId49"/>
    <p:sldLayoutId id="2147483675" r:id="rId50"/>
    <p:sldLayoutId id="2147483656" r:id="rId51"/>
    <p:sldLayoutId id="2147483676" r:id="rId52"/>
    <p:sldLayoutId id="2147483721" r:id="rId53"/>
    <p:sldLayoutId id="2147483720" r:id="rId54"/>
    <p:sldLayoutId id="2147483719" r:id="rId55"/>
    <p:sldLayoutId id="2147483718" r:id="rId56"/>
    <p:sldLayoutId id="2147483696" r:id="rId57"/>
    <p:sldLayoutId id="2147483697" r:id="rId58"/>
    <p:sldLayoutId id="2147483698" r:id="rId59"/>
    <p:sldLayoutId id="2147483699" r:id="rId60"/>
    <p:sldLayoutId id="2147483700" r:id="rId61"/>
    <p:sldLayoutId id="2147483701" r:id="rId62"/>
    <p:sldLayoutId id="2147483702" r:id="rId63"/>
    <p:sldLayoutId id="2147483703" r:id="rId64"/>
    <p:sldLayoutId id="2147483704" r:id="rId65"/>
    <p:sldLayoutId id="2147483705" r:id="rId66"/>
    <p:sldLayoutId id="2147483706" r:id="rId67"/>
    <p:sldLayoutId id="2147483707" r:id="rId68"/>
    <p:sldLayoutId id="2147483708" r:id="rId69"/>
    <p:sldLayoutId id="2147483678" r:id="rId70"/>
    <p:sldLayoutId id="2147483723" r:id="rId71"/>
    <p:sldLayoutId id="2147483727" r:id="rId72"/>
    <p:sldLayoutId id="2147483731" r:id="rId73"/>
    <p:sldLayoutId id="2147483735" r:id="rId74"/>
    <p:sldLayoutId id="2147483740" r:id="rId75"/>
    <p:sldLayoutId id="2147483744" r:id="rId76"/>
    <p:sldLayoutId id="2147483745" r:id="rId77"/>
    <p:sldLayoutId id="2147483747" r:id="rId78"/>
    <p:sldLayoutId id="2147483748" r:id="rId79"/>
    <p:sldLayoutId id="2147483749" r:id="rId80"/>
    <p:sldLayoutId id="2147483750" r:id="rId81"/>
    <p:sldLayoutId id="2147483752" r:id="rId82"/>
    <p:sldLayoutId id="2147483753" r:id="rId83"/>
    <p:sldLayoutId id="2147483754" r:id="rId8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i="0" kern="1200" baseline="0">
          <a:solidFill>
            <a:schemeClr val="tx2"/>
          </a:solidFill>
          <a:latin typeface="Amazon Ember Display" panose="020F0603020204020204" pitchFamily="34" charset="0"/>
          <a:ea typeface="+mj-ea"/>
          <a:cs typeface="+mj-cs"/>
        </a:defRPr>
      </a:lvl1pPr>
    </p:titleStyle>
    <p:body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2"/>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296" userDrawn="1">
          <p15:clr>
            <a:srgbClr val="F26B43"/>
          </p15:clr>
        </p15:guide>
        <p15:guide id="3" orient="horz" pos="192" userDrawn="1">
          <p15:clr>
            <a:srgbClr val="F26B43"/>
          </p15:clr>
        </p15:guide>
        <p15:guide id="4" orient="horz" pos="3912" userDrawn="1">
          <p15:clr>
            <a:srgbClr val="F26B43"/>
          </p15:clr>
        </p15:guide>
        <p15:guide id="5" orient="horz" pos="1080" userDrawn="1">
          <p15:clr>
            <a:srgbClr val="F26B43"/>
          </p15:clr>
        </p15:guide>
        <p15:guide id="6" orient="horz" pos="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rafams@amazon.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46.svg"/><Relationship Id="rId11" Type="http://schemas.openxmlformats.org/officeDocument/2006/relationships/image" Target="../media/image53.svg"/><Relationship Id="rId5" Type="http://schemas.openxmlformats.org/officeDocument/2006/relationships/image" Target="../media/image45.png"/><Relationship Id="rId10" Type="http://schemas.openxmlformats.org/officeDocument/2006/relationships/image" Target="../media/image52.svg"/><Relationship Id="rId4" Type="http://schemas.openxmlformats.org/officeDocument/2006/relationships/image" Target="../media/image48.sv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55.png"/><Relationship Id="rId7" Type="http://schemas.openxmlformats.org/officeDocument/2006/relationships/image" Target="../media/image53.svg"/><Relationship Id="rId12"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46.svg"/><Relationship Id="rId11" Type="http://schemas.openxmlformats.org/officeDocument/2006/relationships/image" Target="../media/image50.sv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56.sv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59.svg"/><Relationship Id="rId5" Type="http://schemas.openxmlformats.org/officeDocument/2006/relationships/image" Target="../media/image58.png"/><Relationship Id="rId10" Type="http://schemas.microsoft.com/office/2007/relationships/hdphoto" Target="../media/hdphoto7.wdp"/><Relationship Id="rId4" Type="http://schemas.microsoft.com/office/2007/relationships/hdphoto" Target="../media/hdphoto6.wdp"/><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81.xml"/><Relationship Id="rId4" Type="http://schemas.openxmlformats.org/officeDocument/2006/relationships/image" Target="../media/image64.sv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81.xml"/><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81.xml"/><Relationship Id="rId4" Type="http://schemas.openxmlformats.org/officeDocument/2006/relationships/image" Target="../media/image68.sv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31.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82.xml"/><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3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8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hyperlink" Target="mailto:rafams@amazon.com" TargetMode="Externa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7.xml"/><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hyperlink" Target="https://www.turing.ac.uk/research/research-projects/data-safe-havens-cloud" TargetMode="External"/><Relationship Id="rId7" Type="http://schemas.openxmlformats.org/officeDocument/2006/relationships/hyperlink" Target="https://ukhealthdata.org/news/next-steps-on-the-journey-to-trusted-research-environments/" TargetMode="External"/><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42.png"/><Relationship Id="rId5" Type="http://schemas.openxmlformats.org/officeDocument/2006/relationships/hyperlink" Target="https://www.ons.gov.uk/aboutus/whatwedo/statistics/requestingstatistics/approvedresearcherscheme" TargetMode="External"/><Relationship Id="rId4" Type="http://schemas.openxmlformats.org/officeDocument/2006/relationships/image" Target="../media/image41.png"/><Relationship Id="rId9" Type="http://schemas.openxmlformats.org/officeDocument/2006/relationships/hyperlink" Target="https://arxiv.org/pdf/1908.08737.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11090-F8C8-3941-A544-3FF314FAC0CC}"/>
              </a:ext>
            </a:extLst>
          </p:cNvPr>
          <p:cNvSpPr>
            <a:spLocks noGrp="1"/>
          </p:cNvSpPr>
          <p:nvPr>
            <p:ph type="ctrTitle"/>
          </p:nvPr>
        </p:nvSpPr>
        <p:spPr>
          <a:xfrm>
            <a:off x="609596" y="2445151"/>
            <a:ext cx="8377242" cy="1311128"/>
          </a:xfrm>
        </p:spPr>
        <p:txBody>
          <a:bodyPr/>
          <a:lstStyle/>
          <a:p>
            <a:r>
              <a:rPr lang="en-US" sz="4400" dirty="0"/>
              <a:t>Trusted Research environment on AWS</a:t>
            </a:r>
          </a:p>
        </p:txBody>
      </p:sp>
      <p:sp>
        <p:nvSpPr>
          <p:cNvPr id="4" name="Text Placeholder 3">
            <a:extLst>
              <a:ext uri="{FF2B5EF4-FFF2-40B4-BE49-F238E27FC236}">
                <a16:creationId xmlns:a16="http://schemas.microsoft.com/office/drawing/2014/main" id="{12FAECE3-1BE3-834D-83BD-F9EB5696B639}"/>
              </a:ext>
            </a:extLst>
          </p:cNvPr>
          <p:cNvSpPr>
            <a:spLocks noGrp="1"/>
          </p:cNvSpPr>
          <p:nvPr>
            <p:ph type="body" sz="quarter" idx="10"/>
          </p:nvPr>
        </p:nvSpPr>
        <p:spPr>
          <a:xfrm>
            <a:off x="609597" y="1729418"/>
            <a:ext cx="8512887" cy="618631"/>
          </a:xfrm>
        </p:spPr>
        <p:txBody>
          <a:bodyPr/>
          <a:lstStyle/>
          <a:p>
            <a:r>
              <a:rPr lang="en-GB" b="1" i="0" dirty="0">
                <a:solidFill>
                  <a:schemeClr val="accent5"/>
                </a:solidFill>
                <a:effectLst/>
                <a:latin typeface="Lato" panose="020F0502020204030203" pitchFamily="34" charset="0"/>
              </a:rPr>
              <a:t>Workshop on services for handling sensitive data</a:t>
            </a:r>
            <a:r>
              <a:rPr lang="en-US" dirty="0"/>
              <a:t>– 11</a:t>
            </a:r>
            <a:r>
              <a:rPr lang="en-US" baseline="30000" dirty="0"/>
              <a:t>th</a:t>
            </a:r>
            <a:r>
              <a:rPr lang="en-US" dirty="0"/>
              <a:t> DECEMBER 2023, Dublin</a:t>
            </a:r>
          </a:p>
        </p:txBody>
      </p:sp>
      <p:sp>
        <p:nvSpPr>
          <p:cNvPr id="3" name="Text Placeholder 4">
            <a:extLst>
              <a:ext uri="{FF2B5EF4-FFF2-40B4-BE49-F238E27FC236}">
                <a16:creationId xmlns:a16="http://schemas.microsoft.com/office/drawing/2014/main" id="{ED306341-5347-90C1-CBAD-2B4A4B923DDA}"/>
              </a:ext>
            </a:extLst>
          </p:cNvPr>
          <p:cNvSpPr txBox="1">
            <a:spLocks/>
          </p:cNvSpPr>
          <p:nvPr/>
        </p:nvSpPr>
        <p:spPr>
          <a:xfrm>
            <a:off x="609596" y="4592045"/>
            <a:ext cx="5486403" cy="1877437"/>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0"/>
              </a:spcAft>
              <a:buSzPct val="90000"/>
              <a:buFont typeface="Arial" panose="020B0604020202020204" pitchFamily="34" charset="0"/>
              <a:buNone/>
              <a:defRPr sz="2000" b="0" i="0" kern="1200" cap="none" spc="0" baseline="0">
                <a:solidFill>
                  <a:schemeClr val="bg1"/>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t>Roberta Piscitelli, PhD, MBA </a:t>
            </a:r>
          </a:p>
          <a:p>
            <a:pPr>
              <a:lnSpc>
                <a:spcPct val="100000"/>
              </a:lnSpc>
            </a:pPr>
            <a:r>
              <a:rPr lang="en-US" sz="1400" dirty="0"/>
              <a:t>Academic Research EMEA Lead</a:t>
            </a:r>
          </a:p>
          <a:p>
            <a:pPr>
              <a:lnSpc>
                <a:spcPct val="100000"/>
              </a:lnSpc>
            </a:pPr>
            <a:endParaRPr lang="en-US" sz="1400" dirty="0">
              <a:solidFill>
                <a:schemeClr val="bg2"/>
              </a:solidFill>
              <a:hlinkClick r:id="rId3">
                <a:extLst>
                  <a:ext uri="{A12FA001-AC4F-418D-AE19-62706E023703}">
                    <ahyp:hlinkClr xmlns:ahyp="http://schemas.microsoft.com/office/drawing/2018/hyperlinkcolor" val="tx"/>
                  </a:ext>
                </a:extLst>
              </a:hlinkClick>
            </a:endParaRPr>
          </a:p>
          <a:p>
            <a:pPr>
              <a:lnSpc>
                <a:spcPct val="100000"/>
              </a:lnSpc>
            </a:pPr>
            <a:r>
              <a:rPr lang="en-US" sz="1400" dirty="0">
                <a:solidFill>
                  <a:schemeClr val="bg2"/>
                </a:solidFill>
                <a:hlinkClick r:id="rId3">
                  <a:extLst>
                    <a:ext uri="{A12FA001-AC4F-418D-AE19-62706E023703}">
                      <ahyp:hlinkClr xmlns:ahyp="http://schemas.microsoft.com/office/drawing/2018/hyperlinkcolor" val="tx"/>
                    </a:ext>
                  </a:extLst>
                </a:hlinkClick>
              </a:rPr>
              <a:t>piscitr@amazon.com</a:t>
            </a:r>
            <a:endParaRPr lang="en-US" sz="1400" dirty="0">
              <a:solidFill>
                <a:schemeClr val="bg2"/>
              </a:solidFill>
            </a:endParaRPr>
          </a:p>
          <a:p>
            <a:pPr>
              <a:lnSpc>
                <a:spcPct val="100000"/>
              </a:lnSpc>
            </a:pPr>
            <a:endParaRPr lang="en-US" dirty="0">
              <a:solidFill>
                <a:schemeClr val="bg2"/>
              </a:solidFill>
            </a:endParaRPr>
          </a:p>
          <a:p>
            <a:pPr>
              <a:lnSpc>
                <a:spcPct val="100000"/>
              </a:lnSpc>
            </a:pPr>
            <a:endParaRPr lang="en-US" dirty="0">
              <a:solidFill>
                <a:schemeClr val="bg2"/>
              </a:solidFill>
            </a:endParaRPr>
          </a:p>
          <a:p>
            <a:pPr>
              <a:lnSpc>
                <a:spcPct val="100000"/>
              </a:lnSpc>
            </a:pPr>
            <a:endParaRPr lang="en-US" dirty="0">
              <a:solidFill>
                <a:schemeClr val="bg2"/>
              </a:solidFill>
            </a:endParaRPr>
          </a:p>
        </p:txBody>
      </p:sp>
      <p:sp>
        <p:nvSpPr>
          <p:cNvPr id="9" name="Text Placeholder 5">
            <a:extLst>
              <a:ext uri="{FF2B5EF4-FFF2-40B4-BE49-F238E27FC236}">
                <a16:creationId xmlns:a16="http://schemas.microsoft.com/office/drawing/2014/main" id="{334BFF05-0082-4E79-9A04-1BD01CE7C511}"/>
              </a:ext>
            </a:extLst>
          </p:cNvPr>
          <p:cNvSpPr txBox="1">
            <a:spLocks/>
          </p:cNvSpPr>
          <p:nvPr/>
        </p:nvSpPr>
        <p:spPr>
          <a:xfrm>
            <a:off x="609596" y="4222713"/>
            <a:ext cx="4188034" cy="369332"/>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300"/>
              </a:spcAft>
              <a:buSzPct val="90000"/>
              <a:buFont typeface="Arial" panose="020B0604020202020204" pitchFamily="34" charset="0"/>
              <a:buNone/>
              <a:defRPr sz="1600" kern="1200" baseline="0">
                <a:solidFill>
                  <a:schemeClr val="bg1"/>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9FFCEA"/>
                </a:solidFill>
              </a:rPr>
              <a:t>AWS Education &amp; Research Team</a:t>
            </a:r>
          </a:p>
        </p:txBody>
      </p:sp>
    </p:spTree>
    <p:extLst>
      <p:ext uri="{BB962C8B-B14F-4D97-AF65-F5344CB8AC3E}">
        <p14:creationId xmlns:p14="http://schemas.microsoft.com/office/powerpoint/2010/main" val="84703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B0BCEF-19E3-C944-893A-453D324FD9C5}"/>
              </a:ext>
            </a:extLst>
          </p:cNvPr>
          <p:cNvSpPr>
            <a:spLocks noGrp="1"/>
          </p:cNvSpPr>
          <p:nvPr>
            <p:ph type="title"/>
          </p:nvPr>
        </p:nvSpPr>
        <p:spPr/>
        <p:txBody>
          <a:bodyPr/>
          <a:lstStyle/>
          <a:p>
            <a:r>
              <a:rPr lang="en-GB" dirty="0"/>
              <a:t>Bespoke vs Standard</a:t>
            </a:r>
          </a:p>
        </p:txBody>
      </p:sp>
      <p:sp>
        <p:nvSpPr>
          <p:cNvPr id="4" name="Text Placeholder 3">
            <a:extLst>
              <a:ext uri="{FF2B5EF4-FFF2-40B4-BE49-F238E27FC236}">
                <a16:creationId xmlns:a16="http://schemas.microsoft.com/office/drawing/2014/main" id="{BACA2F5F-D5D2-7440-8169-979AE516735E}"/>
              </a:ext>
            </a:extLst>
          </p:cNvPr>
          <p:cNvSpPr>
            <a:spLocks noGrp="1"/>
          </p:cNvSpPr>
          <p:nvPr>
            <p:ph type="body" idx="1"/>
          </p:nvPr>
        </p:nvSpPr>
        <p:spPr/>
        <p:txBody>
          <a:bodyPr/>
          <a:lstStyle/>
          <a:p>
            <a:r>
              <a:rPr lang="en-GB" dirty="0"/>
              <a:t>Bespoke Solutions</a:t>
            </a:r>
          </a:p>
        </p:txBody>
      </p:sp>
      <p:sp>
        <p:nvSpPr>
          <p:cNvPr id="5" name="Content Placeholder 4">
            <a:extLst>
              <a:ext uri="{FF2B5EF4-FFF2-40B4-BE49-F238E27FC236}">
                <a16:creationId xmlns:a16="http://schemas.microsoft.com/office/drawing/2014/main" id="{7A9A2295-51D3-404C-A6D0-A410EA7BDE79}"/>
              </a:ext>
            </a:extLst>
          </p:cNvPr>
          <p:cNvSpPr>
            <a:spLocks noGrp="1"/>
          </p:cNvSpPr>
          <p:nvPr>
            <p:ph sz="half" idx="2"/>
          </p:nvPr>
        </p:nvSpPr>
        <p:spPr>
          <a:xfrm>
            <a:off x="609598" y="2141554"/>
            <a:ext cx="5248656" cy="2739211"/>
          </a:xfrm>
        </p:spPr>
        <p:txBody>
          <a:bodyPr/>
          <a:lstStyle/>
          <a:p>
            <a:r>
              <a:rPr lang="en-GB" dirty="0"/>
              <a:t>Cost can be higher as customers may need more assistance from AWS Professional Services or AWS Partners</a:t>
            </a:r>
            <a:br>
              <a:rPr lang="en-GB" dirty="0"/>
            </a:br>
            <a:br>
              <a:rPr lang="en-GB" dirty="0"/>
            </a:br>
            <a:r>
              <a:rPr lang="en-GB" dirty="0"/>
              <a:t>Solutions may have to be limited in complexity</a:t>
            </a:r>
            <a:br>
              <a:rPr lang="en-GB" dirty="0"/>
            </a:br>
            <a:br>
              <a:rPr lang="en-GB" dirty="0"/>
            </a:br>
            <a:r>
              <a:rPr lang="en-GB" dirty="0"/>
              <a:t>Researchers must perform security review or request one from AWS Professional Services or AWS Partners</a:t>
            </a:r>
          </a:p>
          <a:p>
            <a:endParaRPr lang="en-GB" dirty="0"/>
          </a:p>
        </p:txBody>
      </p:sp>
      <p:sp>
        <p:nvSpPr>
          <p:cNvPr id="6" name="Text Placeholder 5">
            <a:extLst>
              <a:ext uri="{FF2B5EF4-FFF2-40B4-BE49-F238E27FC236}">
                <a16:creationId xmlns:a16="http://schemas.microsoft.com/office/drawing/2014/main" id="{6A301F3B-769F-584A-B276-F5E1A140C7F8}"/>
              </a:ext>
            </a:extLst>
          </p:cNvPr>
          <p:cNvSpPr>
            <a:spLocks noGrp="1"/>
          </p:cNvSpPr>
          <p:nvPr>
            <p:ph type="body" sz="quarter" idx="3"/>
          </p:nvPr>
        </p:nvSpPr>
        <p:spPr/>
        <p:txBody>
          <a:bodyPr/>
          <a:lstStyle/>
          <a:p>
            <a:r>
              <a:rPr lang="en-GB" dirty="0"/>
              <a:t>Standard Solutions</a:t>
            </a:r>
          </a:p>
        </p:txBody>
      </p:sp>
      <p:sp>
        <p:nvSpPr>
          <p:cNvPr id="9" name="Content Placeholder 8">
            <a:extLst>
              <a:ext uri="{FF2B5EF4-FFF2-40B4-BE49-F238E27FC236}">
                <a16:creationId xmlns:a16="http://schemas.microsoft.com/office/drawing/2014/main" id="{F6CA112C-2DFB-BC44-9832-A9FD29A836C4}"/>
              </a:ext>
            </a:extLst>
          </p:cNvPr>
          <p:cNvSpPr>
            <a:spLocks noGrp="1"/>
          </p:cNvSpPr>
          <p:nvPr>
            <p:ph sz="quarter" idx="4"/>
          </p:nvPr>
        </p:nvSpPr>
        <p:spPr>
          <a:xfrm>
            <a:off x="6334125" y="2141554"/>
            <a:ext cx="5248656" cy="5099858"/>
          </a:xfrm>
        </p:spPr>
        <p:txBody>
          <a:bodyPr/>
          <a:lstStyle/>
          <a:p>
            <a:r>
              <a:rPr lang="en-GB" dirty="0">
                <a:ea typeface="Amazon Ember Light" panose="020B0403020204020204" pitchFamily="34" charset="0"/>
                <a:cs typeface="Arial" panose="020B0604020202020204" pitchFamily="34" charset="0"/>
              </a:rPr>
              <a:t>Researchers get support from a team of developers</a:t>
            </a:r>
            <a:br>
              <a:rPr lang="en-GB" dirty="0">
                <a:ea typeface="Amazon Ember Light" panose="020B0403020204020204" pitchFamily="34" charset="0"/>
                <a:cs typeface="Arial" panose="020B0604020202020204" pitchFamily="34" charset="0"/>
              </a:rPr>
            </a:br>
            <a:br>
              <a:rPr lang="en-GB" dirty="0">
                <a:ea typeface="Amazon Ember Light" panose="020B0403020204020204" pitchFamily="34" charset="0"/>
                <a:cs typeface="Arial" panose="020B0604020202020204" pitchFamily="34" charset="0"/>
              </a:rPr>
            </a:br>
            <a:r>
              <a:rPr lang="en-GB" dirty="0">
                <a:ea typeface="Amazon Ember Light" panose="020B0403020204020204" pitchFamily="34" charset="0"/>
                <a:cs typeface="Arial" panose="020B0604020202020204" pitchFamily="34" charset="0"/>
              </a:rPr>
              <a:t>Solutions can be more complex</a:t>
            </a:r>
            <a:br>
              <a:rPr lang="en-GB" dirty="0">
                <a:ea typeface="Amazon Ember Light" panose="020B0403020204020204" pitchFamily="34" charset="0"/>
                <a:cs typeface="Arial" panose="020B0604020202020204" pitchFamily="34" charset="0"/>
              </a:rPr>
            </a:br>
            <a:br>
              <a:rPr lang="en-GB" dirty="0">
                <a:ea typeface="Amazon Ember Light" panose="020B0403020204020204" pitchFamily="34" charset="0"/>
                <a:cs typeface="Arial" panose="020B0604020202020204" pitchFamily="34" charset="0"/>
              </a:rPr>
            </a:br>
            <a:r>
              <a:rPr lang="en-GB" dirty="0">
                <a:ea typeface="Amazon Ember Light" panose="020B0403020204020204" pitchFamily="34" charset="0"/>
                <a:cs typeface="Arial" panose="020B0604020202020204" pitchFamily="34" charset="0"/>
              </a:rPr>
              <a:t>Bespoke add-on solutions to capture any specific requirement</a:t>
            </a:r>
            <a:br>
              <a:rPr lang="en-GB" dirty="0">
                <a:ea typeface="Amazon Ember Light" panose="020B0403020204020204" pitchFamily="34" charset="0"/>
                <a:cs typeface="Arial" panose="020B0604020202020204" pitchFamily="34" charset="0"/>
              </a:rPr>
            </a:br>
            <a:br>
              <a:rPr lang="en-GB" dirty="0">
                <a:ea typeface="Amazon Ember Light" panose="020B0403020204020204" pitchFamily="34" charset="0"/>
                <a:cs typeface="Arial" panose="020B0604020202020204" pitchFamily="34" charset="0"/>
              </a:rPr>
            </a:br>
            <a:r>
              <a:rPr lang="en-GB" dirty="0">
                <a:ea typeface="Amazon Ember Light" panose="020B0403020204020204" pitchFamily="34" charset="0"/>
                <a:cs typeface="Arial" panose="020B0604020202020204" pitchFamily="34" charset="0"/>
              </a:rPr>
              <a:t>Researchers can submit requests to development backlog</a:t>
            </a:r>
            <a:br>
              <a:rPr lang="en-GB" dirty="0">
                <a:ea typeface="Amazon Ember Light" panose="020B0403020204020204" pitchFamily="34" charset="0"/>
                <a:cs typeface="Arial" panose="020B0604020202020204" pitchFamily="34" charset="0"/>
              </a:rPr>
            </a:br>
            <a:br>
              <a:rPr lang="en-GB" dirty="0">
                <a:ea typeface="Amazon Ember Light" panose="020B0403020204020204" pitchFamily="34" charset="0"/>
                <a:cs typeface="Arial" panose="020B0604020202020204" pitchFamily="34" charset="0"/>
              </a:rPr>
            </a:br>
            <a:r>
              <a:rPr lang="en-GB" dirty="0">
                <a:ea typeface="Amazon Ember Light" panose="020B0403020204020204" pitchFamily="34" charset="0"/>
                <a:cs typeface="Arial" panose="020B0604020202020204" pitchFamily="34" charset="0"/>
              </a:rPr>
              <a:t>AWS conduct rigorous security review on solutions</a:t>
            </a:r>
          </a:p>
          <a:p>
            <a:endParaRPr lang="en-GB" dirty="0">
              <a:ea typeface="Amazon Ember Light" panose="020B0403020204020204" pitchFamily="34" charset="0"/>
              <a:cs typeface="Arial" panose="020B0604020202020204" pitchFamily="34" charset="0"/>
            </a:endParaRPr>
          </a:p>
          <a:p>
            <a:endParaRPr lang="en-GB" dirty="0">
              <a:ea typeface="Amazon Ember Light" panose="020B0403020204020204" pitchFamily="34" charset="0"/>
              <a:cs typeface="Arial" panose="020B0604020202020204" pitchFamily="34" charset="0"/>
            </a:endParaRPr>
          </a:p>
          <a:p>
            <a:endParaRPr lang="en-GB" dirty="0">
              <a:ea typeface="Amazon Ember Light" panose="020B0403020204020204" pitchFamily="34" charset="0"/>
              <a:cs typeface="Arial" panose="020B0604020202020204" pitchFamily="34" charset="0"/>
            </a:endParaRPr>
          </a:p>
          <a:p>
            <a:endParaRPr lang="en-GB" dirty="0">
              <a:ea typeface="Amazon Ember Light" panose="020B0403020204020204" pitchFamily="34" charset="0"/>
              <a:cs typeface="Arial" panose="020B0604020202020204" pitchFamily="34" charset="0"/>
            </a:endParaRPr>
          </a:p>
          <a:p>
            <a:endParaRPr lang="en-GB" dirty="0">
              <a:ea typeface="Amazon Ember Light" panose="020B0403020204020204" pitchFamily="34" charset="0"/>
              <a:cs typeface="Arial" panose="020B0604020202020204" pitchFamily="34" charset="0"/>
            </a:endParaRPr>
          </a:p>
        </p:txBody>
      </p:sp>
    </p:spTree>
    <p:extLst>
      <p:ext uri="{BB962C8B-B14F-4D97-AF65-F5344CB8AC3E}">
        <p14:creationId xmlns:p14="http://schemas.microsoft.com/office/powerpoint/2010/main" val="271405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06D1-4F86-D4D3-D975-4E72EB5D777C}"/>
              </a:ext>
            </a:extLst>
          </p:cNvPr>
          <p:cNvSpPr>
            <a:spLocks noGrp="1"/>
          </p:cNvSpPr>
          <p:nvPr>
            <p:ph type="title"/>
          </p:nvPr>
        </p:nvSpPr>
        <p:spPr>
          <a:xfrm>
            <a:off x="609600" y="3050435"/>
            <a:ext cx="7823200" cy="757130"/>
          </a:xfrm>
        </p:spPr>
        <p:txBody>
          <a:bodyPr/>
          <a:lstStyle/>
          <a:p>
            <a:r>
              <a:rPr lang="en-US" dirty="0"/>
              <a:t>TRE Architecture</a:t>
            </a:r>
            <a:endParaRPr lang="en-GB" dirty="0"/>
          </a:p>
        </p:txBody>
      </p:sp>
      <p:pic>
        <p:nvPicPr>
          <p:cNvPr id="3" name="Picture 2">
            <a:extLst>
              <a:ext uri="{FF2B5EF4-FFF2-40B4-BE49-F238E27FC236}">
                <a16:creationId xmlns:a16="http://schemas.microsoft.com/office/drawing/2014/main" id="{6D7D5474-F6E2-8336-D002-26214D90E842}"/>
              </a:ext>
            </a:extLst>
          </p:cNvPr>
          <p:cNvPicPr>
            <a:picLocks noChangeAspect="1"/>
          </p:cNvPicPr>
          <p:nvPr/>
        </p:nvPicPr>
        <p:blipFill>
          <a:blip r:embed="rId3"/>
          <a:srcRect/>
          <a:stretch/>
        </p:blipFill>
        <p:spPr>
          <a:xfrm>
            <a:off x="2828925" y="971550"/>
            <a:ext cx="9144000" cy="5143500"/>
          </a:xfrm>
          <a:prstGeom prst="rect">
            <a:avLst/>
          </a:prstGeom>
        </p:spPr>
      </p:pic>
    </p:spTree>
    <p:extLst>
      <p:ext uri="{BB962C8B-B14F-4D97-AF65-F5344CB8AC3E}">
        <p14:creationId xmlns:p14="http://schemas.microsoft.com/office/powerpoint/2010/main" val="46293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Trusted Research Environment (TRE)</a:t>
            </a:r>
          </a:p>
        </p:txBody>
      </p:sp>
      <p:pic>
        <p:nvPicPr>
          <p:cNvPr id="3" name="Picture 2" descr="Service Workbench on AWS">
            <a:extLst>
              <a:ext uri="{FF2B5EF4-FFF2-40B4-BE49-F238E27FC236}">
                <a16:creationId xmlns:a16="http://schemas.microsoft.com/office/drawing/2014/main" id="{1EB097EC-1BA9-1D9B-2111-4A4206549ACE}"/>
              </a:ext>
            </a:extLst>
          </p:cNvPr>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033130" y="1395850"/>
            <a:ext cx="3574460" cy="3574460"/>
          </a:xfrm>
          <a:prstGeom prst="rect">
            <a:avLst/>
          </a:prstGeom>
          <a:solidFill>
            <a:srgbClr val="F1F4F3"/>
          </a:solidFill>
        </p:spPr>
      </p:pic>
      <p:grpSp>
        <p:nvGrpSpPr>
          <p:cNvPr id="4" name="Group 3">
            <a:extLst>
              <a:ext uri="{FF2B5EF4-FFF2-40B4-BE49-F238E27FC236}">
                <a16:creationId xmlns:a16="http://schemas.microsoft.com/office/drawing/2014/main" id="{A5F613BD-DB7D-B2A6-BC74-2E68CF5D112B}"/>
              </a:ext>
            </a:extLst>
          </p:cNvPr>
          <p:cNvGrpSpPr/>
          <p:nvPr/>
        </p:nvGrpSpPr>
        <p:grpSpPr>
          <a:xfrm>
            <a:off x="1862281" y="1966782"/>
            <a:ext cx="2270074" cy="2924436"/>
            <a:chOff x="7677294" y="2108259"/>
            <a:chExt cx="2270074" cy="2924436"/>
          </a:xfrm>
        </p:grpSpPr>
        <p:sp>
          <p:nvSpPr>
            <p:cNvPr id="5" name="Oval 4">
              <a:extLst>
                <a:ext uri="{FF2B5EF4-FFF2-40B4-BE49-F238E27FC236}">
                  <a16:creationId xmlns:a16="http://schemas.microsoft.com/office/drawing/2014/main" id="{A1DD5F99-06C3-19C7-7709-30361C547297}"/>
                </a:ext>
              </a:extLst>
            </p:cNvPr>
            <p:cNvSpPr/>
            <p:nvPr/>
          </p:nvSpPr>
          <p:spPr bwMode="auto">
            <a:xfrm>
              <a:off x="7677294" y="2108259"/>
              <a:ext cx="2270074" cy="2270074"/>
            </a:xfrm>
            <a:prstGeom prst="ellipse">
              <a:avLst/>
            </a:prstGeom>
            <a:noFill/>
            <a:ln w="28575">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marL="0" marR="0" lvl="0" indent="0" algn="ctr" defTabSz="777029"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32F3E"/>
                </a:solidFill>
                <a:effectLst/>
                <a:uLnTx/>
                <a:uFillTx/>
                <a:latin typeface="Amazon Ember"/>
                <a:ea typeface="Amazon Ember" panose="020B0603020204020204" pitchFamily="34" charset="0"/>
                <a:cs typeface="Amazon Ember" panose="020B0603020204020204" pitchFamily="34" charset="0"/>
              </a:endParaRPr>
            </a:p>
          </p:txBody>
        </p:sp>
        <p:sp>
          <p:nvSpPr>
            <p:cNvPr id="20" name="Rectangle 19">
              <a:extLst>
                <a:ext uri="{FF2B5EF4-FFF2-40B4-BE49-F238E27FC236}">
                  <a16:creationId xmlns:a16="http://schemas.microsoft.com/office/drawing/2014/main" id="{26E483CC-97E7-2882-A858-92F890492A7B}"/>
                </a:ext>
              </a:extLst>
            </p:cNvPr>
            <p:cNvSpPr/>
            <p:nvPr/>
          </p:nvSpPr>
          <p:spPr>
            <a:xfrm rot="187644">
              <a:off x="7780216" y="2221236"/>
              <a:ext cx="1988820" cy="1988820"/>
            </a:xfrm>
            <a:prstGeom prst="rect">
              <a:avLst/>
            </a:prstGeom>
            <a:noFill/>
          </p:spPr>
          <p:txBody>
            <a:bodyPr spcFirstLastPara="1" wrap="none" lIns="76200" tIns="38100" rIns="76200" bIns="38100" numCol="1">
              <a:prstTxWarp prst="textArchDown">
                <a:avLst>
                  <a:gd name="adj" fmla="val 179450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0" cap="all" spc="250" normalizeH="0" baseline="0" noProof="0" dirty="0">
                  <a:ln>
                    <a:noFill/>
                  </a:ln>
                  <a:solidFill>
                    <a:srgbClr val="232F3E"/>
                  </a:solidFill>
                  <a:effectLst/>
                  <a:uLnTx/>
                  <a:uFillTx/>
                  <a:latin typeface="Amazon Ember"/>
                  <a:ea typeface="Amazon Ember" panose="020B0603020204020204" pitchFamily="34" charset="0"/>
                  <a:cs typeface="Amazon Ember" panose="020B0603020204020204" pitchFamily="34" charset="0"/>
                </a:rPr>
                <a:t>    AWS GLUE</a:t>
              </a:r>
            </a:p>
          </p:txBody>
        </p:sp>
        <p:sp>
          <p:nvSpPr>
            <p:cNvPr id="23" name="Rectangle 22">
              <a:extLst>
                <a:ext uri="{FF2B5EF4-FFF2-40B4-BE49-F238E27FC236}">
                  <a16:creationId xmlns:a16="http://schemas.microsoft.com/office/drawing/2014/main" id="{C5582E8C-7A12-6D82-EF6A-8C1ADC45BDC2}"/>
                </a:ext>
              </a:extLst>
            </p:cNvPr>
            <p:cNvSpPr/>
            <p:nvPr/>
          </p:nvSpPr>
          <p:spPr bwMode="auto">
            <a:xfrm>
              <a:off x="7827681" y="2343844"/>
              <a:ext cx="1987467" cy="19884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152400" tIns="121920" rIns="152400" bIns="121920" numCol="1" spcCol="0" rtlCol="0" fromWordArt="0" anchor="ctr" anchorCtr="0" forceAA="0" compatLnSpc="1">
              <a:prstTxWarp prst="textArchUp">
                <a:avLst>
                  <a:gd name="adj" fmla="val 12682024"/>
                </a:avLst>
              </a:prstTxWarp>
              <a:noAutofit/>
            </a:bodyPr>
            <a:lstStyle/>
            <a:p>
              <a:pPr marL="0" marR="0" lvl="0" indent="0" algn="ctr" defTabSz="609536" rtl="0" eaLnBrk="1" fontAlgn="auto" latinLnBrk="0" hangingPunct="1">
                <a:lnSpc>
                  <a:spcPct val="90000"/>
                </a:lnSpc>
                <a:spcBef>
                  <a:spcPts val="0"/>
                </a:spcBef>
                <a:spcAft>
                  <a:spcPts val="0"/>
                </a:spcAft>
                <a:buClr>
                  <a:srgbClr val="0C2A31"/>
                </a:buClr>
                <a:buSzTx/>
                <a:buFontTx/>
                <a:buNone/>
                <a:tabLst/>
                <a:defRPr/>
              </a:pPr>
              <a:r>
                <a:rPr kumimoji="0" lang="en-US" sz="1333" b="0" i="0" u="none" strike="noStrike" kern="0" cap="all" spc="250" normalizeH="0" baseline="0" noProof="0" dirty="0">
                  <a:ln>
                    <a:noFill/>
                  </a:ln>
                  <a:solidFill>
                    <a:srgbClr val="232F3E"/>
                  </a:solidFill>
                  <a:effectLst/>
                  <a:uLnTx/>
                  <a:uFillTx/>
                  <a:latin typeface="Amazon Ember"/>
                  <a:ea typeface="Amazon Ember" panose="020B0603020204020204" pitchFamily="34" charset="0"/>
                  <a:cs typeface="Amazon Ember" panose="020B0603020204020204" pitchFamily="34" charset="0"/>
                </a:rPr>
                <a:t>AWS Lake Formation</a:t>
              </a:r>
            </a:p>
          </p:txBody>
        </p:sp>
        <p:sp>
          <p:nvSpPr>
            <p:cNvPr id="24" name="Amazon Redshift">
              <a:extLst>
                <a:ext uri="{FF2B5EF4-FFF2-40B4-BE49-F238E27FC236}">
                  <a16:creationId xmlns:a16="http://schemas.microsoft.com/office/drawing/2014/main" id="{42B25E4B-68F0-56DD-06A9-DEA7990D1F03}"/>
                </a:ext>
              </a:extLst>
            </p:cNvPr>
            <p:cNvSpPr txBox="1"/>
            <p:nvPr/>
          </p:nvSpPr>
          <p:spPr>
            <a:xfrm>
              <a:off x="8142185" y="2731055"/>
              <a:ext cx="1351183" cy="335885"/>
            </a:xfrm>
            <a:prstGeom prst="rect">
              <a:avLst/>
            </a:prstGeom>
            <a:ln w="3175">
              <a:miter lim="400000"/>
            </a:ln>
            <a:extLst>
              <a:ext uri="{C572A759-6A51-4108-AA02-DFA0A04FC94B}">
                <ma14:wrappingTextBoxFlag xmlns="" xmlns:ma14="http://schemas.microsoft.com/office/mac/drawingml/2011/main" val="1"/>
              </a:ext>
            </a:extLst>
          </p:spPr>
          <p:txBody>
            <a:bodyPr wrap="square" lIns="6235" tIns="6235" rIns="6235" bIns="6235">
              <a:spAutoFit/>
            </a:bodyPr>
            <a:lstStyle>
              <a:lvl1pPr defTabSz="831624">
                <a:lnSpc>
                  <a:spcPct val="80000"/>
                </a:lnSpc>
                <a:defRPr sz="4400" b="1"/>
              </a:lvl1pPr>
            </a:lstStyle>
            <a:p>
              <a:pPr marL="0" marR="0" lvl="0" indent="0" algn="ctr" defTabSz="692992" rtl="0" eaLnBrk="1" fontAlgn="auto" latinLnBrk="0" hangingPunct="1">
                <a:lnSpc>
                  <a:spcPct val="90000"/>
                </a:lnSpc>
                <a:spcBef>
                  <a:spcPts val="0"/>
                </a:spcBef>
                <a:spcAft>
                  <a:spcPts val="0"/>
                </a:spcAft>
                <a:buClrTx/>
                <a:buSzTx/>
                <a:buFontTx/>
                <a:buNone/>
                <a:tabLst/>
                <a:defRPr/>
              </a:pPr>
              <a:r>
                <a:rPr kumimoji="0" lang="en-US" sz="1167" b="1" i="0" u="none" strike="noStrike" kern="1200" cap="none" spc="0" normalizeH="0" baseline="0" noProof="0" dirty="0">
                  <a:ln>
                    <a:noFill/>
                  </a:ln>
                  <a:solidFill>
                    <a:srgbClr val="232F3E"/>
                  </a:solidFill>
                  <a:effectLst/>
                  <a:uLnTx/>
                  <a:uFillTx/>
                  <a:latin typeface="Amazon Ember"/>
                  <a:ea typeface="Amazon Ember" panose="020B0603020204020204" pitchFamily="34" charset="0"/>
                  <a:cs typeface="Amazon Ember" panose="020B0603020204020204" pitchFamily="34" charset="0"/>
                </a:rPr>
                <a:t>Amazon </a:t>
              </a:r>
            </a:p>
            <a:p>
              <a:pPr marL="0" marR="0" lvl="0" indent="0" algn="ctr" defTabSz="692992" rtl="0" eaLnBrk="1" fontAlgn="auto" latinLnBrk="0" hangingPunct="1">
                <a:lnSpc>
                  <a:spcPct val="90000"/>
                </a:lnSpc>
                <a:spcBef>
                  <a:spcPts val="0"/>
                </a:spcBef>
                <a:spcAft>
                  <a:spcPts val="0"/>
                </a:spcAft>
                <a:buClrTx/>
                <a:buSzTx/>
                <a:buFontTx/>
                <a:buNone/>
                <a:tabLst/>
                <a:defRPr/>
              </a:pPr>
              <a:r>
                <a:rPr kumimoji="0" lang="en-US" sz="1167" b="1" i="0" u="none" strike="noStrike" kern="1200" cap="none" spc="0" normalizeH="0" baseline="0" noProof="0" dirty="0">
                  <a:ln>
                    <a:noFill/>
                  </a:ln>
                  <a:solidFill>
                    <a:srgbClr val="232F3E"/>
                  </a:solidFill>
                  <a:effectLst/>
                  <a:uLnTx/>
                  <a:uFillTx/>
                  <a:latin typeface="Amazon Ember"/>
                  <a:ea typeface="Amazon Ember" panose="020B0603020204020204" pitchFamily="34" charset="0"/>
                  <a:cs typeface="Amazon Ember" panose="020B0603020204020204" pitchFamily="34" charset="0"/>
                </a:rPr>
                <a:t>Athena</a:t>
              </a:r>
            </a:p>
          </p:txBody>
        </p:sp>
        <p:grpSp>
          <p:nvGrpSpPr>
            <p:cNvPr id="25" name="Group 18">
              <a:extLst>
                <a:ext uri="{FF2B5EF4-FFF2-40B4-BE49-F238E27FC236}">
                  <a16:creationId xmlns:a16="http://schemas.microsoft.com/office/drawing/2014/main" id="{4D0B7702-E4CC-BB87-A33F-61A8B5CB8377}"/>
                </a:ext>
              </a:extLst>
            </p:cNvPr>
            <p:cNvGrpSpPr>
              <a:grpSpLocks noChangeAspect="1"/>
            </p:cNvGrpSpPr>
            <p:nvPr/>
          </p:nvGrpSpPr>
          <p:grpSpPr bwMode="auto">
            <a:xfrm>
              <a:off x="8203354" y="2625019"/>
              <a:ext cx="1222482" cy="1222478"/>
              <a:chOff x="2322" y="1061"/>
              <a:chExt cx="1116" cy="1116"/>
            </a:xfrm>
          </p:grpSpPr>
          <p:sp>
            <p:nvSpPr>
              <p:cNvPr id="26" name="Freeform 19">
                <a:extLst>
                  <a:ext uri="{FF2B5EF4-FFF2-40B4-BE49-F238E27FC236}">
                    <a16:creationId xmlns:a16="http://schemas.microsoft.com/office/drawing/2014/main" id="{F6E3296C-809C-6CE2-FBA3-7AD92DA6DA1F}"/>
                  </a:ext>
                </a:extLst>
              </p:cNvPr>
              <p:cNvSpPr>
                <a:spLocks/>
              </p:cNvSpPr>
              <p:nvPr/>
            </p:nvSpPr>
            <p:spPr bwMode="auto">
              <a:xfrm>
                <a:off x="2332" y="1477"/>
                <a:ext cx="1096" cy="64"/>
              </a:xfrm>
              <a:custGeom>
                <a:avLst/>
                <a:gdLst>
                  <a:gd name="T0" fmla="*/ 0 w 531"/>
                  <a:gd name="T1" fmla="*/ 7 h 31"/>
                  <a:gd name="T2" fmla="*/ 30 w 531"/>
                  <a:gd name="T3" fmla="*/ 16 h 31"/>
                  <a:gd name="T4" fmla="*/ 187 w 531"/>
                  <a:gd name="T5" fmla="*/ 16 h 31"/>
                  <a:gd name="T6" fmla="*/ 187 w 531"/>
                  <a:gd name="T7" fmla="*/ 16 h 31"/>
                  <a:gd name="T8" fmla="*/ 344 w 531"/>
                  <a:gd name="T9" fmla="*/ 16 h 31"/>
                  <a:gd name="T10" fmla="*/ 344 w 531"/>
                  <a:gd name="T11" fmla="*/ 16 h 31"/>
                  <a:gd name="T12" fmla="*/ 501 w 531"/>
                  <a:gd name="T13" fmla="*/ 16 h 31"/>
                  <a:gd name="T14" fmla="*/ 531 w 531"/>
                  <a:gd name="T15" fmla="*/ 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1" h="31">
                    <a:moveTo>
                      <a:pt x="0" y="7"/>
                    </a:moveTo>
                    <a:cubicBezTo>
                      <a:pt x="30" y="16"/>
                      <a:pt x="30" y="16"/>
                      <a:pt x="30" y="16"/>
                    </a:cubicBezTo>
                    <a:cubicBezTo>
                      <a:pt x="81" y="31"/>
                      <a:pt x="136" y="31"/>
                      <a:pt x="187" y="16"/>
                    </a:cubicBezTo>
                    <a:cubicBezTo>
                      <a:pt x="187" y="16"/>
                      <a:pt x="187" y="16"/>
                      <a:pt x="187" y="16"/>
                    </a:cubicBezTo>
                    <a:cubicBezTo>
                      <a:pt x="238" y="0"/>
                      <a:pt x="293" y="0"/>
                      <a:pt x="344" y="16"/>
                    </a:cubicBezTo>
                    <a:cubicBezTo>
                      <a:pt x="344" y="16"/>
                      <a:pt x="344" y="16"/>
                      <a:pt x="344" y="16"/>
                    </a:cubicBezTo>
                    <a:cubicBezTo>
                      <a:pt x="396" y="31"/>
                      <a:pt x="450" y="31"/>
                      <a:pt x="501" y="16"/>
                    </a:cubicBezTo>
                    <a:cubicBezTo>
                      <a:pt x="531" y="7"/>
                      <a:pt x="531" y="7"/>
                      <a:pt x="531" y="7"/>
                    </a:cubicBezTo>
                  </a:path>
                </a:pathLst>
              </a:custGeom>
              <a:noFill/>
              <a:ln w="381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algn="l" defTabSz="91430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7" name="Freeform 20">
                <a:extLst>
                  <a:ext uri="{FF2B5EF4-FFF2-40B4-BE49-F238E27FC236}">
                    <a16:creationId xmlns:a16="http://schemas.microsoft.com/office/drawing/2014/main" id="{379E21EC-1127-C7C0-8AA8-08D572DC09FC}"/>
                  </a:ext>
                </a:extLst>
              </p:cNvPr>
              <p:cNvSpPr>
                <a:spLocks/>
              </p:cNvSpPr>
              <p:nvPr/>
            </p:nvSpPr>
            <p:spPr bwMode="auto">
              <a:xfrm>
                <a:off x="2326" y="1573"/>
                <a:ext cx="1108" cy="64"/>
              </a:xfrm>
              <a:custGeom>
                <a:avLst/>
                <a:gdLst>
                  <a:gd name="T0" fmla="*/ 0 w 537"/>
                  <a:gd name="T1" fmla="*/ 6 h 31"/>
                  <a:gd name="T2" fmla="*/ 33 w 537"/>
                  <a:gd name="T3" fmla="*/ 16 h 31"/>
                  <a:gd name="T4" fmla="*/ 190 w 537"/>
                  <a:gd name="T5" fmla="*/ 16 h 31"/>
                  <a:gd name="T6" fmla="*/ 190 w 537"/>
                  <a:gd name="T7" fmla="*/ 16 h 31"/>
                  <a:gd name="T8" fmla="*/ 347 w 537"/>
                  <a:gd name="T9" fmla="*/ 16 h 31"/>
                  <a:gd name="T10" fmla="*/ 347 w 537"/>
                  <a:gd name="T11" fmla="*/ 16 h 31"/>
                  <a:gd name="T12" fmla="*/ 504 w 537"/>
                  <a:gd name="T13" fmla="*/ 16 h 31"/>
                  <a:gd name="T14" fmla="*/ 537 w 537"/>
                  <a:gd name="T15" fmla="*/ 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7" h="31">
                    <a:moveTo>
                      <a:pt x="0" y="6"/>
                    </a:moveTo>
                    <a:cubicBezTo>
                      <a:pt x="33" y="16"/>
                      <a:pt x="33" y="16"/>
                      <a:pt x="33" y="16"/>
                    </a:cubicBezTo>
                    <a:cubicBezTo>
                      <a:pt x="84" y="31"/>
                      <a:pt x="139" y="31"/>
                      <a:pt x="190" y="16"/>
                    </a:cubicBezTo>
                    <a:cubicBezTo>
                      <a:pt x="190" y="16"/>
                      <a:pt x="190" y="16"/>
                      <a:pt x="190" y="16"/>
                    </a:cubicBezTo>
                    <a:cubicBezTo>
                      <a:pt x="241" y="0"/>
                      <a:pt x="296" y="0"/>
                      <a:pt x="347" y="16"/>
                    </a:cubicBezTo>
                    <a:cubicBezTo>
                      <a:pt x="347" y="16"/>
                      <a:pt x="347" y="16"/>
                      <a:pt x="347" y="16"/>
                    </a:cubicBezTo>
                    <a:cubicBezTo>
                      <a:pt x="399" y="31"/>
                      <a:pt x="453" y="31"/>
                      <a:pt x="504" y="16"/>
                    </a:cubicBezTo>
                    <a:cubicBezTo>
                      <a:pt x="537" y="6"/>
                      <a:pt x="537" y="6"/>
                      <a:pt x="537" y="6"/>
                    </a:cubicBezTo>
                  </a:path>
                </a:pathLst>
              </a:custGeom>
              <a:noFill/>
              <a:ln w="381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algn="l" defTabSz="91430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8" name="Oval 21">
                <a:extLst>
                  <a:ext uri="{FF2B5EF4-FFF2-40B4-BE49-F238E27FC236}">
                    <a16:creationId xmlns:a16="http://schemas.microsoft.com/office/drawing/2014/main" id="{42ABEC11-FCAD-4229-1C8D-6123B40D966F}"/>
                  </a:ext>
                </a:extLst>
              </p:cNvPr>
              <p:cNvSpPr>
                <a:spLocks noChangeArrowheads="1"/>
              </p:cNvSpPr>
              <p:nvPr/>
            </p:nvSpPr>
            <p:spPr bwMode="auto">
              <a:xfrm>
                <a:off x="2322" y="1061"/>
                <a:ext cx="1116" cy="1116"/>
              </a:xfrm>
              <a:prstGeom prst="ellipse">
                <a:avLst/>
              </a:prstGeom>
              <a:noFill/>
              <a:ln w="381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algn="l" defTabSz="91430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232F3E"/>
                  </a:solidFill>
                  <a:effectLst/>
                  <a:uLnTx/>
                  <a:uFillTx/>
                  <a:latin typeface="Amazon Ember"/>
                  <a:ea typeface="+mn-ea"/>
                  <a:cs typeface="+mn-cs"/>
                </a:endParaRPr>
              </a:p>
            </p:txBody>
          </p:sp>
        </p:grpSp>
        <p:sp>
          <p:nvSpPr>
            <p:cNvPr id="29" name="Amazon Redshift">
              <a:extLst>
                <a:ext uri="{FF2B5EF4-FFF2-40B4-BE49-F238E27FC236}">
                  <a16:creationId xmlns:a16="http://schemas.microsoft.com/office/drawing/2014/main" id="{E74DC5EE-4E8F-3633-0B25-0224E3919C23}"/>
                </a:ext>
              </a:extLst>
            </p:cNvPr>
            <p:cNvSpPr txBox="1"/>
            <p:nvPr/>
          </p:nvSpPr>
          <p:spPr>
            <a:xfrm>
              <a:off x="8154249" y="3301217"/>
              <a:ext cx="1351183" cy="381795"/>
            </a:xfrm>
            <a:prstGeom prst="rect">
              <a:avLst/>
            </a:prstGeom>
            <a:ln w="3175">
              <a:miter lim="400000"/>
            </a:ln>
            <a:extLst>
              <a:ext uri="{C572A759-6A51-4108-AA02-DFA0A04FC94B}">
                <ma14:wrappingTextBoxFlag xmlns="" xmlns:ma14="http://schemas.microsoft.com/office/mac/drawingml/2011/main" val="1"/>
              </a:ext>
            </a:extLst>
          </p:spPr>
          <p:txBody>
            <a:bodyPr wrap="square" lIns="6235" tIns="6235" rIns="6235" bIns="6235">
              <a:spAutoFit/>
            </a:bodyPr>
            <a:lstStyle>
              <a:lvl1pPr defTabSz="831624">
                <a:lnSpc>
                  <a:spcPct val="80000"/>
                </a:lnSpc>
                <a:defRPr sz="4400" b="1"/>
              </a:lvl1pPr>
            </a:lstStyle>
            <a:p>
              <a:pPr marL="0" marR="0" lvl="0" indent="0" algn="ctr" defTabSz="692992"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32F3E"/>
                  </a:solidFill>
                  <a:effectLst/>
                  <a:uLnTx/>
                  <a:uFillTx/>
                  <a:latin typeface="Amazon Ember"/>
                  <a:ea typeface="Amazon Ember" panose="020B0603020204020204" pitchFamily="34" charset="0"/>
                  <a:cs typeface="Amazon Ember" panose="020B0603020204020204" pitchFamily="34" charset="0"/>
                </a:rPr>
                <a:t>Amazon </a:t>
              </a:r>
            </a:p>
            <a:p>
              <a:pPr marL="0" marR="0" lvl="0" indent="0" algn="ctr" defTabSz="692992"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32F3E"/>
                  </a:solidFill>
                  <a:effectLst/>
                  <a:uLnTx/>
                  <a:uFillTx/>
                  <a:latin typeface="Amazon Ember"/>
                  <a:ea typeface="Amazon Ember" panose="020B0603020204020204" pitchFamily="34" charset="0"/>
                  <a:cs typeface="Amazon Ember" panose="020B0603020204020204" pitchFamily="34" charset="0"/>
                </a:rPr>
                <a:t>S3</a:t>
              </a:r>
            </a:p>
          </p:txBody>
        </p:sp>
        <p:sp>
          <p:nvSpPr>
            <p:cNvPr id="37" name="TextBox 36">
              <a:extLst>
                <a:ext uri="{FF2B5EF4-FFF2-40B4-BE49-F238E27FC236}">
                  <a16:creationId xmlns:a16="http://schemas.microsoft.com/office/drawing/2014/main" id="{493AEA2B-A9BB-8E4E-F7E2-16FF983467EA}"/>
                </a:ext>
              </a:extLst>
            </p:cNvPr>
            <p:cNvSpPr txBox="1"/>
            <p:nvPr/>
          </p:nvSpPr>
          <p:spPr>
            <a:xfrm>
              <a:off x="8194088" y="4694141"/>
              <a:ext cx="1271503" cy="338554"/>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10" normalizeH="0" baseline="0" noProof="0" dirty="0">
                  <a:ln>
                    <a:noFill/>
                  </a:ln>
                  <a:solidFill>
                    <a:srgbClr val="000000"/>
                  </a:solidFill>
                  <a:effectLst/>
                  <a:uLnTx/>
                  <a:uFillTx/>
                  <a:latin typeface="Amazon Ember Heavy"/>
                  <a:ea typeface="Amazon Ember" panose="020B0603020204020204" pitchFamily="34" charset="0"/>
                  <a:cs typeface="Amazon Ember" panose="020B0603020204020204" pitchFamily="34" charset="0"/>
                </a:rPr>
                <a:t>DATA LAKE</a:t>
              </a:r>
            </a:p>
          </p:txBody>
        </p:sp>
      </p:grpSp>
      <p:sp>
        <p:nvSpPr>
          <p:cNvPr id="38" name="TextBox 37">
            <a:extLst>
              <a:ext uri="{FF2B5EF4-FFF2-40B4-BE49-F238E27FC236}">
                <a16:creationId xmlns:a16="http://schemas.microsoft.com/office/drawing/2014/main" id="{628C143B-9954-EE16-6CA2-FADA6AB918FC}"/>
              </a:ext>
            </a:extLst>
          </p:cNvPr>
          <p:cNvSpPr txBox="1"/>
          <p:nvPr/>
        </p:nvSpPr>
        <p:spPr>
          <a:xfrm>
            <a:off x="5806177" y="2913378"/>
            <a:ext cx="289823" cy="646331"/>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10" normalizeH="0" baseline="0" noProof="0" dirty="0">
                <a:ln>
                  <a:noFill/>
                </a:ln>
                <a:solidFill>
                  <a:srgbClr val="000000"/>
                </a:solidFill>
                <a:effectLst/>
                <a:uLnTx/>
                <a:uFillTx/>
                <a:latin typeface="Amazon Ember Heavy"/>
                <a:ea typeface="Amazon Ember" panose="020B0603020204020204" pitchFamily="34" charset="0"/>
                <a:cs typeface="Amazon Ember" panose="020B0603020204020204" pitchFamily="34" charset="0"/>
              </a:rPr>
              <a:t>+</a:t>
            </a:r>
          </a:p>
        </p:txBody>
      </p:sp>
    </p:spTree>
    <p:extLst>
      <p:ext uri="{BB962C8B-B14F-4D97-AF65-F5344CB8AC3E}">
        <p14:creationId xmlns:p14="http://schemas.microsoft.com/office/powerpoint/2010/main" val="400551191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2074" y="177586"/>
            <a:ext cx="11283951" cy="535531"/>
          </a:xfrm>
        </p:spPr>
        <p:txBody>
          <a:bodyPr/>
          <a:lstStyle/>
          <a:p>
            <a:r>
              <a:rPr lang="en-US" dirty="0">
                <a:solidFill>
                  <a:srgbClr val="002060"/>
                </a:solidFill>
                <a:latin typeface="Arial" panose="020B0604020202020204" pitchFamily="34" charset="0"/>
                <a:cs typeface="Arial" panose="020B0604020202020204" pitchFamily="34" charset="0"/>
              </a:rPr>
              <a:t>Trusted Research Environments - Core</a:t>
            </a:r>
          </a:p>
        </p:txBody>
      </p:sp>
      <p:cxnSp>
        <p:nvCxnSpPr>
          <p:cNvPr id="24" name="Straight Connector 23">
            <a:extLst>
              <a:ext uri="{FF2B5EF4-FFF2-40B4-BE49-F238E27FC236}">
                <a16:creationId xmlns:a16="http://schemas.microsoft.com/office/drawing/2014/main" id="{A10EFF00-ED41-FC42-BC86-11429954C49D}"/>
              </a:ext>
            </a:extLst>
          </p:cNvPr>
          <p:cNvCxnSpPr/>
          <p:nvPr/>
        </p:nvCxnSpPr>
        <p:spPr>
          <a:xfrm>
            <a:off x="1370556" y="1035351"/>
            <a:ext cx="0" cy="4870424"/>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EE7007-6F84-0845-8461-09FB17C3746A}"/>
              </a:ext>
            </a:extLst>
          </p:cNvPr>
          <p:cNvCxnSpPr/>
          <p:nvPr/>
        </p:nvCxnSpPr>
        <p:spPr>
          <a:xfrm>
            <a:off x="11151548" y="1083795"/>
            <a:ext cx="0" cy="4870424"/>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82F669C1-8E5C-B34B-9D4B-0DAEE6F506D0}"/>
              </a:ext>
            </a:extLst>
          </p:cNvPr>
          <p:cNvSpPr/>
          <p:nvPr/>
        </p:nvSpPr>
        <p:spPr>
          <a:xfrm>
            <a:off x="6973874" y="2173432"/>
            <a:ext cx="4049829" cy="3316061"/>
          </a:xfrm>
          <a:prstGeom prst="roundRect">
            <a:avLst/>
          </a:prstGeom>
          <a:noFill/>
          <a:ln w="254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TextBox 27">
            <a:extLst>
              <a:ext uri="{FF2B5EF4-FFF2-40B4-BE49-F238E27FC236}">
                <a16:creationId xmlns:a16="http://schemas.microsoft.com/office/drawing/2014/main" id="{158AC12F-89DB-174B-9125-80B08C8D129F}"/>
              </a:ext>
            </a:extLst>
          </p:cNvPr>
          <p:cNvSpPr txBox="1"/>
          <p:nvPr/>
        </p:nvSpPr>
        <p:spPr>
          <a:xfrm>
            <a:off x="7561464" y="1368507"/>
            <a:ext cx="2182456" cy="666977"/>
          </a:xfrm>
          <a:prstGeom prst="rect">
            <a:avLst/>
          </a:prstGeom>
          <a:noFill/>
        </p:spPr>
        <p:txBody>
          <a:bodyPr wrap="square" rtlCol="0">
            <a:spAutoFit/>
          </a:bodyPr>
          <a:lstStyle/>
          <a:p>
            <a:pPr algn="ctr"/>
            <a:r>
              <a:rPr lang="en-GB" sz="1867" dirty="0">
                <a:solidFill>
                  <a:srgbClr val="002060"/>
                </a:solidFill>
              </a:rPr>
              <a:t>Data Science </a:t>
            </a:r>
          </a:p>
          <a:p>
            <a:pPr algn="ctr"/>
            <a:r>
              <a:rPr lang="en-GB" sz="1867" dirty="0">
                <a:solidFill>
                  <a:srgbClr val="002060"/>
                </a:solidFill>
              </a:rPr>
              <a:t>Account &amp; Tools</a:t>
            </a:r>
          </a:p>
        </p:txBody>
      </p:sp>
      <p:cxnSp>
        <p:nvCxnSpPr>
          <p:cNvPr id="29" name="Straight Arrow Connector 28">
            <a:extLst>
              <a:ext uri="{FF2B5EF4-FFF2-40B4-BE49-F238E27FC236}">
                <a16:creationId xmlns:a16="http://schemas.microsoft.com/office/drawing/2014/main" id="{DCBBB27E-0CE9-F249-9E33-FF6A0E14A2EF}"/>
              </a:ext>
            </a:extLst>
          </p:cNvPr>
          <p:cNvCxnSpPr>
            <a:cxnSpLocks/>
            <a:stCxn id="36" idx="2"/>
            <a:endCxn id="32" idx="0"/>
          </p:cNvCxnSpPr>
          <p:nvPr/>
        </p:nvCxnSpPr>
        <p:spPr>
          <a:xfrm flipH="1">
            <a:off x="3872399" y="4473874"/>
            <a:ext cx="10236" cy="143190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EC4EF48-4D5E-CF4C-83A2-39A825309926}"/>
              </a:ext>
            </a:extLst>
          </p:cNvPr>
          <p:cNvCxnSpPr>
            <a:cxnSpLocks/>
            <a:stCxn id="37" idx="1"/>
            <a:endCxn id="36" idx="3"/>
          </p:cNvCxnSpPr>
          <p:nvPr/>
        </p:nvCxnSpPr>
        <p:spPr>
          <a:xfrm flipH="1">
            <a:off x="5546932" y="3629100"/>
            <a:ext cx="1635443"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62FC2DF-5E30-914E-947A-2C72D9C85386}"/>
              </a:ext>
            </a:extLst>
          </p:cNvPr>
          <p:cNvSpPr txBox="1"/>
          <p:nvPr/>
        </p:nvSpPr>
        <p:spPr>
          <a:xfrm>
            <a:off x="8205239" y="2157826"/>
            <a:ext cx="925253" cy="461665"/>
          </a:xfrm>
          <a:prstGeom prst="rect">
            <a:avLst/>
          </a:prstGeom>
          <a:noFill/>
          <a:ln>
            <a:noFill/>
          </a:ln>
        </p:spPr>
        <p:txBody>
          <a:bodyPr wrap="none" rtlCol="0">
            <a:spAutoFit/>
          </a:bodyPr>
          <a:lstStyle/>
          <a:p>
            <a:r>
              <a:rPr lang="en-GB" sz="2400" dirty="0">
                <a:solidFill>
                  <a:srgbClr val="002060"/>
                </a:solidFill>
              </a:rPr>
              <a:t>VRE1</a:t>
            </a:r>
          </a:p>
        </p:txBody>
      </p:sp>
      <p:sp>
        <p:nvSpPr>
          <p:cNvPr id="32" name="TextBox 31">
            <a:extLst>
              <a:ext uri="{FF2B5EF4-FFF2-40B4-BE49-F238E27FC236}">
                <a16:creationId xmlns:a16="http://schemas.microsoft.com/office/drawing/2014/main" id="{49AEC49A-BD32-324A-840A-A3CB7CB9268D}"/>
              </a:ext>
            </a:extLst>
          </p:cNvPr>
          <p:cNvSpPr txBox="1"/>
          <p:nvPr/>
        </p:nvSpPr>
        <p:spPr>
          <a:xfrm>
            <a:off x="3024911" y="5905775"/>
            <a:ext cx="1694976" cy="584775"/>
          </a:xfrm>
          <a:prstGeom prst="rect">
            <a:avLst/>
          </a:prstGeom>
          <a:solidFill>
            <a:srgbClr val="00B050"/>
          </a:solidFill>
          <a:ln>
            <a:solidFill>
              <a:schemeClr val="accent1">
                <a:shade val="50000"/>
              </a:schemeClr>
            </a:solidFill>
          </a:ln>
        </p:spPr>
        <p:txBody>
          <a:bodyPr wrap="square" rtlCol="0">
            <a:spAutoFit/>
          </a:bodyPr>
          <a:lstStyle/>
          <a:p>
            <a:pPr algn="ctr"/>
            <a:r>
              <a:rPr lang="en-GB" sz="1600" dirty="0">
                <a:solidFill>
                  <a:schemeClr val="bg2"/>
                </a:solidFill>
              </a:rPr>
              <a:t>Data</a:t>
            </a:r>
          </a:p>
          <a:p>
            <a:pPr algn="ctr"/>
            <a:r>
              <a:rPr lang="en-GB" sz="1600" dirty="0">
                <a:solidFill>
                  <a:schemeClr val="bg2"/>
                </a:solidFill>
              </a:rPr>
              <a:t>Out</a:t>
            </a:r>
          </a:p>
        </p:txBody>
      </p:sp>
      <p:sp>
        <p:nvSpPr>
          <p:cNvPr id="33" name="Rounded Rectangle 32">
            <a:extLst>
              <a:ext uri="{FF2B5EF4-FFF2-40B4-BE49-F238E27FC236}">
                <a16:creationId xmlns:a16="http://schemas.microsoft.com/office/drawing/2014/main" id="{D9AC2359-A6EB-4249-BAB9-60CD5E713CC4}"/>
              </a:ext>
            </a:extLst>
          </p:cNvPr>
          <p:cNvSpPr/>
          <p:nvPr/>
        </p:nvSpPr>
        <p:spPr>
          <a:xfrm>
            <a:off x="1497253" y="2174624"/>
            <a:ext cx="5306635" cy="3314869"/>
          </a:xfrm>
          <a:prstGeom prst="roundRect">
            <a:avLst/>
          </a:prstGeom>
          <a:noFill/>
          <a:ln w="254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4" name="TextBox 33">
            <a:extLst>
              <a:ext uri="{FF2B5EF4-FFF2-40B4-BE49-F238E27FC236}">
                <a16:creationId xmlns:a16="http://schemas.microsoft.com/office/drawing/2014/main" id="{5A939192-B107-4C45-9881-E446306496CE}"/>
              </a:ext>
            </a:extLst>
          </p:cNvPr>
          <p:cNvSpPr txBox="1"/>
          <p:nvPr/>
        </p:nvSpPr>
        <p:spPr>
          <a:xfrm>
            <a:off x="2680855" y="1236100"/>
            <a:ext cx="1588084" cy="954300"/>
          </a:xfrm>
          <a:prstGeom prst="rect">
            <a:avLst/>
          </a:prstGeom>
          <a:noFill/>
        </p:spPr>
        <p:txBody>
          <a:bodyPr wrap="square" rtlCol="0">
            <a:spAutoFit/>
          </a:bodyPr>
          <a:lstStyle/>
          <a:p>
            <a:pPr algn="ctr"/>
            <a:r>
              <a:rPr lang="en-GB" sz="1867" dirty="0">
                <a:solidFill>
                  <a:srgbClr val="002060"/>
                </a:solidFill>
              </a:rPr>
              <a:t>Central Lake</a:t>
            </a:r>
          </a:p>
          <a:p>
            <a:pPr algn="ctr"/>
            <a:r>
              <a:rPr lang="en-GB" sz="1867" dirty="0">
                <a:solidFill>
                  <a:srgbClr val="002060"/>
                </a:solidFill>
              </a:rPr>
              <a:t>Account &amp;Tools</a:t>
            </a:r>
          </a:p>
        </p:txBody>
      </p:sp>
      <p:sp>
        <p:nvSpPr>
          <p:cNvPr id="36" name="Rounded Rectangle 35">
            <a:extLst>
              <a:ext uri="{FF2B5EF4-FFF2-40B4-BE49-F238E27FC236}">
                <a16:creationId xmlns:a16="http://schemas.microsoft.com/office/drawing/2014/main" id="{CF822FF2-58D4-6B4F-970B-8E7D8079F68B}"/>
              </a:ext>
            </a:extLst>
          </p:cNvPr>
          <p:cNvSpPr/>
          <p:nvPr/>
        </p:nvSpPr>
        <p:spPr>
          <a:xfrm>
            <a:off x="2218337" y="2784327"/>
            <a:ext cx="3328595" cy="1689547"/>
          </a:xfrm>
          <a:prstGeom prst="roundRect">
            <a:avLst/>
          </a:prstGeom>
          <a:solidFill>
            <a:schemeClr val="accent2">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Data Lake, Data </a:t>
            </a:r>
            <a:r>
              <a:rPr lang="en-GB" sz="2400" dirty="0" err="1"/>
              <a:t>Catalog</a:t>
            </a:r>
            <a:r>
              <a:rPr lang="en-GB" sz="2400" dirty="0"/>
              <a:t>, Data Wrangling, Data Policy &amp; Archive</a:t>
            </a:r>
          </a:p>
        </p:txBody>
      </p:sp>
      <p:sp>
        <p:nvSpPr>
          <p:cNvPr id="37" name="Rounded Rectangle 36">
            <a:extLst>
              <a:ext uri="{FF2B5EF4-FFF2-40B4-BE49-F238E27FC236}">
                <a16:creationId xmlns:a16="http://schemas.microsoft.com/office/drawing/2014/main" id="{0E8A0350-3E91-C243-820A-16A17DC2D5C4}"/>
              </a:ext>
            </a:extLst>
          </p:cNvPr>
          <p:cNvSpPr/>
          <p:nvPr/>
        </p:nvSpPr>
        <p:spPr>
          <a:xfrm>
            <a:off x="7182375" y="2784327"/>
            <a:ext cx="2202460" cy="1689547"/>
          </a:xfrm>
          <a:prstGeom prst="roundRect">
            <a:avLst/>
          </a:prstGeom>
          <a:solidFill>
            <a:schemeClr val="accent2">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dirty="0"/>
              <a:t>Ad Hoc Analytics Tools</a:t>
            </a:r>
          </a:p>
          <a:p>
            <a:pPr algn="ctr"/>
            <a:r>
              <a:rPr lang="en-GB" sz="2133" dirty="0"/>
              <a:t>and User Interface  for Researcher</a:t>
            </a:r>
          </a:p>
        </p:txBody>
      </p:sp>
      <p:cxnSp>
        <p:nvCxnSpPr>
          <p:cNvPr id="38" name="Straight Arrow Connector 37">
            <a:extLst>
              <a:ext uri="{FF2B5EF4-FFF2-40B4-BE49-F238E27FC236}">
                <a16:creationId xmlns:a16="http://schemas.microsoft.com/office/drawing/2014/main" id="{0E583A8D-2DDD-734F-A0A1-E59BF5140B1F}"/>
              </a:ext>
            </a:extLst>
          </p:cNvPr>
          <p:cNvCxnSpPr>
            <a:cxnSpLocks/>
            <a:stCxn id="34" idx="3"/>
            <a:endCxn id="28" idx="1"/>
          </p:cNvCxnSpPr>
          <p:nvPr/>
        </p:nvCxnSpPr>
        <p:spPr>
          <a:xfrm flipV="1">
            <a:off x="4268939" y="1701996"/>
            <a:ext cx="3292525" cy="11254"/>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CBCEF61-7529-ED4A-8C2A-4573A88ED38D}"/>
              </a:ext>
            </a:extLst>
          </p:cNvPr>
          <p:cNvSpPr txBox="1"/>
          <p:nvPr/>
        </p:nvSpPr>
        <p:spPr>
          <a:xfrm>
            <a:off x="5676286" y="1105238"/>
            <a:ext cx="1022541" cy="379656"/>
          </a:xfrm>
          <a:prstGeom prst="rect">
            <a:avLst/>
          </a:prstGeom>
          <a:solidFill>
            <a:srgbClr val="00B050"/>
          </a:solidFill>
        </p:spPr>
        <p:txBody>
          <a:bodyPr wrap="square" rtlCol="0">
            <a:spAutoFit/>
          </a:bodyPr>
          <a:lstStyle/>
          <a:p>
            <a:pPr algn="ctr"/>
            <a:r>
              <a:rPr lang="en-GB" sz="1867" dirty="0">
                <a:solidFill>
                  <a:schemeClr val="bg1"/>
                </a:solidFill>
              </a:rPr>
              <a:t>1:many</a:t>
            </a:r>
          </a:p>
        </p:txBody>
      </p:sp>
      <p:pic>
        <p:nvPicPr>
          <p:cNvPr id="7" name="Graphic 6" descr="User">
            <a:extLst>
              <a:ext uri="{FF2B5EF4-FFF2-40B4-BE49-F238E27FC236}">
                <a16:creationId xmlns:a16="http://schemas.microsoft.com/office/drawing/2014/main" id="{FEA153E9-1172-1C40-AD05-5CB23B631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4038" y="3064934"/>
            <a:ext cx="728133" cy="728133"/>
          </a:xfrm>
          <a:prstGeom prst="rect">
            <a:avLst/>
          </a:prstGeom>
        </p:spPr>
      </p:pic>
      <p:sp>
        <p:nvSpPr>
          <p:cNvPr id="40" name="TextBox 39">
            <a:extLst>
              <a:ext uri="{FF2B5EF4-FFF2-40B4-BE49-F238E27FC236}">
                <a16:creationId xmlns:a16="http://schemas.microsoft.com/office/drawing/2014/main" id="{0E99ED28-2FC5-BB49-A2F0-E5350D172368}"/>
              </a:ext>
            </a:extLst>
          </p:cNvPr>
          <p:cNvSpPr txBox="1"/>
          <p:nvPr/>
        </p:nvSpPr>
        <p:spPr>
          <a:xfrm>
            <a:off x="10891824" y="3670136"/>
            <a:ext cx="1522387" cy="318100"/>
          </a:xfrm>
          <a:prstGeom prst="rect">
            <a:avLst/>
          </a:prstGeom>
          <a:noFill/>
        </p:spPr>
        <p:txBody>
          <a:bodyPr wrap="square" rtlCol="0">
            <a:spAutoFit/>
          </a:bodyPr>
          <a:lstStyle/>
          <a:p>
            <a:pPr algn="ctr"/>
            <a:r>
              <a:rPr lang="en-GB" sz="1467" dirty="0">
                <a:solidFill>
                  <a:srgbClr val="002060"/>
                </a:solidFill>
              </a:rPr>
              <a:t>Researcher</a:t>
            </a:r>
          </a:p>
        </p:txBody>
      </p:sp>
      <p:pic>
        <p:nvPicPr>
          <p:cNvPr id="41" name="Graphic 40" descr="User">
            <a:extLst>
              <a:ext uri="{FF2B5EF4-FFF2-40B4-BE49-F238E27FC236}">
                <a16:creationId xmlns:a16="http://schemas.microsoft.com/office/drawing/2014/main" id="{EA51C726-1A72-B743-A3BF-262973352C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40815" y="4402610"/>
            <a:ext cx="848455" cy="848455"/>
          </a:xfrm>
          <a:prstGeom prst="rect">
            <a:avLst/>
          </a:prstGeom>
        </p:spPr>
      </p:pic>
      <p:sp>
        <p:nvSpPr>
          <p:cNvPr id="42" name="TextBox 41">
            <a:extLst>
              <a:ext uri="{FF2B5EF4-FFF2-40B4-BE49-F238E27FC236}">
                <a16:creationId xmlns:a16="http://schemas.microsoft.com/office/drawing/2014/main" id="{8D42A404-FE7A-D343-92BA-0E57B58D79A5}"/>
              </a:ext>
            </a:extLst>
          </p:cNvPr>
          <p:cNvSpPr txBox="1"/>
          <p:nvPr/>
        </p:nvSpPr>
        <p:spPr>
          <a:xfrm>
            <a:off x="8024059" y="5120162"/>
            <a:ext cx="1522387" cy="338554"/>
          </a:xfrm>
          <a:prstGeom prst="rect">
            <a:avLst/>
          </a:prstGeom>
          <a:noFill/>
        </p:spPr>
        <p:txBody>
          <a:bodyPr wrap="square" rtlCol="0">
            <a:spAutoFit/>
          </a:bodyPr>
          <a:lstStyle/>
          <a:p>
            <a:pPr algn="ctr"/>
            <a:r>
              <a:rPr lang="en-GB" sz="1600" dirty="0">
                <a:solidFill>
                  <a:srgbClr val="002060"/>
                </a:solidFill>
              </a:rPr>
              <a:t>TRE Admin</a:t>
            </a:r>
          </a:p>
        </p:txBody>
      </p:sp>
      <p:pic>
        <p:nvPicPr>
          <p:cNvPr id="43" name="Graphic 42" descr="User">
            <a:extLst>
              <a:ext uri="{FF2B5EF4-FFF2-40B4-BE49-F238E27FC236}">
                <a16:creationId xmlns:a16="http://schemas.microsoft.com/office/drawing/2014/main" id="{37D78C73-9DE7-F746-B2D8-47EA7C784A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50227" y="4402610"/>
            <a:ext cx="848455" cy="848455"/>
          </a:xfrm>
          <a:prstGeom prst="rect">
            <a:avLst/>
          </a:prstGeom>
        </p:spPr>
      </p:pic>
      <p:sp>
        <p:nvSpPr>
          <p:cNvPr id="44" name="TextBox 43">
            <a:extLst>
              <a:ext uri="{FF2B5EF4-FFF2-40B4-BE49-F238E27FC236}">
                <a16:creationId xmlns:a16="http://schemas.microsoft.com/office/drawing/2014/main" id="{A0410F18-07B0-5A4D-A08C-1884F80ED9CE}"/>
              </a:ext>
            </a:extLst>
          </p:cNvPr>
          <p:cNvSpPr txBox="1"/>
          <p:nvPr/>
        </p:nvSpPr>
        <p:spPr>
          <a:xfrm>
            <a:off x="4569729" y="5120162"/>
            <a:ext cx="1978041" cy="338554"/>
          </a:xfrm>
          <a:prstGeom prst="rect">
            <a:avLst/>
          </a:prstGeom>
          <a:noFill/>
        </p:spPr>
        <p:txBody>
          <a:bodyPr wrap="square" rtlCol="0">
            <a:spAutoFit/>
          </a:bodyPr>
          <a:lstStyle/>
          <a:p>
            <a:pPr algn="ctr"/>
            <a:r>
              <a:rPr lang="en-GB" sz="1600" dirty="0">
                <a:solidFill>
                  <a:srgbClr val="002060"/>
                </a:solidFill>
              </a:rPr>
              <a:t>Data Manager</a:t>
            </a:r>
          </a:p>
        </p:txBody>
      </p:sp>
      <p:sp>
        <p:nvSpPr>
          <p:cNvPr id="45" name="TextBox 44">
            <a:extLst>
              <a:ext uri="{FF2B5EF4-FFF2-40B4-BE49-F238E27FC236}">
                <a16:creationId xmlns:a16="http://schemas.microsoft.com/office/drawing/2014/main" id="{966B71E3-49E1-954C-AEB7-AC879FAEE9A7}"/>
              </a:ext>
            </a:extLst>
          </p:cNvPr>
          <p:cNvSpPr txBox="1"/>
          <p:nvPr/>
        </p:nvSpPr>
        <p:spPr>
          <a:xfrm>
            <a:off x="5707607" y="3222450"/>
            <a:ext cx="1120820" cy="318100"/>
          </a:xfrm>
          <a:prstGeom prst="rect">
            <a:avLst/>
          </a:prstGeom>
          <a:solidFill>
            <a:srgbClr val="00B050"/>
          </a:solidFill>
        </p:spPr>
        <p:txBody>
          <a:bodyPr wrap="none" rtlCol="0">
            <a:spAutoFit/>
          </a:bodyPr>
          <a:lstStyle/>
          <a:p>
            <a:pPr algn="ctr"/>
            <a:r>
              <a:rPr lang="en-GB" sz="1467" dirty="0">
                <a:solidFill>
                  <a:schemeClr val="bg1"/>
                </a:solidFill>
              </a:rPr>
              <a:t>Secure join</a:t>
            </a:r>
          </a:p>
        </p:txBody>
      </p:sp>
      <p:cxnSp>
        <p:nvCxnSpPr>
          <p:cNvPr id="35" name="Straight Arrow Connector 34">
            <a:extLst>
              <a:ext uri="{FF2B5EF4-FFF2-40B4-BE49-F238E27FC236}">
                <a16:creationId xmlns:a16="http://schemas.microsoft.com/office/drawing/2014/main" id="{2F448AA9-D69A-A843-9E59-81D4AC032B9D}"/>
              </a:ext>
            </a:extLst>
          </p:cNvPr>
          <p:cNvCxnSpPr>
            <a:cxnSpLocks/>
          </p:cNvCxnSpPr>
          <p:nvPr/>
        </p:nvCxnSpPr>
        <p:spPr>
          <a:xfrm flipV="1">
            <a:off x="7765393" y="4455044"/>
            <a:ext cx="0" cy="145073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1631A86-1CDA-5941-BA34-C210F816238F}"/>
              </a:ext>
            </a:extLst>
          </p:cNvPr>
          <p:cNvSpPr txBox="1"/>
          <p:nvPr/>
        </p:nvSpPr>
        <p:spPr>
          <a:xfrm>
            <a:off x="7417673" y="5905775"/>
            <a:ext cx="694421" cy="666977"/>
          </a:xfrm>
          <a:prstGeom prst="rect">
            <a:avLst/>
          </a:prstGeom>
          <a:solidFill>
            <a:srgbClr val="00B050"/>
          </a:solidFill>
          <a:ln>
            <a:solidFill>
              <a:schemeClr val="accent1">
                <a:shade val="50000"/>
              </a:schemeClr>
            </a:solidFill>
          </a:ln>
        </p:spPr>
        <p:txBody>
          <a:bodyPr wrap="none" rtlCol="0">
            <a:spAutoFit/>
          </a:bodyPr>
          <a:lstStyle/>
          <a:p>
            <a:pPr algn="ctr"/>
            <a:r>
              <a:rPr lang="en-GB" sz="1867" dirty="0">
                <a:solidFill>
                  <a:schemeClr val="bg2"/>
                </a:solidFill>
              </a:rPr>
              <a:t>Data</a:t>
            </a:r>
          </a:p>
          <a:p>
            <a:pPr algn="ctr"/>
            <a:r>
              <a:rPr lang="en-GB" sz="1867" dirty="0">
                <a:solidFill>
                  <a:schemeClr val="bg2"/>
                </a:solidFill>
              </a:rPr>
              <a:t>In</a:t>
            </a:r>
          </a:p>
        </p:txBody>
      </p:sp>
      <p:cxnSp>
        <p:nvCxnSpPr>
          <p:cNvPr id="49" name="Straight Arrow Connector 48">
            <a:extLst>
              <a:ext uri="{FF2B5EF4-FFF2-40B4-BE49-F238E27FC236}">
                <a16:creationId xmlns:a16="http://schemas.microsoft.com/office/drawing/2014/main" id="{410D50A6-215E-8A4E-A3CD-D4191621CDF8}"/>
              </a:ext>
            </a:extLst>
          </p:cNvPr>
          <p:cNvCxnSpPr>
            <a:cxnSpLocks/>
            <a:stCxn id="50" idx="3"/>
          </p:cNvCxnSpPr>
          <p:nvPr/>
        </p:nvCxnSpPr>
        <p:spPr>
          <a:xfrm>
            <a:off x="1006495" y="3613776"/>
            <a:ext cx="1211842" cy="1532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FBFD36D-FA41-CE48-83F8-8CB5DEE09EDA}"/>
              </a:ext>
            </a:extLst>
          </p:cNvPr>
          <p:cNvSpPr txBox="1"/>
          <p:nvPr/>
        </p:nvSpPr>
        <p:spPr>
          <a:xfrm>
            <a:off x="312074" y="3280287"/>
            <a:ext cx="694421" cy="666977"/>
          </a:xfrm>
          <a:prstGeom prst="rect">
            <a:avLst/>
          </a:prstGeom>
          <a:solidFill>
            <a:srgbClr val="00B050"/>
          </a:solidFill>
          <a:ln>
            <a:solidFill>
              <a:schemeClr val="accent1">
                <a:shade val="50000"/>
              </a:schemeClr>
            </a:solidFill>
          </a:ln>
        </p:spPr>
        <p:txBody>
          <a:bodyPr wrap="none" rtlCol="0">
            <a:spAutoFit/>
          </a:bodyPr>
          <a:lstStyle/>
          <a:p>
            <a:pPr algn="ctr"/>
            <a:r>
              <a:rPr lang="en-GB" sz="1867" dirty="0">
                <a:solidFill>
                  <a:schemeClr val="bg2"/>
                </a:solidFill>
              </a:rPr>
              <a:t>Data</a:t>
            </a:r>
          </a:p>
          <a:p>
            <a:pPr algn="ctr"/>
            <a:r>
              <a:rPr lang="en-GB" sz="1867" dirty="0">
                <a:solidFill>
                  <a:schemeClr val="bg2"/>
                </a:solidFill>
              </a:rPr>
              <a:t>In</a:t>
            </a:r>
          </a:p>
        </p:txBody>
      </p:sp>
      <p:sp>
        <p:nvSpPr>
          <p:cNvPr id="46" name="Rounded Rectangle 45">
            <a:extLst>
              <a:ext uri="{FF2B5EF4-FFF2-40B4-BE49-F238E27FC236}">
                <a16:creationId xmlns:a16="http://schemas.microsoft.com/office/drawing/2014/main" id="{B4C5F2A0-927F-6B43-9E27-B2D2B9811313}"/>
              </a:ext>
            </a:extLst>
          </p:cNvPr>
          <p:cNvSpPr/>
          <p:nvPr/>
        </p:nvSpPr>
        <p:spPr>
          <a:xfrm>
            <a:off x="9511937" y="2765497"/>
            <a:ext cx="1429708" cy="1689547"/>
          </a:xfrm>
          <a:prstGeom prst="roundRect">
            <a:avLst/>
          </a:prstGeom>
          <a:solidFill>
            <a:schemeClr val="accent2">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Secure</a:t>
            </a:r>
          </a:p>
          <a:p>
            <a:pPr algn="ctr"/>
            <a:r>
              <a:rPr lang="en-GB" sz="1600" dirty="0"/>
              <a:t>Desktop</a:t>
            </a:r>
          </a:p>
          <a:p>
            <a:pPr algn="ctr"/>
            <a:r>
              <a:rPr lang="en-GB" sz="1600" dirty="0"/>
              <a:t>&amp;</a:t>
            </a:r>
          </a:p>
          <a:p>
            <a:pPr algn="ctr"/>
            <a:r>
              <a:rPr lang="en-GB" sz="1600" dirty="0"/>
              <a:t>Workspace</a:t>
            </a:r>
          </a:p>
        </p:txBody>
      </p:sp>
    </p:spTree>
    <p:extLst>
      <p:ext uri="{BB962C8B-B14F-4D97-AF65-F5344CB8AC3E}">
        <p14:creationId xmlns:p14="http://schemas.microsoft.com/office/powerpoint/2010/main" val="307660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animBg="1"/>
      <p:bldP spid="28" grpId="0"/>
      <p:bldP spid="31" grpId="0"/>
      <p:bldP spid="32" grpId="0" animBg="1"/>
      <p:bldP spid="33" grpId="0" animBg="1"/>
      <p:bldP spid="34" grpId="0"/>
      <p:bldP spid="36" grpId="0" animBg="1"/>
      <p:bldP spid="37" grpId="0" animBg="1"/>
      <p:bldP spid="39" grpId="0" animBg="1"/>
      <p:bldP spid="40" grpId="0"/>
      <p:bldP spid="42" grpId="0"/>
      <p:bldP spid="44" grpId="0"/>
      <p:bldP spid="45" grpId="0" animBg="1"/>
      <p:bldP spid="48" grpId="0" animBg="1"/>
      <p:bldP spid="50"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2074" y="162990"/>
            <a:ext cx="11283951" cy="535531"/>
          </a:xfrm>
        </p:spPr>
        <p:txBody>
          <a:bodyPr/>
          <a:lstStyle/>
          <a:p>
            <a:r>
              <a:rPr lang="en-US" dirty="0">
                <a:solidFill>
                  <a:srgbClr val="002060"/>
                </a:solidFill>
                <a:latin typeface="Arial" panose="020B0604020202020204" pitchFamily="34" charset="0"/>
                <a:cs typeface="Arial" panose="020B0604020202020204" pitchFamily="34" charset="0"/>
              </a:rPr>
              <a:t>Trusted Research Environments</a:t>
            </a:r>
          </a:p>
        </p:txBody>
      </p:sp>
      <p:cxnSp>
        <p:nvCxnSpPr>
          <p:cNvPr id="24" name="Straight Connector 23">
            <a:extLst>
              <a:ext uri="{FF2B5EF4-FFF2-40B4-BE49-F238E27FC236}">
                <a16:creationId xmlns:a16="http://schemas.microsoft.com/office/drawing/2014/main" id="{A10EFF00-ED41-FC42-BC86-11429954C49D}"/>
              </a:ext>
            </a:extLst>
          </p:cNvPr>
          <p:cNvCxnSpPr/>
          <p:nvPr/>
        </p:nvCxnSpPr>
        <p:spPr>
          <a:xfrm>
            <a:off x="1370556" y="1035351"/>
            <a:ext cx="0" cy="4870424"/>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EE7007-6F84-0845-8461-09FB17C3746A}"/>
              </a:ext>
            </a:extLst>
          </p:cNvPr>
          <p:cNvCxnSpPr/>
          <p:nvPr/>
        </p:nvCxnSpPr>
        <p:spPr>
          <a:xfrm>
            <a:off x="10733192" y="1118963"/>
            <a:ext cx="0" cy="4870424"/>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82F669C1-8E5C-B34B-9D4B-0DAEE6F506D0}"/>
              </a:ext>
            </a:extLst>
          </p:cNvPr>
          <p:cNvSpPr/>
          <p:nvPr/>
        </p:nvSpPr>
        <p:spPr>
          <a:xfrm>
            <a:off x="6973875" y="2580191"/>
            <a:ext cx="3664957" cy="2480656"/>
          </a:xfrm>
          <a:prstGeom prst="roundRect">
            <a:avLst/>
          </a:prstGeom>
          <a:noFill/>
          <a:ln w="254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29" name="Straight Arrow Connector 28">
            <a:extLst>
              <a:ext uri="{FF2B5EF4-FFF2-40B4-BE49-F238E27FC236}">
                <a16:creationId xmlns:a16="http://schemas.microsoft.com/office/drawing/2014/main" id="{DCBBB27E-0CE9-F249-9E33-FF6A0E14A2EF}"/>
              </a:ext>
            </a:extLst>
          </p:cNvPr>
          <p:cNvCxnSpPr>
            <a:cxnSpLocks/>
            <a:stCxn id="52" idx="1"/>
            <a:endCxn id="32" idx="3"/>
          </p:cNvCxnSpPr>
          <p:nvPr/>
        </p:nvCxnSpPr>
        <p:spPr>
          <a:xfrm flipH="1" flipV="1">
            <a:off x="3728821" y="6034270"/>
            <a:ext cx="784273" cy="1580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EC4EF48-4D5E-CF4C-83A2-39A825309926}"/>
              </a:ext>
            </a:extLst>
          </p:cNvPr>
          <p:cNvCxnSpPr>
            <a:cxnSpLocks/>
            <a:stCxn id="37" idx="1"/>
            <a:endCxn id="36" idx="3"/>
          </p:cNvCxnSpPr>
          <p:nvPr/>
        </p:nvCxnSpPr>
        <p:spPr>
          <a:xfrm flipH="1">
            <a:off x="5546932" y="3629100"/>
            <a:ext cx="1978041"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9AEC49A-BD32-324A-840A-A3CB7CB9268D}"/>
              </a:ext>
            </a:extLst>
          </p:cNvPr>
          <p:cNvSpPr txBox="1"/>
          <p:nvPr/>
        </p:nvSpPr>
        <p:spPr>
          <a:xfrm>
            <a:off x="2033845" y="5741882"/>
            <a:ext cx="1694976" cy="584775"/>
          </a:xfrm>
          <a:prstGeom prst="rect">
            <a:avLst/>
          </a:prstGeom>
          <a:solidFill>
            <a:srgbClr val="00B050"/>
          </a:solidFill>
          <a:ln>
            <a:solidFill>
              <a:schemeClr val="accent1">
                <a:shade val="50000"/>
              </a:schemeClr>
            </a:solidFill>
          </a:ln>
        </p:spPr>
        <p:txBody>
          <a:bodyPr wrap="square" rtlCol="0">
            <a:spAutoFit/>
          </a:bodyPr>
          <a:lstStyle/>
          <a:p>
            <a:pPr algn="ctr"/>
            <a:r>
              <a:rPr lang="en-GB" sz="1600" dirty="0">
                <a:solidFill>
                  <a:schemeClr val="bg2"/>
                </a:solidFill>
              </a:rPr>
              <a:t>Data</a:t>
            </a:r>
          </a:p>
          <a:p>
            <a:pPr algn="ctr"/>
            <a:r>
              <a:rPr lang="en-GB" sz="1600" dirty="0">
                <a:solidFill>
                  <a:schemeClr val="bg2"/>
                </a:solidFill>
              </a:rPr>
              <a:t>Out</a:t>
            </a:r>
          </a:p>
        </p:txBody>
      </p:sp>
      <p:sp>
        <p:nvSpPr>
          <p:cNvPr id="33" name="Rounded Rectangle 32">
            <a:extLst>
              <a:ext uri="{FF2B5EF4-FFF2-40B4-BE49-F238E27FC236}">
                <a16:creationId xmlns:a16="http://schemas.microsoft.com/office/drawing/2014/main" id="{D9AC2359-A6EB-4249-BAB9-60CD5E713CC4}"/>
              </a:ext>
            </a:extLst>
          </p:cNvPr>
          <p:cNvSpPr/>
          <p:nvPr/>
        </p:nvSpPr>
        <p:spPr>
          <a:xfrm>
            <a:off x="1497253" y="2581236"/>
            <a:ext cx="5306635" cy="2479765"/>
          </a:xfrm>
          <a:prstGeom prst="roundRect">
            <a:avLst/>
          </a:prstGeom>
          <a:noFill/>
          <a:ln w="254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Rounded Rectangle 35">
            <a:extLst>
              <a:ext uri="{FF2B5EF4-FFF2-40B4-BE49-F238E27FC236}">
                <a16:creationId xmlns:a16="http://schemas.microsoft.com/office/drawing/2014/main" id="{CF822FF2-58D4-6B4F-970B-8E7D8079F68B}"/>
              </a:ext>
            </a:extLst>
          </p:cNvPr>
          <p:cNvSpPr/>
          <p:nvPr/>
        </p:nvSpPr>
        <p:spPr>
          <a:xfrm>
            <a:off x="2218337" y="2784327"/>
            <a:ext cx="3328595" cy="1689547"/>
          </a:xfrm>
          <a:prstGeom prst="roundRect">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Data Lake, Data </a:t>
            </a:r>
            <a:r>
              <a:rPr lang="en-GB" sz="2400" dirty="0" err="1"/>
              <a:t>Catalog</a:t>
            </a:r>
            <a:r>
              <a:rPr lang="en-GB" sz="2400" dirty="0"/>
              <a:t>, Data Wrangling, Data Policy &amp; Archive</a:t>
            </a:r>
          </a:p>
        </p:txBody>
      </p:sp>
      <p:sp>
        <p:nvSpPr>
          <p:cNvPr id="37" name="Rounded Rectangle 36">
            <a:extLst>
              <a:ext uri="{FF2B5EF4-FFF2-40B4-BE49-F238E27FC236}">
                <a16:creationId xmlns:a16="http://schemas.microsoft.com/office/drawing/2014/main" id="{0E8A0350-3E91-C243-820A-16A17DC2D5C4}"/>
              </a:ext>
            </a:extLst>
          </p:cNvPr>
          <p:cNvSpPr/>
          <p:nvPr/>
        </p:nvSpPr>
        <p:spPr>
          <a:xfrm>
            <a:off x="7524972" y="2784327"/>
            <a:ext cx="2551149" cy="1689547"/>
          </a:xfrm>
          <a:prstGeom prst="roundRect">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dirty="0"/>
              <a:t>Ad Hoc Analytics Tools</a:t>
            </a:r>
          </a:p>
          <a:p>
            <a:pPr algn="ctr"/>
            <a:r>
              <a:rPr lang="en-GB" sz="2133" dirty="0"/>
              <a:t>and User Interface  for Researcher</a:t>
            </a:r>
          </a:p>
        </p:txBody>
      </p:sp>
      <p:pic>
        <p:nvPicPr>
          <p:cNvPr id="7" name="Graphic 6" descr="User">
            <a:extLst>
              <a:ext uri="{FF2B5EF4-FFF2-40B4-BE49-F238E27FC236}">
                <a16:creationId xmlns:a16="http://schemas.microsoft.com/office/drawing/2014/main" id="{FEA153E9-1172-1C40-AD05-5CB23B631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63791" y="3222450"/>
            <a:ext cx="848455" cy="848455"/>
          </a:xfrm>
          <a:prstGeom prst="rect">
            <a:avLst/>
          </a:prstGeom>
        </p:spPr>
      </p:pic>
      <p:sp>
        <p:nvSpPr>
          <p:cNvPr id="40" name="TextBox 39">
            <a:extLst>
              <a:ext uri="{FF2B5EF4-FFF2-40B4-BE49-F238E27FC236}">
                <a16:creationId xmlns:a16="http://schemas.microsoft.com/office/drawing/2014/main" id="{0E99ED28-2FC5-BB49-A2F0-E5350D172368}"/>
              </a:ext>
            </a:extLst>
          </p:cNvPr>
          <p:cNvSpPr txBox="1"/>
          <p:nvPr/>
        </p:nvSpPr>
        <p:spPr>
          <a:xfrm>
            <a:off x="10647035" y="3940001"/>
            <a:ext cx="1522387" cy="584775"/>
          </a:xfrm>
          <a:prstGeom prst="rect">
            <a:avLst/>
          </a:prstGeom>
          <a:noFill/>
        </p:spPr>
        <p:txBody>
          <a:bodyPr wrap="square" rtlCol="0">
            <a:spAutoFit/>
          </a:bodyPr>
          <a:lstStyle/>
          <a:p>
            <a:pPr algn="ctr"/>
            <a:r>
              <a:rPr lang="en-GB" sz="1600" dirty="0">
                <a:solidFill>
                  <a:srgbClr val="002060"/>
                </a:solidFill>
              </a:rPr>
              <a:t>Researcher</a:t>
            </a:r>
          </a:p>
          <a:p>
            <a:pPr algn="ctr"/>
            <a:r>
              <a:rPr lang="en-GB" sz="1600" dirty="0">
                <a:solidFill>
                  <a:srgbClr val="002060"/>
                </a:solidFill>
              </a:rPr>
              <a:t>Data Scientist</a:t>
            </a:r>
          </a:p>
        </p:txBody>
      </p:sp>
      <p:sp>
        <p:nvSpPr>
          <p:cNvPr id="42" name="TextBox 41">
            <a:extLst>
              <a:ext uri="{FF2B5EF4-FFF2-40B4-BE49-F238E27FC236}">
                <a16:creationId xmlns:a16="http://schemas.microsoft.com/office/drawing/2014/main" id="{8D42A404-FE7A-D343-92BA-0E57B58D79A5}"/>
              </a:ext>
            </a:extLst>
          </p:cNvPr>
          <p:cNvSpPr txBox="1"/>
          <p:nvPr/>
        </p:nvSpPr>
        <p:spPr>
          <a:xfrm>
            <a:off x="6791551" y="4566199"/>
            <a:ext cx="1522387" cy="338554"/>
          </a:xfrm>
          <a:prstGeom prst="rect">
            <a:avLst/>
          </a:prstGeom>
          <a:noFill/>
        </p:spPr>
        <p:txBody>
          <a:bodyPr wrap="square" rtlCol="0">
            <a:spAutoFit/>
          </a:bodyPr>
          <a:lstStyle/>
          <a:p>
            <a:pPr algn="ctr"/>
            <a:r>
              <a:rPr lang="en-GB" sz="1600" dirty="0">
                <a:solidFill>
                  <a:srgbClr val="002060"/>
                </a:solidFill>
              </a:rPr>
              <a:t>TRE Admin</a:t>
            </a:r>
          </a:p>
        </p:txBody>
      </p:sp>
      <p:pic>
        <p:nvPicPr>
          <p:cNvPr id="43" name="Graphic 42" descr="User">
            <a:extLst>
              <a:ext uri="{FF2B5EF4-FFF2-40B4-BE49-F238E27FC236}">
                <a16:creationId xmlns:a16="http://schemas.microsoft.com/office/drawing/2014/main" id="{37D78C73-9DE7-F746-B2D8-47EA7C784A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8507" y="3960728"/>
            <a:ext cx="574099" cy="574099"/>
          </a:xfrm>
          <a:prstGeom prst="rect">
            <a:avLst/>
          </a:prstGeom>
        </p:spPr>
      </p:pic>
      <p:sp>
        <p:nvSpPr>
          <p:cNvPr id="44" name="TextBox 43">
            <a:extLst>
              <a:ext uri="{FF2B5EF4-FFF2-40B4-BE49-F238E27FC236}">
                <a16:creationId xmlns:a16="http://schemas.microsoft.com/office/drawing/2014/main" id="{A0410F18-07B0-5A4D-A08C-1884F80ED9CE}"/>
              </a:ext>
            </a:extLst>
          </p:cNvPr>
          <p:cNvSpPr txBox="1"/>
          <p:nvPr/>
        </p:nvSpPr>
        <p:spPr>
          <a:xfrm>
            <a:off x="1259608" y="4437719"/>
            <a:ext cx="1978041" cy="338554"/>
          </a:xfrm>
          <a:prstGeom prst="rect">
            <a:avLst/>
          </a:prstGeom>
          <a:noFill/>
        </p:spPr>
        <p:txBody>
          <a:bodyPr wrap="square" rtlCol="0">
            <a:spAutoFit/>
          </a:bodyPr>
          <a:lstStyle/>
          <a:p>
            <a:pPr algn="ctr"/>
            <a:r>
              <a:rPr lang="en-GB" sz="1600" dirty="0">
                <a:solidFill>
                  <a:srgbClr val="002060"/>
                </a:solidFill>
              </a:rPr>
              <a:t>Data Manager</a:t>
            </a:r>
          </a:p>
        </p:txBody>
      </p:sp>
      <p:sp>
        <p:nvSpPr>
          <p:cNvPr id="45" name="TextBox 44">
            <a:extLst>
              <a:ext uri="{FF2B5EF4-FFF2-40B4-BE49-F238E27FC236}">
                <a16:creationId xmlns:a16="http://schemas.microsoft.com/office/drawing/2014/main" id="{966B71E3-49E1-954C-AEB7-AC879FAEE9A7}"/>
              </a:ext>
            </a:extLst>
          </p:cNvPr>
          <p:cNvSpPr txBox="1"/>
          <p:nvPr/>
        </p:nvSpPr>
        <p:spPr>
          <a:xfrm>
            <a:off x="5707607" y="3222450"/>
            <a:ext cx="1120820" cy="318100"/>
          </a:xfrm>
          <a:prstGeom prst="rect">
            <a:avLst/>
          </a:prstGeom>
          <a:solidFill>
            <a:srgbClr val="00B050"/>
          </a:solidFill>
        </p:spPr>
        <p:txBody>
          <a:bodyPr wrap="none" rtlCol="0">
            <a:spAutoFit/>
          </a:bodyPr>
          <a:lstStyle/>
          <a:p>
            <a:pPr algn="ctr"/>
            <a:r>
              <a:rPr lang="en-GB" sz="1467" dirty="0">
                <a:solidFill>
                  <a:schemeClr val="bg1"/>
                </a:solidFill>
              </a:rPr>
              <a:t>Secure join</a:t>
            </a:r>
          </a:p>
        </p:txBody>
      </p:sp>
      <p:cxnSp>
        <p:nvCxnSpPr>
          <p:cNvPr id="49" name="Straight Arrow Connector 48">
            <a:extLst>
              <a:ext uri="{FF2B5EF4-FFF2-40B4-BE49-F238E27FC236}">
                <a16:creationId xmlns:a16="http://schemas.microsoft.com/office/drawing/2014/main" id="{410D50A6-215E-8A4E-A3CD-D4191621CDF8}"/>
              </a:ext>
            </a:extLst>
          </p:cNvPr>
          <p:cNvCxnSpPr>
            <a:cxnSpLocks/>
            <a:stCxn id="50" idx="3"/>
          </p:cNvCxnSpPr>
          <p:nvPr/>
        </p:nvCxnSpPr>
        <p:spPr>
          <a:xfrm>
            <a:off x="1006495" y="3613776"/>
            <a:ext cx="1211842" cy="1532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FBFD36D-FA41-CE48-83F8-8CB5DEE09EDA}"/>
              </a:ext>
            </a:extLst>
          </p:cNvPr>
          <p:cNvSpPr txBox="1"/>
          <p:nvPr/>
        </p:nvSpPr>
        <p:spPr>
          <a:xfrm>
            <a:off x="312074" y="3280287"/>
            <a:ext cx="694421" cy="666977"/>
          </a:xfrm>
          <a:prstGeom prst="rect">
            <a:avLst/>
          </a:prstGeom>
          <a:solidFill>
            <a:srgbClr val="00B050"/>
          </a:solidFill>
          <a:ln>
            <a:solidFill>
              <a:schemeClr val="accent1">
                <a:shade val="50000"/>
              </a:schemeClr>
            </a:solidFill>
          </a:ln>
        </p:spPr>
        <p:txBody>
          <a:bodyPr wrap="none" rtlCol="0">
            <a:spAutoFit/>
          </a:bodyPr>
          <a:lstStyle/>
          <a:p>
            <a:pPr algn="ctr"/>
            <a:r>
              <a:rPr lang="en-GB" sz="1867" dirty="0">
                <a:solidFill>
                  <a:schemeClr val="bg2"/>
                </a:solidFill>
              </a:rPr>
              <a:t>Data</a:t>
            </a:r>
          </a:p>
          <a:p>
            <a:pPr algn="ctr"/>
            <a:r>
              <a:rPr lang="en-GB" sz="1867" dirty="0">
                <a:solidFill>
                  <a:schemeClr val="bg2"/>
                </a:solidFill>
              </a:rPr>
              <a:t>In</a:t>
            </a:r>
          </a:p>
        </p:txBody>
      </p:sp>
      <p:sp>
        <p:nvSpPr>
          <p:cNvPr id="46" name="Rounded Rectangle 45">
            <a:extLst>
              <a:ext uri="{FF2B5EF4-FFF2-40B4-BE49-F238E27FC236}">
                <a16:creationId xmlns:a16="http://schemas.microsoft.com/office/drawing/2014/main" id="{0996A5D9-2D43-E94B-A3D3-A3E8FD320CB7}"/>
              </a:ext>
            </a:extLst>
          </p:cNvPr>
          <p:cNvSpPr/>
          <p:nvPr/>
        </p:nvSpPr>
        <p:spPr>
          <a:xfrm>
            <a:off x="5124609" y="944585"/>
            <a:ext cx="2559903" cy="123997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Project Admin Application</a:t>
            </a:r>
          </a:p>
        </p:txBody>
      </p:sp>
      <p:cxnSp>
        <p:nvCxnSpPr>
          <p:cNvPr id="47" name="Straight Arrow Connector 46">
            <a:extLst>
              <a:ext uri="{FF2B5EF4-FFF2-40B4-BE49-F238E27FC236}">
                <a16:creationId xmlns:a16="http://schemas.microsoft.com/office/drawing/2014/main" id="{8401F486-B5F6-F244-9254-A7DB4BA793A4}"/>
              </a:ext>
            </a:extLst>
          </p:cNvPr>
          <p:cNvCxnSpPr>
            <a:cxnSpLocks/>
            <a:stCxn id="46" idx="2"/>
            <a:endCxn id="36" idx="0"/>
          </p:cNvCxnSpPr>
          <p:nvPr/>
        </p:nvCxnSpPr>
        <p:spPr>
          <a:xfrm rot="5400000">
            <a:off x="4843712" y="1223479"/>
            <a:ext cx="599771" cy="2521925"/>
          </a:xfrm>
          <a:prstGeom prst="bentConnector3">
            <a:avLst>
              <a:gd name="adj1" fmla="val 50000"/>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2CCAD64-272B-EB49-BF49-96ADE31F87D0}"/>
              </a:ext>
            </a:extLst>
          </p:cNvPr>
          <p:cNvCxnSpPr>
            <a:cxnSpLocks/>
            <a:stCxn id="46" idx="2"/>
            <a:endCxn id="37" idx="0"/>
          </p:cNvCxnSpPr>
          <p:nvPr/>
        </p:nvCxnSpPr>
        <p:spPr>
          <a:xfrm rot="16200000" flipH="1">
            <a:off x="7302668" y="1286448"/>
            <a:ext cx="599771" cy="2395987"/>
          </a:xfrm>
          <a:prstGeom prst="bentConnector3">
            <a:avLst>
              <a:gd name="adj1" fmla="val 50000"/>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2" name="Rounded Rectangle 51">
            <a:extLst>
              <a:ext uri="{FF2B5EF4-FFF2-40B4-BE49-F238E27FC236}">
                <a16:creationId xmlns:a16="http://schemas.microsoft.com/office/drawing/2014/main" id="{A580C680-5E2F-B64D-AC1A-A080903E51F4}"/>
              </a:ext>
            </a:extLst>
          </p:cNvPr>
          <p:cNvSpPr/>
          <p:nvPr/>
        </p:nvSpPr>
        <p:spPr>
          <a:xfrm>
            <a:off x="4513094" y="5430089"/>
            <a:ext cx="2559903" cy="123997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Data Egress Application</a:t>
            </a:r>
          </a:p>
        </p:txBody>
      </p:sp>
      <p:pic>
        <p:nvPicPr>
          <p:cNvPr id="53" name="Graphic 52" descr="User">
            <a:extLst>
              <a:ext uri="{FF2B5EF4-FFF2-40B4-BE49-F238E27FC236}">
                <a16:creationId xmlns:a16="http://schemas.microsoft.com/office/drawing/2014/main" id="{F06BB552-DF34-0945-85BD-D50C561779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0846" y="633995"/>
            <a:ext cx="848455" cy="848455"/>
          </a:xfrm>
          <a:prstGeom prst="rect">
            <a:avLst/>
          </a:prstGeom>
        </p:spPr>
      </p:pic>
      <p:sp>
        <p:nvSpPr>
          <p:cNvPr id="54" name="TextBox 53">
            <a:extLst>
              <a:ext uri="{FF2B5EF4-FFF2-40B4-BE49-F238E27FC236}">
                <a16:creationId xmlns:a16="http://schemas.microsoft.com/office/drawing/2014/main" id="{7114F460-995D-CF43-B895-21278BDC8349}"/>
              </a:ext>
            </a:extLst>
          </p:cNvPr>
          <p:cNvSpPr txBox="1"/>
          <p:nvPr/>
        </p:nvSpPr>
        <p:spPr>
          <a:xfrm>
            <a:off x="7713300" y="1311452"/>
            <a:ext cx="2847691" cy="830997"/>
          </a:xfrm>
          <a:prstGeom prst="rect">
            <a:avLst/>
          </a:prstGeom>
          <a:noFill/>
        </p:spPr>
        <p:txBody>
          <a:bodyPr wrap="square" rtlCol="0">
            <a:spAutoFit/>
          </a:bodyPr>
          <a:lstStyle/>
          <a:p>
            <a:pPr marL="228594" indent="-228594">
              <a:buFont typeface="Arial" panose="020B0604020202020204" pitchFamily="34" charset="0"/>
              <a:buChar char="•"/>
            </a:pPr>
            <a:r>
              <a:rPr lang="en-GB" sz="1600" dirty="0">
                <a:solidFill>
                  <a:srgbClr val="002060"/>
                </a:solidFill>
              </a:rPr>
              <a:t>Research Office</a:t>
            </a:r>
          </a:p>
          <a:p>
            <a:pPr marL="228594" indent="-228594">
              <a:buFont typeface="Arial" panose="020B0604020202020204" pitchFamily="34" charset="0"/>
              <a:buChar char="•"/>
            </a:pPr>
            <a:r>
              <a:rPr lang="en-GB" sz="1600" dirty="0">
                <a:solidFill>
                  <a:srgbClr val="002060"/>
                </a:solidFill>
              </a:rPr>
              <a:t>Dept. Finance &amp; Budgets</a:t>
            </a:r>
          </a:p>
          <a:p>
            <a:pPr marL="228594" indent="-228594">
              <a:buFont typeface="Arial" panose="020B0604020202020204" pitchFamily="34" charset="0"/>
              <a:buChar char="•"/>
            </a:pPr>
            <a:r>
              <a:rPr lang="en-GB" sz="1600" dirty="0">
                <a:solidFill>
                  <a:srgbClr val="002060"/>
                </a:solidFill>
              </a:rPr>
              <a:t>TRE Admin</a:t>
            </a:r>
          </a:p>
        </p:txBody>
      </p:sp>
      <p:pic>
        <p:nvPicPr>
          <p:cNvPr id="56" name="Graphic 55" descr="User">
            <a:extLst>
              <a:ext uri="{FF2B5EF4-FFF2-40B4-BE49-F238E27FC236}">
                <a16:creationId xmlns:a16="http://schemas.microsoft.com/office/drawing/2014/main" id="{D7C9758F-9576-B44B-A779-1647344BCE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22831" y="614098"/>
            <a:ext cx="867133" cy="867133"/>
          </a:xfrm>
          <a:prstGeom prst="rect">
            <a:avLst/>
          </a:prstGeom>
        </p:spPr>
      </p:pic>
      <p:pic>
        <p:nvPicPr>
          <p:cNvPr id="58" name="Graphic 57" descr="User">
            <a:extLst>
              <a:ext uri="{FF2B5EF4-FFF2-40B4-BE49-F238E27FC236}">
                <a16:creationId xmlns:a16="http://schemas.microsoft.com/office/drawing/2014/main" id="{E8C6D3F1-974F-4F4D-BC6D-EC6F4FD83A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57953" y="633535"/>
            <a:ext cx="848455" cy="848455"/>
          </a:xfrm>
          <a:prstGeom prst="rect">
            <a:avLst/>
          </a:prstGeom>
        </p:spPr>
      </p:pic>
      <p:pic>
        <p:nvPicPr>
          <p:cNvPr id="59" name="Graphic 58" descr="User">
            <a:extLst>
              <a:ext uri="{FF2B5EF4-FFF2-40B4-BE49-F238E27FC236}">
                <a16:creationId xmlns:a16="http://schemas.microsoft.com/office/drawing/2014/main" id="{207EEE29-F9F3-2244-96EA-A6AA651D3CA7}"/>
              </a:ext>
            </a:extLst>
          </p:cNvPr>
          <p:cNvPicPr>
            <a:picLocks noChangeAspect="1"/>
          </p:cNvPicPr>
          <p:nvPr/>
        </p:nvPicPr>
        <p:blipFill>
          <a:blip r:embed="rId5">
            <a:extLst>
              <a:ext uri="{96DAC541-7B7A-43D3-8B79-37D633B846F1}">
                <asvg:svgBlip xmlns:asvg="http://schemas.microsoft.com/office/drawing/2016/SVG/main" r:embed="rId11"/>
              </a:ext>
            </a:extLst>
          </a:blip>
          <a:stretch>
            <a:fillRect/>
          </a:stretch>
        </p:blipFill>
        <p:spPr>
          <a:xfrm>
            <a:off x="7225433" y="5324061"/>
            <a:ext cx="848455" cy="848455"/>
          </a:xfrm>
          <a:prstGeom prst="rect">
            <a:avLst/>
          </a:prstGeom>
        </p:spPr>
      </p:pic>
      <p:pic>
        <p:nvPicPr>
          <p:cNvPr id="60" name="Graphic 59" descr="User">
            <a:extLst>
              <a:ext uri="{FF2B5EF4-FFF2-40B4-BE49-F238E27FC236}">
                <a16:creationId xmlns:a16="http://schemas.microsoft.com/office/drawing/2014/main" id="{2B75FFA3-4096-D94F-BF45-560AFD6A9E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46771" y="4126049"/>
            <a:ext cx="574099" cy="574099"/>
          </a:xfrm>
          <a:prstGeom prst="rect">
            <a:avLst/>
          </a:prstGeom>
        </p:spPr>
      </p:pic>
      <p:cxnSp>
        <p:nvCxnSpPr>
          <p:cNvPr id="61" name="Straight Arrow Connector 60">
            <a:extLst>
              <a:ext uri="{FF2B5EF4-FFF2-40B4-BE49-F238E27FC236}">
                <a16:creationId xmlns:a16="http://schemas.microsoft.com/office/drawing/2014/main" id="{3A910AC0-2A21-E74A-A998-F1F1D413E16A}"/>
              </a:ext>
            </a:extLst>
          </p:cNvPr>
          <p:cNvCxnSpPr>
            <a:cxnSpLocks/>
            <a:stCxn id="37" idx="2"/>
            <a:endCxn id="52" idx="0"/>
          </p:cNvCxnSpPr>
          <p:nvPr/>
        </p:nvCxnSpPr>
        <p:spPr>
          <a:xfrm rot="5400000">
            <a:off x="6818688" y="3448231"/>
            <a:ext cx="956216" cy="3007501"/>
          </a:xfrm>
          <a:prstGeom prst="bentConnector3">
            <a:avLst>
              <a:gd name="adj1" fmla="val 72068"/>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99BF9BD-8497-8D48-9336-54184536B738}"/>
              </a:ext>
            </a:extLst>
          </p:cNvPr>
          <p:cNvSpPr txBox="1"/>
          <p:nvPr/>
        </p:nvSpPr>
        <p:spPr>
          <a:xfrm>
            <a:off x="6891147" y="6039339"/>
            <a:ext cx="1522387" cy="584775"/>
          </a:xfrm>
          <a:prstGeom prst="rect">
            <a:avLst/>
          </a:prstGeom>
          <a:noFill/>
        </p:spPr>
        <p:txBody>
          <a:bodyPr wrap="square" rtlCol="0">
            <a:spAutoFit/>
          </a:bodyPr>
          <a:lstStyle/>
          <a:p>
            <a:pPr algn="ctr"/>
            <a:r>
              <a:rPr lang="en-GB" sz="1600" dirty="0">
                <a:solidFill>
                  <a:srgbClr val="002060"/>
                </a:solidFill>
              </a:rPr>
              <a:t>Information Governance</a:t>
            </a:r>
          </a:p>
        </p:txBody>
      </p:sp>
      <p:pic>
        <p:nvPicPr>
          <p:cNvPr id="34" name="Graphic 33" descr="User">
            <a:extLst>
              <a:ext uri="{FF2B5EF4-FFF2-40B4-BE49-F238E27FC236}">
                <a16:creationId xmlns:a16="http://schemas.microsoft.com/office/drawing/2014/main" id="{576F214C-B584-D245-A820-C7F459B82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3329" y="995841"/>
            <a:ext cx="574099" cy="574099"/>
          </a:xfrm>
          <a:prstGeom prst="rect">
            <a:avLst/>
          </a:prstGeom>
        </p:spPr>
      </p:pic>
      <p:sp>
        <p:nvSpPr>
          <p:cNvPr id="38" name="TextBox 37">
            <a:extLst>
              <a:ext uri="{FF2B5EF4-FFF2-40B4-BE49-F238E27FC236}">
                <a16:creationId xmlns:a16="http://schemas.microsoft.com/office/drawing/2014/main" id="{49885A20-9E39-D041-9C32-1BD6C8D061BF}"/>
              </a:ext>
            </a:extLst>
          </p:cNvPr>
          <p:cNvSpPr txBox="1"/>
          <p:nvPr/>
        </p:nvSpPr>
        <p:spPr>
          <a:xfrm>
            <a:off x="3292880" y="1481231"/>
            <a:ext cx="1978041" cy="338554"/>
          </a:xfrm>
          <a:prstGeom prst="rect">
            <a:avLst/>
          </a:prstGeom>
          <a:noFill/>
        </p:spPr>
        <p:txBody>
          <a:bodyPr wrap="square" rtlCol="0">
            <a:spAutoFit/>
          </a:bodyPr>
          <a:lstStyle/>
          <a:p>
            <a:pPr algn="ctr"/>
            <a:r>
              <a:rPr lang="en-GB" sz="1600" dirty="0">
                <a:solidFill>
                  <a:srgbClr val="002060"/>
                </a:solidFill>
              </a:rPr>
              <a:t>Lead Researcher</a:t>
            </a:r>
          </a:p>
        </p:txBody>
      </p:sp>
    </p:spTree>
    <p:extLst>
      <p:ext uri="{BB962C8B-B14F-4D97-AF65-F5344CB8AC3E}">
        <p14:creationId xmlns:p14="http://schemas.microsoft.com/office/powerpoint/2010/main" val="251465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0050" y="160263"/>
            <a:ext cx="11337925" cy="535531"/>
          </a:xfrm>
        </p:spPr>
        <p:txBody>
          <a:bodyPr/>
          <a:lstStyle/>
          <a:p>
            <a:r>
              <a:rPr lang="en-US" dirty="0">
                <a:solidFill>
                  <a:srgbClr val="002060"/>
                </a:solidFill>
                <a:latin typeface="Arial" panose="020B0604020202020204" pitchFamily="34" charset="0"/>
                <a:cs typeface="Arial" panose="020B0604020202020204" pitchFamily="34" charset="0"/>
              </a:rPr>
              <a:t>Trusted Research Environments</a:t>
            </a:r>
          </a:p>
        </p:txBody>
      </p:sp>
      <p:sp>
        <p:nvSpPr>
          <p:cNvPr id="27" name="Rounded Rectangle 26">
            <a:extLst>
              <a:ext uri="{FF2B5EF4-FFF2-40B4-BE49-F238E27FC236}">
                <a16:creationId xmlns:a16="http://schemas.microsoft.com/office/drawing/2014/main" id="{82F669C1-8E5C-B34B-9D4B-0DAEE6F506D0}"/>
              </a:ext>
            </a:extLst>
          </p:cNvPr>
          <p:cNvSpPr/>
          <p:nvPr/>
        </p:nvSpPr>
        <p:spPr>
          <a:xfrm>
            <a:off x="6973875" y="2580191"/>
            <a:ext cx="3664957" cy="2480656"/>
          </a:xfrm>
          <a:prstGeom prst="roundRect">
            <a:avLst/>
          </a:prstGeom>
          <a:noFill/>
          <a:ln w="254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30" name="Straight Arrow Connector 29">
            <a:extLst>
              <a:ext uri="{FF2B5EF4-FFF2-40B4-BE49-F238E27FC236}">
                <a16:creationId xmlns:a16="http://schemas.microsoft.com/office/drawing/2014/main" id="{CEC4EF48-4D5E-CF4C-83A2-39A825309926}"/>
              </a:ext>
            </a:extLst>
          </p:cNvPr>
          <p:cNvCxnSpPr>
            <a:cxnSpLocks/>
            <a:stCxn id="37" idx="1"/>
            <a:endCxn id="36" idx="3"/>
          </p:cNvCxnSpPr>
          <p:nvPr/>
        </p:nvCxnSpPr>
        <p:spPr>
          <a:xfrm flipH="1">
            <a:off x="5546932" y="3629100"/>
            <a:ext cx="1978041"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D9AC2359-A6EB-4249-BAB9-60CD5E713CC4}"/>
              </a:ext>
            </a:extLst>
          </p:cNvPr>
          <p:cNvSpPr/>
          <p:nvPr/>
        </p:nvSpPr>
        <p:spPr>
          <a:xfrm>
            <a:off x="1497253" y="2581236"/>
            <a:ext cx="5306635" cy="2479765"/>
          </a:xfrm>
          <a:prstGeom prst="roundRect">
            <a:avLst/>
          </a:prstGeom>
          <a:noFill/>
          <a:ln w="254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Rounded Rectangle 35">
            <a:extLst>
              <a:ext uri="{FF2B5EF4-FFF2-40B4-BE49-F238E27FC236}">
                <a16:creationId xmlns:a16="http://schemas.microsoft.com/office/drawing/2014/main" id="{CF822FF2-58D4-6B4F-970B-8E7D8079F68B}"/>
              </a:ext>
            </a:extLst>
          </p:cNvPr>
          <p:cNvSpPr/>
          <p:nvPr/>
        </p:nvSpPr>
        <p:spPr>
          <a:xfrm>
            <a:off x="2218337" y="2784327"/>
            <a:ext cx="3328595" cy="1689547"/>
          </a:xfrm>
          <a:prstGeom prst="roundRect">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2"/>
                </a:solidFill>
              </a:rPr>
              <a:t>Lake Formation</a:t>
            </a:r>
          </a:p>
          <a:p>
            <a:pPr algn="ctr"/>
            <a:r>
              <a:rPr lang="en-GB" sz="2400" dirty="0">
                <a:solidFill>
                  <a:schemeClr val="bg2"/>
                </a:solidFill>
              </a:rPr>
              <a:t>(CFN)</a:t>
            </a:r>
          </a:p>
        </p:txBody>
      </p:sp>
      <p:sp>
        <p:nvSpPr>
          <p:cNvPr id="37" name="Rounded Rectangle 36">
            <a:extLst>
              <a:ext uri="{FF2B5EF4-FFF2-40B4-BE49-F238E27FC236}">
                <a16:creationId xmlns:a16="http://schemas.microsoft.com/office/drawing/2014/main" id="{0E8A0350-3E91-C243-820A-16A17DC2D5C4}"/>
              </a:ext>
            </a:extLst>
          </p:cNvPr>
          <p:cNvSpPr/>
          <p:nvPr/>
        </p:nvSpPr>
        <p:spPr>
          <a:xfrm>
            <a:off x="7524972" y="2784327"/>
            <a:ext cx="2551149" cy="1689547"/>
          </a:xfrm>
          <a:prstGeom prst="roundRect">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dirty="0">
                <a:solidFill>
                  <a:schemeClr val="bg2"/>
                </a:solidFill>
              </a:rPr>
              <a:t>Service Workbench</a:t>
            </a:r>
          </a:p>
          <a:p>
            <a:pPr algn="ctr"/>
            <a:r>
              <a:rPr lang="en-GB" sz="2133" dirty="0">
                <a:solidFill>
                  <a:schemeClr val="bg2"/>
                </a:solidFill>
              </a:rPr>
              <a:t>(Serverless</a:t>
            </a:r>
          </a:p>
          <a:p>
            <a:pPr algn="ctr"/>
            <a:r>
              <a:rPr lang="en-GB" sz="2133" dirty="0">
                <a:solidFill>
                  <a:schemeClr val="bg2"/>
                </a:solidFill>
              </a:rPr>
              <a:t>Framework)</a:t>
            </a:r>
          </a:p>
        </p:txBody>
      </p:sp>
      <p:sp>
        <p:nvSpPr>
          <p:cNvPr id="46" name="Rounded Rectangle 45">
            <a:extLst>
              <a:ext uri="{FF2B5EF4-FFF2-40B4-BE49-F238E27FC236}">
                <a16:creationId xmlns:a16="http://schemas.microsoft.com/office/drawing/2014/main" id="{0996A5D9-2D43-E94B-A3D3-A3E8FD320CB7}"/>
              </a:ext>
            </a:extLst>
          </p:cNvPr>
          <p:cNvSpPr/>
          <p:nvPr/>
        </p:nvSpPr>
        <p:spPr>
          <a:xfrm>
            <a:off x="5124609" y="944585"/>
            <a:ext cx="3529164" cy="123997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Project Admin &amp; Data Ingress Application</a:t>
            </a:r>
          </a:p>
          <a:p>
            <a:pPr algn="ctr"/>
            <a:r>
              <a:rPr lang="en-GB" sz="2400" dirty="0"/>
              <a:t>(CDK)</a:t>
            </a:r>
          </a:p>
        </p:txBody>
      </p:sp>
      <p:cxnSp>
        <p:nvCxnSpPr>
          <p:cNvPr id="47" name="Straight Arrow Connector 46">
            <a:extLst>
              <a:ext uri="{FF2B5EF4-FFF2-40B4-BE49-F238E27FC236}">
                <a16:creationId xmlns:a16="http://schemas.microsoft.com/office/drawing/2014/main" id="{8401F486-B5F6-F244-9254-A7DB4BA793A4}"/>
              </a:ext>
            </a:extLst>
          </p:cNvPr>
          <p:cNvCxnSpPr>
            <a:cxnSpLocks/>
            <a:stCxn id="46" idx="2"/>
            <a:endCxn id="36" idx="0"/>
          </p:cNvCxnSpPr>
          <p:nvPr/>
        </p:nvCxnSpPr>
        <p:spPr>
          <a:xfrm rot="5400000">
            <a:off x="5086028" y="981165"/>
            <a:ext cx="599771" cy="3006556"/>
          </a:xfrm>
          <a:prstGeom prst="bentConnector3">
            <a:avLst>
              <a:gd name="adj1" fmla="val 50000"/>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2CCAD64-272B-EB49-BF49-96ADE31F87D0}"/>
              </a:ext>
            </a:extLst>
          </p:cNvPr>
          <p:cNvCxnSpPr>
            <a:cxnSpLocks/>
            <a:stCxn id="46" idx="2"/>
            <a:endCxn id="37" idx="0"/>
          </p:cNvCxnSpPr>
          <p:nvPr/>
        </p:nvCxnSpPr>
        <p:spPr>
          <a:xfrm rot="16200000" flipH="1">
            <a:off x="7544983" y="1528763"/>
            <a:ext cx="599771" cy="1911356"/>
          </a:xfrm>
          <a:prstGeom prst="bentConnector3">
            <a:avLst>
              <a:gd name="adj1" fmla="val 50000"/>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2" name="Rounded Rectangle 51">
            <a:extLst>
              <a:ext uri="{FF2B5EF4-FFF2-40B4-BE49-F238E27FC236}">
                <a16:creationId xmlns:a16="http://schemas.microsoft.com/office/drawing/2014/main" id="{A580C680-5E2F-B64D-AC1A-A080903E51F4}"/>
              </a:ext>
            </a:extLst>
          </p:cNvPr>
          <p:cNvSpPr/>
          <p:nvPr/>
        </p:nvSpPr>
        <p:spPr>
          <a:xfrm>
            <a:off x="4513094" y="5430089"/>
            <a:ext cx="2559903" cy="123997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Data Egress Application</a:t>
            </a:r>
          </a:p>
          <a:p>
            <a:pPr algn="ctr"/>
            <a:r>
              <a:rPr lang="en-GB" sz="2400" dirty="0"/>
              <a:t>(CDK)</a:t>
            </a:r>
          </a:p>
        </p:txBody>
      </p:sp>
      <p:cxnSp>
        <p:nvCxnSpPr>
          <p:cNvPr id="61" name="Straight Arrow Connector 60">
            <a:extLst>
              <a:ext uri="{FF2B5EF4-FFF2-40B4-BE49-F238E27FC236}">
                <a16:creationId xmlns:a16="http://schemas.microsoft.com/office/drawing/2014/main" id="{3A910AC0-2A21-E74A-A998-F1F1D413E16A}"/>
              </a:ext>
            </a:extLst>
          </p:cNvPr>
          <p:cNvCxnSpPr>
            <a:cxnSpLocks/>
          </p:cNvCxnSpPr>
          <p:nvPr/>
        </p:nvCxnSpPr>
        <p:spPr>
          <a:xfrm>
            <a:off x="5077565" y="4473873"/>
            <a:ext cx="0" cy="956216"/>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7A8CB9C-E7E8-5840-99E8-DF23A36556FB}"/>
              </a:ext>
            </a:extLst>
          </p:cNvPr>
          <p:cNvSpPr txBox="1"/>
          <p:nvPr/>
        </p:nvSpPr>
        <p:spPr>
          <a:xfrm>
            <a:off x="774591" y="1169401"/>
            <a:ext cx="3387466" cy="461665"/>
          </a:xfrm>
          <a:prstGeom prst="rect">
            <a:avLst/>
          </a:prstGeom>
          <a:noFill/>
          <a:ln>
            <a:solidFill>
              <a:srgbClr val="002060"/>
            </a:solidFill>
          </a:ln>
        </p:spPr>
        <p:txBody>
          <a:bodyPr wrap="none" rtlCol="0">
            <a:spAutoFit/>
          </a:bodyPr>
          <a:lstStyle/>
          <a:p>
            <a:r>
              <a:rPr lang="en-GB" sz="2400" b="1" dirty="0">
                <a:solidFill>
                  <a:srgbClr val="002060"/>
                </a:solidFill>
              </a:rPr>
              <a:t>Infrastructure as Code</a:t>
            </a:r>
          </a:p>
        </p:txBody>
      </p:sp>
      <p:cxnSp>
        <p:nvCxnSpPr>
          <p:cNvPr id="5" name="Straight Arrow Connector 4">
            <a:extLst>
              <a:ext uri="{FF2B5EF4-FFF2-40B4-BE49-F238E27FC236}">
                <a16:creationId xmlns:a16="http://schemas.microsoft.com/office/drawing/2014/main" id="{3BE098F1-B8DF-5042-A29E-3E424CB7AE7C}"/>
              </a:ext>
            </a:extLst>
          </p:cNvPr>
          <p:cNvCxnSpPr>
            <a:cxnSpLocks/>
            <a:stCxn id="3" idx="2"/>
          </p:cNvCxnSpPr>
          <p:nvPr/>
        </p:nvCxnSpPr>
        <p:spPr>
          <a:xfrm>
            <a:off x="2468324" y="1631066"/>
            <a:ext cx="70852" cy="1153261"/>
          </a:xfrm>
          <a:prstGeom prst="straightConnector1">
            <a:avLst/>
          </a:prstGeom>
          <a:ln>
            <a:solidFill>
              <a:srgbClr val="00206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E327722A-FCF6-8545-8CD1-BDFDC82D2202}"/>
              </a:ext>
            </a:extLst>
          </p:cNvPr>
          <p:cNvCxnSpPr>
            <a:cxnSpLocks/>
            <a:stCxn id="3" idx="3"/>
          </p:cNvCxnSpPr>
          <p:nvPr/>
        </p:nvCxnSpPr>
        <p:spPr>
          <a:xfrm>
            <a:off x="4162057" y="1400234"/>
            <a:ext cx="962552" cy="15388"/>
          </a:xfrm>
          <a:prstGeom prst="straightConnector1">
            <a:avLst/>
          </a:prstGeom>
          <a:ln>
            <a:solidFill>
              <a:srgbClr val="00206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9C1EEB2A-18E6-6541-A2AF-916E57CDE549}"/>
              </a:ext>
            </a:extLst>
          </p:cNvPr>
          <p:cNvSpPr txBox="1"/>
          <p:nvPr/>
        </p:nvSpPr>
        <p:spPr>
          <a:xfrm>
            <a:off x="7944787" y="5791554"/>
            <a:ext cx="3387466" cy="461665"/>
          </a:xfrm>
          <a:prstGeom prst="rect">
            <a:avLst/>
          </a:prstGeom>
          <a:noFill/>
          <a:ln>
            <a:solidFill>
              <a:schemeClr val="bg2"/>
            </a:solidFill>
          </a:ln>
        </p:spPr>
        <p:txBody>
          <a:bodyPr wrap="none" rtlCol="0">
            <a:spAutoFit/>
          </a:bodyPr>
          <a:lstStyle/>
          <a:p>
            <a:r>
              <a:rPr lang="en-GB" sz="2400" b="1" dirty="0">
                <a:solidFill>
                  <a:srgbClr val="002060"/>
                </a:solidFill>
              </a:rPr>
              <a:t>Infrastructure as Code</a:t>
            </a:r>
          </a:p>
        </p:txBody>
      </p:sp>
      <p:cxnSp>
        <p:nvCxnSpPr>
          <p:cNvPr id="55" name="Straight Arrow Connector 54">
            <a:extLst>
              <a:ext uri="{FF2B5EF4-FFF2-40B4-BE49-F238E27FC236}">
                <a16:creationId xmlns:a16="http://schemas.microsoft.com/office/drawing/2014/main" id="{D6D237AD-2A3B-CE48-9B28-B51FD0C1FFB1}"/>
              </a:ext>
            </a:extLst>
          </p:cNvPr>
          <p:cNvCxnSpPr>
            <a:cxnSpLocks/>
            <a:stCxn id="41" idx="1"/>
            <a:endCxn id="52" idx="3"/>
          </p:cNvCxnSpPr>
          <p:nvPr/>
        </p:nvCxnSpPr>
        <p:spPr>
          <a:xfrm flipH="1">
            <a:off x="7072997" y="6022387"/>
            <a:ext cx="871790" cy="27688"/>
          </a:xfrm>
          <a:prstGeom prst="straightConnector1">
            <a:avLst/>
          </a:prstGeom>
          <a:ln>
            <a:solidFill>
              <a:schemeClr val="bg2"/>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B92A8DCC-E604-5C43-9B5A-6FE58A2A306E}"/>
              </a:ext>
            </a:extLst>
          </p:cNvPr>
          <p:cNvCxnSpPr>
            <a:cxnSpLocks/>
            <a:stCxn id="41" idx="0"/>
          </p:cNvCxnSpPr>
          <p:nvPr/>
        </p:nvCxnSpPr>
        <p:spPr>
          <a:xfrm flipV="1">
            <a:off x="9638520" y="4473873"/>
            <a:ext cx="70852" cy="1317681"/>
          </a:xfrm>
          <a:prstGeom prst="straightConnector1">
            <a:avLst/>
          </a:prstGeom>
          <a:ln>
            <a:solidFill>
              <a:schemeClr val="bg2"/>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132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FCB841-F5D7-B3E4-C64A-7DA1654FF640}"/>
              </a:ext>
            </a:extLst>
          </p:cNvPr>
          <p:cNvSpPr>
            <a:spLocks noGrp="1"/>
          </p:cNvSpPr>
          <p:nvPr>
            <p:ph type="sldNum" sz="quarter" idx="12"/>
          </p:nvPr>
        </p:nvSpPr>
        <p:spPr/>
        <p:txBody>
          <a:bodyPr/>
          <a:lstStyle/>
          <a:p>
            <a:fld id="{EB4B8DE2-A4E8-46E4-8BBF-D75455EFF32C}" type="slidenum">
              <a:rPr lang="en-US" smtClean="0"/>
              <a:pPr/>
              <a:t>16</a:t>
            </a:fld>
            <a:endParaRPr lang="en-US"/>
          </a:p>
        </p:txBody>
      </p:sp>
      <p:sp>
        <p:nvSpPr>
          <p:cNvPr id="4" name="Title 1">
            <a:extLst>
              <a:ext uri="{FF2B5EF4-FFF2-40B4-BE49-F238E27FC236}">
                <a16:creationId xmlns:a16="http://schemas.microsoft.com/office/drawing/2014/main" id="{82B6F650-8E96-F90D-40AA-E517D47D432E}"/>
              </a:ext>
            </a:extLst>
          </p:cNvPr>
          <p:cNvSpPr txBox="1">
            <a:spLocks/>
          </p:cNvSpPr>
          <p:nvPr/>
        </p:nvSpPr>
        <p:spPr>
          <a:xfrm>
            <a:off x="609600" y="365547"/>
            <a:ext cx="10972800" cy="535531"/>
          </a:xfrm>
          <a:prstGeom prst="rect">
            <a:avLst/>
          </a:prstGeom>
        </p:spPr>
        <p:txBody>
          <a:bodyPr vert="horz" wrap="square" lIns="0" tIns="45720" rIns="0" bIns="45720" rtlCol="0" anchor="t" anchorCtr="0">
            <a:spAutoFit/>
          </a:bodyPr>
          <a:lstStyle>
            <a:lvl1pPr algn="l" defTabSz="914400" rtl="0" eaLnBrk="1" latinLnBrk="0" hangingPunct="1">
              <a:lnSpc>
                <a:spcPct val="90000"/>
              </a:lnSpc>
              <a:spcBef>
                <a:spcPct val="0"/>
              </a:spcBef>
              <a:buNone/>
              <a:defRPr sz="3200" b="1" i="0" kern="1200" baseline="0">
                <a:solidFill>
                  <a:schemeClr val="tx2"/>
                </a:solidFill>
                <a:latin typeface="Amazon Ember Display" panose="020F0603020204020204" pitchFamily="34" charset="0"/>
                <a:ea typeface="+mj-ea"/>
                <a:cs typeface="+mj-cs"/>
              </a:defRPr>
            </a:lvl1pPr>
          </a:lstStyle>
          <a:p>
            <a:r>
              <a:rPr lang="en-US" dirty="0">
                <a:solidFill>
                  <a:schemeClr val="tx1"/>
                </a:solidFill>
              </a:rPr>
              <a:t>Serverless Solutions</a:t>
            </a:r>
          </a:p>
        </p:txBody>
      </p:sp>
      <p:sp>
        <p:nvSpPr>
          <p:cNvPr id="5" name="Oval 4">
            <a:extLst>
              <a:ext uri="{FF2B5EF4-FFF2-40B4-BE49-F238E27FC236}">
                <a16:creationId xmlns:a16="http://schemas.microsoft.com/office/drawing/2014/main" id="{0444B039-661E-97F4-F2FF-F75BF86CCFFB}"/>
              </a:ext>
            </a:extLst>
          </p:cNvPr>
          <p:cNvSpPr/>
          <p:nvPr/>
        </p:nvSpPr>
        <p:spPr>
          <a:xfrm>
            <a:off x="8669315" y="2900257"/>
            <a:ext cx="2817256" cy="2817256"/>
          </a:xfrm>
          <a:prstGeom prst="ellipse">
            <a:avLst/>
          </a:prstGeom>
          <a:solidFill>
            <a:schemeClr val="bg1"/>
          </a:solidFill>
          <a:ln w="22225">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6" name="Oval 5">
            <a:extLst>
              <a:ext uri="{FF2B5EF4-FFF2-40B4-BE49-F238E27FC236}">
                <a16:creationId xmlns:a16="http://schemas.microsoft.com/office/drawing/2014/main" id="{6CB89D65-F174-8856-563E-EBC985F082BA}"/>
              </a:ext>
            </a:extLst>
          </p:cNvPr>
          <p:cNvSpPr/>
          <p:nvPr/>
        </p:nvSpPr>
        <p:spPr>
          <a:xfrm>
            <a:off x="8765103" y="2994669"/>
            <a:ext cx="2817256" cy="2817256"/>
          </a:xfrm>
          <a:prstGeom prst="ellipse">
            <a:avLst/>
          </a:prstGeom>
          <a:solidFill>
            <a:srgbClr val="9F87AF">
              <a:alpha val="60000"/>
            </a:srgbClr>
          </a:solidFill>
          <a:ln w="22225">
            <a:noFill/>
          </a:ln>
        </p:spPr>
        <p:txBody>
          <a:bodyPr vert="horz" wrap="square" lIns="91440" tIns="45720" rIns="91440" bIns="45720" numCol="1" anchor="t" anchorCtr="0" compatLnSpc="1">
            <a:prstTxWarp prst="textNoShape">
              <a:avLst/>
            </a:prstTxWarp>
          </a:bodyPr>
          <a:lstStyle/>
          <a:p>
            <a:endParaRPr lang="en-US" dirty="0"/>
          </a:p>
        </p:txBody>
      </p:sp>
      <p:grpSp>
        <p:nvGrpSpPr>
          <p:cNvPr id="7" name="Group 4">
            <a:extLst>
              <a:ext uri="{FF2B5EF4-FFF2-40B4-BE49-F238E27FC236}">
                <a16:creationId xmlns:a16="http://schemas.microsoft.com/office/drawing/2014/main" id="{06AC639E-3A07-E319-E6AA-D1B146E1E4D8}"/>
              </a:ext>
            </a:extLst>
          </p:cNvPr>
          <p:cNvGrpSpPr>
            <a:grpSpLocks noChangeAspect="1"/>
          </p:cNvGrpSpPr>
          <p:nvPr/>
        </p:nvGrpSpPr>
        <p:grpSpPr bwMode="auto">
          <a:xfrm>
            <a:off x="8909069" y="3166443"/>
            <a:ext cx="2384739" cy="2308380"/>
            <a:chOff x="5" y="1"/>
            <a:chExt cx="812" cy="786"/>
          </a:xfrm>
          <a:solidFill>
            <a:srgbClr val="C5B7CF"/>
          </a:solidFill>
        </p:grpSpPr>
        <p:sp>
          <p:nvSpPr>
            <p:cNvPr id="8" name="Freeform 5">
              <a:extLst>
                <a:ext uri="{FF2B5EF4-FFF2-40B4-BE49-F238E27FC236}">
                  <a16:creationId xmlns:a16="http://schemas.microsoft.com/office/drawing/2014/main" id="{DC4873C2-61C6-98A8-E5B8-80CEEA187039}"/>
                </a:ext>
              </a:extLst>
            </p:cNvPr>
            <p:cNvSpPr>
              <a:spLocks noEditPoints="1"/>
            </p:cNvSpPr>
            <p:nvPr/>
          </p:nvSpPr>
          <p:spPr bwMode="auto">
            <a:xfrm>
              <a:off x="353" y="1"/>
              <a:ext cx="464" cy="784"/>
            </a:xfrm>
            <a:custGeom>
              <a:avLst/>
              <a:gdLst>
                <a:gd name="T0" fmla="*/ 79 w 242"/>
                <a:gd name="T1" fmla="*/ 385 h 407"/>
                <a:gd name="T2" fmla="*/ 131 w 242"/>
                <a:gd name="T3" fmla="*/ 365 h 407"/>
                <a:gd name="T4" fmla="*/ 180 w 242"/>
                <a:gd name="T5" fmla="*/ 327 h 407"/>
                <a:gd name="T6" fmla="*/ 202 w 242"/>
                <a:gd name="T7" fmla="*/ 294 h 407"/>
                <a:gd name="T8" fmla="*/ 216 w 242"/>
                <a:gd name="T9" fmla="*/ 230 h 407"/>
                <a:gd name="T10" fmla="*/ 214 w 242"/>
                <a:gd name="T11" fmla="*/ 164 h 407"/>
                <a:gd name="T12" fmla="*/ 178 w 242"/>
                <a:gd name="T13" fmla="*/ 91 h 407"/>
                <a:gd name="T14" fmla="*/ 147 w 242"/>
                <a:gd name="T15" fmla="*/ 56 h 407"/>
                <a:gd name="T16" fmla="*/ 72 w 242"/>
                <a:gd name="T17" fmla="*/ 21 h 407"/>
                <a:gd name="T18" fmla="*/ 27 w 242"/>
                <a:gd name="T19" fmla="*/ 21 h 407"/>
                <a:gd name="T20" fmla="*/ 36 w 242"/>
                <a:gd name="T21" fmla="*/ 40 h 407"/>
                <a:gd name="T22" fmla="*/ 49 w 242"/>
                <a:gd name="T23" fmla="*/ 77 h 407"/>
                <a:gd name="T24" fmla="*/ 0 w 242"/>
                <a:gd name="T25" fmla="*/ 125 h 407"/>
                <a:gd name="T26" fmla="*/ 34 w 242"/>
                <a:gd name="T27" fmla="*/ 168 h 407"/>
                <a:gd name="T28" fmla="*/ 0 w 242"/>
                <a:gd name="T29" fmla="*/ 253 h 407"/>
                <a:gd name="T30" fmla="*/ 33 w 242"/>
                <a:gd name="T31" fmla="*/ 298 h 407"/>
                <a:gd name="T32" fmla="*/ 0 w 242"/>
                <a:gd name="T33" fmla="*/ 323 h 407"/>
                <a:gd name="T34" fmla="*/ 0 w 242"/>
                <a:gd name="T35" fmla="*/ 374 h 407"/>
                <a:gd name="T36" fmla="*/ 113 w 242"/>
                <a:gd name="T37" fmla="*/ 367 h 407"/>
                <a:gd name="T38" fmla="*/ 196 w 242"/>
                <a:gd name="T39" fmla="*/ 292 h 407"/>
                <a:gd name="T40" fmla="*/ 157 w 242"/>
                <a:gd name="T41" fmla="*/ 335 h 407"/>
                <a:gd name="T42" fmla="*/ 137 w 242"/>
                <a:gd name="T43" fmla="*/ 295 h 407"/>
                <a:gd name="T44" fmla="*/ 189 w 242"/>
                <a:gd name="T45" fmla="*/ 251 h 407"/>
                <a:gd name="T46" fmla="*/ 139 w 242"/>
                <a:gd name="T47" fmla="*/ 197 h 407"/>
                <a:gd name="T48" fmla="*/ 139 w 242"/>
                <a:gd name="T49" fmla="*/ 197 h 407"/>
                <a:gd name="T50" fmla="*/ 212 w 242"/>
                <a:gd name="T51" fmla="*/ 202 h 407"/>
                <a:gd name="T52" fmla="*/ 202 w 242"/>
                <a:gd name="T53" fmla="*/ 172 h 407"/>
                <a:gd name="T54" fmla="*/ 189 w 242"/>
                <a:gd name="T55" fmla="*/ 245 h 407"/>
                <a:gd name="T56" fmla="*/ 146 w 242"/>
                <a:gd name="T57" fmla="*/ 189 h 407"/>
                <a:gd name="T58" fmla="*/ 155 w 242"/>
                <a:gd name="T59" fmla="*/ 122 h 407"/>
                <a:gd name="T60" fmla="*/ 191 w 242"/>
                <a:gd name="T61" fmla="*/ 129 h 407"/>
                <a:gd name="T62" fmla="*/ 165 w 242"/>
                <a:gd name="T63" fmla="*/ 113 h 407"/>
                <a:gd name="T64" fmla="*/ 72 w 242"/>
                <a:gd name="T65" fmla="*/ 27 h 407"/>
                <a:gd name="T66" fmla="*/ 151 w 242"/>
                <a:gd name="T67" fmla="*/ 86 h 407"/>
                <a:gd name="T68" fmla="*/ 165 w 242"/>
                <a:gd name="T69" fmla="*/ 107 h 407"/>
                <a:gd name="T70" fmla="*/ 85 w 242"/>
                <a:gd name="T71" fmla="*/ 75 h 407"/>
                <a:gd name="T72" fmla="*/ 63 w 242"/>
                <a:gd name="T73" fmla="*/ 33 h 407"/>
                <a:gd name="T74" fmla="*/ 57 w 242"/>
                <a:gd name="T75" fmla="*/ 39 h 407"/>
                <a:gd name="T76" fmla="*/ 30 w 242"/>
                <a:gd name="T77" fmla="*/ 100 h 407"/>
                <a:gd name="T78" fmla="*/ 120 w 242"/>
                <a:gd name="T79" fmla="*/ 103 h 407"/>
                <a:gd name="T80" fmla="*/ 110 w 242"/>
                <a:gd name="T81" fmla="*/ 170 h 407"/>
                <a:gd name="T82" fmla="*/ 43 w 242"/>
                <a:gd name="T83" fmla="*/ 160 h 407"/>
                <a:gd name="T84" fmla="*/ 27 w 242"/>
                <a:gd name="T85" fmla="*/ 224 h 407"/>
                <a:gd name="T86" fmla="*/ 30 w 242"/>
                <a:gd name="T87" fmla="*/ 248 h 407"/>
                <a:gd name="T88" fmla="*/ 70 w 242"/>
                <a:gd name="T89" fmla="*/ 181 h 407"/>
                <a:gd name="T90" fmla="*/ 152 w 242"/>
                <a:gd name="T91" fmla="*/ 233 h 407"/>
                <a:gd name="T92" fmla="*/ 107 w 242"/>
                <a:gd name="T93" fmla="*/ 300 h 407"/>
                <a:gd name="T94" fmla="*/ 43 w 242"/>
                <a:gd name="T95" fmla="*/ 290 h 407"/>
                <a:gd name="T96" fmla="*/ 69 w 242"/>
                <a:gd name="T97" fmla="*/ 312 h 407"/>
                <a:gd name="T98" fmla="*/ 18 w 242"/>
                <a:gd name="T99" fmla="*/ 333 h 407"/>
                <a:gd name="T100" fmla="*/ 107 w 242"/>
                <a:gd name="T101" fmla="*/ 321 h 407"/>
                <a:gd name="T102" fmla="*/ 129 w 242"/>
                <a:gd name="T103" fmla="*/ 342 h 407"/>
                <a:gd name="T104" fmla="*/ 79 w 242"/>
                <a:gd name="T105" fmla="*/ 379 h 407"/>
                <a:gd name="T106" fmla="*/ 11 w 242"/>
                <a:gd name="T107" fmla="*/ 360 h 407"/>
                <a:gd name="T108" fmla="*/ 7 w 242"/>
                <a:gd name="T109" fmla="*/ 36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407">
                  <a:moveTo>
                    <a:pt x="7" y="401"/>
                  </a:moveTo>
                  <a:cubicBezTo>
                    <a:pt x="16" y="407"/>
                    <a:pt x="29" y="404"/>
                    <a:pt x="34" y="394"/>
                  </a:cubicBezTo>
                  <a:cubicBezTo>
                    <a:pt x="36" y="392"/>
                    <a:pt x="37" y="389"/>
                    <a:pt x="37" y="386"/>
                  </a:cubicBezTo>
                  <a:cubicBezTo>
                    <a:pt x="79" y="385"/>
                    <a:pt x="79" y="385"/>
                    <a:pt x="79" y="385"/>
                  </a:cubicBezTo>
                  <a:cubicBezTo>
                    <a:pt x="80" y="390"/>
                    <a:pt x="84" y="395"/>
                    <a:pt x="89" y="398"/>
                  </a:cubicBezTo>
                  <a:cubicBezTo>
                    <a:pt x="98" y="404"/>
                    <a:pt x="110" y="401"/>
                    <a:pt x="116" y="392"/>
                  </a:cubicBezTo>
                  <a:cubicBezTo>
                    <a:pt x="120" y="386"/>
                    <a:pt x="120" y="379"/>
                    <a:pt x="117" y="373"/>
                  </a:cubicBezTo>
                  <a:cubicBezTo>
                    <a:pt x="131" y="365"/>
                    <a:pt x="131" y="365"/>
                    <a:pt x="131" y="365"/>
                  </a:cubicBezTo>
                  <a:cubicBezTo>
                    <a:pt x="132" y="366"/>
                    <a:pt x="134" y="368"/>
                    <a:pt x="136" y="369"/>
                  </a:cubicBezTo>
                  <a:cubicBezTo>
                    <a:pt x="145" y="375"/>
                    <a:pt x="158" y="372"/>
                    <a:pt x="163" y="363"/>
                  </a:cubicBezTo>
                  <a:cubicBezTo>
                    <a:pt x="167" y="356"/>
                    <a:pt x="167" y="348"/>
                    <a:pt x="163" y="341"/>
                  </a:cubicBezTo>
                  <a:cubicBezTo>
                    <a:pt x="180" y="327"/>
                    <a:pt x="180" y="327"/>
                    <a:pt x="180" y="327"/>
                  </a:cubicBezTo>
                  <a:cubicBezTo>
                    <a:pt x="181" y="328"/>
                    <a:pt x="182" y="328"/>
                    <a:pt x="183" y="329"/>
                  </a:cubicBezTo>
                  <a:cubicBezTo>
                    <a:pt x="193" y="335"/>
                    <a:pt x="205" y="332"/>
                    <a:pt x="211" y="323"/>
                  </a:cubicBezTo>
                  <a:cubicBezTo>
                    <a:pt x="216" y="313"/>
                    <a:pt x="214" y="301"/>
                    <a:pt x="204" y="295"/>
                  </a:cubicBezTo>
                  <a:cubicBezTo>
                    <a:pt x="203" y="295"/>
                    <a:pt x="203" y="294"/>
                    <a:pt x="202" y="294"/>
                  </a:cubicBezTo>
                  <a:cubicBezTo>
                    <a:pt x="208" y="268"/>
                    <a:pt x="208" y="268"/>
                    <a:pt x="208" y="268"/>
                  </a:cubicBezTo>
                  <a:cubicBezTo>
                    <a:pt x="215" y="269"/>
                    <a:pt x="222" y="265"/>
                    <a:pt x="226" y="259"/>
                  </a:cubicBezTo>
                  <a:cubicBezTo>
                    <a:pt x="232" y="250"/>
                    <a:pt x="229" y="237"/>
                    <a:pt x="220" y="232"/>
                  </a:cubicBezTo>
                  <a:cubicBezTo>
                    <a:pt x="219" y="231"/>
                    <a:pt x="217" y="230"/>
                    <a:pt x="216" y="230"/>
                  </a:cubicBezTo>
                  <a:cubicBezTo>
                    <a:pt x="220" y="203"/>
                    <a:pt x="220" y="203"/>
                    <a:pt x="220" y="203"/>
                  </a:cubicBezTo>
                  <a:cubicBezTo>
                    <a:pt x="227" y="202"/>
                    <a:pt x="233" y="199"/>
                    <a:pt x="236" y="193"/>
                  </a:cubicBezTo>
                  <a:cubicBezTo>
                    <a:pt x="242" y="184"/>
                    <a:pt x="239" y="172"/>
                    <a:pt x="230" y="166"/>
                  </a:cubicBezTo>
                  <a:cubicBezTo>
                    <a:pt x="225" y="163"/>
                    <a:pt x="219" y="162"/>
                    <a:pt x="214" y="164"/>
                  </a:cubicBezTo>
                  <a:cubicBezTo>
                    <a:pt x="196" y="126"/>
                    <a:pt x="196" y="126"/>
                    <a:pt x="196" y="126"/>
                  </a:cubicBezTo>
                  <a:cubicBezTo>
                    <a:pt x="198" y="125"/>
                    <a:pt x="200" y="123"/>
                    <a:pt x="202" y="120"/>
                  </a:cubicBezTo>
                  <a:cubicBezTo>
                    <a:pt x="207" y="111"/>
                    <a:pt x="205" y="99"/>
                    <a:pt x="195" y="93"/>
                  </a:cubicBezTo>
                  <a:cubicBezTo>
                    <a:pt x="190" y="89"/>
                    <a:pt x="183" y="89"/>
                    <a:pt x="178" y="91"/>
                  </a:cubicBezTo>
                  <a:cubicBezTo>
                    <a:pt x="174" y="85"/>
                    <a:pt x="174" y="85"/>
                    <a:pt x="174" y="85"/>
                  </a:cubicBezTo>
                  <a:cubicBezTo>
                    <a:pt x="176" y="83"/>
                    <a:pt x="178" y="82"/>
                    <a:pt x="179" y="80"/>
                  </a:cubicBezTo>
                  <a:cubicBezTo>
                    <a:pt x="185" y="70"/>
                    <a:pt x="182" y="58"/>
                    <a:pt x="172" y="52"/>
                  </a:cubicBezTo>
                  <a:cubicBezTo>
                    <a:pt x="164" y="47"/>
                    <a:pt x="154" y="49"/>
                    <a:pt x="147" y="56"/>
                  </a:cubicBezTo>
                  <a:cubicBezTo>
                    <a:pt x="110" y="33"/>
                    <a:pt x="110" y="33"/>
                    <a:pt x="110" y="33"/>
                  </a:cubicBezTo>
                  <a:cubicBezTo>
                    <a:pt x="114" y="24"/>
                    <a:pt x="111" y="14"/>
                    <a:pt x="102" y="9"/>
                  </a:cubicBezTo>
                  <a:cubicBezTo>
                    <a:pt x="93" y="3"/>
                    <a:pt x="81" y="6"/>
                    <a:pt x="75" y="15"/>
                  </a:cubicBezTo>
                  <a:cubicBezTo>
                    <a:pt x="74" y="17"/>
                    <a:pt x="73" y="19"/>
                    <a:pt x="72" y="21"/>
                  </a:cubicBezTo>
                  <a:cubicBezTo>
                    <a:pt x="66" y="21"/>
                    <a:pt x="66" y="21"/>
                    <a:pt x="66" y="21"/>
                  </a:cubicBezTo>
                  <a:cubicBezTo>
                    <a:pt x="66" y="15"/>
                    <a:pt x="62" y="9"/>
                    <a:pt x="57" y="6"/>
                  </a:cubicBezTo>
                  <a:cubicBezTo>
                    <a:pt x="47" y="0"/>
                    <a:pt x="35" y="3"/>
                    <a:pt x="29" y="12"/>
                  </a:cubicBezTo>
                  <a:cubicBezTo>
                    <a:pt x="28" y="15"/>
                    <a:pt x="27" y="18"/>
                    <a:pt x="27" y="21"/>
                  </a:cubicBezTo>
                  <a:cubicBezTo>
                    <a:pt x="0" y="21"/>
                    <a:pt x="0" y="21"/>
                    <a:pt x="0" y="21"/>
                  </a:cubicBezTo>
                  <a:cubicBezTo>
                    <a:pt x="0" y="27"/>
                    <a:pt x="0" y="27"/>
                    <a:pt x="0" y="27"/>
                  </a:cubicBezTo>
                  <a:cubicBezTo>
                    <a:pt x="27" y="26"/>
                    <a:pt x="27" y="26"/>
                    <a:pt x="27" y="26"/>
                  </a:cubicBezTo>
                  <a:cubicBezTo>
                    <a:pt x="28" y="32"/>
                    <a:pt x="31" y="37"/>
                    <a:pt x="36" y="40"/>
                  </a:cubicBezTo>
                  <a:cubicBezTo>
                    <a:pt x="41" y="43"/>
                    <a:pt x="46" y="43"/>
                    <a:pt x="52" y="42"/>
                  </a:cubicBezTo>
                  <a:cubicBezTo>
                    <a:pt x="56" y="50"/>
                    <a:pt x="56" y="50"/>
                    <a:pt x="56" y="50"/>
                  </a:cubicBezTo>
                  <a:cubicBezTo>
                    <a:pt x="53" y="52"/>
                    <a:pt x="51" y="54"/>
                    <a:pt x="49" y="56"/>
                  </a:cubicBezTo>
                  <a:cubicBezTo>
                    <a:pt x="45" y="63"/>
                    <a:pt x="45" y="71"/>
                    <a:pt x="49" y="77"/>
                  </a:cubicBezTo>
                  <a:cubicBezTo>
                    <a:pt x="26" y="95"/>
                    <a:pt x="26" y="95"/>
                    <a:pt x="26" y="95"/>
                  </a:cubicBezTo>
                  <a:cubicBezTo>
                    <a:pt x="25" y="94"/>
                    <a:pt x="25" y="94"/>
                    <a:pt x="24" y="93"/>
                  </a:cubicBezTo>
                  <a:cubicBezTo>
                    <a:pt x="16" y="88"/>
                    <a:pt x="7" y="89"/>
                    <a:pt x="0" y="95"/>
                  </a:cubicBezTo>
                  <a:cubicBezTo>
                    <a:pt x="0" y="125"/>
                    <a:pt x="0" y="125"/>
                    <a:pt x="0" y="125"/>
                  </a:cubicBezTo>
                  <a:cubicBezTo>
                    <a:pt x="1" y="126"/>
                    <a:pt x="2" y="126"/>
                    <a:pt x="3" y="127"/>
                  </a:cubicBezTo>
                  <a:cubicBezTo>
                    <a:pt x="8" y="130"/>
                    <a:pt x="15" y="131"/>
                    <a:pt x="20" y="128"/>
                  </a:cubicBezTo>
                  <a:cubicBezTo>
                    <a:pt x="38" y="163"/>
                    <a:pt x="38" y="163"/>
                    <a:pt x="38" y="163"/>
                  </a:cubicBezTo>
                  <a:cubicBezTo>
                    <a:pt x="36" y="164"/>
                    <a:pt x="35" y="166"/>
                    <a:pt x="34" y="168"/>
                  </a:cubicBezTo>
                  <a:cubicBezTo>
                    <a:pt x="29" y="176"/>
                    <a:pt x="30" y="186"/>
                    <a:pt x="37" y="193"/>
                  </a:cubicBezTo>
                  <a:cubicBezTo>
                    <a:pt x="20" y="219"/>
                    <a:pt x="20" y="219"/>
                    <a:pt x="20" y="219"/>
                  </a:cubicBezTo>
                  <a:cubicBezTo>
                    <a:pt x="14" y="216"/>
                    <a:pt x="6" y="217"/>
                    <a:pt x="0" y="222"/>
                  </a:cubicBezTo>
                  <a:cubicBezTo>
                    <a:pt x="0" y="253"/>
                    <a:pt x="0" y="253"/>
                    <a:pt x="0" y="253"/>
                  </a:cubicBezTo>
                  <a:cubicBezTo>
                    <a:pt x="1" y="253"/>
                    <a:pt x="1" y="254"/>
                    <a:pt x="2" y="254"/>
                  </a:cubicBezTo>
                  <a:cubicBezTo>
                    <a:pt x="8" y="258"/>
                    <a:pt x="14" y="258"/>
                    <a:pt x="20" y="256"/>
                  </a:cubicBezTo>
                  <a:cubicBezTo>
                    <a:pt x="38" y="292"/>
                    <a:pt x="38" y="292"/>
                    <a:pt x="38" y="292"/>
                  </a:cubicBezTo>
                  <a:cubicBezTo>
                    <a:pt x="36" y="294"/>
                    <a:pt x="34" y="296"/>
                    <a:pt x="33" y="298"/>
                  </a:cubicBezTo>
                  <a:cubicBezTo>
                    <a:pt x="29" y="304"/>
                    <a:pt x="29" y="311"/>
                    <a:pt x="32" y="317"/>
                  </a:cubicBezTo>
                  <a:cubicBezTo>
                    <a:pt x="14" y="328"/>
                    <a:pt x="14" y="328"/>
                    <a:pt x="14" y="328"/>
                  </a:cubicBezTo>
                  <a:cubicBezTo>
                    <a:pt x="13" y="327"/>
                    <a:pt x="12" y="327"/>
                    <a:pt x="11" y="326"/>
                  </a:cubicBezTo>
                  <a:cubicBezTo>
                    <a:pt x="8" y="324"/>
                    <a:pt x="4" y="323"/>
                    <a:pt x="0" y="323"/>
                  </a:cubicBezTo>
                  <a:cubicBezTo>
                    <a:pt x="0" y="365"/>
                    <a:pt x="0" y="365"/>
                    <a:pt x="0" y="365"/>
                  </a:cubicBezTo>
                  <a:cubicBezTo>
                    <a:pt x="3" y="371"/>
                    <a:pt x="3" y="371"/>
                    <a:pt x="3" y="371"/>
                  </a:cubicBezTo>
                  <a:cubicBezTo>
                    <a:pt x="2" y="372"/>
                    <a:pt x="1" y="373"/>
                    <a:pt x="1" y="373"/>
                  </a:cubicBezTo>
                  <a:cubicBezTo>
                    <a:pt x="0" y="374"/>
                    <a:pt x="0" y="374"/>
                    <a:pt x="0" y="374"/>
                  </a:cubicBezTo>
                  <a:cubicBezTo>
                    <a:pt x="0" y="394"/>
                    <a:pt x="0" y="394"/>
                    <a:pt x="0" y="394"/>
                  </a:cubicBezTo>
                  <a:cubicBezTo>
                    <a:pt x="2" y="396"/>
                    <a:pt x="4" y="399"/>
                    <a:pt x="7" y="401"/>
                  </a:cubicBezTo>
                  <a:close/>
                  <a:moveTo>
                    <a:pt x="114" y="368"/>
                  </a:moveTo>
                  <a:cubicBezTo>
                    <a:pt x="114" y="368"/>
                    <a:pt x="113" y="368"/>
                    <a:pt x="113" y="367"/>
                  </a:cubicBezTo>
                  <a:cubicBezTo>
                    <a:pt x="128" y="359"/>
                    <a:pt x="128" y="359"/>
                    <a:pt x="128" y="359"/>
                  </a:cubicBezTo>
                  <a:cubicBezTo>
                    <a:pt x="128" y="359"/>
                    <a:pt x="128" y="359"/>
                    <a:pt x="128" y="360"/>
                  </a:cubicBezTo>
                  <a:lnTo>
                    <a:pt x="114" y="368"/>
                  </a:lnTo>
                  <a:close/>
                  <a:moveTo>
                    <a:pt x="196" y="292"/>
                  </a:moveTo>
                  <a:cubicBezTo>
                    <a:pt x="189" y="291"/>
                    <a:pt x="181" y="295"/>
                    <a:pt x="177" y="302"/>
                  </a:cubicBezTo>
                  <a:cubicBezTo>
                    <a:pt x="173" y="308"/>
                    <a:pt x="173" y="316"/>
                    <a:pt x="177" y="322"/>
                  </a:cubicBezTo>
                  <a:cubicBezTo>
                    <a:pt x="159" y="337"/>
                    <a:pt x="159" y="337"/>
                    <a:pt x="159" y="337"/>
                  </a:cubicBezTo>
                  <a:cubicBezTo>
                    <a:pt x="159" y="336"/>
                    <a:pt x="158" y="336"/>
                    <a:pt x="157" y="335"/>
                  </a:cubicBezTo>
                  <a:cubicBezTo>
                    <a:pt x="152" y="332"/>
                    <a:pt x="146" y="331"/>
                    <a:pt x="140" y="333"/>
                  </a:cubicBezTo>
                  <a:cubicBezTo>
                    <a:pt x="137" y="326"/>
                    <a:pt x="137" y="326"/>
                    <a:pt x="137" y="326"/>
                  </a:cubicBezTo>
                  <a:cubicBezTo>
                    <a:pt x="138" y="325"/>
                    <a:pt x="140" y="323"/>
                    <a:pt x="141" y="321"/>
                  </a:cubicBezTo>
                  <a:cubicBezTo>
                    <a:pt x="147" y="312"/>
                    <a:pt x="144" y="301"/>
                    <a:pt x="137" y="295"/>
                  </a:cubicBezTo>
                  <a:cubicBezTo>
                    <a:pt x="154" y="267"/>
                    <a:pt x="154" y="267"/>
                    <a:pt x="154" y="267"/>
                  </a:cubicBezTo>
                  <a:cubicBezTo>
                    <a:pt x="163" y="272"/>
                    <a:pt x="175" y="269"/>
                    <a:pt x="180" y="260"/>
                  </a:cubicBezTo>
                  <a:cubicBezTo>
                    <a:pt x="182" y="257"/>
                    <a:pt x="183" y="254"/>
                    <a:pt x="183" y="251"/>
                  </a:cubicBezTo>
                  <a:cubicBezTo>
                    <a:pt x="189" y="251"/>
                    <a:pt x="189" y="251"/>
                    <a:pt x="189" y="251"/>
                  </a:cubicBezTo>
                  <a:cubicBezTo>
                    <a:pt x="190" y="257"/>
                    <a:pt x="193" y="262"/>
                    <a:pt x="199" y="266"/>
                  </a:cubicBezTo>
                  <a:cubicBezTo>
                    <a:pt x="200" y="266"/>
                    <a:pt x="201" y="267"/>
                    <a:pt x="203" y="267"/>
                  </a:cubicBezTo>
                  <a:lnTo>
                    <a:pt x="196" y="292"/>
                  </a:lnTo>
                  <a:close/>
                  <a:moveTo>
                    <a:pt x="139" y="197"/>
                  </a:moveTo>
                  <a:cubicBezTo>
                    <a:pt x="140" y="196"/>
                    <a:pt x="141" y="195"/>
                    <a:pt x="142" y="194"/>
                  </a:cubicBezTo>
                  <a:cubicBezTo>
                    <a:pt x="160" y="230"/>
                    <a:pt x="160" y="230"/>
                    <a:pt x="160" y="230"/>
                  </a:cubicBezTo>
                  <a:cubicBezTo>
                    <a:pt x="159" y="230"/>
                    <a:pt x="158" y="230"/>
                    <a:pt x="157" y="231"/>
                  </a:cubicBezTo>
                  <a:lnTo>
                    <a:pt x="139" y="197"/>
                  </a:lnTo>
                  <a:close/>
                  <a:moveTo>
                    <a:pt x="214" y="202"/>
                  </a:moveTo>
                  <a:cubicBezTo>
                    <a:pt x="211" y="229"/>
                    <a:pt x="211" y="229"/>
                    <a:pt x="211" y="229"/>
                  </a:cubicBezTo>
                  <a:cubicBezTo>
                    <a:pt x="210" y="229"/>
                    <a:pt x="209" y="229"/>
                    <a:pt x="209" y="229"/>
                  </a:cubicBezTo>
                  <a:cubicBezTo>
                    <a:pt x="212" y="202"/>
                    <a:pt x="212" y="202"/>
                    <a:pt x="212" y="202"/>
                  </a:cubicBezTo>
                  <a:cubicBezTo>
                    <a:pt x="213" y="202"/>
                    <a:pt x="214" y="202"/>
                    <a:pt x="214" y="202"/>
                  </a:cubicBezTo>
                  <a:close/>
                  <a:moveTo>
                    <a:pt x="191" y="129"/>
                  </a:moveTo>
                  <a:cubicBezTo>
                    <a:pt x="209" y="166"/>
                    <a:pt x="209" y="166"/>
                    <a:pt x="209" y="166"/>
                  </a:cubicBezTo>
                  <a:cubicBezTo>
                    <a:pt x="206" y="168"/>
                    <a:pt x="204" y="170"/>
                    <a:pt x="202" y="172"/>
                  </a:cubicBezTo>
                  <a:cubicBezTo>
                    <a:pt x="197" y="181"/>
                    <a:pt x="199" y="192"/>
                    <a:pt x="207" y="199"/>
                  </a:cubicBezTo>
                  <a:cubicBezTo>
                    <a:pt x="202" y="230"/>
                    <a:pt x="202" y="230"/>
                    <a:pt x="202" y="230"/>
                  </a:cubicBezTo>
                  <a:cubicBezTo>
                    <a:pt x="198" y="231"/>
                    <a:pt x="195" y="234"/>
                    <a:pt x="192" y="238"/>
                  </a:cubicBezTo>
                  <a:cubicBezTo>
                    <a:pt x="191" y="240"/>
                    <a:pt x="190" y="243"/>
                    <a:pt x="189" y="245"/>
                  </a:cubicBezTo>
                  <a:cubicBezTo>
                    <a:pt x="183" y="245"/>
                    <a:pt x="183" y="245"/>
                    <a:pt x="183" y="245"/>
                  </a:cubicBezTo>
                  <a:cubicBezTo>
                    <a:pt x="182" y="240"/>
                    <a:pt x="179" y="236"/>
                    <a:pt x="174" y="233"/>
                  </a:cubicBezTo>
                  <a:cubicBezTo>
                    <a:pt x="172" y="231"/>
                    <a:pt x="169" y="230"/>
                    <a:pt x="167" y="230"/>
                  </a:cubicBezTo>
                  <a:cubicBezTo>
                    <a:pt x="146" y="189"/>
                    <a:pt x="146" y="189"/>
                    <a:pt x="146" y="189"/>
                  </a:cubicBezTo>
                  <a:cubicBezTo>
                    <a:pt x="150" y="180"/>
                    <a:pt x="146" y="169"/>
                    <a:pt x="138" y="164"/>
                  </a:cubicBezTo>
                  <a:cubicBezTo>
                    <a:pt x="136" y="163"/>
                    <a:pt x="135" y="162"/>
                    <a:pt x="133" y="162"/>
                  </a:cubicBezTo>
                  <a:cubicBezTo>
                    <a:pt x="138" y="131"/>
                    <a:pt x="138" y="131"/>
                    <a:pt x="138" y="131"/>
                  </a:cubicBezTo>
                  <a:cubicBezTo>
                    <a:pt x="145" y="132"/>
                    <a:pt x="151" y="128"/>
                    <a:pt x="155" y="122"/>
                  </a:cubicBezTo>
                  <a:cubicBezTo>
                    <a:pt x="156" y="121"/>
                    <a:pt x="156" y="120"/>
                    <a:pt x="157" y="119"/>
                  </a:cubicBezTo>
                  <a:cubicBezTo>
                    <a:pt x="167" y="119"/>
                    <a:pt x="167" y="119"/>
                    <a:pt x="167" y="119"/>
                  </a:cubicBezTo>
                  <a:cubicBezTo>
                    <a:pt x="168" y="122"/>
                    <a:pt x="171" y="125"/>
                    <a:pt x="174" y="127"/>
                  </a:cubicBezTo>
                  <a:cubicBezTo>
                    <a:pt x="179" y="130"/>
                    <a:pt x="185" y="130"/>
                    <a:pt x="191" y="129"/>
                  </a:cubicBezTo>
                  <a:close/>
                  <a:moveTo>
                    <a:pt x="158" y="113"/>
                  </a:moveTo>
                  <a:cubicBezTo>
                    <a:pt x="158" y="113"/>
                    <a:pt x="158" y="113"/>
                    <a:pt x="158" y="113"/>
                  </a:cubicBezTo>
                  <a:cubicBezTo>
                    <a:pt x="165" y="113"/>
                    <a:pt x="165" y="113"/>
                    <a:pt x="165" y="113"/>
                  </a:cubicBezTo>
                  <a:cubicBezTo>
                    <a:pt x="165" y="113"/>
                    <a:pt x="165" y="113"/>
                    <a:pt x="165" y="113"/>
                  </a:cubicBezTo>
                  <a:lnTo>
                    <a:pt x="158" y="113"/>
                  </a:lnTo>
                  <a:close/>
                  <a:moveTo>
                    <a:pt x="63" y="33"/>
                  </a:moveTo>
                  <a:cubicBezTo>
                    <a:pt x="65" y="31"/>
                    <a:pt x="65" y="29"/>
                    <a:pt x="66" y="27"/>
                  </a:cubicBezTo>
                  <a:cubicBezTo>
                    <a:pt x="72" y="27"/>
                    <a:pt x="72" y="27"/>
                    <a:pt x="72" y="27"/>
                  </a:cubicBezTo>
                  <a:cubicBezTo>
                    <a:pt x="72" y="33"/>
                    <a:pt x="76" y="39"/>
                    <a:pt x="81" y="43"/>
                  </a:cubicBezTo>
                  <a:cubicBezTo>
                    <a:pt x="90" y="48"/>
                    <a:pt x="101" y="46"/>
                    <a:pt x="108" y="38"/>
                  </a:cubicBezTo>
                  <a:cubicBezTo>
                    <a:pt x="144" y="60"/>
                    <a:pt x="144" y="60"/>
                    <a:pt x="144" y="60"/>
                  </a:cubicBezTo>
                  <a:cubicBezTo>
                    <a:pt x="140" y="69"/>
                    <a:pt x="143" y="81"/>
                    <a:pt x="151" y="86"/>
                  </a:cubicBezTo>
                  <a:cubicBezTo>
                    <a:pt x="157" y="89"/>
                    <a:pt x="164" y="90"/>
                    <a:pt x="169" y="88"/>
                  </a:cubicBezTo>
                  <a:cubicBezTo>
                    <a:pt x="173" y="94"/>
                    <a:pt x="173" y="94"/>
                    <a:pt x="173" y="94"/>
                  </a:cubicBezTo>
                  <a:cubicBezTo>
                    <a:pt x="171" y="95"/>
                    <a:pt x="169" y="97"/>
                    <a:pt x="168" y="99"/>
                  </a:cubicBezTo>
                  <a:cubicBezTo>
                    <a:pt x="166" y="102"/>
                    <a:pt x="165" y="104"/>
                    <a:pt x="165" y="107"/>
                  </a:cubicBezTo>
                  <a:cubicBezTo>
                    <a:pt x="158" y="107"/>
                    <a:pt x="158" y="107"/>
                    <a:pt x="158" y="107"/>
                  </a:cubicBezTo>
                  <a:cubicBezTo>
                    <a:pt x="157" y="102"/>
                    <a:pt x="154" y="98"/>
                    <a:pt x="149" y="95"/>
                  </a:cubicBezTo>
                  <a:cubicBezTo>
                    <a:pt x="140" y="89"/>
                    <a:pt x="130" y="91"/>
                    <a:pt x="123" y="99"/>
                  </a:cubicBezTo>
                  <a:cubicBezTo>
                    <a:pt x="85" y="75"/>
                    <a:pt x="85" y="75"/>
                    <a:pt x="85" y="75"/>
                  </a:cubicBezTo>
                  <a:cubicBezTo>
                    <a:pt x="88" y="66"/>
                    <a:pt x="85" y="55"/>
                    <a:pt x="77" y="50"/>
                  </a:cubicBezTo>
                  <a:cubicBezTo>
                    <a:pt x="74" y="48"/>
                    <a:pt x="70" y="47"/>
                    <a:pt x="67" y="47"/>
                  </a:cubicBezTo>
                  <a:cubicBezTo>
                    <a:pt x="62" y="35"/>
                    <a:pt x="62" y="35"/>
                    <a:pt x="62" y="35"/>
                  </a:cubicBezTo>
                  <a:cubicBezTo>
                    <a:pt x="62" y="35"/>
                    <a:pt x="63" y="34"/>
                    <a:pt x="63" y="33"/>
                  </a:cubicBezTo>
                  <a:close/>
                  <a:moveTo>
                    <a:pt x="57" y="39"/>
                  </a:moveTo>
                  <a:cubicBezTo>
                    <a:pt x="61" y="48"/>
                    <a:pt x="61" y="48"/>
                    <a:pt x="61" y="48"/>
                  </a:cubicBezTo>
                  <a:cubicBezTo>
                    <a:pt x="61" y="48"/>
                    <a:pt x="61" y="48"/>
                    <a:pt x="61" y="48"/>
                  </a:cubicBezTo>
                  <a:cubicBezTo>
                    <a:pt x="57" y="39"/>
                    <a:pt x="57" y="39"/>
                    <a:pt x="57" y="39"/>
                  </a:cubicBezTo>
                  <a:cubicBezTo>
                    <a:pt x="57" y="39"/>
                    <a:pt x="57" y="39"/>
                    <a:pt x="57" y="39"/>
                  </a:cubicBezTo>
                  <a:close/>
                  <a:moveTo>
                    <a:pt x="25" y="125"/>
                  </a:moveTo>
                  <a:cubicBezTo>
                    <a:pt x="27" y="124"/>
                    <a:pt x="29" y="122"/>
                    <a:pt x="30" y="120"/>
                  </a:cubicBezTo>
                  <a:cubicBezTo>
                    <a:pt x="34" y="114"/>
                    <a:pt x="34" y="106"/>
                    <a:pt x="30" y="100"/>
                  </a:cubicBezTo>
                  <a:cubicBezTo>
                    <a:pt x="53" y="82"/>
                    <a:pt x="53" y="82"/>
                    <a:pt x="53" y="82"/>
                  </a:cubicBezTo>
                  <a:cubicBezTo>
                    <a:pt x="54" y="82"/>
                    <a:pt x="55" y="83"/>
                    <a:pt x="56" y="84"/>
                  </a:cubicBezTo>
                  <a:cubicBezTo>
                    <a:pt x="64" y="89"/>
                    <a:pt x="75" y="87"/>
                    <a:pt x="82" y="80"/>
                  </a:cubicBezTo>
                  <a:cubicBezTo>
                    <a:pt x="120" y="103"/>
                    <a:pt x="120" y="103"/>
                    <a:pt x="120" y="103"/>
                  </a:cubicBezTo>
                  <a:cubicBezTo>
                    <a:pt x="116" y="112"/>
                    <a:pt x="119" y="123"/>
                    <a:pt x="128" y="129"/>
                  </a:cubicBezTo>
                  <a:cubicBezTo>
                    <a:pt x="129" y="129"/>
                    <a:pt x="131" y="130"/>
                    <a:pt x="132" y="131"/>
                  </a:cubicBezTo>
                  <a:cubicBezTo>
                    <a:pt x="127" y="161"/>
                    <a:pt x="127" y="161"/>
                    <a:pt x="127" y="161"/>
                  </a:cubicBezTo>
                  <a:cubicBezTo>
                    <a:pt x="121" y="161"/>
                    <a:pt x="114" y="164"/>
                    <a:pt x="110" y="170"/>
                  </a:cubicBezTo>
                  <a:cubicBezTo>
                    <a:pt x="109" y="172"/>
                    <a:pt x="109" y="174"/>
                    <a:pt x="108" y="176"/>
                  </a:cubicBezTo>
                  <a:cubicBezTo>
                    <a:pt x="70" y="176"/>
                    <a:pt x="70" y="176"/>
                    <a:pt x="70" y="176"/>
                  </a:cubicBezTo>
                  <a:cubicBezTo>
                    <a:pt x="69" y="170"/>
                    <a:pt x="66" y="165"/>
                    <a:pt x="61" y="161"/>
                  </a:cubicBezTo>
                  <a:cubicBezTo>
                    <a:pt x="55" y="158"/>
                    <a:pt x="49" y="158"/>
                    <a:pt x="43" y="160"/>
                  </a:cubicBezTo>
                  <a:lnTo>
                    <a:pt x="25" y="125"/>
                  </a:lnTo>
                  <a:close/>
                  <a:moveTo>
                    <a:pt x="41" y="196"/>
                  </a:moveTo>
                  <a:cubicBezTo>
                    <a:pt x="42" y="196"/>
                    <a:pt x="43" y="197"/>
                    <a:pt x="44" y="197"/>
                  </a:cubicBezTo>
                  <a:cubicBezTo>
                    <a:pt x="27" y="224"/>
                    <a:pt x="27" y="224"/>
                    <a:pt x="27" y="224"/>
                  </a:cubicBezTo>
                  <a:cubicBezTo>
                    <a:pt x="27" y="223"/>
                    <a:pt x="26" y="223"/>
                    <a:pt x="25" y="222"/>
                  </a:cubicBezTo>
                  <a:lnTo>
                    <a:pt x="41" y="196"/>
                  </a:lnTo>
                  <a:close/>
                  <a:moveTo>
                    <a:pt x="25" y="253"/>
                  </a:moveTo>
                  <a:cubicBezTo>
                    <a:pt x="27" y="251"/>
                    <a:pt x="28" y="250"/>
                    <a:pt x="30" y="248"/>
                  </a:cubicBezTo>
                  <a:cubicBezTo>
                    <a:pt x="33" y="242"/>
                    <a:pt x="33" y="235"/>
                    <a:pt x="31" y="229"/>
                  </a:cubicBezTo>
                  <a:cubicBezTo>
                    <a:pt x="50" y="198"/>
                    <a:pt x="50" y="198"/>
                    <a:pt x="50" y="198"/>
                  </a:cubicBezTo>
                  <a:cubicBezTo>
                    <a:pt x="57" y="198"/>
                    <a:pt x="64" y="195"/>
                    <a:pt x="67" y="189"/>
                  </a:cubicBezTo>
                  <a:cubicBezTo>
                    <a:pt x="69" y="186"/>
                    <a:pt x="70" y="184"/>
                    <a:pt x="70" y="181"/>
                  </a:cubicBezTo>
                  <a:cubicBezTo>
                    <a:pt x="108" y="182"/>
                    <a:pt x="108" y="182"/>
                    <a:pt x="108" y="182"/>
                  </a:cubicBezTo>
                  <a:cubicBezTo>
                    <a:pt x="108" y="188"/>
                    <a:pt x="111" y="194"/>
                    <a:pt x="117" y="198"/>
                  </a:cubicBezTo>
                  <a:cubicBezTo>
                    <a:pt x="122" y="201"/>
                    <a:pt x="129" y="201"/>
                    <a:pt x="134" y="199"/>
                  </a:cubicBezTo>
                  <a:cubicBezTo>
                    <a:pt x="152" y="233"/>
                    <a:pt x="152" y="233"/>
                    <a:pt x="152" y="233"/>
                  </a:cubicBezTo>
                  <a:cubicBezTo>
                    <a:pt x="150" y="235"/>
                    <a:pt x="148" y="237"/>
                    <a:pt x="146" y="239"/>
                  </a:cubicBezTo>
                  <a:cubicBezTo>
                    <a:pt x="141" y="247"/>
                    <a:pt x="143" y="257"/>
                    <a:pt x="150" y="264"/>
                  </a:cubicBezTo>
                  <a:cubicBezTo>
                    <a:pt x="132" y="292"/>
                    <a:pt x="132" y="292"/>
                    <a:pt x="132" y="292"/>
                  </a:cubicBezTo>
                  <a:cubicBezTo>
                    <a:pt x="123" y="288"/>
                    <a:pt x="113" y="291"/>
                    <a:pt x="107" y="300"/>
                  </a:cubicBezTo>
                  <a:cubicBezTo>
                    <a:pt x="106" y="302"/>
                    <a:pt x="105" y="304"/>
                    <a:pt x="105" y="306"/>
                  </a:cubicBezTo>
                  <a:cubicBezTo>
                    <a:pt x="70" y="306"/>
                    <a:pt x="70" y="306"/>
                    <a:pt x="70" y="306"/>
                  </a:cubicBezTo>
                  <a:cubicBezTo>
                    <a:pt x="69" y="300"/>
                    <a:pt x="66" y="295"/>
                    <a:pt x="60" y="291"/>
                  </a:cubicBezTo>
                  <a:cubicBezTo>
                    <a:pt x="55" y="288"/>
                    <a:pt x="49" y="288"/>
                    <a:pt x="43" y="290"/>
                  </a:cubicBezTo>
                  <a:lnTo>
                    <a:pt x="25" y="253"/>
                  </a:lnTo>
                  <a:close/>
                  <a:moveTo>
                    <a:pt x="105" y="315"/>
                  </a:moveTo>
                  <a:cubicBezTo>
                    <a:pt x="68" y="316"/>
                    <a:pt x="68" y="316"/>
                    <a:pt x="68" y="316"/>
                  </a:cubicBezTo>
                  <a:cubicBezTo>
                    <a:pt x="69" y="314"/>
                    <a:pt x="69" y="313"/>
                    <a:pt x="69" y="312"/>
                  </a:cubicBezTo>
                  <a:cubicBezTo>
                    <a:pt x="104" y="312"/>
                    <a:pt x="104" y="312"/>
                    <a:pt x="104" y="312"/>
                  </a:cubicBezTo>
                  <a:cubicBezTo>
                    <a:pt x="105" y="313"/>
                    <a:pt x="105" y="314"/>
                    <a:pt x="105" y="315"/>
                  </a:cubicBezTo>
                  <a:close/>
                  <a:moveTo>
                    <a:pt x="17" y="353"/>
                  </a:moveTo>
                  <a:cubicBezTo>
                    <a:pt x="21" y="347"/>
                    <a:pt x="21" y="339"/>
                    <a:pt x="18" y="333"/>
                  </a:cubicBezTo>
                  <a:cubicBezTo>
                    <a:pt x="35" y="322"/>
                    <a:pt x="35" y="322"/>
                    <a:pt x="35" y="322"/>
                  </a:cubicBezTo>
                  <a:cubicBezTo>
                    <a:pt x="37" y="323"/>
                    <a:pt x="38" y="324"/>
                    <a:pt x="39" y="325"/>
                  </a:cubicBezTo>
                  <a:cubicBezTo>
                    <a:pt x="48" y="330"/>
                    <a:pt x="58" y="329"/>
                    <a:pt x="65" y="321"/>
                  </a:cubicBezTo>
                  <a:cubicBezTo>
                    <a:pt x="107" y="321"/>
                    <a:pt x="107" y="321"/>
                    <a:pt x="107" y="321"/>
                  </a:cubicBezTo>
                  <a:cubicBezTo>
                    <a:pt x="109" y="323"/>
                    <a:pt x="111" y="326"/>
                    <a:pt x="114" y="327"/>
                  </a:cubicBezTo>
                  <a:cubicBezTo>
                    <a:pt x="119" y="331"/>
                    <a:pt x="126" y="331"/>
                    <a:pt x="132" y="329"/>
                  </a:cubicBezTo>
                  <a:cubicBezTo>
                    <a:pt x="135" y="336"/>
                    <a:pt x="135" y="336"/>
                    <a:pt x="135" y="336"/>
                  </a:cubicBezTo>
                  <a:cubicBezTo>
                    <a:pt x="133" y="337"/>
                    <a:pt x="131" y="339"/>
                    <a:pt x="129" y="342"/>
                  </a:cubicBezTo>
                  <a:cubicBezTo>
                    <a:pt x="127" y="345"/>
                    <a:pt x="126" y="349"/>
                    <a:pt x="126" y="353"/>
                  </a:cubicBezTo>
                  <a:cubicBezTo>
                    <a:pt x="108" y="364"/>
                    <a:pt x="108" y="364"/>
                    <a:pt x="108" y="364"/>
                  </a:cubicBezTo>
                  <a:cubicBezTo>
                    <a:pt x="99" y="359"/>
                    <a:pt x="88" y="362"/>
                    <a:pt x="82" y="371"/>
                  </a:cubicBezTo>
                  <a:cubicBezTo>
                    <a:pt x="80" y="373"/>
                    <a:pt x="80" y="376"/>
                    <a:pt x="79" y="379"/>
                  </a:cubicBezTo>
                  <a:cubicBezTo>
                    <a:pt x="37" y="380"/>
                    <a:pt x="37" y="380"/>
                    <a:pt x="37" y="380"/>
                  </a:cubicBezTo>
                  <a:cubicBezTo>
                    <a:pt x="36" y="375"/>
                    <a:pt x="33" y="370"/>
                    <a:pt x="28" y="367"/>
                  </a:cubicBezTo>
                  <a:cubicBezTo>
                    <a:pt x="23" y="364"/>
                    <a:pt x="18" y="363"/>
                    <a:pt x="13" y="365"/>
                  </a:cubicBezTo>
                  <a:cubicBezTo>
                    <a:pt x="11" y="360"/>
                    <a:pt x="11" y="360"/>
                    <a:pt x="11" y="360"/>
                  </a:cubicBezTo>
                  <a:cubicBezTo>
                    <a:pt x="13" y="358"/>
                    <a:pt x="16" y="356"/>
                    <a:pt x="17" y="353"/>
                  </a:cubicBezTo>
                  <a:close/>
                  <a:moveTo>
                    <a:pt x="5" y="362"/>
                  </a:moveTo>
                  <a:cubicBezTo>
                    <a:pt x="7" y="367"/>
                    <a:pt x="7" y="367"/>
                    <a:pt x="7" y="367"/>
                  </a:cubicBezTo>
                  <a:cubicBezTo>
                    <a:pt x="7" y="367"/>
                    <a:pt x="7" y="367"/>
                    <a:pt x="7" y="367"/>
                  </a:cubicBezTo>
                  <a:cubicBezTo>
                    <a:pt x="5" y="362"/>
                    <a:pt x="5" y="362"/>
                    <a:pt x="5" y="362"/>
                  </a:cubicBezTo>
                  <a:cubicBezTo>
                    <a:pt x="5" y="362"/>
                    <a:pt x="5" y="362"/>
                    <a:pt x="5" y="3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6D21B180-FF86-A76A-3D0F-F505F6B78762}"/>
                </a:ext>
              </a:extLst>
            </p:cNvPr>
            <p:cNvSpPr>
              <a:spLocks noEditPoints="1"/>
            </p:cNvSpPr>
            <p:nvPr/>
          </p:nvSpPr>
          <p:spPr bwMode="auto">
            <a:xfrm>
              <a:off x="5" y="5"/>
              <a:ext cx="348" cy="782"/>
            </a:xfrm>
            <a:custGeom>
              <a:avLst/>
              <a:gdLst>
                <a:gd name="T0" fmla="*/ 127 w 181"/>
                <a:gd name="T1" fmla="*/ 32 h 406"/>
                <a:gd name="T2" fmla="*/ 78 w 181"/>
                <a:gd name="T3" fmla="*/ 52 h 406"/>
                <a:gd name="T4" fmla="*/ 58 w 181"/>
                <a:gd name="T5" fmla="*/ 84 h 406"/>
                <a:gd name="T6" fmla="*/ 39 w 181"/>
                <a:gd name="T7" fmla="*/ 119 h 406"/>
                <a:gd name="T8" fmla="*/ 19 w 181"/>
                <a:gd name="T9" fmla="*/ 181 h 406"/>
                <a:gd name="T10" fmla="*/ 6 w 181"/>
                <a:gd name="T11" fmla="*/ 214 h 406"/>
                <a:gd name="T12" fmla="*/ 48 w 181"/>
                <a:gd name="T13" fmla="*/ 280 h 406"/>
                <a:gd name="T14" fmla="*/ 65 w 181"/>
                <a:gd name="T15" fmla="*/ 315 h 406"/>
                <a:gd name="T16" fmla="*/ 71 w 181"/>
                <a:gd name="T17" fmla="*/ 356 h 406"/>
                <a:gd name="T18" fmla="*/ 136 w 181"/>
                <a:gd name="T19" fmla="*/ 400 h 406"/>
                <a:gd name="T20" fmla="*/ 179 w 181"/>
                <a:gd name="T21" fmla="*/ 384 h 406"/>
                <a:gd name="T22" fmla="*/ 179 w 181"/>
                <a:gd name="T23" fmla="*/ 378 h 406"/>
                <a:gd name="T24" fmla="*/ 143 w 181"/>
                <a:gd name="T25" fmla="*/ 363 h 406"/>
                <a:gd name="T26" fmla="*/ 75 w 181"/>
                <a:gd name="T27" fmla="*/ 320 h 406"/>
                <a:gd name="T28" fmla="*/ 80 w 181"/>
                <a:gd name="T29" fmla="*/ 298 h 406"/>
                <a:gd name="T30" fmla="*/ 125 w 181"/>
                <a:gd name="T31" fmla="*/ 308 h 406"/>
                <a:gd name="T32" fmla="*/ 180 w 181"/>
                <a:gd name="T33" fmla="*/ 361 h 406"/>
                <a:gd name="T34" fmla="*/ 167 w 181"/>
                <a:gd name="T35" fmla="*/ 327 h 406"/>
                <a:gd name="T36" fmla="*/ 114 w 181"/>
                <a:gd name="T37" fmla="*/ 276 h 406"/>
                <a:gd name="T38" fmla="*/ 136 w 181"/>
                <a:gd name="T39" fmla="*/ 238 h 406"/>
                <a:gd name="T40" fmla="*/ 181 w 181"/>
                <a:gd name="T41" fmla="*/ 220 h 406"/>
                <a:gd name="T42" fmla="*/ 135 w 181"/>
                <a:gd name="T43" fmla="*/ 232 h 406"/>
                <a:gd name="T44" fmla="*/ 98 w 181"/>
                <a:gd name="T45" fmla="*/ 176 h 406"/>
                <a:gd name="T46" fmla="*/ 134 w 181"/>
                <a:gd name="T47" fmla="*/ 117 h 406"/>
                <a:gd name="T48" fmla="*/ 181 w 181"/>
                <a:gd name="T49" fmla="*/ 123 h 406"/>
                <a:gd name="T50" fmla="*/ 132 w 181"/>
                <a:gd name="T51" fmla="*/ 94 h 406"/>
                <a:gd name="T52" fmla="*/ 106 w 181"/>
                <a:gd name="T53" fmla="*/ 79 h 406"/>
                <a:gd name="T54" fmla="*/ 137 w 181"/>
                <a:gd name="T55" fmla="*/ 41 h 406"/>
                <a:gd name="T56" fmla="*/ 181 w 181"/>
                <a:gd name="T57" fmla="*/ 25 h 406"/>
                <a:gd name="T58" fmla="*/ 156 w 181"/>
                <a:gd name="T59" fmla="*/ 6 h 406"/>
                <a:gd name="T60" fmla="*/ 30 w 181"/>
                <a:gd name="T61" fmla="*/ 184 h 406"/>
                <a:gd name="T62" fmla="*/ 101 w 181"/>
                <a:gd name="T63" fmla="*/ 344 h 406"/>
                <a:gd name="T64" fmla="*/ 100 w 181"/>
                <a:gd name="T65" fmla="*/ 347 h 406"/>
                <a:gd name="T66" fmla="*/ 175 w 181"/>
                <a:gd name="T67" fmla="*/ 104 h 406"/>
                <a:gd name="T68" fmla="*/ 176 w 181"/>
                <a:gd name="T69" fmla="*/ 100 h 406"/>
                <a:gd name="T70" fmla="*/ 80 w 181"/>
                <a:gd name="T71" fmla="*/ 291 h 406"/>
                <a:gd name="T72" fmla="*/ 108 w 181"/>
                <a:gd name="T73" fmla="*/ 275 h 406"/>
                <a:gd name="T74" fmla="*/ 78 w 181"/>
                <a:gd name="T75" fmla="*/ 286 h 406"/>
                <a:gd name="T76" fmla="*/ 34 w 181"/>
                <a:gd name="T77" fmla="*/ 241 h 406"/>
                <a:gd name="T78" fmla="*/ 37 w 181"/>
                <a:gd name="T79" fmla="*/ 183 h 406"/>
                <a:gd name="T80" fmla="*/ 61 w 181"/>
                <a:gd name="T81" fmla="*/ 169 h 406"/>
                <a:gd name="T82" fmla="*/ 104 w 181"/>
                <a:gd name="T83" fmla="*/ 221 h 406"/>
                <a:gd name="T84" fmla="*/ 110 w 181"/>
                <a:gd name="T85" fmla="*/ 255 h 406"/>
                <a:gd name="T86" fmla="*/ 112 w 181"/>
                <a:gd name="T87" fmla="*/ 217 h 406"/>
                <a:gd name="T88" fmla="*/ 94 w 181"/>
                <a:gd name="T89" fmla="*/ 181 h 406"/>
                <a:gd name="T90" fmla="*/ 64 w 181"/>
                <a:gd name="T91" fmla="*/ 156 h 406"/>
                <a:gd name="T92" fmla="*/ 40 w 181"/>
                <a:gd name="T93" fmla="*/ 148 h 406"/>
                <a:gd name="T94" fmla="*/ 65 w 181"/>
                <a:gd name="T95" fmla="*/ 112 h 406"/>
                <a:gd name="T96" fmla="*/ 84 w 181"/>
                <a:gd name="T97" fmla="*/ 79 h 406"/>
                <a:gd name="T98" fmla="*/ 101 w 181"/>
                <a:gd name="T99" fmla="*/ 97 h 406"/>
                <a:gd name="T100" fmla="*/ 111 w 181"/>
                <a:gd name="T101" fmla="*/ 51 h 406"/>
                <a:gd name="T102" fmla="*/ 112 w 181"/>
                <a:gd name="T103" fmla="*/ 5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1" h="406">
                  <a:moveTo>
                    <a:pt x="156" y="6"/>
                  </a:moveTo>
                  <a:cubicBezTo>
                    <a:pt x="147" y="0"/>
                    <a:pt x="134" y="3"/>
                    <a:pt x="128" y="13"/>
                  </a:cubicBezTo>
                  <a:cubicBezTo>
                    <a:pt x="125" y="19"/>
                    <a:pt x="125" y="26"/>
                    <a:pt x="127" y="32"/>
                  </a:cubicBezTo>
                  <a:cubicBezTo>
                    <a:pt x="107" y="47"/>
                    <a:pt x="107" y="47"/>
                    <a:pt x="107" y="47"/>
                  </a:cubicBezTo>
                  <a:cubicBezTo>
                    <a:pt x="106" y="46"/>
                    <a:pt x="106" y="46"/>
                    <a:pt x="105" y="45"/>
                  </a:cubicBezTo>
                  <a:cubicBezTo>
                    <a:pt x="96" y="40"/>
                    <a:pt x="83" y="42"/>
                    <a:pt x="78" y="52"/>
                  </a:cubicBezTo>
                  <a:cubicBezTo>
                    <a:pt x="74" y="58"/>
                    <a:pt x="74" y="65"/>
                    <a:pt x="77" y="71"/>
                  </a:cubicBezTo>
                  <a:cubicBezTo>
                    <a:pt x="61" y="86"/>
                    <a:pt x="61" y="86"/>
                    <a:pt x="61" y="86"/>
                  </a:cubicBezTo>
                  <a:cubicBezTo>
                    <a:pt x="60" y="85"/>
                    <a:pt x="59" y="85"/>
                    <a:pt x="58" y="84"/>
                  </a:cubicBezTo>
                  <a:cubicBezTo>
                    <a:pt x="49" y="78"/>
                    <a:pt x="37" y="81"/>
                    <a:pt x="31" y="91"/>
                  </a:cubicBezTo>
                  <a:cubicBezTo>
                    <a:pt x="25" y="100"/>
                    <a:pt x="28" y="112"/>
                    <a:pt x="37" y="118"/>
                  </a:cubicBezTo>
                  <a:cubicBezTo>
                    <a:pt x="38" y="119"/>
                    <a:pt x="39" y="119"/>
                    <a:pt x="39" y="119"/>
                  </a:cubicBezTo>
                  <a:cubicBezTo>
                    <a:pt x="32" y="145"/>
                    <a:pt x="32" y="145"/>
                    <a:pt x="32" y="145"/>
                  </a:cubicBezTo>
                  <a:cubicBezTo>
                    <a:pt x="24" y="144"/>
                    <a:pt x="17" y="147"/>
                    <a:pt x="13" y="154"/>
                  </a:cubicBezTo>
                  <a:cubicBezTo>
                    <a:pt x="7" y="163"/>
                    <a:pt x="10" y="176"/>
                    <a:pt x="19" y="181"/>
                  </a:cubicBezTo>
                  <a:cubicBezTo>
                    <a:pt x="21" y="182"/>
                    <a:pt x="22" y="183"/>
                    <a:pt x="24" y="183"/>
                  </a:cubicBezTo>
                  <a:cubicBezTo>
                    <a:pt x="22" y="205"/>
                    <a:pt x="22" y="205"/>
                    <a:pt x="22" y="205"/>
                  </a:cubicBezTo>
                  <a:cubicBezTo>
                    <a:pt x="15" y="205"/>
                    <a:pt x="9" y="209"/>
                    <a:pt x="6" y="214"/>
                  </a:cubicBezTo>
                  <a:cubicBezTo>
                    <a:pt x="0" y="224"/>
                    <a:pt x="3" y="236"/>
                    <a:pt x="12" y="242"/>
                  </a:cubicBezTo>
                  <a:cubicBezTo>
                    <a:pt x="17" y="245"/>
                    <a:pt x="24" y="245"/>
                    <a:pt x="29" y="244"/>
                  </a:cubicBezTo>
                  <a:cubicBezTo>
                    <a:pt x="48" y="280"/>
                    <a:pt x="48" y="280"/>
                    <a:pt x="48" y="280"/>
                  </a:cubicBezTo>
                  <a:cubicBezTo>
                    <a:pt x="46" y="282"/>
                    <a:pt x="45" y="283"/>
                    <a:pt x="44" y="285"/>
                  </a:cubicBezTo>
                  <a:cubicBezTo>
                    <a:pt x="38" y="294"/>
                    <a:pt x="41" y="306"/>
                    <a:pt x="50" y="312"/>
                  </a:cubicBezTo>
                  <a:cubicBezTo>
                    <a:pt x="55" y="315"/>
                    <a:pt x="60" y="316"/>
                    <a:pt x="65" y="315"/>
                  </a:cubicBezTo>
                  <a:cubicBezTo>
                    <a:pt x="70" y="323"/>
                    <a:pt x="70" y="323"/>
                    <a:pt x="70" y="323"/>
                  </a:cubicBezTo>
                  <a:cubicBezTo>
                    <a:pt x="68" y="324"/>
                    <a:pt x="66" y="326"/>
                    <a:pt x="65" y="328"/>
                  </a:cubicBezTo>
                  <a:cubicBezTo>
                    <a:pt x="59" y="338"/>
                    <a:pt x="62" y="350"/>
                    <a:pt x="71" y="356"/>
                  </a:cubicBezTo>
                  <a:cubicBezTo>
                    <a:pt x="79" y="361"/>
                    <a:pt x="90" y="359"/>
                    <a:pt x="96" y="352"/>
                  </a:cubicBezTo>
                  <a:cubicBezTo>
                    <a:pt x="129" y="372"/>
                    <a:pt x="129" y="372"/>
                    <a:pt x="129" y="372"/>
                  </a:cubicBezTo>
                  <a:cubicBezTo>
                    <a:pt x="123" y="382"/>
                    <a:pt x="126" y="394"/>
                    <a:pt x="136" y="400"/>
                  </a:cubicBezTo>
                  <a:cubicBezTo>
                    <a:pt x="145" y="406"/>
                    <a:pt x="157" y="403"/>
                    <a:pt x="163" y="393"/>
                  </a:cubicBezTo>
                  <a:cubicBezTo>
                    <a:pt x="165" y="390"/>
                    <a:pt x="166" y="387"/>
                    <a:pt x="166" y="384"/>
                  </a:cubicBezTo>
                  <a:cubicBezTo>
                    <a:pt x="179" y="384"/>
                    <a:pt x="179" y="384"/>
                    <a:pt x="179" y="384"/>
                  </a:cubicBezTo>
                  <a:cubicBezTo>
                    <a:pt x="179" y="387"/>
                    <a:pt x="180" y="389"/>
                    <a:pt x="181" y="392"/>
                  </a:cubicBezTo>
                  <a:cubicBezTo>
                    <a:pt x="181" y="372"/>
                    <a:pt x="181" y="372"/>
                    <a:pt x="181" y="372"/>
                  </a:cubicBezTo>
                  <a:cubicBezTo>
                    <a:pt x="180" y="374"/>
                    <a:pt x="179" y="376"/>
                    <a:pt x="179" y="378"/>
                  </a:cubicBezTo>
                  <a:cubicBezTo>
                    <a:pt x="165" y="378"/>
                    <a:pt x="165" y="378"/>
                    <a:pt x="165" y="378"/>
                  </a:cubicBezTo>
                  <a:cubicBezTo>
                    <a:pt x="164" y="373"/>
                    <a:pt x="161" y="369"/>
                    <a:pt x="157" y="366"/>
                  </a:cubicBezTo>
                  <a:cubicBezTo>
                    <a:pt x="153" y="363"/>
                    <a:pt x="148" y="363"/>
                    <a:pt x="143" y="363"/>
                  </a:cubicBezTo>
                  <a:cubicBezTo>
                    <a:pt x="101" y="337"/>
                    <a:pt x="101" y="337"/>
                    <a:pt x="101" y="337"/>
                  </a:cubicBezTo>
                  <a:cubicBezTo>
                    <a:pt x="101" y="331"/>
                    <a:pt x="98" y="325"/>
                    <a:pt x="92" y="322"/>
                  </a:cubicBezTo>
                  <a:cubicBezTo>
                    <a:pt x="87" y="319"/>
                    <a:pt x="80" y="318"/>
                    <a:pt x="75" y="320"/>
                  </a:cubicBezTo>
                  <a:cubicBezTo>
                    <a:pt x="71" y="312"/>
                    <a:pt x="71" y="312"/>
                    <a:pt x="71" y="312"/>
                  </a:cubicBezTo>
                  <a:cubicBezTo>
                    <a:pt x="73" y="311"/>
                    <a:pt x="76" y="309"/>
                    <a:pt x="78" y="306"/>
                  </a:cubicBezTo>
                  <a:cubicBezTo>
                    <a:pt x="79" y="303"/>
                    <a:pt x="80" y="300"/>
                    <a:pt x="80" y="298"/>
                  </a:cubicBezTo>
                  <a:cubicBezTo>
                    <a:pt x="90" y="298"/>
                    <a:pt x="90" y="298"/>
                    <a:pt x="90" y="298"/>
                  </a:cubicBezTo>
                  <a:cubicBezTo>
                    <a:pt x="91" y="303"/>
                    <a:pt x="94" y="309"/>
                    <a:pt x="99" y="312"/>
                  </a:cubicBezTo>
                  <a:cubicBezTo>
                    <a:pt x="108" y="317"/>
                    <a:pt x="119" y="316"/>
                    <a:pt x="125" y="308"/>
                  </a:cubicBezTo>
                  <a:cubicBezTo>
                    <a:pt x="164" y="332"/>
                    <a:pt x="164" y="332"/>
                    <a:pt x="164" y="332"/>
                  </a:cubicBezTo>
                  <a:cubicBezTo>
                    <a:pt x="159" y="341"/>
                    <a:pt x="162" y="352"/>
                    <a:pt x="171" y="358"/>
                  </a:cubicBezTo>
                  <a:cubicBezTo>
                    <a:pt x="174" y="360"/>
                    <a:pt x="177" y="360"/>
                    <a:pt x="180" y="361"/>
                  </a:cubicBezTo>
                  <a:cubicBezTo>
                    <a:pt x="181" y="363"/>
                    <a:pt x="181" y="363"/>
                    <a:pt x="181" y="363"/>
                  </a:cubicBezTo>
                  <a:cubicBezTo>
                    <a:pt x="181" y="321"/>
                    <a:pt x="181" y="321"/>
                    <a:pt x="181" y="321"/>
                  </a:cubicBezTo>
                  <a:cubicBezTo>
                    <a:pt x="176" y="321"/>
                    <a:pt x="171" y="323"/>
                    <a:pt x="167" y="327"/>
                  </a:cubicBezTo>
                  <a:cubicBezTo>
                    <a:pt x="128" y="303"/>
                    <a:pt x="128" y="303"/>
                    <a:pt x="128" y="303"/>
                  </a:cubicBezTo>
                  <a:cubicBezTo>
                    <a:pt x="132" y="294"/>
                    <a:pt x="129" y="284"/>
                    <a:pt x="120" y="278"/>
                  </a:cubicBezTo>
                  <a:cubicBezTo>
                    <a:pt x="118" y="277"/>
                    <a:pt x="116" y="276"/>
                    <a:pt x="114" y="276"/>
                  </a:cubicBezTo>
                  <a:cubicBezTo>
                    <a:pt x="116" y="256"/>
                    <a:pt x="116" y="256"/>
                    <a:pt x="116" y="256"/>
                  </a:cubicBezTo>
                  <a:cubicBezTo>
                    <a:pt x="122" y="256"/>
                    <a:pt x="129" y="253"/>
                    <a:pt x="133" y="247"/>
                  </a:cubicBezTo>
                  <a:cubicBezTo>
                    <a:pt x="134" y="244"/>
                    <a:pt x="135" y="241"/>
                    <a:pt x="136" y="238"/>
                  </a:cubicBezTo>
                  <a:cubicBezTo>
                    <a:pt x="174" y="237"/>
                    <a:pt x="174" y="237"/>
                    <a:pt x="174" y="237"/>
                  </a:cubicBezTo>
                  <a:cubicBezTo>
                    <a:pt x="174" y="243"/>
                    <a:pt x="177" y="247"/>
                    <a:pt x="181" y="251"/>
                  </a:cubicBezTo>
                  <a:cubicBezTo>
                    <a:pt x="181" y="220"/>
                    <a:pt x="181" y="220"/>
                    <a:pt x="181" y="220"/>
                  </a:cubicBezTo>
                  <a:cubicBezTo>
                    <a:pt x="179" y="221"/>
                    <a:pt x="178" y="223"/>
                    <a:pt x="177" y="225"/>
                  </a:cubicBezTo>
                  <a:cubicBezTo>
                    <a:pt x="175" y="227"/>
                    <a:pt x="175" y="229"/>
                    <a:pt x="174" y="232"/>
                  </a:cubicBezTo>
                  <a:cubicBezTo>
                    <a:pt x="135" y="232"/>
                    <a:pt x="135" y="232"/>
                    <a:pt x="135" y="232"/>
                  </a:cubicBezTo>
                  <a:cubicBezTo>
                    <a:pt x="134" y="227"/>
                    <a:pt x="131" y="222"/>
                    <a:pt x="126" y="219"/>
                  </a:cubicBezTo>
                  <a:cubicBezTo>
                    <a:pt x="124" y="218"/>
                    <a:pt x="121" y="217"/>
                    <a:pt x="119" y="217"/>
                  </a:cubicBezTo>
                  <a:cubicBezTo>
                    <a:pt x="98" y="176"/>
                    <a:pt x="98" y="176"/>
                    <a:pt x="98" y="176"/>
                  </a:cubicBezTo>
                  <a:cubicBezTo>
                    <a:pt x="103" y="167"/>
                    <a:pt x="100" y="156"/>
                    <a:pt x="92" y="151"/>
                  </a:cubicBezTo>
                  <a:cubicBezTo>
                    <a:pt x="108" y="125"/>
                    <a:pt x="108" y="125"/>
                    <a:pt x="108" y="125"/>
                  </a:cubicBezTo>
                  <a:cubicBezTo>
                    <a:pt x="118" y="129"/>
                    <a:pt x="129" y="126"/>
                    <a:pt x="134" y="117"/>
                  </a:cubicBezTo>
                  <a:cubicBezTo>
                    <a:pt x="136" y="115"/>
                    <a:pt x="137" y="112"/>
                    <a:pt x="137" y="109"/>
                  </a:cubicBezTo>
                  <a:cubicBezTo>
                    <a:pt x="174" y="109"/>
                    <a:pt x="174" y="109"/>
                    <a:pt x="174" y="109"/>
                  </a:cubicBezTo>
                  <a:cubicBezTo>
                    <a:pt x="175" y="115"/>
                    <a:pt x="177" y="120"/>
                    <a:pt x="181" y="123"/>
                  </a:cubicBezTo>
                  <a:cubicBezTo>
                    <a:pt x="181" y="93"/>
                    <a:pt x="181" y="93"/>
                    <a:pt x="181" y="93"/>
                  </a:cubicBezTo>
                  <a:cubicBezTo>
                    <a:pt x="181" y="93"/>
                    <a:pt x="180" y="94"/>
                    <a:pt x="179" y="94"/>
                  </a:cubicBezTo>
                  <a:cubicBezTo>
                    <a:pt x="132" y="94"/>
                    <a:pt x="132" y="94"/>
                    <a:pt x="132" y="94"/>
                  </a:cubicBezTo>
                  <a:cubicBezTo>
                    <a:pt x="131" y="93"/>
                    <a:pt x="130" y="91"/>
                    <a:pt x="128" y="90"/>
                  </a:cubicBezTo>
                  <a:cubicBezTo>
                    <a:pt x="123" y="87"/>
                    <a:pt x="116" y="86"/>
                    <a:pt x="111" y="88"/>
                  </a:cubicBezTo>
                  <a:cubicBezTo>
                    <a:pt x="106" y="79"/>
                    <a:pt x="106" y="79"/>
                    <a:pt x="106" y="79"/>
                  </a:cubicBezTo>
                  <a:cubicBezTo>
                    <a:pt x="108" y="77"/>
                    <a:pt x="110" y="75"/>
                    <a:pt x="112" y="73"/>
                  </a:cubicBezTo>
                  <a:cubicBezTo>
                    <a:pt x="114" y="68"/>
                    <a:pt x="115" y="63"/>
                    <a:pt x="114" y="59"/>
                  </a:cubicBezTo>
                  <a:cubicBezTo>
                    <a:pt x="137" y="41"/>
                    <a:pt x="137" y="41"/>
                    <a:pt x="137" y="41"/>
                  </a:cubicBezTo>
                  <a:cubicBezTo>
                    <a:pt x="146" y="45"/>
                    <a:pt x="157" y="42"/>
                    <a:pt x="162" y="34"/>
                  </a:cubicBezTo>
                  <a:cubicBezTo>
                    <a:pt x="164" y="31"/>
                    <a:pt x="165" y="28"/>
                    <a:pt x="165" y="25"/>
                  </a:cubicBezTo>
                  <a:cubicBezTo>
                    <a:pt x="181" y="25"/>
                    <a:pt x="181" y="25"/>
                    <a:pt x="181" y="25"/>
                  </a:cubicBezTo>
                  <a:cubicBezTo>
                    <a:pt x="181" y="19"/>
                    <a:pt x="181" y="19"/>
                    <a:pt x="181" y="19"/>
                  </a:cubicBezTo>
                  <a:cubicBezTo>
                    <a:pt x="165" y="19"/>
                    <a:pt x="165" y="19"/>
                    <a:pt x="165" y="19"/>
                  </a:cubicBezTo>
                  <a:cubicBezTo>
                    <a:pt x="164" y="14"/>
                    <a:pt x="161" y="9"/>
                    <a:pt x="156" y="6"/>
                  </a:cubicBezTo>
                  <a:close/>
                  <a:moveTo>
                    <a:pt x="29" y="206"/>
                  </a:moveTo>
                  <a:cubicBezTo>
                    <a:pt x="28" y="206"/>
                    <a:pt x="28" y="206"/>
                    <a:pt x="27" y="206"/>
                  </a:cubicBezTo>
                  <a:cubicBezTo>
                    <a:pt x="30" y="184"/>
                    <a:pt x="30" y="184"/>
                    <a:pt x="30" y="184"/>
                  </a:cubicBezTo>
                  <a:cubicBezTo>
                    <a:pt x="30" y="184"/>
                    <a:pt x="30" y="184"/>
                    <a:pt x="31" y="184"/>
                  </a:cubicBezTo>
                  <a:lnTo>
                    <a:pt x="29" y="206"/>
                  </a:lnTo>
                  <a:close/>
                  <a:moveTo>
                    <a:pt x="101" y="344"/>
                  </a:moveTo>
                  <a:cubicBezTo>
                    <a:pt x="136" y="366"/>
                    <a:pt x="136" y="366"/>
                    <a:pt x="136" y="366"/>
                  </a:cubicBezTo>
                  <a:cubicBezTo>
                    <a:pt x="135" y="366"/>
                    <a:pt x="134" y="367"/>
                    <a:pt x="133" y="368"/>
                  </a:cubicBezTo>
                  <a:cubicBezTo>
                    <a:pt x="100" y="347"/>
                    <a:pt x="100" y="347"/>
                    <a:pt x="100" y="347"/>
                  </a:cubicBezTo>
                  <a:cubicBezTo>
                    <a:pt x="100" y="346"/>
                    <a:pt x="101" y="345"/>
                    <a:pt x="101" y="344"/>
                  </a:cubicBezTo>
                  <a:close/>
                  <a:moveTo>
                    <a:pt x="176" y="100"/>
                  </a:moveTo>
                  <a:cubicBezTo>
                    <a:pt x="175" y="101"/>
                    <a:pt x="175" y="102"/>
                    <a:pt x="175" y="104"/>
                  </a:cubicBezTo>
                  <a:cubicBezTo>
                    <a:pt x="137" y="103"/>
                    <a:pt x="137" y="103"/>
                    <a:pt x="137" y="103"/>
                  </a:cubicBezTo>
                  <a:cubicBezTo>
                    <a:pt x="137" y="102"/>
                    <a:pt x="136" y="101"/>
                    <a:pt x="136" y="100"/>
                  </a:cubicBezTo>
                  <a:lnTo>
                    <a:pt x="176" y="100"/>
                  </a:lnTo>
                  <a:close/>
                  <a:moveTo>
                    <a:pt x="90" y="292"/>
                  </a:moveTo>
                  <a:cubicBezTo>
                    <a:pt x="80" y="292"/>
                    <a:pt x="80" y="292"/>
                    <a:pt x="80" y="292"/>
                  </a:cubicBezTo>
                  <a:cubicBezTo>
                    <a:pt x="80" y="292"/>
                    <a:pt x="80" y="291"/>
                    <a:pt x="80" y="291"/>
                  </a:cubicBezTo>
                  <a:cubicBezTo>
                    <a:pt x="90" y="291"/>
                    <a:pt x="90" y="291"/>
                    <a:pt x="90" y="291"/>
                  </a:cubicBezTo>
                  <a:cubicBezTo>
                    <a:pt x="90" y="292"/>
                    <a:pt x="90" y="292"/>
                    <a:pt x="90" y="292"/>
                  </a:cubicBezTo>
                  <a:close/>
                  <a:moveTo>
                    <a:pt x="108" y="275"/>
                  </a:moveTo>
                  <a:cubicBezTo>
                    <a:pt x="102" y="276"/>
                    <a:pt x="96" y="279"/>
                    <a:pt x="93" y="285"/>
                  </a:cubicBezTo>
                  <a:cubicBezTo>
                    <a:pt x="93" y="285"/>
                    <a:pt x="93" y="285"/>
                    <a:pt x="93" y="286"/>
                  </a:cubicBezTo>
                  <a:cubicBezTo>
                    <a:pt x="78" y="286"/>
                    <a:pt x="78" y="286"/>
                    <a:pt x="78" y="286"/>
                  </a:cubicBezTo>
                  <a:cubicBezTo>
                    <a:pt x="76" y="283"/>
                    <a:pt x="74" y="280"/>
                    <a:pt x="71" y="278"/>
                  </a:cubicBezTo>
                  <a:cubicBezTo>
                    <a:pt x="65" y="275"/>
                    <a:pt x="58" y="274"/>
                    <a:pt x="53" y="277"/>
                  </a:cubicBezTo>
                  <a:cubicBezTo>
                    <a:pt x="34" y="241"/>
                    <a:pt x="34" y="241"/>
                    <a:pt x="34" y="241"/>
                  </a:cubicBezTo>
                  <a:cubicBezTo>
                    <a:pt x="36" y="240"/>
                    <a:pt x="38" y="238"/>
                    <a:pt x="40" y="235"/>
                  </a:cubicBezTo>
                  <a:cubicBezTo>
                    <a:pt x="45" y="226"/>
                    <a:pt x="43" y="215"/>
                    <a:pt x="34" y="209"/>
                  </a:cubicBezTo>
                  <a:cubicBezTo>
                    <a:pt x="37" y="183"/>
                    <a:pt x="37" y="183"/>
                    <a:pt x="37" y="183"/>
                  </a:cubicBezTo>
                  <a:cubicBezTo>
                    <a:pt x="41" y="182"/>
                    <a:pt x="44" y="179"/>
                    <a:pt x="47" y="175"/>
                  </a:cubicBezTo>
                  <a:cubicBezTo>
                    <a:pt x="48" y="173"/>
                    <a:pt x="49" y="171"/>
                    <a:pt x="49" y="169"/>
                  </a:cubicBezTo>
                  <a:cubicBezTo>
                    <a:pt x="61" y="169"/>
                    <a:pt x="61" y="169"/>
                    <a:pt x="61" y="169"/>
                  </a:cubicBezTo>
                  <a:cubicBezTo>
                    <a:pt x="62" y="175"/>
                    <a:pt x="65" y="180"/>
                    <a:pt x="70" y="184"/>
                  </a:cubicBezTo>
                  <a:cubicBezTo>
                    <a:pt x="75" y="187"/>
                    <a:pt x="81" y="187"/>
                    <a:pt x="86" y="186"/>
                  </a:cubicBezTo>
                  <a:cubicBezTo>
                    <a:pt x="104" y="221"/>
                    <a:pt x="104" y="221"/>
                    <a:pt x="104" y="221"/>
                  </a:cubicBezTo>
                  <a:cubicBezTo>
                    <a:pt x="102" y="222"/>
                    <a:pt x="100" y="224"/>
                    <a:pt x="99" y="226"/>
                  </a:cubicBezTo>
                  <a:cubicBezTo>
                    <a:pt x="93" y="235"/>
                    <a:pt x="96" y="247"/>
                    <a:pt x="105" y="253"/>
                  </a:cubicBezTo>
                  <a:cubicBezTo>
                    <a:pt x="107" y="254"/>
                    <a:pt x="108" y="255"/>
                    <a:pt x="110" y="255"/>
                  </a:cubicBezTo>
                  <a:lnTo>
                    <a:pt x="108" y="275"/>
                  </a:lnTo>
                  <a:close/>
                  <a:moveTo>
                    <a:pt x="94" y="181"/>
                  </a:moveTo>
                  <a:cubicBezTo>
                    <a:pt x="112" y="217"/>
                    <a:pt x="112" y="217"/>
                    <a:pt x="112" y="217"/>
                  </a:cubicBezTo>
                  <a:cubicBezTo>
                    <a:pt x="111" y="217"/>
                    <a:pt x="110" y="217"/>
                    <a:pt x="109" y="218"/>
                  </a:cubicBezTo>
                  <a:cubicBezTo>
                    <a:pt x="91" y="183"/>
                    <a:pt x="91" y="183"/>
                    <a:pt x="91" y="183"/>
                  </a:cubicBezTo>
                  <a:cubicBezTo>
                    <a:pt x="92" y="183"/>
                    <a:pt x="93" y="182"/>
                    <a:pt x="94" y="181"/>
                  </a:cubicBezTo>
                  <a:close/>
                  <a:moveTo>
                    <a:pt x="104" y="121"/>
                  </a:moveTo>
                  <a:cubicBezTo>
                    <a:pt x="87" y="148"/>
                    <a:pt x="87" y="148"/>
                    <a:pt x="87" y="148"/>
                  </a:cubicBezTo>
                  <a:cubicBezTo>
                    <a:pt x="79" y="145"/>
                    <a:pt x="69" y="148"/>
                    <a:pt x="64" y="156"/>
                  </a:cubicBezTo>
                  <a:cubicBezTo>
                    <a:pt x="62" y="158"/>
                    <a:pt x="61" y="161"/>
                    <a:pt x="61" y="163"/>
                  </a:cubicBezTo>
                  <a:cubicBezTo>
                    <a:pt x="50" y="163"/>
                    <a:pt x="50" y="163"/>
                    <a:pt x="50" y="163"/>
                  </a:cubicBezTo>
                  <a:cubicBezTo>
                    <a:pt x="49" y="157"/>
                    <a:pt x="46" y="151"/>
                    <a:pt x="40" y="148"/>
                  </a:cubicBezTo>
                  <a:cubicBezTo>
                    <a:pt x="39" y="147"/>
                    <a:pt x="38" y="147"/>
                    <a:pt x="37" y="146"/>
                  </a:cubicBezTo>
                  <a:cubicBezTo>
                    <a:pt x="45" y="121"/>
                    <a:pt x="45" y="121"/>
                    <a:pt x="45" y="121"/>
                  </a:cubicBezTo>
                  <a:cubicBezTo>
                    <a:pt x="53" y="122"/>
                    <a:pt x="61" y="119"/>
                    <a:pt x="65" y="112"/>
                  </a:cubicBezTo>
                  <a:cubicBezTo>
                    <a:pt x="69" y="105"/>
                    <a:pt x="69" y="96"/>
                    <a:pt x="64" y="90"/>
                  </a:cubicBezTo>
                  <a:cubicBezTo>
                    <a:pt x="80" y="76"/>
                    <a:pt x="80" y="76"/>
                    <a:pt x="80" y="76"/>
                  </a:cubicBezTo>
                  <a:cubicBezTo>
                    <a:pt x="82" y="77"/>
                    <a:pt x="83" y="78"/>
                    <a:pt x="84" y="79"/>
                  </a:cubicBezTo>
                  <a:cubicBezTo>
                    <a:pt x="89" y="82"/>
                    <a:pt x="95" y="83"/>
                    <a:pt x="101" y="81"/>
                  </a:cubicBezTo>
                  <a:cubicBezTo>
                    <a:pt x="106" y="91"/>
                    <a:pt x="106" y="91"/>
                    <a:pt x="106" y="91"/>
                  </a:cubicBezTo>
                  <a:cubicBezTo>
                    <a:pt x="104" y="93"/>
                    <a:pt x="102" y="94"/>
                    <a:pt x="101" y="97"/>
                  </a:cubicBezTo>
                  <a:cubicBezTo>
                    <a:pt x="95" y="105"/>
                    <a:pt x="97" y="115"/>
                    <a:pt x="104" y="121"/>
                  </a:cubicBezTo>
                  <a:close/>
                  <a:moveTo>
                    <a:pt x="112" y="53"/>
                  </a:moveTo>
                  <a:cubicBezTo>
                    <a:pt x="112" y="52"/>
                    <a:pt x="111" y="52"/>
                    <a:pt x="111" y="51"/>
                  </a:cubicBezTo>
                  <a:cubicBezTo>
                    <a:pt x="131" y="36"/>
                    <a:pt x="131" y="36"/>
                    <a:pt x="131" y="36"/>
                  </a:cubicBezTo>
                  <a:cubicBezTo>
                    <a:pt x="131" y="37"/>
                    <a:pt x="131" y="37"/>
                    <a:pt x="132" y="38"/>
                  </a:cubicBezTo>
                  <a:lnTo>
                    <a:pt x="112" y="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Freeform 5">
            <a:extLst>
              <a:ext uri="{FF2B5EF4-FFF2-40B4-BE49-F238E27FC236}">
                <a16:creationId xmlns:a16="http://schemas.microsoft.com/office/drawing/2014/main" id="{31632A81-D559-850C-6AF3-1808FC8EBAD0}"/>
              </a:ext>
            </a:extLst>
          </p:cNvPr>
          <p:cNvSpPr>
            <a:spLocks/>
          </p:cNvSpPr>
          <p:nvPr/>
        </p:nvSpPr>
        <p:spPr bwMode="auto">
          <a:xfrm>
            <a:off x="9627455" y="3830777"/>
            <a:ext cx="900979" cy="956219"/>
          </a:xfrm>
          <a:custGeom>
            <a:avLst/>
            <a:gdLst>
              <a:gd name="T0" fmla="*/ 196 w 473"/>
              <a:gd name="T1" fmla="*/ 144 h 502"/>
              <a:gd name="T2" fmla="*/ 0 w 473"/>
              <a:gd name="T3" fmla="*/ 491 h 502"/>
              <a:gd name="T4" fmla="*/ 106 w 473"/>
              <a:gd name="T5" fmla="*/ 491 h 502"/>
              <a:gd name="T6" fmla="*/ 242 w 473"/>
              <a:gd name="T7" fmla="*/ 250 h 502"/>
              <a:gd name="T8" fmla="*/ 332 w 473"/>
              <a:gd name="T9" fmla="*/ 502 h 502"/>
              <a:gd name="T10" fmla="*/ 473 w 473"/>
              <a:gd name="T11" fmla="*/ 449 h 502"/>
              <a:gd name="T12" fmla="*/ 446 w 473"/>
              <a:gd name="T13" fmla="*/ 369 h 502"/>
              <a:gd name="T14" fmla="*/ 385 w 473"/>
              <a:gd name="T15" fmla="*/ 390 h 502"/>
              <a:gd name="T16" fmla="*/ 228 w 473"/>
              <a:gd name="T17" fmla="*/ 0 h 502"/>
              <a:gd name="T18" fmla="*/ 106 w 473"/>
              <a:gd name="T19" fmla="*/ 0 h 502"/>
              <a:gd name="T20" fmla="*/ 106 w 473"/>
              <a:gd name="T21" fmla="*/ 83 h 502"/>
              <a:gd name="T22" fmla="*/ 175 w 473"/>
              <a:gd name="T23" fmla="*/ 83 h 502"/>
              <a:gd name="T24" fmla="*/ 196 w 473"/>
              <a:gd name="T25" fmla="*/ 14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 h="502">
                <a:moveTo>
                  <a:pt x="196" y="144"/>
                </a:moveTo>
                <a:lnTo>
                  <a:pt x="0" y="491"/>
                </a:lnTo>
                <a:lnTo>
                  <a:pt x="106" y="491"/>
                </a:lnTo>
                <a:lnTo>
                  <a:pt x="242" y="250"/>
                </a:lnTo>
                <a:lnTo>
                  <a:pt x="332" y="502"/>
                </a:lnTo>
                <a:lnTo>
                  <a:pt x="473" y="449"/>
                </a:lnTo>
                <a:lnTo>
                  <a:pt x="446" y="369"/>
                </a:lnTo>
                <a:lnTo>
                  <a:pt x="385" y="390"/>
                </a:lnTo>
                <a:lnTo>
                  <a:pt x="228" y="0"/>
                </a:lnTo>
                <a:lnTo>
                  <a:pt x="106" y="0"/>
                </a:lnTo>
                <a:lnTo>
                  <a:pt x="106" y="83"/>
                </a:lnTo>
                <a:lnTo>
                  <a:pt x="175" y="83"/>
                </a:lnTo>
                <a:lnTo>
                  <a:pt x="196" y="144"/>
                </a:lnTo>
                <a:close/>
              </a:path>
            </a:pathLst>
          </a:custGeom>
          <a:solidFill>
            <a:schemeClr val="tx1"/>
          </a:solidFill>
          <a:ln w="50800" cap="flat">
            <a:solidFill>
              <a:srgbClr val="54428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Serverless Title">
            <a:extLst>
              <a:ext uri="{FF2B5EF4-FFF2-40B4-BE49-F238E27FC236}">
                <a16:creationId xmlns:a16="http://schemas.microsoft.com/office/drawing/2014/main" id="{7300375E-399F-FE60-2D4F-9200028A94A6}"/>
              </a:ext>
            </a:extLst>
          </p:cNvPr>
          <p:cNvSpPr txBox="1">
            <a:spLocks/>
          </p:cNvSpPr>
          <p:nvPr/>
        </p:nvSpPr>
        <p:spPr>
          <a:xfrm>
            <a:off x="8560491" y="2201825"/>
            <a:ext cx="2926080" cy="651227"/>
          </a:xfrm>
          <a:prstGeom prst="rect">
            <a:avLst/>
          </a:prstGeom>
          <a:noFill/>
        </p:spPr>
        <p:txBody>
          <a:bodyPr anchor="ctr" anchorCtr="0"/>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b="1" dirty="0">
                <a:ea typeface="+mj-ea"/>
              </a:rPr>
              <a:t>SERVERLESS</a:t>
            </a:r>
          </a:p>
        </p:txBody>
      </p:sp>
      <p:grpSp>
        <p:nvGrpSpPr>
          <p:cNvPr id="12" name="Group 565">
            <a:extLst>
              <a:ext uri="{FF2B5EF4-FFF2-40B4-BE49-F238E27FC236}">
                <a16:creationId xmlns:a16="http://schemas.microsoft.com/office/drawing/2014/main" id="{973880FB-40E2-5E97-008A-6251F009F5E0}"/>
              </a:ext>
            </a:extLst>
          </p:cNvPr>
          <p:cNvGrpSpPr>
            <a:grpSpLocks noChangeAspect="1"/>
          </p:cNvGrpSpPr>
          <p:nvPr/>
        </p:nvGrpSpPr>
        <p:grpSpPr bwMode="auto">
          <a:xfrm rot="10800000" flipH="1">
            <a:off x="6512659" y="3304534"/>
            <a:ext cx="430928" cy="410751"/>
            <a:chOff x="3" y="1"/>
            <a:chExt cx="2157" cy="2056"/>
          </a:xfrm>
          <a:solidFill>
            <a:schemeClr val="bg2"/>
          </a:solidFill>
        </p:grpSpPr>
        <p:sp>
          <p:nvSpPr>
            <p:cNvPr id="13" name="Freeform 566">
              <a:extLst>
                <a:ext uri="{FF2B5EF4-FFF2-40B4-BE49-F238E27FC236}">
                  <a16:creationId xmlns:a16="http://schemas.microsoft.com/office/drawing/2014/main" id="{E16EC9C0-A210-C8DF-0163-30D13458FD65}"/>
                </a:ext>
              </a:extLst>
            </p:cNvPr>
            <p:cNvSpPr>
              <a:spLocks/>
            </p:cNvSpPr>
            <p:nvPr/>
          </p:nvSpPr>
          <p:spPr bwMode="auto">
            <a:xfrm>
              <a:off x="1753" y="1"/>
              <a:ext cx="407" cy="1237"/>
            </a:xfrm>
            <a:custGeom>
              <a:avLst/>
              <a:gdLst>
                <a:gd name="T0" fmla="*/ 153 w 213"/>
                <a:gd name="T1" fmla="*/ 0 h 646"/>
                <a:gd name="T2" fmla="*/ 153 w 213"/>
                <a:gd name="T3" fmla="*/ 135 h 646"/>
                <a:gd name="T4" fmla="*/ 12 w 213"/>
                <a:gd name="T5" fmla="*/ 266 h 646"/>
                <a:gd name="T6" fmla="*/ 9 w 213"/>
                <a:gd name="T7" fmla="*/ 272 h 646"/>
                <a:gd name="T8" fmla="*/ 9 w 213"/>
                <a:gd name="T9" fmla="*/ 613 h 646"/>
                <a:gd name="T10" fmla="*/ 0 w 213"/>
                <a:gd name="T11" fmla="*/ 629 h 646"/>
                <a:gd name="T12" fmla="*/ 18 w 213"/>
                <a:gd name="T13" fmla="*/ 646 h 646"/>
                <a:gd name="T14" fmla="*/ 35 w 213"/>
                <a:gd name="T15" fmla="*/ 629 h 646"/>
                <a:gd name="T16" fmla="*/ 27 w 213"/>
                <a:gd name="T17" fmla="*/ 613 h 646"/>
                <a:gd name="T18" fmla="*/ 27 w 213"/>
                <a:gd name="T19" fmla="*/ 276 h 646"/>
                <a:gd name="T20" fmla="*/ 153 w 213"/>
                <a:gd name="T21" fmla="*/ 159 h 646"/>
                <a:gd name="T22" fmla="*/ 153 w 213"/>
                <a:gd name="T23" fmla="*/ 342 h 646"/>
                <a:gd name="T24" fmla="*/ 110 w 213"/>
                <a:gd name="T25" fmla="*/ 393 h 646"/>
                <a:gd name="T26" fmla="*/ 162 w 213"/>
                <a:gd name="T27" fmla="*/ 445 h 646"/>
                <a:gd name="T28" fmla="*/ 213 w 213"/>
                <a:gd name="T29" fmla="*/ 393 h 646"/>
                <a:gd name="T30" fmla="*/ 171 w 213"/>
                <a:gd name="T31" fmla="*/ 342 h 646"/>
                <a:gd name="T32" fmla="*/ 171 w 213"/>
                <a:gd name="T33" fmla="*/ 0 h 646"/>
                <a:gd name="T34" fmla="*/ 153 w 213"/>
                <a:gd name="T35"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646">
                  <a:moveTo>
                    <a:pt x="153" y="0"/>
                  </a:moveTo>
                  <a:cubicBezTo>
                    <a:pt x="153" y="135"/>
                    <a:pt x="153" y="135"/>
                    <a:pt x="153" y="135"/>
                  </a:cubicBezTo>
                  <a:cubicBezTo>
                    <a:pt x="12" y="266"/>
                    <a:pt x="12" y="266"/>
                    <a:pt x="12" y="266"/>
                  </a:cubicBezTo>
                  <a:cubicBezTo>
                    <a:pt x="10" y="268"/>
                    <a:pt x="9" y="270"/>
                    <a:pt x="9" y="272"/>
                  </a:cubicBezTo>
                  <a:cubicBezTo>
                    <a:pt x="9" y="613"/>
                    <a:pt x="9" y="613"/>
                    <a:pt x="9" y="613"/>
                  </a:cubicBezTo>
                  <a:cubicBezTo>
                    <a:pt x="4" y="617"/>
                    <a:pt x="0" y="622"/>
                    <a:pt x="0" y="629"/>
                  </a:cubicBezTo>
                  <a:cubicBezTo>
                    <a:pt x="0" y="638"/>
                    <a:pt x="8" y="646"/>
                    <a:pt x="18" y="646"/>
                  </a:cubicBezTo>
                  <a:cubicBezTo>
                    <a:pt x="27" y="646"/>
                    <a:pt x="35" y="638"/>
                    <a:pt x="35" y="629"/>
                  </a:cubicBezTo>
                  <a:cubicBezTo>
                    <a:pt x="35" y="622"/>
                    <a:pt x="32" y="617"/>
                    <a:pt x="27" y="613"/>
                  </a:cubicBezTo>
                  <a:cubicBezTo>
                    <a:pt x="27" y="276"/>
                    <a:pt x="27" y="276"/>
                    <a:pt x="27" y="276"/>
                  </a:cubicBezTo>
                  <a:cubicBezTo>
                    <a:pt x="153" y="159"/>
                    <a:pt x="153" y="159"/>
                    <a:pt x="153" y="159"/>
                  </a:cubicBezTo>
                  <a:cubicBezTo>
                    <a:pt x="153" y="342"/>
                    <a:pt x="153" y="342"/>
                    <a:pt x="153" y="342"/>
                  </a:cubicBezTo>
                  <a:cubicBezTo>
                    <a:pt x="129" y="347"/>
                    <a:pt x="110" y="368"/>
                    <a:pt x="110" y="393"/>
                  </a:cubicBezTo>
                  <a:cubicBezTo>
                    <a:pt x="110" y="422"/>
                    <a:pt x="133" y="445"/>
                    <a:pt x="162" y="445"/>
                  </a:cubicBezTo>
                  <a:cubicBezTo>
                    <a:pt x="190" y="445"/>
                    <a:pt x="213" y="422"/>
                    <a:pt x="213" y="393"/>
                  </a:cubicBezTo>
                  <a:cubicBezTo>
                    <a:pt x="213" y="368"/>
                    <a:pt x="195" y="347"/>
                    <a:pt x="171" y="342"/>
                  </a:cubicBezTo>
                  <a:cubicBezTo>
                    <a:pt x="171" y="0"/>
                    <a:pt x="171" y="0"/>
                    <a:pt x="171" y="0"/>
                  </a:cubicBezTo>
                  <a:lnTo>
                    <a:pt x="1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4" name="Freeform 567">
              <a:extLst>
                <a:ext uri="{FF2B5EF4-FFF2-40B4-BE49-F238E27FC236}">
                  <a16:creationId xmlns:a16="http://schemas.microsoft.com/office/drawing/2014/main" id="{DAB455A4-9947-8B35-A569-2F8F3B819102}"/>
                </a:ext>
              </a:extLst>
            </p:cNvPr>
            <p:cNvSpPr>
              <a:spLocks/>
            </p:cNvSpPr>
            <p:nvPr/>
          </p:nvSpPr>
          <p:spPr bwMode="auto">
            <a:xfrm>
              <a:off x="1536" y="1"/>
              <a:ext cx="147" cy="433"/>
            </a:xfrm>
            <a:custGeom>
              <a:avLst/>
              <a:gdLst>
                <a:gd name="T0" fmla="*/ 30 w 77"/>
                <a:gd name="T1" fmla="*/ 0 h 226"/>
                <a:gd name="T2" fmla="*/ 30 w 77"/>
                <a:gd name="T3" fmla="*/ 150 h 226"/>
                <a:gd name="T4" fmla="*/ 0 w 77"/>
                <a:gd name="T5" fmla="*/ 187 h 226"/>
                <a:gd name="T6" fmla="*/ 39 w 77"/>
                <a:gd name="T7" fmla="*/ 226 h 226"/>
                <a:gd name="T8" fmla="*/ 77 w 77"/>
                <a:gd name="T9" fmla="*/ 187 h 226"/>
                <a:gd name="T10" fmla="*/ 48 w 77"/>
                <a:gd name="T11" fmla="*/ 150 h 226"/>
                <a:gd name="T12" fmla="*/ 48 w 77"/>
                <a:gd name="T13" fmla="*/ 0 h 226"/>
                <a:gd name="T14" fmla="*/ 30 w 77"/>
                <a:gd name="T15" fmla="*/ 0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226">
                  <a:moveTo>
                    <a:pt x="30" y="0"/>
                  </a:moveTo>
                  <a:cubicBezTo>
                    <a:pt x="30" y="150"/>
                    <a:pt x="30" y="150"/>
                    <a:pt x="30" y="150"/>
                  </a:cubicBezTo>
                  <a:cubicBezTo>
                    <a:pt x="13" y="154"/>
                    <a:pt x="0" y="169"/>
                    <a:pt x="0" y="187"/>
                  </a:cubicBezTo>
                  <a:cubicBezTo>
                    <a:pt x="0" y="208"/>
                    <a:pt x="18" y="226"/>
                    <a:pt x="39" y="226"/>
                  </a:cubicBezTo>
                  <a:cubicBezTo>
                    <a:pt x="60" y="226"/>
                    <a:pt x="77" y="208"/>
                    <a:pt x="77" y="187"/>
                  </a:cubicBezTo>
                  <a:cubicBezTo>
                    <a:pt x="77" y="169"/>
                    <a:pt x="64" y="154"/>
                    <a:pt x="48" y="150"/>
                  </a:cubicBezTo>
                  <a:cubicBezTo>
                    <a:pt x="48" y="0"/>
                    <a:pt x="48" y="0"/>
                    <a:pt x="48" y="0"/>
                  </a:cubicBez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5" name="Freeform 568">
              <a:extLst>
                <a:ext uri="{FF2B5EF4-FFF2-40B4-BE49-F238E27FC236}">
                  <a16:creationId xmlns:a16="http://schemas.microsoft.com/office/drawing/2014/main" id="{DFA74305-DA92-FA10-D4BC-4D6A094FCA48}"/>
                </a:ext>
              </a:extLst>
            </p:cNvPr>
            <p:cNvSpPr>
              <a:spLocks/>
            </p:cNvSpPr>
            <p:nvPr/>
          </p:nvSpPr>
          <p:spPr bwMode="auto">
            <a:xfrm>
              <a:off x="1242" y="1"/>
              <a:ext cx="242" cy="2056"/>
            </a:xfrm>
            <a:custGeom>
              <a:avLst/>
              <a:gdLst>
                <a:gd name="T0" fmla="*/ 0 w 127"/>
                <a:gd name="T1" fmla="*/ 0 h 1074"/>
                <a:gd name="T2" fmla="*/ 0 w 127"/>
                <a:gd name="T3" fmla="*/ 585 h 1074"/>
                <a:gd name="T4" fmla="*/ 2 w 127"/>
                <a:gd name="T5" fmla="*/ 591 h 1074"/>
                <a:gd name="T6" fmla="*/ 67 w 127"/>
                <a:gd name="T7" fmla="*/ 655 h 1074"/>
                <a:gd name="T8" fmla="*/ 67 w 127"/>
                <a:gd name="T9" fmla="*/ 972 h 1074"/>
                <a:gd name="T10" fmla="*/ 24 w 127"/>
                <a:gd name="T11" fmla="*/ 1023 h 1074"/>
                <a:gd name="T12" fmla="*/ 76 w 127"/>
                <a:gd name="T13" fmla="*/ 1074 h 1074"/>
                <a:gd name="T14" fmla="*/ 127 w 127"/>
                <a:gd name="T15" fmla="*/ 1023 h 1074"/>
                <a:gd name="T16" fmla="*/ 84 w 127"/>
                <a:gd name="T17" fmla="*/ 972 h 1074"/>
                <a:gd name="T18" fmla="*/ 84 w 127"/>
                <a:gd name="T19" fmla="*/ 652 h 1074"/>
                <a:gd name="T20" fmla="*/ 82 w 127"/>
                <a:gd name="T21" fmla="*/ 646 h 1074"/>
                <a:gd name="T22" fmla="*/ 17 w 127"/>
                <a:gd name="T23" fmla="*/ 581 h 1074"/>
                <a:gd name="T24" fmla="*/ 17 w 127"/>
                <a:gd name="T25" fmla="*/ 0 h 1074"/>
                <a:gd name="T26" fmla="*/ 0 w 127"/>
                <a:gd name="T27"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074">
                  <a:moveTo>
                    <a:pt x="0" y="0"/>
                  </a:moveTo>
                  <a:cubicBezTo>
                    <a:pt x="0" y="585"/>
                    <a:pt x="0" y="585"/>
                    <a:pt x="0" y="585"/>
                  </a:cubicBezTo>
                  <a:cubicBezTo>
                    <a:pt x="0" y="587"/>
                    <a:pt x="0" y="589"/>
                    <a:pt x="2" y="591"/>
                  </a:cubicBezTo>
                  <a:cubicBezTo>
                    <a:pt x="67" y="655"/>
                    <a:pt x="67" y="655"/>
                    <a:pt x="67" y="655"/>
                  </a:cubicBezTo>
                  <a:cubicBezTo>
                    <a:pt x="67" y="972"/>
                    <a:pt x="67" y="972"/>
                    <a:pt x="67" y="972"/>
                  </a:cubicBezTo>
                  <a:cubicBezTo>
                    <a:pt x="43" y="976"/>
                    <a:pt x="24" y="997"/>
                    <a:pt x="24" y="1023"/>
                  </a:cubicBezTo>
                  <a:cubicBezTo>
                    <a:pt x="24" y="1051"/>
                    <a:pt x="47" y="1074"/>
                    <a:pt x="76" y="1074"/>
                  </a:cubicBezTo>
                  <a:cubicBezTo>
                    <a:pt x="104" y="1074"/>
                    <a:pt x="127" y="1051"/>
                    <a:pt x="127" y="1023"/>
                  </a:cubicBezTo>
                  <a:cubicBezTo>
                    <a:pt x="127" y="997"/>
                    <a:pt x="109" y="976"/>
                    <a:pt x="84" y="972"/>
                  </a:cubicBezTo>
                  <a:cubicBezTo>
                    <a:pt x="84" y="652"/>
                    <a:pt x="84" y="652"/>
                    <a:pt x="84" y="652"/>
                  </a:cubicBezTo>
                  <a:cubicBezTo>
                    <a:pt x="84" y="650"/>
                    <a:pt x="84" y="647"/>
                    <a:pt x="82" y="646"/>
                  </a:cubicBezTo>
                  <a:cubicBezTo>
                    <a:pt x="17" y="581"/>
                    <a:pt x="17" y="581"/>
                    <a:pt x="17" y="581"/>
                  </a:cubicBezTo>
                  <a:cubicBezTo>
                    <a:pt x="17" y="0"/>
                    <a:pt x="17" y="0"/>
                    <a:pt x="17"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6" name="Line 569">
              <a:extLst>
                <a:ext uri="{FF2B5EF4-FFF2-40B4-BE49-F238E27FC236}">
                  <a16:creationId xmlns:a16="http://schemas.microsoft.com/office/drawing/2014/main" id="{94BC5AED-6759-3AF6-CDD1-2363696CF586}"/>
                </a:ext>
              </a:extLst>
            </p:cNvPr>
            <p:cNvSpPr>
              <a:spLocks noChangeShapeType="1"/>
            </p:cNvSpPr>
            <p:nvPr/>
          </p:nvSpPr>
          <p:spPr bwMode="auto">
            <a:xfrm>
              <a:off x="925" y="1"/>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7" name="Line 570">
              <a:extLst>
                <a:ext uri="{FF2B5EF4-FFF2-40B4-BE49-F238E27FC236}">
                  <a16:creationId xmlns:a16="http://schemas.microsoft.com/office/drawing/2014/main" id="{ECA1E424-C6D9-6522-4053-6ACC8F30BF57}"/>
                </a:ext>
              </a:extLst>
            </p:cNvPr>
            <p:cNvSpPr>
              <a:spLocks noChangeShapeType="1"/>
            </p:cNvSpPr>
            <p:nvPr/>
          </p:nvSpPr>
          <p:spPr bwMode="auto">
            <a:xfrm>
              <a:off x="925" y="1"/>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8" name="Freeform 571">
              <a:extLst>
                <a:ext uri="{FF2B5EF4-FFF2-40B4-BE49-F238E27FC236}">
                  <a16:creationId xmlns:a16="http://schemas.microsoft.com/office/drawing/2014/main" id="{C47B907A-77E7-560A-CFDB-5681394BB142}"/>
                </a:ext>
              </a:extLst>
            </p:cNvPr>
            <p:cNvSpPr>
              <a:spLocks/>
            </p:cNvSpPr>
            <p:nvPr/>
          </p:nvSpPr>
          <p:spPr bwMode="auto">
            <a:xfrm>
              <a:off x="446" y="1"/>
              <a:ext cx="622" cy="1158"/>
            </a:xfrm>
            <a:custGeom>
              <a:avLst/>
              <a:gdLst>
                <a:gd name="T0" fmla="*/ 234 w 326"/>
                <a:gd name="T1" fmla="*/ 0 h 605"/>
                <a:gd name="T2" fmla="*/ 234 w 326"/>
                <a:gd name="T3" fmla="*/ 217 h 605"/>
                <a:gd name="T4" fmla="*/ 234 w 326"/>
                <a:gd name="T5" fmla="*/ 217 h 605"/>
                <a:gd name="T6" fmla="*/ 234 w 326"/>
                <a:gd name="T7" fmla="*/ 558 h 605"/>
                <a:gd name="T8" fmla="*/ 76 w 326"/>
                <a:gd name="T9" fmla="*/ 558 h 605"/>
                <a:gd name="T10" fmla="*/ 39 w 326"/>
                <a:gd name="T11" fmla="*/ 528 h 605"/>
                <a:gd name="T12" fmla="*/ 0 w 326"/>
                <a:gd name="T13" fmla="*/ 567 h 605"/>
                <a:gd name="T14" fmla="*/ 39 w 326"/>
                <a:gd name="T15" fmla="*/ 605 h 605"/>
                <a:gd name="T16" fmla="*/ 76 w 326"/>
                <a:gd name="T17" fmla="*/ 576 h 605"/>
                <a:gd name="T18" fmla="*/ 242 w 326"/>
                <a:gd name="T19" fmla="*/ 576 h 605"/>
                <a:gd name="T20" fmla="*/ 251 w 326"/>
                <a:gd name="T21" fmla="*/ 567 h 605"/>
                <a:gd name="T22" fmla="*/ 251 w 326"/>
                <a:gd name="T23" fmla="*/ 238 h 605"/>
                <a:gd name="T24" fmla="*/ 302 w 326"/>
                <a:gd name="T25" fmla="*/ 289 h 605"/>
                <a:gd name="T26" fmla="*/ 302 w 326"/>
                <a:gd name="T27" fmla="*/ 381 h 605"/>
                <a:gd name="T28" fmla="*/ 295 w 326"/>
                <a:gd name="T29" fmla="*/ 393 h 605"/>
                <a:gd name="T30" fmla="*/ 311 w 326"/>
                <a:gd name="T31" fmla="*/ 409 h 605"/>
                <a:gd name="T32" fmla="*/ 326 w 326"/>
                <a:gd name="T33" fmla="*/ 393 h 605"/>
                <a:gd name="T34" fmla="*/ 320 w 326"/>
                <a:gd name="T35" fmla="*/ 381 h 605"/>
                <a:gd name="T36" fmla="*/ 320 w 326"/>
                <a:gd name="T37" fmla="*/ 285 h 605"/>
                <a:gd name="T38" fmla="*/ 317 w 326"/>
                <a:gd name="T39" fmla="*/ 279 h 605"/>
                <a:gd name="T40" fmla="*/ 251 w 326"/>
                <a:gd name="T41" fmla="*/ 213 h 605"/>
                <a:gd name="T42" fmla="*/ 251 w 326"/>
                <a:gd name="T43" fmla="*/ 0 h 605"/>
                <a:gd name="T44" fmla="*/ 234 w 326"/>
                <a:gd name="T4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6" h="605">
                  <a:moveTo>
                    <a:pt x="234" y="0"/>
                  </a:moveTo>
                  <a:cubicBezTo>
                    <a:pt x="234" y="217"/>
                    <a:pt x="234" y="217"/>
                    <a:pt x="234" y="217"/>
                  </a:cubicBezTo>
                  <a:cubicBezTo>
                    <a:pt x="234" y="217"/>
                    <a:pt x="234" y="217"/>
                    <a:pt x="234" y="217"/>
                  </a:cubicBezTo>
                  <a:cubicBezTo>
                    <a:pt x="234" y="558"/>
                    <a:pt x="234" y="558"/>
                    <a:pt x="234" y="558"/>
                  </a:cubicBezTo>
                  <a:cubicBezTo>
                    <a:pt x="76" y="558"/>
                    <a:pt x="76" y="558"/>
                    <a:pt x="76" y="558"/>
                  </a:cubicBezTo>
                  <a:cubicBezTo>
                    <a:pt x="72" y="541"/>
                    <a:pt x="57" y="528"/>
                    <a:pt x="39" y="528"/>
                  </a:cubicBezTo>
                  <a:cubicBezTo>
                    <a:pt x="17" y="528"/>
                    <a:pt x="0" y="546"/>
                    <a:pt x="0" y="567"/>
                  </a:cubicBezTo>
                  <a:cubicBezTo>
                    <a:pt x="0" y="588"/>
                    <a:pt x="17" y="605"/>
                    <a:pt x="39" y="605"/>
                  </a:cubicBezTo>
                  <a:cubicBezTo>
                    <a:pt x="57" y="605"/>
                    <a:pt x="72" y="593"/>
                    <a:pt x="76" y="576"/>
                  </a:cubicBezTo>
                  <a:cubicBezTo>
                    <a:pt x="242" y="576"/>
                    <a:pt x="242" y="576"/>
                    <a:pt x="242" y="576"/>
                  </a:cubicBezTo>
                  <a:cubicBezTo>
                    <a:pt x="247" y="576"/>
                    <a:pt x="251" y="572"/>
                    <a:pt x="251" y="567"/>
                  </a:cubicBezTo>
                  <a:cubicBezTo>
                    <a:pt x="251" y="238"/>
                    <a:pt x="251" y="238"/>
                    <a:pt x="251" y="238"/>
                  </a:cubicBezTo>
                  <a:cubicBezTo>
                    <a:pt x="302" y="289"/>
                    <a:pt x="302" y="289"/>
                    <a:pt x="302" y="289"/>
                  </a:cubicBezTo>
                  <a:cubicBezTo>
                    <a:pt x="302" y="381"/>
                    <a:pt x="302" y="381"/>
                    <a:pt x="302" y="381"/>
                  </a:cubicBezTo>
                  <a:cubicBezTo>
                    <a:pt x="298" y="383"/>
                    <a:pt x="295" y="388"/>
                    <a:pt x="295" y="393"/>
                  </a:cubicBezTo>
                  <a:cubicBezTo>
                    <a:pt x="295" y="402"/>
                    <a:pt x="302" y="409"/>
                    <a:pt x="311" y="409"/>
                  </a:cubicBezTo>
                  <a:cubicBezTo>
                    <a:pt x="319" y="409"/>
                    <a:pt x="326" y="402"/>
                    <a:pt x="326" y="393"/>
                  </a:cubicBezTo>
                  <a:cubicBezTo>
                    <a:pt x="326" y="388"/>
                    <a:pt x="324" y="383"/>
                    <a:pt x="320" y="381"/>
                  </a:cubicBezTo>
                  <a:cubicBezTo>
                    <a:pt x="320" y="285"/>
                    <a:pt x="320" y="285"/>
                    <a:pt x="320" y="285"/>
                  </a:cubicBezTo>
                  <a:cubicBezTo>
                    <a:pt x="320" y="283"/>
                    <a:pt x="319" y="281"/>
                    <a:pt x="317" y="279"/>
                  </a:cubicBezTo>
                  <a:cubicBezTo>
                    <a:pt x="251" y="213"/>
                    <a:pt x="251" y="213"/>
                    <a:pt x="251" y="213"/>
                  </a:cubicBezTo>
                  <a:cubicBezTo>
                    <a:pt x="251" y="0"/>
                    <a:pt x="251" y="0"/>
                    <a:pt x="251" y="0"/>
                  </a:cubicBezTo>
                  <a:lnTo>
                    <a:pt x="2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9" name="Freeform 572">
              <a:extLst>
                <a:ext uri="{FF2B5EF4-FFF2-40B4-BE49-F238E27FC236}">
                  <a16:creationId xmlns:a16="http://schemas.microsoft.com/office/drawing/2014/main" id="{0C15093F-D4CD-FCBC-0C0F-EEE6EFB074C3}"/>
                </a:ext>
              </a:extLst>
            </p:cNvPr>
            <p:cNvSpPr>
              <a:spLocks/>
            </p:cNvSpPr>
            <p:nvPr/>
          </p:nvSpPr>
          <p:spPr bwMode="auto">
            <a:xfrm>
              <a:off x="3" y="1"/>
              <a:ext cx="643" cy="1736"/>
            </a:xfrm>
            <a:custGeom>
              <a:avLst/>
              <a:gdLst>
                <a:gd name="T0" fmla="*/ 319 w 337"/>
                <a:gd name="T1" fmla="*/ 0 h 907"/>
                <a:gd name="T2" fmla="*/ 319 w 337"/>
                <a:gd name="T3" fmla="*/ 212 h 907"/>
                <a:gd name="T4" fmla="*/ 33 w 337"/>
                <a:gd name="T5" fmla="*/ 406 h 907"/>
                <a:gd name="T6" fmla="*/ 30 w 337"/>
                <a:gd name="T7" fmla="*/ 413 h 907"/>
                <a:gd name="T8" fmla="*/ 30 w 337"/>
                <a:gd name="T9" fmla="*/ 831 h 907"/>
                <a:gd name="T10" fmla="*/ 0 w 337"/>
                <a:gd name="T11" fmla="*/ 868 h 907"/>
                <a:gd name="T12" fmla="*/ 38 w 337"/>
                <a:gd name="T13" fmla="*/ 907 h 907"/>
                <a:gd name="T14" fmla="*/ 77 w 337"/>
                <a:gd name="T15" fmla="*/ 868 h 907"/>
                <a:gd name="T16" fmla="*/ 47 w 337"/>
                <a:gd name="T17" fmla="*/ 831 h 907"/>
                <a:gd name="T18" fmla="*/ 47 w 337"/>
                <a:gd name="T19" fmla="*/ 418 h 907"/>
                <a:gd name="T20" fmla="*/ 333 w 337"/>
                <a:gd name="T21" fmla="*/ 224 h 907"/>
                <a:gd name="T22" fmla="*/ 337 w 337"/>
                <a:gd name="T23" fmla="*/ 217 h 907"/>
                <a:gd name="T24" fmla="*/ 337 w 337"/>
                <a:gd name="T25" fmla="*/ 0 h 907"/>
                <a:gd name="T26" fmla="*/ 319 w 337"/>
                <a:gd name="T27"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907">
                  <a:moveTo>
                    <a:pt x="319" y="0"/>
                  </a:moveTo>
                  <a:cubicBezTo>
                    <a:pt x="319" y="212"/>
                    <a:pt x="319" y="212"/>
                    <a:pt x="319" y="212"/>
                  </a:cubicBezTo>
                  <a:cubicBezTo>
                    <a:pt x="33" y="406"/>
                    <a:pt x="33" y="406"/>
                    <a:pt x="33" y="406"/>
                  </a:cubicBezTo>
                  <a:cubicBezTo>
                    <a:pt x="31" y="407"/>
                    <a:pt x="30" y="410"/>
                    <a:pt x="30" y="413"/>
                  </a:cubicBezTo>
                  <a:cubicBezTo>
                    <a:pt x="30" y="831"/>
                    <a:pt x="30" y="831"/>
                    <a:pt x="30" y="831"/>
                  </a:cubicBezTo>
                  <a:cubicBezTo>
                    <a:pt x="13" y="835"/>
                    <a:pt x="0" y="850"/>
                    <a:pt x="0" y="868"/>
                  </a:cubicBezTo>
                  <a:cubicBezTo>
                    <a:pt x="0" y="890"/>
                    <a:pt x="17" y="907"/>
                    <a:pt x="38" y="907"/>
                  </a:cubicBezTo>
                  <a:cubicBezTo>
                    <a:pt x="60" y="907"/>
                    <a:pt x="77" y="890"/>
                    <a:pt x="77" y="868"/>
                  </a:cubicBezTo>
                  <a:cubicBezTo>
                    <a:pt x="77" y="850"/>
                    <a:pt x="64" y="835"/>
                    <a:pt x="47" y="831"/>
                  </a:cubicBezTo>
                  <a:cubicBezTo>
                    <a:pt x="47" y="418"/>
                    <a:pt x="47" y="418"/>
                    <a:pt x="47" y="418"/>
                  </a:cubicBezTo>
                  <a:cubicBezTo>
                    <a:pt x="333" y="224"/>
                    <a:pt x="333" y="224"/>
                    <a:pt x="333" y="224"/>
                  </a:cubicBezTo>
                  <a:cubicBezTo>
                    <a:pt x="335" y="222"/>
                    <a:pt x="337" y="220"/>
                    <a:pt x="337" y="217"/>
                  </a:cubicBezTo>
                  <a:cubicBezTo>
                    <a:pt x="337" y="0"/>
                    <a:pt x="337" y="0"/>
                    <a:pt x="337" y="0"/>
                  </a:cubicBezTo>
                  <a:cubicBezTo>
                    <a:pt x="319" y="0"/>
                    <a:pt x="319" y="0"/>
                    <a:pt x="3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0" name="Oval 573">
              <a:extLst>
                <a:ext uri="{FF2B5EF4-FFF2-40B4-BE49-F238E27FC236}">
                  <a16:creationId xmlns:a16="http://schemas.microsoft.com/office/drawing/2014/main" id="{21958CDA-40E8-053F-C8DC-BF1D338E0FED}"/>
                </a:ext>
              </a:extLst>
            </p:cNvPr>
            <p:cNvSpPr>
              <a:spLocks noChangeArrowheads="1"/>
            </p:cNvSpPr>
            <p:nvPr/>
          </p:nvSpPr>
          <p:spPr bwMode="auto">
            <a:xfrm>
              <a:off x="480" y="1046"/>
              <a:ext cx="80" cy="8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1" name="Oval 574">
              <a:extLst>
                <a:ext uri="{FF2B5EF4-FFF2-40B4-BE49-F238E27FC236}">
                  <a16:creationId xmlns:a16="http://schemas.microsoft.com/office/drawing/2014/main" id="{F09337D7-AF68-8FF3-804E-5E26FBB11D22}"/>
                </a:ext>
              </a:extLst>
            </p:cNvPr>
            <p:cNvSpPr>
              <a:spLocks noChangeArrowheads="1"/>
            </p:cNvSpPr>
            <p:nvPr/>
          </p:nvSpPr>
          <p:spPr bwMode="auto">
            <a:xfrm>
              <a:off x="1570" y="319"/>
              <a:ext cx="80" cy="8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Oval 575">
              <a:extLst>
                <a:ext uri="{FF2B5EF4-FFF2-40B4-BE49-F238E27FC236}">
                  <a16:creationId xmlns:a16="http://schemas.microsoft.com/office/drawing/2014/main" id="{767467FA-C562-3A9F-76B7-67DFB64E4800}"/>
                </a:ext>
              </a:extLst>
            </p:cNvPr>
            <p:cNvSpPr>
              <a:spLocks noChangeArrowheads="1"/>
            </p:cNvSpPr>
            <p:nvPr/>
          </p:nvSpPr>
          <p:spPr bwMode="auto">
            <a:xfrm>
              <a:off x="1998" y="688"/>
              <a:ext cx="130" cy="1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23" name="Content Placeholder 3">
            <a:extLst>
              <a:ext uri="{FF2B5EF4-FFF2-40B4-BE49-F238E27FC236}">
                <a16:creationId xmlns:a16="http://schemas.microsoft.com/office/drawing/2014/main" id="{89A7E340-CCEC-E68B-6921-A94EE6F10CD3}"/>
              </a:ext>
            </a:extLst>
          </p:cNvPr>
          <p:cNvSpPr txBox="1">
            <a:spLocks/>
          </p:cNvSpPr>
          <p:nvPr/>
        </p:nvSpPr>
        <p:spPr>
          <a:xfrm>
            <a:off x="5890446" y="2876244"/>
            <a:ext cx="1677543" cy="373353"/>
          </a:xfrm>
          <a:prstGeom prst="rect">
            <a:avLst/>
          </a:prstGeom>
          <a:noFill/>
        </p:spPr>
        <p:txBody>
          <a:bodyPr anchor="ctr" anchorCtr="0"/>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dirty="0"/>
              <a:t>Virtual servers</a:t>
            </a:r>
            <a:br>
              <a:rPr lang="en-US" sz="1400" b="1" dirty="0"/>
            </a:br>
            <a:r>
              <a:rPr lang="en-US" sz="1400" b="1" dirty="0"/>
              <a:t> in the cloud</a:t>
            </a:r>
          </a:p>
        </p:txBody>
      </p:sp>
      <p:sp>
        <p:nvSpPr>
          <p:cNvPr id="24" name="Arc 23">
            <a:extLst>
              <a:ext uri="{FF2B5EF4-FFF2-40B4-BE49-F238E27FC236}">
                <a16:creationId xmlns:a16="http://schemas.microsoft.com/office/drawing/2014/main" id="{B025C139-1C3F-A07A-FFD2-EE484E238D03}"/>
              </a:ext>
            </a:extLst>
          </p:cNvPr>
          <p:cNvSpPr/>
          <p:nvPr/>
        </p:nvSpPr>
        <p:spPr>
          <a:xfrm>
            <a:off x="6294149" y="5076563"/>
            <a:ext cx="866276" cy="866276"/>
          </a:xfrm>
          <a:prstGeom prst="arc">
            <a:avLst>
              <a:gd name="adj1" fmla="val 12618192"/>
              <a:gd name="adj2" fmla="val 19795041"/>
            </a:avLst>
          </a:prstGeom>
          <a:solidFill>
            <a:schemeClr val="bg2"/>
          </a:solidFill>
          <a:ln w="28575">
            <a:solidFill>
              <a:srgbClr val="9F87AF"/>
            </a:solidFill>
            <a:prstDash val="sysDot"/>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40356294-0519-2D5C-1DB1-80138762C969}"/>
              </a:ext>
            </a:extLst>
          </p:cNvPr>
          <p:cNvCxnSpPr/>
          <p:nvPr/>
        </p:nvCxnSpPr>
        <p:spPr>
          <a:xfrm flipV="1">
            <a:off x="6747560" y="5146163"/>
            <a:ext cx="0" cy="266447"/>
          </a:xfrm>
          <a:prstGeom prst="straightConnector1">
            <a:avLst/>
          </a:prstGeom>
          <a:ln>
            <a:solidFill>
              <a:srgbClr val="9F87A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0283F09-EA6B-4E53-B480-FCE0BE4FC318}"/>
              </a:ext>
            </a:extLst>
          </p:cNvPr>
          <p:cNvCxnSpPr/>
          <p:nvPr/>
        </p:nvCxnSpPr>
        <p:spPr>
          <a:xfrm flipV="1">
            <a:off x="6621723" y="5255339"/>
            <a:ext cx="0" cy="157271"/>
          </a:xfrm>
          <a:prstGeom prst="straightConnector1">
            <a:avLst/>
          </a:prstGeom>
          <a:ln>
            <a:solidFill>
              <a:srgbClr val="9F87A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3D8FE94A-3F68-AC36-AFD5-412884EE9325}"/>
              </a:ext>
            </a:extLst>
          </p:cNvPr>
          <p:cNvCxnSpPr/>
          <p:nvPr/>
        </p:nvCxnSpPr>
        <p:spPr>
          <a:xfrm flipV="1">
            <a:off x="6861625" y="5255339"/>
            <a:ext cx="0" cy="157271"/>
          </a:xfrm>
          <a:prstGeom prst="straightConnector1">
            <a:avLst/>
          </a:prstGeom>
          <a:ln>
            <a:solidFill>
              <a:srgbClr val="9F87AF"/>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Freeform 5">
            <a:extLst>
              <a:ext uri="{FF2B5EF4-FFF2-40B4-BE49-F238E27FC236}">
                <a16:creationId xmlns:a16="http://schemas.microsoft.com/office/drawing/2014/main" id="{3AEB2034-82CA-C281-4140-15A73C7323FB}"/>
              </a:ext>
            </a:extLst>
          </p:cNvPr>
          <p:cNvSpPr>
            <a:spLocks/>
          </p:cNvSpPr>
          <p:nvPr/>
        </p:nvSpPr>
        <p:spPr bwMode="auto">
          <a:xfrm flipH="1">
            <a:off x="6484766" y="4683173"/>
            <a:ext cx="484367" cy="317801"/>
          </a:xfrm>
          <a:custGeom>
            <a:avLst/>
            <a:gdLst>
              <a:gd name="T0" fmla="*/ 1867 w 12865"/>
              <a:gd name="T1" fmla="*/ 3701 h 8457"/>
              <a:gd name="T2" fmla="*/ 1842 w 12865"/>
              <a:gd name="T3" fmla="*/ 3302 h 8457"/>
              <a:gd name="T4" fmla="*/ 3573 w 12865"/>
              <a:gd name="T5" fmla="*/ 561 h 8457"/>
              <a:gd name="T6" fmla="*/ 7037 w 12865"/>
              <a:gd name="T7" fmla="*/ 1072 h 8457"/>
              <a:gd name="T8" fmla="*/ 7989 w 12865"/>
              <a:gd name="T9" fmla="*/ 2522 h 8457"/>
              <a:gd name="T10" fmla="*/ 7989 w 12865"/>
              <a:gd name="T11" fmla="*/ 2522 h 8457"/>
              <a:gd name="T12" fmla="*/ 10662 w 12865"/>
              <a:gd name="T13" fmla="*/ 3634 h 8457"/>
              <a:gd name="T14" fmla="*/ 10658 w 12865"/>
              <a:gd name="T15" fmla="*/ 3660 h 8457"/>
              <a:gd name="T16" fmla="*/ 12865 w 12865"/>
              <a:gd name="T17" fmla="*/ 6058 h 8457"/>
              <a:gd name="T18" fmla="*/ 10596 w 12865"/>
              <a:gd name="T19" fmla="*/ 8457 h 8457"/>
              <a:gd name="T20" fmla="*/ 1660 w 12865"/>
              <a:gd name="T21" fmla="*/ 8448 h 8457"/>
              <a:gd name="T22" fmla="*/ 0 w 12865"/>
              <a:gd name="T23" fmla="*/ 6039 h 8457"/>
              <a:gd name="T24" fmla="*/ 1867 w 12865"/>
              <a:gd name="T25" fmla="*/ 3700 h 8457"/>
              <a:gd name="T26" fmla="*/ 1867 w 12865"/>
              <a:gd name="T27" fmla="*/ 3701 h 8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65" h="8457">
                <a:moveTo>
                  <a:pt x="1867" y="3701"/>
                </a:moveTo>
                <a:cubicBezTo>
                  <a:pt x="1850" y="3570"/>
                  <a:pt x="1842" y="3437"/>
                  <a:pt x="1842" y="3302"/>
                </a:cubicBezTo>
                <a:cubicBezTo>
                  <a:pt x="1842" y="2151"/>
                  <a:pt x="2544" y="1066"/>
                  <a:pt x="3573" y="561"/>
                </a:cubicBezTo>
                <a:cubicBezTo>
                  <a:pt x="4714" y="0"/>
                  <a:pt x="6110" y="207"/>
                  <a:pt x="7037" y="1072"/>
                </a:cubicBezTo>
                <a:cubicBezTo>
                  <a:pt x="7466" y="1471"/>
                  <a:pt x="7781" y="1975"/>
                  <a:pt x="7989" y="2522"/>
                </a:cubicBezTo>
                <a:cubicBezTo>
                  <a:pt x="7989" y="2522"/>
                  <a:pt x="7989" y="2522"/>
                  <a:pt x="7989" y="2522"/>
                </a:cubicBezTo>
                <a:cubicBezTo>
                  <a:pt x="8563" y="1617"/>
                  <a:pt x="10784" y="1816"/>
                  <a:pt x="10662" y="3634"/>
                </a:cubicBezTo>
                <a:cubicBezTo>
                  <a:pt x="10658" y="3660"/>
                  <a:pt x="10658" y="3660"/>
                  <a:pt x="10658" y="3660"/>
                </a:cubicBezTo>
                <a:cubicBezTo>
                  <a:pt x="11457" y="3787"/>
                  <a:pt x="12865" y="4415"/>
                  <a:pt x="12865" y="6058"/>
                </a:cubicBezTo>
                <a:cubicBezTo>
                  <a:pt x="12865" y="7981"/>
                  <a:pt x="10596" y="8457"/>
                  <a:pt x="10596" y="8457"/>
                </a:cubicBezTo>
                <a:cubicBezTo>
                  <a:pt x="1660" y="8448"/>
                  <a:pt x="1660" y="8448"/>
                  <a:pt x="1660" y="8448"/>
                </a:cubicBezTo>
                <a:cubicBezTo>
                  <a:pt x="1660" y="8448"/>
                  <a:pt x="0" y="7825"/>
                  <a:pt x="0" y="6039"/>
                </a:cubicBezTo>
                <a:cubicBezTo>
                  <a:pt x="0" y="4634"/>
                  <a:pt x="989" y="3909"/>
                  <a:pt x="1867" y="3700"/>
                </a:cubicBezTo>
                <a:lnTo>
                  <a:pt x="1867" y="3701"/>
                </a:lnTo>
                <a:close/>
              </a:path>
            </a:pathLst>
          </a:custGeom>
          <a:solidFill>
            <a:schemeClr val="bg2"/>
          </a:solidFill>
          <a:ln w="22225">
            <a:solidFill>
              <a:schemeClr val="tx1"/>
            </a:solidFill>
          </a:ln>
        </p:spPr>
        <p:txBody>
          <a:bodyPr vert="horz" wrap="square" lIns="91440" tIns="45720" rIns="91440" bIns="45720" numCol="1" anchor="t" anchorCtr="0" compatLnSpc="1">
            <a:prstTxWarp prst="textNoShape">
              <a:avLst/>
            </a:prstTxWarp>
          </a:bodyPr>
          <a:lstStyle/>
          <a:p>
            <a:endParaRPr lang="en-US" sz="1400"/>
          </a:p>
        </p:txBody>
      </p:sp>
      <p:pic>
        <p:nvPicPr>
          <p:cNvPr id="29" name="Picture 28">
            <a:extLst>
              <a:ext uri="{FF2B5EF4-FFF2-40B4-BE49-F238E27FC236}">
                <a16:creationId xmlns:a16="http://schemas.microsoft.com/office/drawing/2014/main" id="{2B52E951-2BB4-1642-5EAB-03EDF77C4F1F}"/>
              </a:ext>
            </a:extLst>
          </p:cNvPr>
          <p:cNvPicPr>
            <a:picLocks noChangeAspect="1"/>
          </p:cNvPicPr>
          <p:nvPr/>
        </p:nvPicPr>
        <p:blipFill>
          <a:blip r:embed="rId3"/>
          <a:stretch>
            <a:fillRect/>
          </a:stretch>
        </p:blipFill>
        <p:spPr>
          <a:xfrm>
            <a:off x="6531351" y="3721745"/>
            <a:ext cx="472368" cy="962217"/>
          </a:xfrm>
          <a:prstGeom prst="rect">
            <a:avLst/>
          </a:prstGeom>
          <a:solidFill>
            <a:schemeClr val="tx1"/>
          </a:solidFill>
        </p:spPr>
      </p:pic>
      <p:sp>
        <p:nvSpPr>
          <p:cNvPr id="30" name="Freeform 5">
            <a:extLst>
              <a:ext uri="{FF2B5EF4-FFF2-40B4-BE49-F238E27FC236}">
                <a16:creationId xmlns:a16="http://schemas.microsoft.com/office/drawing/2014/main" id="{BF34B302-7B24-0BF1-1891-46DD08280D23}"/>
              </a:ext>
            </a:extLst>
          </p:cNvPr>
          <p:cNvSpPr>
            <a:spLocks/>
          </p:cNvSpPr>
          <p:nvPr/>
        </p:nvSpPr>
        <p:spPr bwMode="auto">
          <a:xfrm flipH="1">
            <a:off x="7064679" y="4464653"/>
            <a:ext cx="484367" cy="317801"/>
          </a:xfrm>
          <a:custGeom>
            <a:avLst/>
            <a:gdLst>
              <a:gd name="T0" fmla="*/ 1867 w 12865"/>
              <a:gd name="T1" fmla="*/ 3701 h 8457"/>
              <a:gd name="T2" fmla="*/ 1842 w 12865"/>
              <a:gd name="T3" fmla="*/ 3302 h 8457"/>
              <a:gd name="T4" fmla="*/ 3573 w 12865"/>
              <a:gd name="T5" fmla="*/ 561 h 8457"/>
              <a:gd name="T6" fmla="*/ 7037 w 12865"/>
              <a:gd name="T7" fmla="*/ 1072 h 8457"/>
              <a:gd name="T8" fmla="*/ 7989 w 12865"/>
              <a:gd name="T9" fmla="*/ 2522 h 8457"/>
              <a:gd name="T10" fmla="*/ 7989 w 12865"/>
              <a:gd name="T11" fmla="*/ 2522 h 8457"/>
              <a:gd name="T12" fmla="*/ 10662 w 12865"/>
              <a:gd name="T13" fmla="*/ 3634 h 8457"/>
              <a:gd name="T14" fmla="*/ 10658 w 12865"/>
              <a:gd name="T15" fmla="*/ 3660 h 8457"/>
              <a:gd name="T16" fmla="*/ 12865 w 12865"/>
              <a:gd name="T17" fmla="*/ 6058 h 8457"/>
              <a:gd name="T18" fmla="*/ 10596 w 12865"/>
              <a:gd name="T19" fmla="*/ 8457 h 8457"/>
              <a:gd name="T20" fmla="*/ 1660 w 12865"/>
              <a:gd name="T21" fmla="*/ 8448 h 8457"/>
              <a:gd name="T22" fmla="*/ 0 w 12865"/>
              <a:gd name="T23" fmla="*/ 6039 h 8457"/>
              <a:gd name="T24" fmla="*/ 1867 w 12865"/>
              <a:gd name="T25" fmla="*/ 3700 h 8457"/>
              <a:gd name="T26" fmla="*/ 1867 w 12865"/>
              <a:gd name="T27" fmla="*/ 3701 h 8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65" h="8457">
                <a:moveTo>
                  <a:pt x="1867" y="3701"/>
                </a:moveTo>
                <a:cubicBezTo>
                  <a:pt x="1850" y="3570"/>
                  <a:pt x="1842" y="3437"/>
                  <a:pt x="1842" y="3302"/>
                </a:cubicBezTo>
                <a:cubicBezTo>
                  <a:pt x="1842" y="2151"/>
                  <a:pt x="2544" y="1066"/>
                  <a:pt x="3573" y="561"/>
                </a:cubicBezTo>
                <a:cubicBezTo>
                  <a:pt x="4714" y="0"/>
                  <a:pt x="6110" y="207"/>
                  <a:pt x="7037" y="1072"/>
                </a:cubicBezTo>
                <a:cubicBezTo>
                  <a:pt x="7466" y="1471"/>
                  <a:pt x="7781" y="1975"/>
                  <a:pt x="7989" y="2522"/>
                </a:cubicBezTo>
                <a:cubicBezTo>
                  <a:pt x="7989" y="2522"/>
                  <a:pt x="7989" y="2522"/>
                  <a:pt x="7989" y="2522"/>
                </a:cubicBezTo>
                <a:cubicBezTo>
                  <a:pt x="8563" y="1617"/>
                  <a:pt x="10784" y="1816"/>
                  <a:pt x="10662" y="3634"/>
                </a:cubicBezTo>
                <a:cubicBezTo>
                  <a:pt x="10658" y="3660"/>
                  <a:pt x="10658" y="3660"/>
                  <a:pt x="10658" y="3660"/>
                </a:cubicBezTo>
                <a:cubicBezTo>
                  <a:pt x="11457" y="3787"/>
                  <a:pt x="12865" y="4415"/>
                  <a:pt x="12865" y="6058"/>
                </a:cubicBezTo>
                <a:cubicBezTo>
                  <a:pt x="12865" y="7981"/>
                  <a:pt x="10596" y="8457"/>
                  <a:pt x="10596" y="8457"/>
                </a:cubicBezTo>
                <a:cubicBezTo>
                  <a:pt x="1660" y="8448"/>
                  <a:pt x="1660" y="8448"/>
                  <a:pt x="1660" y="8448"/>
                </a:cubicBezTo>
                <a:cubicBezTo>
                  <a:pt x="1660" y="8448"/>
                  <a:pt x="0" y="7825"/>
                  <a:pt x="0" y="6039"/>
                </a:cubicBezTo>
                <a:cubicBezTo>
                  <a:pt x="0" y="4634"/>
                  <a:pt x="989" y="3909"/>
                  <a:pt x="1867" y="3700"/>
                </a:cubicBezTo>
                <a:lnTo>
                  <a:pt x="1867" y="3701"/>
                </a:lnTo>
                <a:close/>
              </a:path>
            </a:pathLst>
          </a:custGeom>
          <a:solidFill>
            <a:schemeClr val="bg2"/>
          </a:solidFill>
          <a:ln w="22225">
            <a:solidFill>
              <a:schemeClr val="tx1"/>
            </a:solidFill>
          </a:ln>
        </p:spPr>
        <p:txBody>
          <a:bodyPr vert="horz" wrap="square" lIns="91440" tIns="45720" rIns="91440" bIns="45720" numCol="1" anchor="t" anchorCtr="0" compatLnSpc="1">
            <a:prstTxWarp prst="textNoShape">
              <a:avLst/>
            </a:prstTxWarp>
          </a:bodyPr>
          <a:lstStyle/>
          <a:p>
            <a:endParaRPr lang="en-US" sz="1400"/>
          </a:p>
        </p:txBody>
      </p:sp>
      <p:pic>
        <p:nvPicPr>
          <p:cNvPr id="31" name="Picture 30">
            <a:extLst>
              <a:ext uri="{FF2B5EF4-FFF2-40B4-BE49-F238E27FC236}">
                <a16:creationId xmlns:a16="http://schemas.microsoft.com/office/drawing/2014/main" id="{D69F2DAA-58AC-8F6B-DD6F-8F38E941ED4F}"/>
              </a:ext>
            </a:extLst>
          </p:cNvPr>
          <p:cNvPicPr>
            <a:picLocks noChangeAspect="1"/>
          </p:cNvPicPr>
          <p:nvPr/>
        </p:nvPicPr>
        <p:blipFill>
          <a:blip r:embed="rId3"/>
          <a:stretch>
            <a:fillRect/>
          </a:stretch>
        </p:blipFill>
        <p:spPr>
          <a:xfrm>
            <a:off x="7111264" y="3503225"/>
            <a:ext cx="472368" cy="962217"/>
          </a:xfrm>
          <a:prstGeom prst="rect">
            <a:avLst/>
          </a:prstGeom>
          <a:solidFill>
            <a:schemeClr val="tx1"/>
          </a:solidFill>
        </p:spPr>
      </p:pic>
      <p:sp>
        <p:nvSpPr>
          <p:cNvPr id="32" name="Freeform 5">
            <a:extLst>
              <a:ext uri="{FF2B5EF4-FFF2-40B4-BE49-F238E27FC236}">
                <a16:creationId xmlns:a16="http://schemas.microsoft.com/office/drawing/2014/main" id="{BC6E88FC-713C-A031-46C0-8C95FDDBDF6C}"/>
              </a:ext>
            </a:extLst>
          </p:cNvPr>
          <p:cNvSpPr>
            <a:spLocks/>
          </p:cNvSpPr>
          <p:nvPr/>
        </p:nvSpPr>
        <p:spPr bwMode="auto">
          <a:xfrm flipH="1">
            <a:off x="5887659" y="4464653"/>
            <a:ext cx="484367" cy="317801"/>
          </a:xfrm>
          <a:custGeom>
            <a:avLst/>
            <a:gdLst>
              <a:gd name="T0" fmla="*/ 1867 w 12865"/>
              <a:gd name="T1" fmla="*/ 3701 h 8457"/>
              <a:gd name="T2" fmla="*/ 1842 w 12865"/>
              <a:gd name="T3" fmla="*/ 3302 h 8457"/>
              <a:gd name="T4" fmla="*/ 3573 w 12865"/>
              <a:gd name="T5" fmla="*/ 561 h 8457"/>
              <a:gd name="T6" fmla="*/ 7037 w 12865"/>
              <a:gd name="T7" fmla="*/ 1072 h 8457"/>
              <a:gd name="T8" fmla="*/ 7989 w 12865"/>
              <a:gd name="T9" fmla="*/ 2522 h 8457"/>
              <a:gd name="T10" fmla="*/ 7989 w 12865"/>
              <a:gd name="T11" fmla="*/ 2522 h 8457"/>
              <a:gd name="T12" fmla="*/ 10662 w 12865"/>
              <a:gd name="T13" fmla="*/ 3634 h 8457"/>
              <a:gd name="T14" fmla="*/ 10658 w 12865"/>
              <a:gd name="T15" fmla="*/ 3660 h 8457"/>
              <a:gd name="T16" fmla="*/ 12865 w 12865"/>
              <a:gd name="T17" fmla="*/ 6058 h 8457"/>
              <a:gd name="T18" fmla="*/ 10596 w 12865"/>
              <a:gd name="T19" fmla="*/ 8457 h 8457"/>
              <a:gd name="T20" fmla="*/ 1660 w 12865"/>
              <a:gd name="T21" fmla="*/ 8448 h 8457"/>
              <a:gd name="T22" fmla="*/ 0 w 12865"/>
              <a:gd name="T23" fmla="*/ 6039 h 8457"/>
              <a:gd name="T24" fmla="*/ 1867 w 12865"/>
              <a:gd name="T25" fmla="*/ 3700 h 8457"/>
              <a:gd name="T26" fmla="*/ 1867 w 12865"/>
              <a:gd name="T27" fmla="*/ 3701 h 8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65" h="8457">
                <a:moveTo>
                  <a:pt x="1867" y="3701"/>
                </a:moveTo>
                <a:cubicBezTo>
                  <a:pt x="1850" y="3570"/>
                  <a:pt x="1842" y="3437"/>
                  <a:pt x="1842" y="3302"/>
                </a:cubicBezTo>
                <a:cubicBezTo>
                  <a:pt x="1842" y="2151"/>
                  <a:pt x="2544" y="1066"/>
                  <a:pt x="3573" y="561"/>
                </a:cubicBezTo>
                <a:cubicBezTo>
                  <a:pt x="4714" y="0"/>
                  <a:pt x="6110" y="207"/>
                  <a:pt x="7037" y="1072"/>
                </a:cubicBezTo>
                <a:cubicBezTo>
                  <a:pt x="7466" y="1471"/>
                  <a:pt x="7781" y="1975"/>
                  <a:pt x="7989" y="2522"/>
                </a:cubicBezTo>
                <a:cubicBezTo>
                  <a:pt x="7989" y="2522"/>
                  <a:pt x="7989" y="2522"/>
                  <a:pt x="7989" y="2522"/>
                </a:cubicBezTo>
                <a:cubicBezTo>
                  <a:pt x="8563" y="1617"/>
                  <a:pt x="10784" y="1816"/>
                  <a:pt x="10662" y="3634"/>
                </a:cubicBezTo>
                <a:cubicBezTo>
                  <a:pt x="10658" y="3660"/>
                  <a:pt x="10658" y="3660"/>
                  <a:pt x="10658" y="3660"/>
                </a:cubicBezTo>
                <a:cubicBezTo>
                  <a:pt x="11457" y="3787"/>
                  <a:pt x="12865" y="4415"/>
                  <a:pt x="12865" y="6058"/>
                </a:cubicBezTo>
                <a:cubicBezTo>
                  <a:pt x="12865" y="7981"/>
                  <a:pt x="10596" y="8457"/>
                  <a:pt x="10596" y="8457"/>
                </a:cubicBezTo>
                <a:cubicBezTo>
                  <a:pt x="1660" y="8448"/>
                  <a:pt x="1660" y="8448"/>
                  <a:pt x="1660" y="8448"/>
                </a:cubicBezTo>
                <a:cubicBezTo>
                  <a:pt x="1660" y="8448"/>
                  <a:pt x="0" y="7825"/>
                  <a:pt x="0" y="6039"/>
                </a:cubicBezTo>
                <a:cubicBezTo>
                  <a:pt x="0" y="4634"/>
                  <a:pt x="989" y="3909"/>
                  <a:pt x="1867" y="3700"/>
                </a:cubicBezTo>
                <a:lnTo>
                  <a:pt x="1867" y="3701"/>
                </a:lnTo>
                <a:close/>
              </a:path>
            </a:pathLst>
          </a:custGeom>
          <a:solidFill>
            <a:schemeClr val="bg2"/>
          </a:solidFill>
          <a:ln w="22225">
            <a:solidFill>
              <a:schemeClr val="tx1"/>
            </a:solidFill>
          </a:ln>
        </p:spPr>
        <p:txBody>
          <a:bodyPr vert="horz" wrap="square" lIns="91440" tIns="45720" rIns="91440" bIns="45720" numCol="1" anchor="t" anchorCtr="0" compatLnSpc="1">
            <a:prstTxWarp prst="textNoShape">
              <a:avLst/>
            </a:prstTxWarp>
          </a:bodyPr>
          <a:lstStyle/>
          <a:p>
            <a:endParaRPr lang="en-US" sz="1400"/>
          </a:p>
        </p:txBody>
      </p:sp>
      <p:pic>
        <p:nvPicPr>
          <p:cNvPr id="33" name="Picture 32">
            <a:extLst>
              <a:ext uri="{FF2B5EF4-FFF2-40B4-BE49-F238E27FC236}">
                <a16:creationId xmlns:a16="http://schemas.microsoft.com/office/drawing/2014/main" id="{F5C0A4FE-17AF-6D73-1AE7-D7840D37B481}"/>
              </a:ext>
            </a:extLst>
          </p:cNvPr>
          <p:cNvPicPr>
            <a:picLocks noChangeAspect="1"/>
          </p:cNvPicPr>
          <p:nvPr/>
        </p:nvPicPr>
        <p:blipFill>
          <a:blip r:embed="rId3"/>
          <a:stretch>
            <a:fillRect/>
          </a:stretch>
        </p:blipFill>
        <p:spPr>
          <a:xfrm>
            <a:off x="5934245" y="3503225"/>
            <a:ext cx="472368" cy="962217"/>
          </a:xfrm>
          <a:prstGeom prst="rect">
            <a:avLst/>
          </a:prstGeom>
          <a:solidFill>
            <a:schemeClr val="tx1"/>
          </a:solidFill>
          <a:ln>
            <a:solidFill>
              <a:schemeClr val="tx1"/>
            </a:solidFill>
          </a:ln>
        </p:spPr>
      </p:pic>
      <p:sp>
        <p:nvSpPr>
          <p:cNvPr id="34" name="Content Placeholder 2">
            <a:extLst>
              <a:ext uri="{FF2B5EF4-FFF2-40B4-BE49-F238E27FC236}">
                <a16:creationId xmlns:a16="http://schemas.microsoft.com/office/drawing/2014/main" id="{7A5AF448-2DFB-02FE-2F75-43C6B4FB62B1}"/>
              </a:ext>
            </a:extLst>
          </p:cNvPr>
          <p:cNvSpPr txBox="1">
            <a:spLocks/>
          </p:cNvSpPr>
          <p:nvPr/>
        </p:nvSpPr>
        <p:spPr>
          <a:xfrm>
            <a:off x="436155" y="2876244"/>
            <a:ext cx="1677541" cy="373353"/>
          </a:xfrm>
          <a:prstGeom prst="rect">
            <a:avLst/>
          </a:prstGeom>
          <a:noFill/>
        </p:spPr>
        <p:txBody>
          <a:bodyPr anchor="ctr" anchorCtr="0"/>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dirty="0"/>
              <a:t>Physical servers</a:t>
            </a:r>
            <a:br>
              <a:rPr lang="en-US" sz="1400" b="1" dirty="0"/>
            </a:br>
            <a:r>
              <a:rPr lang="en-US" sz="1400" b="1" dirty="0"/>
              <a:t>in data centers</a:t>
            </a:r>
          </a:p>
        </p:txBody>
      </p:sp>
      <p:sp>
        <p:nvSpPr>
          <p:cNvPr id="35" name="Arc 34">
            <a:extLst>
              <a:ext uri="{FF2B5EF4-FFF2-40B4-BE49-F238E27FC236}">
                <a16:creationId xmlns:a16="http://schemas.microsoft.com/office/drawing/2014/main" id="{5C131C95-336B-125A-C502-383D42DAD252}"/>
              </a:ext>
            </a:extLst>
          </p:cNvPr>
          <p:cNvSpPr/>
          <p:nvPr/>
        </p:nvSpPr>
        <p:spPr>
          <a:xfrm rot="19172280">
            <a:off x="1720461" y="4777257"/>
            <a:ext cx="500847" cy="501196"/>
          </a:xfrm>
          <a:prstGeom prst="arc">
            <a:avLst>
              <a:gd name="adj1" fmla="val 16200000"/>
              <a:gd name="adj2" fmla="val 5763243"/>
            </a:avLst>
          </a:prstGeom>
          <a:ln w="15875">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solidFill>
                <a:schemeClr val="bg1"/>
              </a:solidFill>
            </a:endParaRPr>
          </a:p>
        </p:txBody>
      </p:sp>
      <p:grpSp>
        <p:nvGrpSpPr>
          <p:cNvPr id="36" name="Group 560">
            <a:extLst>
              <a:ext uri="{FF2B5EF4-FFF2-40B4-BE49-F238E27FC236}">
                <a16:creationId xmlns:a16="http://schemas.microsoft.com/office/drawing/2014/main" id="{622CD444-9744-71B1-DADE-247063089AAD}"/>
              </a:ext>
            </a:extLst>
          </p:cNvPr>
          <p:cNvGrpSpPr>
            <a:grpSpLocks noChangeAspect="1"/>
          </p:cNvGrpSpPr>
          <p:nvPr/>
        </p:nvGrpSpPr>
        <p:grpSpPr bwMode="auto">
          <a:xfrm rot="5400000">
            <a:off x="1909515" y="4098515"/>
            <a:ext cx="88133" cy="482283"/>
            <a:chOff x="2" y="0"/>
            <a:chExt cx="396" cy="2167"/>
          </a:xfrm>
          <a:solidFill>
            <a:schemeClr val="bg1">
              <a:lumMod val="95000"/>
            </a:schemeClr>
          </a:solidFill>
        </p:grpSpPr>
        <p:sp>
          <p:nvSpPr>
            <p:cNvPr id="37" name="Freeform 561">
              <a:extLst>
                <a:ext uri="{FF2B5EF4-FFF2-40B4-BE49-F238E27FC236}">
                  <a16:creationId xmlns:a16="http://schemas.microsoft.com/office/drawing/2014/main" id="{47BCB010-E0C4-5488-9B74-90716F7D38D8}"/>
                </a:ext>
              </a:extLst>
            </p:cNvPr>
            <p:cNvSpPr>
              <a:spLocks/>
            </p:cNvSpPr>
            <p:nvPr/>
          </p:nvSpPr>
          <p:spPr bwMode="auto">
            <a:xfrm>
              <a:off x="2" y="0"/>
              <a:ext cx="201" cy="2167"/>
            </a:xfrm>
            <a:custGeom>
              <a:avLst/>
              <a:gdLst>
                <a:gd name="T0" fmla="*/ 59 w 104"/>
                <a:gd name="T1" fmla="*/ 1132 h 1132"/>
                <a:gd name="T2" fmla="*/ 59 w 104"/>
                <a:gd name="T3" fmla="*/ 102 h 1132"/>
                <a:gd name="T4" fmla="*/ 104 w 104"/>
                <a:gd name="T5" fmla="*/ 51 h 1132"/>
                <a:gd name="T6" fmla="*/ 52 w 104"/>
                <a:gd name="T7" fmla="*/ 0 h 1132"/>
                <a:gd name="T8" fmla="*/ 0 w 104"/>
                <a:gd name="T9" fmla="*/ 51 h 1132"/>
                <a:gd name="T10" fmla="*/ 42 w 104"/>
                <a:gd name="T11" fmla="*/ 102 h 1132"/>
                <a:gd name="T12" fmla="*/ 42 w 104"/>
                <a:gd name="T13" fmla="*/ 1132 h 1132"/>
                <a:gd name="T14" fmla="*/ 59 w 104"/>
                <a:gd name="T15" fmla="*/ 1132 h 1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132">
                  <a:moveTo>
                    <a:pt x="59" y="1132"/>
                  </a:moveTo>
                  <a:cubicBezTo>
                    <a:pt x="59" y="102"/>
                    <a:pt x="59" y="102"/>
                    <a:pt x="59" y="102"/>
                  </a:cubicBezTo>
                  <a:cubicBezTo>
                    <a:pt x="84" y="99"/>
                    <a:pt x="104" y="77"/>
                    <a:pt x="104" y="51"/>
                  </a:cubicBezTo>
                  <a:cubicBezTo>
                    <a:pt x="104" y="23"/>
                    <a:pt x="80" y="0"/>
                    <a:pt x="52" y="0"/>
                  </a:cubicBezTo>
                  <a:cubicBezTo>
                    <a:pt x="24" y="0"/>
                    <a:pt x="0" y="23"/>
                    <a:pt x="0" y="51"/>
                  </a:cubicBezTo>
                  <a:cubicBezTo>
                    <a:pt x="0" y="76"/>
                    <a:pt x="18" y="97"/>
                    <a:pt x="42" y="102"/>
                  </a:cubicBezTo>
                  <a:cubicBezTo>
                    <a:pt x="42" y="1132"/>
                    <a:pt x="42" y="1132"/>
                    <a:pt x="42" y="1132"/>
                  </a:cubicBezTo>
                  <a:cubicBezTo>
                    <a:pt x="59" y="1132"/>
                    <a:pt x="59" y="1132"/>
                    <a:pt x="59" y="1132"/>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8" name="Freeform 562">
              <a:extLst>
                <a:ext uri="{FF2B5EF4-FFF2-40B4-BE49-F238E27FC236}">
                  <a16:creationId xmlns:a16="http://schemas.microsoft.com/office/drawing/2014/main" id="{DC62DAAB-39A3-1EF2-DDEB-7EAB0E960CC1}"/>
                </a:ext>
              </a:extLst>
            </p:cNvPr>
            <p:cNvSpPr>
              <a:spLocks/>
            </p:cNvSpPr>
            <p:nvPr/>
          </p:nvSpPr>
          <p:spPr bwMode="auto">
            <a:xfrm>
              <a:off x="238" y="1596"/>
              <a:ext cx="160" cy="571"/>
            </a:xfrm>
            <a:custGeom>
              <a:avLst/>
              <a:gdLst>
                <a:gd name="T0" fmla="*/ 18 w 83"/>
                <a:gd name="T1" fmla="*/ 298 h 298"/>
                <a:gd name="T2" fmla="*/ 18 w 83"/>
                <a:gd name="T3" fmla="*/ 81 h 298"/>
                <a:gd name="T4" fmla="*/ 58 w 83"/>
                <a:gd name="T5" fmla="*/ 40 h 298"/>
                <a:gd name="T6" fmla="*/ 62 w 83"/>
                <a:gd name="T7" fmla="*/ 41 h 298"/>
                <a:gd name="T8" fmla="*/ 83 w 83"/>
                <a:gd name="T9" fmla="*/ 20 h 298"/>
                <a:gd name="T10" fmla="*/ 62 w 83"/>
                <a:gd name="T11" fmla="*/ 0 h 298"/>
                <a:gd name="T12" fmla="*/ 42 w 83"/>
                <a:gd name="T13" fmla="*/ 20 h 298"/>
                <a:gd name="T14" fmla="*/ 44 w 83"/>
                <a:gd name="T15" fmla="*/ 30 h 298"/>
                <a:gd name="T16" fmla="*/ 3 w 83"/>
                <a:gd name="T17" fmla="*/ 71 h 298"/>
                <a:gd name="T18" fmla="*/ 0 w 83"/>
                <a:gd name="T19" fmla="*/ 77 h 298"/>
                <a:gd name="T20" fmla="*/ 0 w 83"/>
                <a:gd name="T21" fmla="*/ 298 h 298"/>
                <a:gd name="T22" fmla="*/ 18 w 83"/>
                <a:gd name="T23"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298">
                  <a:moveTo>
                    <a:pt x="18" y="298"/>
                  </a:moveTo>
                  <a:cubicBezTo>
                    <a:pt x="18" y="81"/>
                    <a:pt x="18" y="81"/>
                    <a:pt x="18" y="81"/>
                  </a:cubicBezTo>
                  <a:cubicBezTo>
                    <a:pt x="58" y="40"/>
                    <a:pt x="58" y="40"/>
                    <a:pt x="58" y="40"/>
                  </a:cubicBezTo>
                  <a:cubicBezTo>
                    <a:pt x="60" y="41"/>
                    <a:pt x="61" y="41"/>
                    <a:pt x="62" y="41"/>
                  </a:cubicBezTo>
                  <a:cubicBezTo>
                    <a:pt x="74" y="41"/>
                    <a:pt x="83" y="32"/>
                    <a:pt x="83" y="20"/>
                  </a:cubicBezTo>
                  <a:cubicBezTo>
                    <a:pt x="83" y="9"/>
                    <a:pt x="74" y="0"/>
                    <a:pt x="62" y="0"/>
                  </a:cubicBezTo>
                  <a:cubicBezTo>
                    <a:pt x="51" y="0"/>
                    <a:pt x="42" y="9"/>
                    <a:pt x="42" y="20"/>
                  </a:cubicBezTo>
                  <a:cubicBezTo>
                    <a:pt x="42" y="24"/>
                    <a:pt x="43" y="27"/>
                    <a:pt x="44" y="30"/>
                  </a:cubicBezTo>
                  <a:cubicBezTo>
                    <a:pt x="3" y="71"/>
                    <a:pt x="3" y="71"/>
                    <a:pt x="3" y="71"/>
                  </a:cubicBezTo>
                  <a:cubicBezTo>
                    <a:pt x="1" y="73"/>
                    <a:pt x="0" y="75"/>
                    <a:pt x="0" y="77"/>
                  </a:cubicBezTo>
                  <a:cubicBezTo>
                    <a:pt x="0" y="298"/>
                    <a:pt x="0" y="298"/>
                    <a:pt x="0" y="298"/>
                  </a:cubicBezTo>
                  <a:cubicBezTo>
                    <a:pt x="18" y="298"/>
                    <a:pt x="18" y="298"/>
                    <a:pt x="18" y="298"/>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grpSp>
      <p:grpSp>
        <p:nvGrpSpPr>
          <p:cNvPr id="108" name="Group 107">
            <a:extLst>
              <a:ext uri="{FF2B5EF4-FFF2-40B4-BE49-F238E27FC236}">
                <a16:creationId xmlns:a16="http://schemas.microsoft.com/office/drawing/2014/main" id="{6884BCCA-C3D3-5BD8-EE1B-DF5C3423264A}"/>
              </a:ext>
            </a:extLst>
          </p:cNvPr>
          <p:cNvGrpSpPr/>
          <p:nvPr/>
        </p:nvGrpSpPr>
        <p:grpSpPr>
          <a:xfrm rot="5400000">
            <a:off x="274314" y="3867836"/>
            <a:ext cx="460911" cy="629160"/>
            <a:chOff x="2983711" y="5565600"/>
            <a:chExt cx="803951" cy="274320"/>
          </a:xfrm>
        </p:grpSpPr>
        <p:cxnSp>
          <p:nvCxnSpPr>
            <p:cNvPr id="109" name="Straight Arrow Connector 108">
              <a:extLst>
                <a:ext uri="{FF2B5EF4-FFF2-40B4-BE49-F238E27FC236}">
                  <a16:creationId xmlns:a16="http://schemas.microsoft.com/office/drawing/2014/main" id="{6D1AC8B1-D8FC-2321-8A2D-110822564D3D}"/>
                </a:ext>
              </a:extLst>
            </p:cNvPr>
            <p:cNvCxnSpPr>
              <a:cxnSpLocks/>
            </p:cNvCxnSpPr>
            <p:nvPr/>
          </p:nvCxnSpPr>
          <p:spPr>
            <a:xfrm flipV="1">
              <a:off x="2983711" y="5565600"/>
              <a:ext cx="0" cy="274320"/>
            </a:xfrm>
            <a:prstGeom prst="straightConnector1">
              <a:avLst/>
            </a:prstGeom>
            <a:ln>
              <a:solidFill>
                <a:srgbClr val="9F87A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25920450-15E9-23AC-83C0-CB6646BB6A4F}"/>
                </a:ext>
              </a:extLst>
            </p:cNvPr>
            <p:cNvCxnSpPr>
              <a:cxnSpLocks/>
            </p:cNvCxnSpPr>
            <p:nvPr/>
          </p:nvCxnSpPr>
          <p:spPr>
            <a:xfrm flipV="1">
              <a:off x="3385687" y="5565600"/>
              <a:ext cx="0" cy="274320"/>
            </a:xfrm>
            <a:prstGeom prst="straightConnector1">
              <a:avLst/>
            </a:prstGeom>
            <a:ln>
              <a:solidFill>
                <a:srgbClr val="9F87A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852E301B-C1A3-9638-6BB9-282778BE631C}"/>
                </a:ext>
              </a:extLst>
            </p:cNvPr>
            <p:cNvCxnSpPr>
              <a:cxnSpLocks/>
            </p:cNvCxnSpPr>
            <p:nvPr/>
          </p:nvCxnSpPr>
          <p:spPr>
            <a:xfrm flipV="1">
              <a:off x="3787662" y="5565600"/>
              <a:ext cx="0" cy="274320"/>
            </a:xfrm>
            <a:prstGeom prst="straightConnector1">
              <a:avLst/>
            </a:prstGeom>
            <a:ln>
              <a:solidFill>
                <a:srgbClr val="9F87AF"/>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12" name="Group 522">
            <a:extLst>
              <a:ext uri="{FF2B5EF4-FFF2-40B4-BE49-F238E27FC236}">
                <a16:creationId xmlns:a16="http://schemas.microsoft.com/office/drawing/2014/main" id="{FE7E66CD-58AE-DE8E-7263-13EAEF1FC0FE}"/>
              </a:ext>
            </a:extLst>
          </p:cNvPr>
          <p:cNvGrpSpPr>
            <a:grpSpLocks noChangeAspect="1"/>
          </p:cNvGrpSpPr>
          <p:nvPr/>
        </p:nvGrpSpPr>
        <p:grpSpPr bwMode="auto">
          <a:xfrm flipH="1">
            <a:off x="392959" y="4804365"/>
            <a:ext cx="433219" cy="468707"/>
            <a:chOff x="3" y="1"/>
            <a:chExt cx="2771" cy="2998"/>
          </a:xfrm>
          <a:solidFill>
            <a:schemeClr val="bg1">
              <a:lumMod val="95000"/>
            </a:schemeClr>
          </a:solidFill>
        </p:grpSpPr>
        <p:sp>
          <p:nvSpPr>
            <p:cNvPr id="113" name="Freeform 523">
              <a:extLst>
                <a:ext uri="{FF2B5EF4-FFF2-40B4-BE49-F238E27FC236}">
                  <a16:creationId xmlns:a16="http://schemas.microsoft.com/office/drawing/2014/main" id="{EE2B4ADE-76EA-C404-3F5C-72FBC9CCB9E8}"/>
                </a:ext>
              </a:extLst>
            </p:cNvPr>
            <p:cNvSpPr>
              <a:spLocks noEditPoints="1"/>
            </p:cNvSpPr>
            <p:nvPr/>
          </p:nvSpPr>
          <p:spPr bwMode="auto">
            <a:xfrm>
              <a:off x="3" y="1"/>
              <a:ext cx="2771" cy="2998"/>
            </a:xfrm>
            <a:custGeom>
              <a:avLst/>
              <a:gdLst>
                <a:gd name="T0" fmla="*/ 1422 w 1453"/>
                <a:gd name="T1" fmla="*/ 388 h 1567"/>
                <a:gd name="T2" fmla="*/ 937 w 1453"/>
                <a:gd name="T3" fmla="*/ 388 h 1567"/>
                <a:gd name="T4" fmla="*/ 937 w 1453"/>
                <a:gd name="T5" fmla="*/ 32 h 1567"/>
                <a:gd name="T6" fmla="*/ 905 w 1453"/>
                <a:gd name="T7" fmla="*/ 0 h 1567"/>
                <a:gd name="T8" fmla="*/ 32 w 1453"/>
                <a:gd name="T9" fmla="*/ 0 h 1567"/>
                <a:gd name="T10" fmla="*/ 0 w 1453"/>
                <a:gd name="T11" fmla="*/ 32 h 1567"/>
                <a:gd name="T12" fmla="*/ 0 w 1453"/>
                <a:gd name="T13" fmla="*/ 1536 h 1567"/>
                <a:gd name="T14" fmla="*/ 32 w 1453"/>
                <a:gd name="T15" fmla="*/ 1567 h 1567"/>
                <a:gd name="T16" fmla="*/ 1422 w 1453"/>
                <a:gd name="T17" fmla="*/ 1567 h 1567"/>
                <a:gd name="T18" fmla="*/ 1453 w 1453"/>
                <a:gd name="T19" fmla="*/ 1536 h 1567"/>
                <a:gd name="T20" fmla="*/ 1453 w 1453"/>
                <a:gd name="T21" fmla="*/ 420 h 1567"/>
                <a:gd name="T22" fmla="*/ 1422 w 1453"/>
                <a:gd name="T23" fmla="*/ 388 h 1567"/>
                <a:gd name="T24" fmla="*/ 873 w 1453"/>
                <a:gd name="T25" fmla="*/ 420 h 1567"/>
                <a:gd name="T26" fmla="*/ 873 w 1453"/>
                <a:gd name="T27" fmla="*/ 1504 h 1567"/>
                <a:gd name="T28" fmla="*/ 63 w 1453"/>
                <a:gd name="T29" fmla="*/ 1504 h 1567"/>
                <a:gd name="T30" fmla="*/ 63 w 1453"/>
                <a:gd name="T31" fmla="*/ 63 h 1567"/>
                <a:gd name="T32" fmla="*/ 873 w 1453"/>
                <a:gd name="T33" fmla="*/ 63 h 1567"/>
                <a:gd name="T34" fmla="*/ 873 w 1453"/>
                <a:gd name="T35" fmla="*/ 420 h 1567"/>
                <a:gd name="T36" fmla="*/ 1390 w 1453"/>
                <a:gd name="T37" fmla="*/ 1504 h 1567"/>
                <a:gd name="T38" fmla="*/ 937 w 1453"/>
                <a:gd name="T39" fmla="*/ 1504 h 1567"/>
                <a:gd name="T40" fmla="*/ 937 w 1453"/>
                <a:gd name="T41" fmla="*/ 451 h 1567"/>
                <a:gd name="T42" fmla="*/ 1390 w 1453"/>
                <a:gd name="T43" fmla="*/ 451 h 1567"/>
                <a:gd name="T44" fmla="*/ 1390 w 1453"/>
                <a:gd name="T45" fmla="*/ 1504 h 1567"/>
                <a:gd name="T46" fmla="*/ 1390 w 1453"/>
                <a:gd name="T47" fmla="*/ 1504 h 1567"/>
                <a:gd name="T48" fmla="*/ 1390 w 1453"/>
                <a:gd name="T49" fmla="*/ 1504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3" h="1567">
                  <a:moveTo>
                    <a:pt x="1422" y="388"/>
                  </a:moveTo>
                  <a:cubicBezTo>
                    <a:pt x="937" y="388"/>
                    <a:pt x="937" y="388"/>
                    <a:pt x="937" y="388"/>
                  </a:cubicBezTo>
                  <a:cubicBezTo>
                    <a:pt x="937" y="32"/>
                    <a:pt x="937" y="32"/>
                    <a:pt x="937" y="32"/>
                  </a:cubicBezTo>
                  <a:cubicBezTo>
                    <a:pt x="937" y="14"/>
                    <a:pt x="923" y="0"/>
                    <a:pt x="905" y="0"/>
                  </a:cubicBezTo>
                  <a:cubicBezTo>
                    <a:pt x="32" y="0"/>
                    <a:pt x="32" y="0"/>
                    <a:pt x="32" y="0"/>
                  </a:cubicBezTo>
                  <a:cubicBezTo>
                    <a:pt x="14" y="0"/>
                    <a:pt x="0" y="14"/>
                    <a:pt x="0" y="32"/>
                  </a:cubicBezTo>
                  <a:cubicBezTo>
                    <a:pt x="0" y="1536"/>
                    <a:pt x="0" y="1536"/>
                    <a:pt x="0" y="1536"/>
                  </a:cubicBezTo>
                  <a:cubicBezTo>
                    <a:pt x="0" y="1553"/>
                    <a:pt x="14" y="1567"/>
                    <a:pt x="32" y="1567"/>
                  </a:cubicBezTo>
                  <a:cubicBezTo>
                    <a:pt x="1422" y="1567"/>
                    <a:pt x="1422" y="1567"/>
                    <a:pt x="1422" y="1567"/>
                  </a:cubicBezTo>
                  <a:cubicBezTo>
                    <a:pt x="1439" y="1567"/>
                    <a:pt x="1453" y="1553"/>
                    <a:pt x="1453" y="1536"/>
                  </a:cubicBezTo>
                  <a:cubicBezTo>
                    <a:pt x="1453" y="420"/>
                    <a:pt x="1453" y="420"/>
                    <a:pt x="1453" y="420"/>
                  </a:cubicBezTo>
                  <a:cubicBezTo>
                    <a:pt x="1453" y="402"/>
                    <a:pt x="1439" y="388"/>
                    <a:pt x="1422" y="388"/>
                  </a:cubicBezTo>
                  <a:close/>
                  <a:moveTo>
                    <a:pt x="873" y="420"/>
                  </a:moveTo>
                  <a:cubicBezTo>
                    <a:pt x="873" y="1504"/>
                    <a:pt x="873" y="1504"/>
                    <a:pt x="873" y="1504"/>
                  </a:cubicBezTo>
                  <a:cubicBezTo>
                    <a:pt x="63" y="1504"/>
                    <a:pt x="63" y="1504"/>
                    <a:pt x="63" y="1504"/>
                  </a:cubicBezTo>
                  <a:cubicBezTo>
                    <a:pt x="63" y="63"/>
                    <a:pt x="63" y="63"/>
                    <a:pt x="63" y="63"/>
                  </a:cubicBezTo>
                  <a:cubicBezTo>
                    <a:pt x="873" y="63"/>
                    <a:pt x="873" y="63"/>
                    <a:pt x="873" y="63"/>
                  </a:cubicBezTo>
                  <a:lnTo>
                    <a:pt x="873" y="420"/>
                  </a:lnTo>
                  <a:close/>
                  <a:moveTo>
                    <a:pt x="1390" y="1504"/>
                  </a:moveTo>
                  <a:cubicBezTo>
                    <a:pt x="937" y="1504"/>
                    <a:pt x="937" y="1504"/>
                    <a:pt x="937" y="1504"/>
                  </a:cubicBezTo>
                  <a:cubicBezTo>
                    <a:pt x="937" y="451"/>
                    <a:pt x="937" y="451"/>
                    <a:pt x="937" y="451"/>
                  </a:cubicBezTo>
                  <a:cubicBezTo>
                    <a:pt x="1390" y="451"/>
                    <a:pt x="1390" y="451"/>
                    <a:pt x="1390" y="451"/>
                  </a:cubicBezTo>
                  <a:lnTo>
                    <a:pt x="1390" y="1504"/>
                  </a:lnTo>
                  <a:close/>
                  <a:moveTo>
                    <a:pt x="1390" y="1504"/>
                  </a:moveTo>
                  <a:cubicBezTo>
                    <a:pt x="1390" y="1504"/>
                    <a:pt x="1390" y="1504"/>
                    <a:pt x="1390" y="150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14" name="Freeform 524">
              <a:extLst>
                <a:ext uri="{FF2B5EF4-FFF2-40B4-BE49-F238E27FC236}">
                  <a16:creationId xmlns:a16="http://schemas.microsoft.com/office/drawing/2014/main" id="{7B936E29-7ADA-9058-A004-6F12DD876E59}"/>
                </a:ext>
              </a:extLst>
            </p:cNvPr>
            <p:cNvSpPr>
              <a:spLocks noEditPoints="1"/>
            </p:cNvSpPr>
            <p:nvPr/>
          </p:nvSpPr>
          <p:spPr bwMode="auto">
            <a:xfrm>
              <a:off x="1963" y="1051"/>
              <a:ext cx="515" cy="121"/>
            </a:xfrm>
            <a:custGeom>
              <a:avLst/>
              <a:gdLst>
                <a:gd name="T0" fmla="*/ 32 w 270"/>
                <a:gd name="T1" fmla="*/ 63 h 63"/>
                <a:gd name="T2" fmla="*/ 239 w 270"/>
                <a:gd name="T3" fmla="*/ 63 h 63"/>
                <a:gd name="T4" fmla="*/ 270 w 270"/>
                <a:gd name="T5" fmla="*/ 31 h 63"/>
                <a:gd name="T6" fmla="*/ 239 w 270"/>
                <a:gd name="T7" fmla="*/ 0 h 63"/>
                <a:gd name="T8" fmla="*/ 32 w 270"/>
                <a:gd name="T9" fmla="*/ 0 h 63"/>
                <a:gd name="T10" fmla="*/ 0 w 270"/>
                <a:gd name="T11" fmla="*/ 31 h 63"/>
                <a:gd name="T12" fmla="*/ 32 w 270"/>
                <a:gd name="T13" fmla="*/ 63 h 63"/>
                <a:gd name="T14" fmla="*/ 32 w 270"/>
                <a:gd name="T15" fmla="*/ 63 h 63"/>
                <a:gd name="T16" fmla="*/ 32 w 270"/>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63">
                  <a:moveTo>
                    <a:pt x="32" y="63"/>
                  </a:moveTo>
                  <a:cubicBezTo>
                    <a:pt x="239" y="63"/>
                    <a:pt x="239" y="63"/>
                    <a:pt x="239" y="63"/>
                  </a:cubicBezTo>
                  <a:cubicBezTo>
                    <a:pt x="256" y="63"/>
                    <a:pt x="270" y="49"/>
                    <a:pt x="270" y="31"/>
                  </a:cubicBezTo>
                  <a:cubicBezTo>
                    <a:pt x="270" y="14"/>
                    <a:pt x="256" y="0"/>
                    <a:pt x="239" y="0"/>
                  </a:cubicBezTo>
                  <a:cubicBezTo>
                    <a:pt x="32" y="0"/>
                    <a:pt x="32" y="0"/>
                    <a:pt x="32" y="0"/>
                  </a:cubicBezTo>
                  <a:cubicBezTo>
                    <a:pt x="15" y="0"/>
                    <a:pt x="0" y="14"/>
                    <a:pt x="0" y="31"/>
                  </a:cubicBezTo>
                  <a:cubicBezTo>
                    <a:pt x="0" y="49"/>
                    <a:pt x="15" y="63"/>
                    <a:pt x="32" y="63"/>
                  </a:cubicBezTo>
                  <a:close/>
                  <a:moveTo>
                    <a:pt x="32" y="63"/>
                  </a:moveTo>
                  <a:cubicBezTo>
                    <a:pt x="32" y="63"/>
                    <a:pt x="32" y="63"/>
                    <a:pt x="32" y="6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15" name="Freeform 525">
              <a:extLst>
                <a:ext uri="{FF2B5EF4-FFF2-40B4-BE49-F238E27FC236}">
                  <a16:creationId xmlns:a16="http://schemas.microsoft.com/office/drawing/2014/main" id="{EFC537BC-2579-2C88-621E-0C051CEE8AE8}"/>
                </a:ext>
              </a:extLst>
            </p:cNvPr>
            <p:cNvSpPr>
              <a:spLocks noEditPoints="1"/>
            </p:cNvSpPr>
            <p:nvPr/>
          </p:nvSpPr>
          <p:spPr bwMode="auto">
            <a:xfrm>
              <a:off x="1963" y="1356"/>
              <a:ext cx="515" cy="120"/>
            </a:xfrm>
            <a:custGeom>
              <a:avLst/>
              <a:gdLst>
                <a:gd name="T0" fmla="*/ 32 w 270"/>
                <a:gd name="T1" fmla="*/ 63 h 63"/>
                <a:gd name="T2" fmla="*/ 239 w 270"/>
                <a:gd name="T3" fmla="*/ 63 h 63"/>
                <a:gd name="T4" fmla="*/ 270 w 270"/>
                <a:gd name="T5" fmla="*/ 32 h 63"/>
                <a:gd name="T6" fmla="*/ 239 w 270"/>
                <a:gd name="T7" fmla="*/ 0 h 63"/>
                <a:gd name="T8" fmla="*/ 32 w 270"/>
                <a:gd name="T9" fmla="*/ 0 h 63"/>
                <a:gd name="T10" fmla="*/ 0 w 270"/>
                <a:gd name="T11" fmla="*/ 32 h 63"/>
                <a:gd name="T12" fmla="*/ 32 w 270"/>
                <a:gd name="T13" fmla="*/ 63 h 63"/>
                <a:gd name="T14" fmla="*/ 32 w 270"/>
                <a:gd name="T15" fmla="*/ 63 h 63"/>
                <a:gd name="T16" fmla="*/ 32 w 270"/>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63">
                  <a:moveTo>
                    <a:pt x="32" y="63"/>
                  </a:moveTo>
                  <a:cubicBezTo>
                    <a:pt x="239" y="63"/>
                    <a:pt x="239" y="63"/>
                    <a:pt x="239" y="63"/>
                  </a:cubicBezTo>
                  <a:cubicBezTo>
                    <a:pt x="256" y="63"/>
                    <a:pt x="270" y="49"/>
                    <a:pt x="270" y="32"/>
                  </a:cubicBezTo>
                  <a:cubicBezTo>
                    <a:pt x="270" y="14"/>
                    <a:pt x="256" y="0"/>
                    <a:pt x="239" y="0"/>
                  </a:cubicBezTo>
                  <a:cubicBezTo>
                    <a:pt x="32" y="0"/>
                    <a:pt x="32" y="0"/>
                    <a:pt x="32" y="0"/>
                  </a:cubicBezTo>
                  <a:cubicBezTo>
                    <a:pt x="15" y="0"/>
                    <a:pt x="0" y="14"/>
                    <a:pt x="0" y="32"/>
                  </a:cubicBezTo>
                  <a:cubicBezTo>
                    <a:pt x="0" y="49"/>
                    <a:pt x="15" y="63"/>
                    <a:pt x="32" y="63"/>
                  </a:cubicBezTo>
                  <a:close/>
                  <a:moveTo>
                    <a:pt x="32" y="63"/>
                  </a:moveTo>
                  <a:cubicBezTo>
                    <a:pt x="32" y="63"/>
                    <a:pt x="32" y="63"/>
                    <a:pt x="32" y="6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16" name="Freeform 526">
              <a:extLst>
                <a:ext uri="{FF2B5EF4-FFF2-40B4-BE49-F238E27FC236}">
                  <a16:creationId xmlns:a16="http://schemas.microsoft.com/office/drawing/2014/main" id="{4A89D120-EF0A-5562-A8B2-5553E0FD9281}"/>
                </a:ext>
              </a:extLst>
            </p:cNvPr>
            <p:cNvSpPr>
              <a:spLocks noEditPoints="1"/>
            </p:cNvSpPr>
            <p:nvPr/>
          </p:nvSpPr>
          <p:spPr bwMode="auto">
            <a:xfrm>
              <a:off x="1963" y="1660"/>
              <a:ext cx="515" cy="120"/>
            </a:xfrm>
            <a:custGeom>
              <a:avLst/>
              <a:gdLst>
                <a:gd name="T0" fmla="*/ 32 w 270"/>
                <a:gd name="T1" fmla="*/ 63 h 63"/>
                <a:gd name="T2" fmla="*/ 239 w 270"/>
                <a:gd name="T3" fmla="*/ 63 h 63"/>
                <a:gd name="T4" fmla="*/ 270 w 270"/>
                <a:gd name="T5" fmla="*/ 31 h 63"/>
                <a:gd name="T6" fmla="*/ 239 w 270"/>
                <a:gd name="T7" fmla="*/ 0 h 63"/>
                <a:gd name="T8" fmla="*/ 32 w 270"/>
                <a:gd name="T9" fmla="*/ 0 h 63"/>
                <a:gd name="T10" fmla="*/ 0 w 270"/>
                <a:gd name="T11" fmla="*/ 31 h 63"/>
                <a:gd name="T12" fmla="*/ 32 w 270"/>
                <a:gd name="T13" fmla="*/ 63 h 63"/>
                <a:gd name="T14" fmla="*/ 32 w 270"/>
                <a:gd name="T15" fmla="*/ 63 h 63"/>
                <a:gd name="T16" fmla="*/ 32 w 270"/>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63">
                  <a:moveTo>
                    <a:pt x="32" y="63"/>
                  </a:moveTo>
                  <a:cubicBezTo>
                    <a:pt x="239" y="63"/>
                    <a:pt x="239" y="63"/>
                    <a:pt x="239" y="63"/>
                  </a:cubicBezTo>
                  <a:cubicBezTo>
                    <a:pt x="256" y="63"/>
                    <a:pt x="270" y="49"/>
                    <a:pt x="270" y="31"/>
                  </a:cubicBezTo>
                  <a:cubicBezTo>
                    <a:pt x="270" y="14"/>
                    <a:pt x="256" y="0"/>
                    <a:pt x="239" y="0"/>
                  </a:cubicBezTo>
                  <a:cubicBezTo>
                    <a:pt x="32" y="0"/>
                    <a:pt x="32" y="0"/>
                    <a:pt x="32" y="0"/>
                  </a:cubicBezTo>
                  <a:cubicBezTo>
                    <a:pt x="15" y="0"/>
                    <a:pt x="0" y="14"/>
                    <a:pt x="0" y="31"/>
                  </a:cubicBezTo>
                  <a:cubicBezTo>
                    <a:pt x="0" y="49"/>
                    <a:pt x="15" y="63"/>
                    <a:pt x="32" y="63"/>
                  </a:cubicBezTo>
                  <a:close/>
                  <a:moveTo>
                    <a:pt x="32" y="63"/>
                  </a:moveTo>
                  <a:cubicBezTo>
                    <a:pt x="32" y="63"/>
                    <a:pt x="32" y="63"/>
                    <a:pt x="32" y="6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17" name="Freeform 527">
              <a:extLst>
                <a:ext uri="{FF2B5EF4-FFF2-40B4-BE49-F238E27FC236}">
                  <a16:creationId xmlns:a16="http://schemas.microsoft.com/office/drawing/2014/main" id="{9B8F09DF-3A0C-4FF1-8B92-F4D1FE35AE1E}"/>
                </a:ext>
              </a:extLst>
            </p:cNvPr>
            <p:cNvSpPr>
              <a:spLocks noEditPoints="1"/>
            </p:cNvSpPr>
            <p:nvPr/>
          </p:nvSpPr>
          <p:spPr bwMode="auto">
            <a:xfrm>
              <a:off x="1963" y="1964"/>
              <a:ext cx="515" cy="121"/>
            </a:xfrm>
            <a:custGeom>
              <a:avLst/>
              <a:gdLst>
                <a:gd name="T0" fmla="*/ 32 w 270"/>
                <a:gd name="T1" fmla="*/ 63 h 63"/>
                <a:gd name="T2" fmla="*/ 239 w 270"/>
                <a:gd name="T3" fmla="*/ 63 h 63"/>
                <a:gd name="T4" fmla="*/ 270 w 270"/>
                <a:gd name="T5" fmla="*/ 31 h 63"/>
                <a:gd name="T6" fmla="*/ 239 w 270"/>
                <a:gd name="T7" fmla="*/ 0 h 63"/>
                <a:gd name="T8" fmla="*/ 32 w 270"/>
                <a:gd name="T9" fmla="*/ 0 h 63"/>
                <a:gd name="T10" fmla="*/ 0 w 270"/>
                <a:gd name="T11" fmla="*/ 31 h 63"/>
                <a:gd name="T12" fmla="*/ 32 w 270"/>
                <a:gd name="T13" fmla="*/ 63 h 63"/>
                <a:gd name="T14" fmla="*/ 32 w 270"/>
                <a:gd name="T15" fmla="*/ 63 h 63"/>
                <a:gd name="T16" fmla="*/ 32 w 270"/>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63">
                  <a:moveTo>
                    <a:pt x="32" y="63"/>
                  </a:moveTo>
                  <a:cubicBezTo>
                    <a:pt x="239" y="63"/>
                    <a:pt x="239" y="63"/>
                    <a:pt x="239" y="63"/>
                  </a:cubicBezTo>
                  <a:cubicBezTo>
                    <a:pt x="256" y="63"/>
                    <a:pt x="270" y="49"/>
                    <a:pt x="270" y="31"/>
                  </a:cubicBezTo>
                  <a:cubicBezTo>
                    <a:pt x="270" y="14"/>
                    <a:pt x="256" y="0"/>
                    <a:pt x="239" y="0"/>
                  </a:cubicBezTo>
                  <a:cubicBezTo>
                    <a:pt x="32" y="0"/>
                    <a:pt x="32" y="0"/>
                    <a:pt x="32" y="0"/>
                  </a:cubicBezTo>
                  <a:cubicBezTo>
                    <a:pt x="15" y="0"/>
                    <a:pt x="0" y="14"/>
                    <a:pt x="0" y="31"/>
                  </a:cubicBezTo>
                  <a:cubicBezTo>
                    <a:pt x="0" y="49"/>
                    <a:pt x="15" y="63"/>
                    <a:pt x="32" y="63"/>
                  </a:cubicBezTo>
                  <a:close/>
                  <a:moveTo>
                    <a:pt x="32" y="63"/>
                  </a:moveTo>
                  <a:cubicBezTo>
                    <a:pt x="32" y="63"/>
                    <a:pt x="32" y="63"/>
                    <a:pt x="32" y="6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18" name="Freeform 528">
              <a:extLst>
                <a:ext uri="{FF2B5EF4-FFF2-40B4-BE49-F238E27FC236}">
                  <a16:creationId xmlns:a16="http://schemas.microsoft.com/office/drawing/2014/main" id="{89C1D3BF-BCE9-7745-5612-DB19DB753DF1}"/>
                </a:ext>
              </a:extLst>
            </p:cNvPr>
            <p:cNvSpPr>
              <a:spLocks noEditPoints="1"/>
            </p:cNvSpPr>
            <p:nvPr/>
          </p:nvSpPr>
          <p:spPr bwMode="auto">
            <a:xfrm>
              <a:off x="1963" y="2266"/>
              <a:ext cx="515" cy="123"/>
            </a:xfrm>
            <a:custGeom>
              <a:avLst/>
              <a:gdLst>
                <a:gd name="T0" fmla="*/ 32 w 270"/>
                <a:gd name="T1" fmla="*/ 64 h 64"/>
                <a:gd name="T2" fmla="*/ 239 w 270"/>
                <a:gd name="T3" fmla="*/ 64 h 64"/>
                <a:gd name="T4" fmla="*/ 270 w 270"/>
                <a:gd name="T5" fmla="*/ 32 h 64"/>
                <a:gd name="T6" fmla="*/ 239 w 270"/>
                <a:gd name="T7" fmla="*/ 0 h 64"/>
                <a:gd name="T8" fmla="*/ 32 w 270"/>
                <a:gd name="T9" fmla="*/ 0 h 64"/>
                <a:gd name="T10" fmla="*/ 0 w 270"/>
                <a:gd name="T11" fmla="*/ 32 h 64"/>
                <a:gd name="T12" fmla="*/ 32 w 270"/>
                <a:gd name="T13" fmla="*/ 64 h 64"/>
                <a:gd name="T14" fmla="*/ 32 w 270"/>
                <a:gd name="T15" fmla="*/ 64 h 64"/>
                <a:gd name="T16" fmla="*/ 32 w 27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64">
                  <a:moveTo>
                    <a:pt x="32" y="64"/>
                  </a:moveTo>
                  <a:cubicBezTo>
                    <a:pt x="239" y="64"/>
                    <a:pt x="239" y="64"/>
                    <a:pt x="239" y="64"/>
                  </a:cubicBezTo>
                  <a:cubicBezTo>
                    <a:pt x="256" y="64"/>
                    <a:pt x="270" y="50"/>
                    <a:pt x="270" y="32"/>
                  </a:cubicBezTo>
                  <a:cubicBezTo>
                    <a:pt x="270" y="14"/>
                    <a:pt x="256" y="0"/>
                    <a:pt x="239" y="0"/>
                  </a:cubicBezTo>
                  <a:cubicBezTo>
                    <a:pt x="32" y="0"/>
                    <a:pt x="32" y="0"/>
                    <a:pt x="32" y="0"/>
                  </a:cubicBezTo>
                  <a:cubicBezTo>
                    <a:pt x="15" y="0"/>
                    <a:pt x="0" y="14"/>
                    <a:pt x="0" y="32"/>
                  </a:cubicBezTo>
                  <a:cubicBezTo>
                    <a:pt x="0" y="49"/>
                    <a:pt x="15" y="64"/>
                    <a:pt x="32" y="64"/>
                  </a:cubicBezTo>
                  <a:close/>
                  <a:moveTo>
                    <a:pt x="32" y="64"/>
                  </a:moveTo>
                  <a:cubicBezTo>
                    <a:pt x="32" y="64"/>
                    <a:pt x="32" y="64"/>
                    <a:pt x="32" y="6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19" name="Freeform 529">
              <a:extLst>
                <a:ext uri="{FF2B5EF4-FFF2-40B4-BE49-F238E27FC236}">
                  <a16:creationId xmlns:a16="http://schemas.microsoft.com/office/drawing/2014/main" id="{C184B8C2-1717-3679-4C57-A405B05FF505}"/>
                </a:ext>
              </a:extLst>
            </p:cNvPr>
            <p:cNvSpPr>
              <a:spLocks noEditPoints="1"/>
            </p:cNvSpPr>
            <p:nvPr/>
          </p:nvSpPr>
          <p:spPr bwMode="auto">
            <a:xfrm>
              <a:off x="1963" y="2571"/>
              <a:ext cx="515" cy="122"/>
            </a:xfrm>
            <a:custGeom>
              <a:avLst/>
              <a:gdLst>
                <a:gd name="T0" fmla="*/ 32 w 270"/>
                <a:gd name="T1" fmla="*/ 64 h 64"/>
                <a:gd name="T2" fmla="*/ 239 w 270"/>
                <a:gd name="T3" fmla="*/ 64 h 64"/>
                <a:gd name="T4" fmla="*/ 270 w 270"/>
                <a:gd name="T5" fmla="*/ 32 h 64"/>
                <a:gd name="T6" fmla="*/ 239 w 270"/>
                <a:gd name="T7" fmla="*/ 0 h 64"/>
                <a:gd name="T8" fmla="*/ 32 w 270"/>
                <a:gd name="T9" fmla="*/ 0 h 64"/>
                <a:gd name="T10" fmla="*/ 0 w 270"/>
                <a:gd name="T11" fmla="*/ 32 h 64"/>
                <a:gd name="T12" fmla="*/ 32 w 270"/>
                <a:gd name="T13" fmla="*/ 64 h 64"/>
                <a:gd name="T14" fmla="*/ 32 w 270"/>
                <a:gd name="T15" fmla="*/ 64 h 64"/>
                <a:gd name="T16" fmla="*/ 32 w 27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64">
                  <a:moveTo>
                    <a:pt x="32" y="64"/>
                  </a:moveTo>
                  <a:cubicBezTo>
                    <a:pt x="239" y="64"/>
                    <a:pt x="239" y="64"/>
                    <a:pt x="239" y="64"/>
                  </a:cubicBezTo>
                  <a:cubicBezTo>
                    <a:pt x="256" y="64"/>
                    <a:pt x="270" y="50"/>
                    <a:pt x="270" y="32"/>
                  </a:cubicBezTo>
                  <a:cubicBezTo>
                    <a:pt x="270" y="14"/>
                    <a:pt x="256" y="0"/>
                    <a:pt x="239" y="0"/>
                  </a:cubicBezTo>
                  <a:cubicBezTo>
                    <a:pt x="32" y="0"/>
                    <a:pt x="32" y="0"/>
                    <a:pt x="32" y="0"/>
                  </a:cubicBezTo>
                  <a:cubicBezTo>
                    <a:pt x="15" y="0"/>
                    <a:pt x="0" y="14"/>
                    <a:pt x="0" y="32"/>
                  </a:cubicBezTo>
                  <a:cubicBezTo>
                    <a:pt x="0" y="50"/>
                    <a:pt x="15" y="64"/>
                    <a:pt x="32" y="64"/>
                  </a:cubicBezTo>
                  <a:close/>
                  <a:moveTo>
                    <a:pt x="32" y="64"/>
                  </a:moveTo>
                  <a:cubicBezTo>
                    <a:pt x="32" y="64"/>
                    <a:pt x="32" y="64"/>
                    <a:pt x="32" y="6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20" name="Freeform 530">
              <a:extLst>
                <a:ext uri="{FF2B5EF4-FFF2-40B4-BE49-F238E27FC236}">
                  <a16:creationId xmlns:a16="http://schemas.microsoft.com/office/drawing/2014/main" id="{B3147F3F-832F-0F42-1107-9F776EA190D8}"/>
                </a:ext>
              </a:extLst>
            </p:cNvPr>
            <p:cNvSpPr>
              <a:spLocks noEditPoints="1"/>
            </p:cNvSpPr>
            <p:nvPr/>
          </p:nvSpPr>
          <p:spPr bwMode="auto">
            <a:xfrm>
              <a:off x="344" y="340"/>
              <a:ext cx="120" cy="254"/>
            </a:xfrm>
            <a:custGeom>
              <a:avLst/>
              <a:gdLst>
                <a:gd name="T0" fmla="*/ 31 w 63"/>
                <a:gd name="T1" fmla="*/ 133 h 133"/>
                <a:gd name="T2" fmla="*/ 63 w 63"/>
                <a:gd name="T3" fmla="*/ 102 h 133"/>
                <a:gd name="T4" fmla="*/ 63 w 63"/>
                <a:gd name="T5" fmla="*/ 32 h 133"/>
                <a:gd name="T6" fmla="*/ 31 w 63"/>
                <a:gd name="T7" fmla="*/ 0 h 133"/>
                <a:gd name="T8" fmla="*/ 0 w 63"/>
                <a:gd name="T9" fmla="*/ 32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21" name="Freeform 531">
              <a:extLst>
                <a:ext uri="{FF2B5EF4-FFF2-40B4-BE49-F238E27FC236}">
                  <a16:creationId xmlns:a16="http://schemas.microsoft.com/office/drawing/2014/main" id="{734226DD-EAC4-EA42-7019-041C4360E032}"/>
                </a:ext>
              </a:extLst>
            </p:cNvPr>
            <p:cNvSpPr>
              <a:spLocks noEditPoints="1"/>
            </p:cNvSpPr>
            <p:nvPr/>
          </p:nvSpPr>
          <p:spPr bwMode="auto">
            <a:xfrm>
              <a:off x="672" y="340"/>
              <a:ext cx="120" cy="254"/>
            </a:xfrm>
            <a:custGeom>
              <a:avLst/>
              <a:gdLst>
                <a:gd name="T0" fmla="*/ 31 w 63"/>
                <a:gd name="T1" fmla="*/ 133 h 133"/>
                <a:gd name="T2" fmla="*/ 63 w 63"/>
                <a:gd name="T3" fmla="*/ 102 h 133"/>
                <a:gd name="T4" fmla="*/ 63 w 63"/>
                <a:gd name="T5" fmla="*/ 32 h 133"/>
                <a:gd name="T6" fmla="*/ 31 w 63"/>
                <a:gd name="T7" fmla="*/ 0 h 133"/>
                <a:gd name="T8" fmla="*/ 0 w 63"/>
                <a:gd name="T9" fmla="*/ 32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22" name="Freeform 532">
              <a:extLst>
                <a:ext uri="{FF2B5EF4-FFF2-40B4-BE49-F238E27FC236}">
                  <a16:creationId xmlns:a16="http://schemas.microsoft.com/office/drawing/2014/main" id="{34713480-FBAC-F24E-B96C-D67A4B1FFDF6}"/>
                </a:ext>
              </a:extLst>
            </p:cNvPr>
            <p:cNvSpPr>
              <a:spLocks noEditPoints="1"/>
            </p:cNvSpPr>
            <p:nvPr/>
          </p:nvSpPr>
          <p:spPr bwMode="auto">
            <a:xfrm>
              <a:off x="1000" y="340"/>
              <a:ext cx="121" cy="254"/>
            </a:xfrm>
            <a:custGeom>
              <a:avLst/>
              <a:gdLst>
                <a:gd name="T0" fmla="*/ 31 w 63"/>
                <a:gd name="T1" fmla="*/ 133 h 133"/>
                <a:gd name="T2" fmla="*/ 63 w 63"/>
                <a:gd name="T3" fmla="*/ 102 h 133"/>
                <a:gd name="T4" fmla="*/ 63 w 63"/>
                <a:gd name="T5" fmla="*/ 32 h 133"/>
                <a:gd name="T6" fmla="*/ 31 w 63"/>
                <a:gd name="T7" fmla="*/ 0 h 133"/>
                <a:gd name="T8" fmla="*/ 0 w 63"/>
                <a:gd name="T9" fmla="*/ 32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23" name="Freeform 533">
              <a:extLst>
                <a:ext uri="{FF2B5EF4-FFF2-40B4-BE49-F238E27FC236}">
                  <a16:creationId xmlns:a16="http://schemas.microsoft.com/office/drawing/2014/main" id="{9CF8487D-606A-D6F3-C3ED-1B7CB5F62B3F}"/>
                </a:ext>
              </a:extLst>
            </p:cNvPr>
            <p:cNvSpPr>
              <a:spLocks noEditPoints="1"/>
            </p:cNvSpPr>
            <p:nvPr/>
          </p:nvSpPr>
          <p:spPr bwMode="auto">
            <a:xfrm>
              <a:off x="1328" y="340"/>
              <a:ext cx="121" cy="254"/>
            </a:xfrm>
            <a:custGeom>
              <a:avLst/>
              <a:gdLst>
                <a:gd name="T0" fmla="*/ 31 w 63"/>
                <a:gd name="T1" fmla="*/ 133 h 133"/>
                <a:gd name="T2" fmla="*/ 63 w 63"/>
                <a:gd name="T3" fmla="*/ 102 h 133"/>
                <a:gd name="T4" fmla="*/ 63 w 63"/>
                <a:gd name="T5" fmla="*/ 32 h 133"/>
                <a:gd name="T6" fmla="*/ 31 w 63"/>
                <a:gd name="T7" fmla="*/ 0 h 133"/>
                <a:gd name="T8" fmla="*/ 0 w 63"/>
                <a:gd name="T9" fmla="*/ 32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24" name="Freeform 534">
              <a:extLst>
                <a:ext uri="{FF2B5EF4-FFF2-40B4-BE49-F238E27FC236}">
                  <a16:creationId xmlns:a16="http://schemas.microsoft.com/office/drawing/2014/main" id="{2AA044E3-8E42-CBA6-7DA9-9F42B782B093}"/>
                </a:ext>
              </a:extLst>
            </p:cNvPr>
            <p:cNvSpPr>
              <a:spLocks noEditPoints="1"/>
            </p:cNvSpPr>
            <p:nvPr/>
          </p:nvSpPr>
          <p:spPr bwMode="auto">
            <a:xfrm>
              <a:off x="344" y="755"/>
              <a:ext cx="120" cy="254"/>
            </a:xfrm>
            <a:custGeom>
              <a:avLst/>
              <a:gdLst>
                <a:gd name="T0" fmla="*/ 31 w 63"/>
                <a:gd name="T1" fmla="*/ 133 h 133"/>
                <a:gd name="T2" fmla="*/ 63 w 63"/>
                <a:gd name="T3" fmla="*/ 102 h 133"/>
                <a:gd name="T4" fmla="*/ 63 w 63"/>
                <a:gd name="T5" fmla="*/ 31 h 133"/>
                <a:gd name="T6" fmla="*/ 31 w 63"/>
                <a:gd name="T7" fmla="*/ 0 h 133"/>
                <a:gd name="T8" fmla="*/ 0 w 63"/>
                <a:gd name="T9" fmla="*/ 31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25" name="Freeform 535">
              <a:extLst>
                <a:ext uri="{FF2B5EF4-FFF2-40B4-BE49-F238E27FC236}">
                  <a16:creationId xmlns:a16="http://schemas.microsoft.com/office/drawing/2014/main" id="{0A9B2497-04C0-4C68-5670-484AAB15621D}"/>
                </a:ext>
              </a:extLst>
            </p:cNvPr>
            <p:cNvSpPr>
              <a:spLocks noEditPoints="1"/>
            </p:cNvSpPr>
            <p:nvPr/>
          </p:nvSpPr>
          <p:spPr bwMode="auto">
            <a:xfrm>
              <a:off x="672" y="755"/>
              <a:ext cx="120" cy="254"/>
            </a:xfrm>
            <a:custGeom>
              <a:avLst/>
              <a:gdLst>
                <a:gd name="T0" fmla="*/ 31 w 63"/>
                <a:gd name="T1" fmla="*/ 133 h 133"/>
                <a:gd name="T2" fmla="*/ 63 w 63"/>
                <a:gd name="T3" fmla="*/ 102 h 133"/>
                <a:gd name="T4" fmla="*/ 63 w 63"/>
                <a:gd name="T5" fmla="*/ 31 h 133"/>
                <a:gd name="T6" fmla="*/ 31 w 63"/>
                <a:gd name="T7" fmla="*/ 0 h 133"/>
                <a:gd name="T8" fmla="*/ 0 w 63"/>
                <a:gd name="T9" fmla="*/ 31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26" name="Freeform 536">
              <a:extLst>
                <a:ext uri="{FF2B5EF4-FFF2-40B4-BE49-F238E27FC236}">
                  <a16:creationId xmlns:a16="http://schemas.microsoft.com/office/drawing/2014/main" id="{94D44E66-EB85-7714-1EA0-4A46122CCD3D}"/>
                </a:ext>
              </a:extLst>
            </p:cNvPr>
            <p:cNvSpPr>
              <a:spLocks noEditPoints="1"/>
            </p:cNvSpPr>
            <p:nvPr/>
          </p:nvSpPr>
          <p:spPr bwMode="auto">
            <a:xfrm>
              <a:off x="1000" y="755"/>
              <a:ext cx="121" cy="254"/>
            </a:xfrm>
            <a:custGeom>
              <a:avLst/>
              <a:gdLst>
                <a:gd name="T0" fmla="*/ 31 w 63"/>
                <a:gd name="T1" fmla="*/ 133 h 133"/>
                <a:gd name="T2" fmla="*/ 63 w 63"/>
                <a:gd name="T3" fmla="*/ 102 h 133"/>
                <a:gd name="T4" fmla="*/ 63 w 63"/>
                <a:gd name="T5" fmla="*/ 31 h 133"/>
                <a:gd name="T6" fmla="*/ 31 w 63"/>
                <a:gd name="T7" fmla="*/ 0 h 133"/>
                <a:gd name="T8" fmla="*/ 0 w 63"/>
                <a:gd name="T9" fmla="*/ 31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27" name="Freeform 537">
              <a:extLst>
                <a:ext uri="{FF2B5EF4-FFF2-40B4-BE49-F238E27FC236}">
                  <a16:creationId xmlns:a16="http://schemas.microsoft.com/office/drawing/2014/main" id="{D4EB4843-237A-074F-0D8B-5C453229D713}"/>
                </a:ext>
              </a:extLst>
            </p:cNvPr>
            <p:cNvSpPr>
              <a:spLocks noEditPoints="1"/>
            </p:cNvSpPr>
            <p:nvPr/>
          </p:nvSpPr>
          <p:spPr bwMode="auto">
            <a:xfrm>
              <a:off x="1328" y="755"/>
              <a:ext cx="121" cy="254"/>
            </a:xfrm>
            <a:custGeom>
              <a:avLst/>
              <a:gdLst>
                <a:gd name="T0" fmla="*/ 31 w 63"/>
                <a:gd name="T1" fmla="*/ 133 h 133"/>
                <a:gd name="T2" fmla="*/ 63 w 63"/>
                <a:gd name="T3" fmla="*/ 102 h 133"/>
                <a:gd name="T4" fmla="*/ 63 w 63"/>
                <a:gd name="T5" fmla="*/ 31 h 133"/>
                <a:gd name="T6" fmla="*/ 31 w 63"/>
                <a:gd name="T7" fmla="*/ 0 h 133"/>
                <a:gd name="T8" fmla="*/ 0 w 63"/>
                <a:gd name="T9" fmla="*/ 31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28" name="Freeform 538">
              <a:extLst>
                <a:ext uri="{FF2B5EF4-FFF2-40B4-BE49-F238E27FC236}">
                  <a16:creationId xmlns:a16="http://schemas.microsoft.com/office/drawing/2014/main" id="{3957D3E6-6CE9-7104-973A-740CA91662FD}"/>
                </a:ext>
              </a:extLst>
            </p:cNvPr>
            <p:cNvSpPr>
              <a:spLocks noEditPoints="1"/>
            </p:cNvSpPr>
            <p:nvPr/>
          </p:nvSpPr>
          <p:spPr bwMode="auto">
            <a:xfrm>
              <a:off x="344" y="1170"/>
              <a:ext cx="120"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29" name="Freeform 539">
              <a:extLst>
                <a:ext uri="{FF2B5EF4-FFF2-40B4-BE49-F238E27FC236}">
                  <a16:creationId xmlns:a16="http://schemas.microsoft.com/office/drawing/2014/main" id="{5C2A5026-8561-5E75-66C0-108F5778DAC8}"/>
                </a:ext>
              </a:extLst>
            </p:cNvPr>
            <p:cNvSpPr>
              <a:spLocks noEditPoints="1"/>
            </p:cNvSpPr>
            <p:nvPr/>
          </p:nvSpPr>
          <p:spPr bwMode="auto">
            <a:xfrm>
              <a:off x="672" y="1170"/>
              <a:ext cx="120"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30" name="Freeform 540">
              <a:extLst>
                <a:ext uri="{FF2B5EF4-FFF2-40B4-BE49-F238E27FC236}">
                  <a16:creationId xmlns:a16="http://schemas.microsoft.com/office/drawing/2014/main" id="{1A3898B9-DEDA-1C2D-2E83-2DB04B4AFD0E}"/>
                </a:ext>
              </a:extLst>
            </p:cNvPr>
            <p:cNvSpPr>
              <a:spLocks noEditPoints="1"/>
            </p:cNvSpPr>
            <p:nvPr/>
          </p:nvSpPr>
          <p:spPr bwMode="auto">
            <a:xfrm>
              <a:off x="1000" y="1170"/>
              <a:ext cx="121"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31" name="Freeform 541">
              <a:extLst>
                <a:ext uri="{FF2B5EF4-FFF2-40B4-BE49-F238E27FC236}">
                  <a16:creationId xmlns:a16="http://schemas.microsoft.com/office/drawing/2014/main" id="{48787B00-63FD-3A24-F31B-E4D5608A0707}"/>
                </a:ext>
              </a:extLst>
            </p:cNvPr>
            <p:cNvSpPr>
              <a:spLocks noEditPoints="1"/>
            </p:cNvSpPr>
            <p:nvPr/>
          </p:nvSpPr>
          <p:spPr bwMode="auto">
            <a:xfrm>
              <a:off x="1328" y="1170"/>
              <a:ext cx="121"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32" name="Freeform 542">
              <a:extLst>
                <a:ext uri="{FF2B5EF4-FFF2-40B4-BE49-F238E27FC236}">
                  <a16:creationId xmlns:a16="http://schemas.microsoft.com/office/drawing/2014/main" id="{F732697F-8E3C-B62C-0503-4DE134DD57C6}"/>
                </a:ext>
              </a:extLst>
            </p:cNvPr>
            <p:cNvSpPr>
              <a:spLocks noEditPoints="1"/>
            </p:cNvSpPr>
            <p:nvPr/>
          </p:nvSpPr>
          <p:spPr bwMode="auto">
            <a:xfrm>
              <a:off x="344" y="1585"/>
              <a:ext cx="120"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33" name="Freeform 543">
              <a:extLst>
                <a:ext uri="{FF2B5EF4-FFF2-40B4-BE49-F238E27FC236}">
                  <a16:creationId xmlns:a16="http://schemas.microsoft.com/office/drawing/2014/main" id="{9A89FDFA-363E-34FC-165F-1EC0355B65B4}"/>
                </a:ext>
              </a:extLst>
            </p:cNvPr>
            <p:cNvSpPr>
              <a:spLocks noEditPoints="1"/>
            </p:cNvSpPr>
            <p:nvPr/>
          </p:nvSpPr>
          <p:spPr bwMode="auto">
            <a:xfrm>
              <a:off x="672" y="1585"/>
              <a:ext cx="120"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34" name="Freeform 544">
              <a:extLst>
                <a:ext uri="{FF2B5EF4-FFF2-40B4-BE49-F238E27FC236}">
                  <a16:creationId xmlns:a16="http://schemas.microsoft.com/office/drawing/2014/main" id="{BD11B2B7-57F4-7EC1-9A5D-948392A44E02}"/>
                </a:ext>
              </a:extLst>
            </p:cNvPr>
            <p:cNvSpPr>
              <a:spLocks noEditPoints="1"/>
            </p:cNvSpPr>
            <p:nvPr/>
          </p:nvSpPr>
          <p:spPr bwMode="auto">
            <a:xfrm>
              <a:off x="1000" y="1585"/>
              <a:ext cx="121"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35" name="Freeform 545">
              <a:extLst>
                <a:ext uri="{FF2B5EF4-FFF2-40B4-BE49-F238E27FC236}">
                  <a16:creationId xmlns:a16="http://schemas.microsoft.com/office/drawing/2014/main" id="{88B5FAE0-B0BB-9257-BBC8-55B870F0EA12}"/>
                </a:ext>
              </a:extLst>
            </p:cNvPr>
            <p:cNvSpPr>
              <a:spLocks noEditPoints="1"/>
            </p:cNvSpPr>
            <p:nvPr/>
          </p:nvSpPr>
          <p:spPr bwMode="auto">
            <a:xfrm>
              <a:off x="1328" y="1585"/>
              <a:ext cx="121"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36" name="Freeform 546">
              <a:extLst>
                <a:ext uri="{FF2B5EF4-FFF2-40B4-BE49-F238E27FC236}">
                  <a16:creationId xmlns:a16="http://schemas.microsoft.com/office/drawing/2014/main" id="{4DF80C6C-8E02-2843-EBC5-10C42D4A6459}"/>
                </a:ext>
              </a:extLst>
            </p:cNvPr>
            <p:cNvSpPr>
              <a:spLocks noEditPoints="1"/>
            </p:cNvSpPr>
            <p:nvPr/>
          </p:nvSpPr>
          <p:spPr bwMode="auto">
            <a:xfrm>
              <a:off x="344" y="1998"/>
              <a:ext cx="120" cy="257"/>
            </a:xfrm>
            <a:custGeom>
              <a:avLst/>
              <a:gdLst>
                <a:gd name="T0" fmla="*/ 31 w 63"/>
                <a:gd name="T1" fmla="*/ 134 h 134"/>
                <a:gd name="T2" fmla="*/ 63 w 63"/>
                <a:gd name="T3" fmla="*/ 102 h 134"/>
                <a:gd name="T4" fmla="*/ 63 w 63"/>
                <a:gd name="T5" fmla="*/ 32 h 134"/>
                <a:gd name="T6" fmla="*/ 31 w 63"/>
                <a:gd name="T7" fmla="*/ 0 h 134"/>
                <a:gd name="T8" fmla="*/ 0 w 63"/>
                <a:gd name="T9" fmla="*/ 32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20"/>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20"/>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37" name="Freeform 547">
              <a:extLst>
                <a:ext uri="{FF2B5EF4-FFF2-40B4-BE49-F238E27FC236}">
                  <a16:creationId xmlns:a16="http://schemas.microsoft.com/office/drawing/2014/main" id="{6398BAC3-C101-2DFC-4289-3E0B791D16A3}"/>
                </a:ext>
              </a:extLst>
            </p:cNvPr>
            <p:cNvSpPr>
              <a:spLocks noEditPoints="1"/>
            </p:cNvSpPr>
            <p:nvPr/>
          </p:nvSpPr>
          <p:spPr bwMode="auto">
            <a:xfrm>
              <a:off x="672" y="1998"/>
              <a:ext cx="120" cy="257"/>
            </a:xfrm>
            <a:custGeom>
              <a:avLst/>
              <a:gdLst>
                <a:gd name="T0" fmla="*/ 31 w 63"/>
                <a:gd name="T1" fmla="*/ 134 h 134"/>
                <a:gd name="T2" fmla="*/ 63 w 63"/>
                <a:gd name="T3" fmla="*/ 102 h 134"/>
                <a:gd name="T4" fmla="*/ 63 w 63"/>
                <a:gd name="T5" fmla="*/ 32 h 134"/>
                <a:gd name="T6" fmla="*/ 31 w 63"/>
                <a:gd name="T7" fmla="*/ 0 h 134"/>
                <a:gd name="T8" fmla="*/ 0 w 63"/>
                <a:gd name="T9" fmla="*/ 32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20"/>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20"/>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38" name="Freeform 548">
              <a:extLst>
                <a:ext uri="{FF2B5EF4-FFF2-40B4-BE49-F238E27FC236}">
                  <a16:creationId xmlns:a16="http://schemas.microsoft.com/office/drawing/2014/main" id="{7D5E5117-155F-3B3E-E963-E905C63584C1}"/>
                </a:ext>
              </a:extLst>
            </p:cNvPr>
            <p:cNvSpPr>
              <a:spLocks noEditPoints="1"/>
            </p:cNvSpPr>
            <p:nvPr/>
          </p:nvSpPr>
          <p:spPr bwMode="auto">
            <a:xfrm>
              <a:off x="1000" y="1998"/>
              <a:ext cx="121" cy="257"/>
            </a:xfrm>
            <a:custGeom>
              <a:avLst/>
              <a:gdLst>
                <a:gd name="T0" fmla="*/ 31 w 63"/>
                <a:gd name="T1" fmla="*/ 134 h 134"/>
                <a:gd name="T2" fmla="*/ 63 w 63"/>
                <a:gd name="T3" fmla="*/ 102 h 134"/>
                <a:gd name="T4" fmla="*/ 63 w 63"/>
                <a:gd name="T5" fmla="*/ 32 h 134"/>
                <a:gd name="T6" fmla="*/ 31 w 63"/>
                <a:gd name="T7" fmla="*/ 0 h 134"/>
                <a:gd name="T8" fmla="*/ 0 w 63"/>
                <a:gd name="T9" fmla="*/ 32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20"/>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20"/>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39" name="Freeform 549">
              <a:extLst>
                <a:ext uri="{FF2B5EF4-FFF2-40B4-BE49-F238E27FC236}">
                  <a16:creationId xmlns:a16="http://schemas.microsoft.com/office/drawing/2014/main" id="{A35D1CA8-F793-BBD8-8619-505527A6FE7D}"/>
                </a:ext>
              </a:extLst>
            </p:cNvPr>
            <p:cNvSpPr>
              <a:spLocks noEditPoints="1"/>
            </p:cNvSpPr>
            <p:nvPr/>
          </p:nvSpPr>
          <p:spPr bwMode="auto">
            <a:xfrm>
              <a:off x="1328" y="1998"/>
              <a:ext cx="121" cy="257"/>
            </a:xfrm>
            <a:custGeom>
              <a:avLst/>
              <a:gdLst>
                <a:gd name="T0" fmla="*/ 31 w 63"/>
                <a:gd name="T1" fmla="*/ 134 h 134"/>
                <a:gd name="T2" fmla="*/ 63 w 63"/>
                <a:gd name="T3" fmla="*/ 102 h 134"/>
                <a:gd name="T4" fmla="*/ 63 w 63"/>
                <a:gd name="T5" fmla="*/ 32 h 134"/>
                <a:gd name="T6" fmla="*/ 31 w 63"/>
                <a:gd name="T7" fmla="*/ 0 h 134"/>
                <a:gd name="T8" fmla="*/ 0 w 63"/>
                <a:gd name="T9" fmla="*/ 32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20"/>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20"/>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40" name="Freeform 550">
              <a:extLst>
                <a:ext uri="{FF2B5EF4-FFF2-40B4-BE49-F238E27FC236}">
                  <a16:creationId xmlns:a16="http://schemas.microsoft.com/office/drawing/2014/main" id="{A3057512-7C6D-84AF-24E4-F03120D51C75}"/>
                </a:ext>
              </a:extLst>
            </p:cNvPr>
            <p:cNvSpPr>
              <a:spLocks noEditPoints="1"/>
            </p:cNvSpPr>
            <p:nvPr/>
          </p:nvSpPr>
          <p:spPr bwMode="auto">
            <a:xfrm>
              <a:off x="344" y="2414"/>
              <a:ext cx="120" cy="256"/>
            </a:xfrm>
            <a:custGeom>
              <a:avLst/>
              <a:gdLst>
                <a:gd name="T0" fmla="*/ 31 w 63"/>
                <a:gd name="T1" fmla="*/ 134 h 134"/>
                <a:gd name="T2" fmla="*/ 63 w 63"/>
                <a:gd name="T3" fmla="*/ 102 h 134"/>
                <a:gd name="T4" fmla="*/ 63 w 63"/>
                <a:gd name="T5" fmla="*/ 31 h 134"/>
                <a:gd name="T6" fmla="*/ 31 w 63"/>
                <a:gd name="T7" fmla="*/ 0 h 134"/>
                <a:gd name="T8" fmla="*/ 0 w 63"/>
                <a:gd name="T9" fmla="*/ 31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41" name="Freeform 551">
              <a:extLst>
                <a:ext uri="{FF2B5EF4-FFF2-40B4-BE49-F238E27FC236}">
                  <a16:creationId xmlns:a16="http://schemas.microsoft.com/office/drawing/2014/main" id="{1111B71D-B2E9-93AE-20DB-BDBA05DB597F}"/>
                </a:ext>
              </a:extLst>
            </p:cNvPr>
            <p:cNvSpPr>
              <a:spLocks noEditPoints="1"/>
            </p:cNvSpPr>
            <p:nvPr/>
          </p:nvSpPr>
          <p:spPr bwMode="auto">
            <a:xfrm>
              <a:off x="672" y="2414"/>
              <a:ext cx="120" cy="256"/>
            </a:xfrm>
            <a:custGeom>
              <a:avLst/>
              <a:gdLst>
                <a:gd name="T0" fmla="*/ 31 w 63"/>
                <a:gd name="T1" fmla="*/ 134 h 134"/>
                <a:gd name="T2" fmla="*/ 63 w 63"/>
                <a:gd name="T3" fmla="*/ 102 h 134"/>
                <a:gd name="T4" fmla="*/ 63 w 63"/>
                <a:gd name="T5" fmla="*/ 31 h 134"/>
                <a:gd name="T6" fmla="*/ 31 w 63"/>
                <a:gd name="T7" fmla="*/ 0 h 134"/>
                <a:gd name="T8" fmla="*/ 0 w 63"/>
                <a:gd name="T9" fmla="*/ 31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42" name="Freeform 552">
              <a:extLst>
                <a:ext uri="{FF2B5EF4-FFF2-40B4-BE49-F238E27FC236}">
                  <a16:creationId xmlns:a16="http://schemas.microsoft.com/office/drawing/2014/main" id="{BF47930A-A4AB-4BCF-3215-CC82D710215E}"/>
                </a:ext>
              </a:extLst>
            </p:cNvPr>
            <p:cNvSpPr>
              <a:spLocks noEditPoints="1"/>
            </p:cNvSpPr>
            <p:nvPr/>
          </p:nvSpPr>
          <p:spPr bwMode="auto">
            <a:xfrm>
              <a:off x="1000" y="2414"/>
              <a:ext cx="121" cy="256"/>
            </a:xfrm>
            <a:custGeom>
              <a:avLst/>
              <a:gdLst>
                <a:gd name="T0" fmla="*/ 31 w 63"/>
                <a:gd name="T1" fmla="*/ 134 h 134"/>
                <a:gd name="T2" fmla="*/ 63 w 63"/>
                <a:gd name="T3" fmla="*/ 102 h 134"/>
                <a:gd name="T4" fmla="*/ 63 w 63"/>
                <a:gd name="T5" fmla="*/ 31 h 134"/>
                <a:gd name="T6" fmla="*/ 31 w 63"/>
                <a:gd name="T7" fmla="*/ 0 h 134"/>
                <a:gd name="T8" fmla="*/ 0 w 63"/>
                <a:gd name="T9" fmla="*/ 31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43" name="Freeform 553">
              <a:extLst>
                <a:ext uri="{FF2B5EF4-FFF2-40B4-BE49-F238E27FC236}">
                  <a16:creationId xmlns:a16="http://schemas.microsoft.com/office/drawing/2014/main" id="{1FB10340-CB99-1CDA-5A14-9D475385CEC5}"/>
                </a:ext>
              </a:extLst>
            </p:cNvPr>
            <p:cNvSpPr>
              <a:spLocks noEditPoints="1"/>
            </p:cNvSpPr>
            <p:nvPr/>
          </p:nvSpPr>
          <p:spPr bwMode="auto">
            <a:xfrm>
              <a:off x="1328" y="2414"/>
              <a:ext cx="121" cy="256"/>
            </a:xfrm>
            <a:custGeom>
              <a:avLst/>
              <a:gdLst>
                <a:gd name="T0" fmla="*/ 31 w 63"/>
                <a:gd name="T1" fmla="*/ 134 h 134"/>
                <a:gd name="T2" fmla="*/ 63 w 63"/>
                <a:gd name="T3" fmla="*/ 102 h 134"/>
                <a:gd name="T4" fmla="*/ 63 w 63"/>
                <a:gd name="T5" fmla="*/ 31 h 134"/>
                <a:gd name="T6" fmla="*/ 31 w 63"/>
                <a:gd name="T7" fmla="*/ 0 h 134"/>
                <a:gd name="T8" fmla="*/ 0 w 63"/>
                <a:gd name="T9" fmla="*/ 31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grpSp>
      <p:grpSp>
        <p:nvGrpSpPr>
          <p:cNvPr id="144" name="Group 143">
            <a:extLst>
              <a:ext uri="{FF2B5EF4-FFF2-40B4-BE49-F238E27FC236}">
                <a16:creationId xmlns:a16="http://schemas.microsoft.com/office/drawing/2014/main" id="{91FA6BB1-E25A-AF3F-AB51-5C9A55B532FF}"/>
              </a:ext>
            </a:extLst>
          </p:cNvPr>
          <p:cNvGrpSpPr/>
          <p:nvPr/>
        </p:nvGrpSpPr>
        <p:grpSpPr>
          <a:xfrm flipH="1">
            <a:off x="1857927" y="4901225"/>
            <a:ext cx="274248" cy="274987"/>
            <a:chOff x="6995974" y="2253625"/>
            <a:chExt cx="1299255" cy="1302758"/>
          </a:xfrm>
          <a:solidFill>
            <a:srgbClr val="9F87AF"/>
          </a:solidFill>
        </p:grpSpPr>
        <p:sp>
          <p:nvSpPr>
            <p:cNvPr id="145" name="Freeform 25">
              <a:extLst>
                <a:ext uri="{FF2B5EF4-FFF2-40B4-BE49-F238E27FC236}">
                  <a16:creationId xmlns:a16="http://schemas.microsoft.com/office/drawing/2014/main" id="{538A7000-8A09-F8CA-627A-4AC2542E4797}"/>
                </a:ext>
              </a:extLst>
            </p:cNvPr>
            <p:cNvSpPr>
              <a:spLocks noEditPoints="1"/>
            </p:cNvSpPr>
            <p:nvPr/>
          </p:nvSpPr>
          <p:spPr bwMode="auto">
            <a:xfrm>
              <a:off x="6995974" y="2253625"/>
              <a:ext cx="1299255" cy="1302758"/>
            </a:xfrm>
            <a:custGeom>
              <a:avLst/>
              <a:gdLst>
                <a:gd name="T0" fmla="*/ 171 w 192"/>
                <a:gd name="T1" fmla="*/ 25 h 192"/>
                <a:gd name="T2" fmla="*/ 171 w 192"/>
                <a:gd name="T3" fmla="*/ 17 h 192"/>
                <a:gd name="T4" fmla="*/ 141 w 192"/>
                <a:gd name="T5" fmla="*/ 3 h 192"/>
                <a:gd name="T6" fmla="*/ 134 w 192"/>
                <a:gd name="T7" fmla="*/ 10 h 192"/>
                <a:gd name="T8" fmla="*/ 100 w 192"/>
                <a:gd name="T9" fmla="*/ 17 h 192"/>
                <a:gd name="T10" fmla="*/ 93 w 192"/>
                <a:gd name="T11" fmla="*/ 51 h 192"/>
                <a:gd name="T12" fmla="*/ 86 w 192"/>
                <a:gd name="T13" fmla="*/ 58 h 192"/>
                <a:gd name="T14" fmla="*/ 100 w 192"/>
                <a:gd name="T15" fmla="*/ 87 h 192"/>
                <a:gd name="T16" fmla="*/ 89 w 192"/>
                <a:gd name="T17" fmla="*/ 75 h 192"/>
                <a:gd name="T18" fmla="*/ 81 w 192"/>
                <a:gd name="T19" fmla="*/ 77 h 192"/>
                <a:gd name="T20" fmla="*/ 41 w 192"/>
                <a:gd name="T21" fmla="*/ 72 h 192"/>
                <a:gd name="T22" fmla="*/ 37 w 192"/>
                <a:gd name="T23" fmla="*/ 79 h 192"/>
                <a:gd name="T24" fmla="*/ 0 w 192"/>
                <a:gd name="T25" fmla="*/ 104 h 192"/>
                <a:gd name="T26" fmla="*/ 3 w 192"/>
                <a:gd name="T27" fmla="*/ 131 h 192"/>
                <a:gd name="T28" fmla="*/ 0 w 192"/>
                <a:gd name="T29" fmla="*/ 155 h 192"/>
                <a:gd name="T30" fmla="*/ 8 w 192"/>
                <a:gd name="T31" fmla="*/ 155 h 192"/>
                <a:gd name="T32" fmla="*/ 34 w 192"/>
                <a:gd name="T33" fmla="*/ 192 h 192"/>
                <a:gd name="T34" fmla="*/ 40 w 192"/>
                <a:gd name="T35" fmla="*/ 185 h 192"/>
                <a:gd name="T36" fmla="*/ 80 w 192"/>
                <a:gd name="T37" fmla="*/ 190 h 192"/>
                <a:gd name="T38" fmla="*/ 86 w 192"/>
                <a:gd name="T39" fmla="*/ 188 h 192"/>
                <a:gd name="T40" fmla="*/ 117 w 192"/>
                <a:gd name="T41" fmla="*/ 160 h 192"/>
                <a:gd name="T42" fmla="*/ 120 w 192"/>
                <a:gd name="T43" fmla="*/ 154 h 192"/>
                <a:gd name="T44" fmla="*/ 116 w 192"/>
                <a:gd name="T45" fmla="*/ 113 h 192"/>
                <a:gd name="T46" fmla="*/ 117 w 192"/>
                <a:gd name="T47" fmla="*/ 106 h 192"/>
                <a:gd name="T48" fmla="*/ 105 w 192"/>
                <a:gd name="T49" fmla="*/ 92 h 192"/>
                <a:gd name="T50" fmla="*/ 134 w 192"/>
                <a:gd name="T51" fmla="*/ 106 h 192"/>
                <a:gd name="T52" fmla="*/ 141 w 192"/>
                <a:gd name="T53" fmla="*/ 99 h 192"/>
                <a:gd name="T54" fmla="*/ 173 w 192"/>
                <a:gd name="T55" fmla="*/ 93 h 192"/>
                <a:gd name="T56" fmla="*/ 171 w 192"/>
                <a:gd name="T57" fmla="*/ 84 h 192"/>
                <a:gd name="T58" fmla="*/ 192 w 192"/>
                <a:gd name="T59" fmla="*/ 54 h 192"/>
                <a:gd name="T60" fmla="*/ 79 w 192"/>
                <a:gd name="T61" fmla="*/ 83 h 192"/>
                <a:gd name="T62" fmla="*/ 48 w 192"/>
                <a:gd name="T63" fmla="*/ 131 h 192"/>
                <a:gd name="T64" fmla="*/ 10 w 192"/>
                <a:gd name="T65" fmla="*/ 131 h 192"/>
                <a:gd name="T66" fmla="*/ 55 w 192"/>
                <a:gd name="T67" fmla="*/ 134 h 192"/>
                <a:gd name="T68" fmla="*/ 61 w 192"/>
                <a:gd name="T69" fmla="*/ 125 h 192"/>
                <a:gd name="T70" fmla="*/ 63 w 192"/>
                <a:gd name="T71" fmla="*/ 125 h 192"/>
                <a:gd name="T72" fmla="*/ 55 w 192"/>
                <a:gd name="T73" fmla="*/ 134 h 192"/>
                <a:gd name="T74" fmla="*/ 61 w 192"/>
                <a:gd name="T75" fmla="*/ 144 h 192"/>
                <a:gd name="T76" fmla="*/ 61 w 192"/>
                <a:gd name="T77" fmla="*/ 182 h 192"/>
                <a:gd name="T78" fmla="*/ 68 w 192"/>
                <a:gd name="T79" fmla="*/ 142 h 192"/>
                <a:gd name="T80" fmla="*/ 84 w 192"/>
                <a:gd name="T81" fmla="*/ 86 h 192"/>
                <a:gd name="T82" fmla="*/ 138 w 192"/>
                <a:gd name="T83" fmla="*/ 93 h 192"/>
                <a:gd name="T84" fmla="*/ 176 w 192"/>
                <a:gd name="T85" fmla="*/ 54 h 192"/>
                <a:gd name="T86" fmla="*/ 138 w 192"/>
                <a:gd name="T87" fmla="*/ 9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2" h="192">
                  <a:moveTo>
                    <a:pt x="189" y="51"/>
                  </a:moveTo>
                  <a:cubicBezTo>
                    <a:pt x="182" y="51"/>
                    <a:pt x="182" y="51"/>
                    <a:pt x="182" y="51"/>
                  </a:cubicBezTo>
                  <a:cubicBezTo>
                    <a:pt x="182" y="41"/>
                    <a:pt x="178" y="32"/>
                    <a:pt x="171" y="25"/>
                  </a:cubicBezTo>
                  <a:cubicBezTo>
                    <a:pt x="175" y="21"/>
                    <a:pt x="175" y="21"/>
                    <a:pt x="175" y="21"/>
                  </a:cubicBezTo>
                  <a:cubicBezTo>
                    <a:pt x="176" y="20"/>
                    <a:pt x="176" y="18"/>
                    <a:pt x="175" y="17"/>
                  </a:cubicBezTo>
                  <a:cubicBezTo>
                    <a:pt x="174" y="16"/>
                    <a:pt x="172" y="16"/>
                    <a:pt x="171" y="17"/>
                  </a:cubicBezTo>
                  <a:cubicBezTo>
                    <a:pt x="167" y="21"/>
                    <a:pt x="167" y="21"/>
                    <a:pt x="167" y="21"/>
                  </a:cubicBezTo>
                  <a:cubicBezTo>
                    <a:pt x="160" y="14"/>
                    <a:pt x="151" y="10"/>
                    <a:pt x="141" y="10"/>
                  </a:cubicBezTo>
                  <a:cubicBezTo>
                    <a:pt x="141" y="3"/>
                    <a:pt x="141" y="3"/>
                    <a:pt x="141" y="3"/>
                  </a:cubicBezTo>
                  <a:cubicBezTo>
                    <a:pt x="141" y="1"/>
                    <a:pt x="139" y="0"/>
                    <a:pt x="138" y="0"/>
                  </a:cubicBezTo>
                  <a:cubicBezTo>
                    <a:pt x="136" y="0"/>
                    <a:pt x="134" y="1"/>
                    <a:pt x="134" y="3"/>
                  </a:cubicBezTo>
                  <a:cubicBezTo>
                    <a:pt x="134" y="10"/>
                    <a:pt x="134" y="10"/>
                    <a:pt x="134" y="10"/>
                  </a:cubicBezTo>
                  <a:cubicBezTo>
                    <a:pt x="124" y="10"/>
                    <a:pt x="115" y="14"/>
                    <a:pt x="108" y="21"/>
                  </a:cubicBezTo>
                  <a:cubicBezTo>
                    <a:pt x="105" y="17"/>
                    <a:pt x="105" y="17"/>
                    <a:pt x="105" y="17"/>
                  </a:cubicBezTo>
                  <a:cubicBezTo>
                    <a:pt x="103" y="16"/>
                    <a:pt x="101" y="16"/>
                    <a:pt x="100" y="17"/>
                  </a:cubicBezTo>
                  <a:cubicBezTo>
                    <a:pt x="99" y="18"/>
                    <a:pt x="99" y="20"/>
                    <a:pt x="100" y="21"/>
                  </a:cubicBezTo>
                  <a:cubicBezTo>
                    <a:pt x="104" y="25"/>
                    <a:pt x="104" y="25"/>
                    <a:pt x="104" y="25"/>
                  </a:cubicBezTo>
                  <a:cubicBezTo>
                    <a:pt x="98" y="32"/>
                    <a:pt x="94" y="41"/>
                    <a:pt x="93" y="51"/>
                  </a:cubicBezTo>
                  <a:cubicBezTo>
                    <a:pt x="86" y="51"/>
                    <a:pt x="86" y="51"/>
                    <a:pt x="86" y="51"/>
                  </a:cubicBezTo>
                  <a:cubicBezTo>
                    <a:pt x="85" y="51"/>
                    <a:pt x="83" y="53"/>
                    <a:pt x="83" y="54"/>
                  </a:cubicBezTo>
                  <a:cubicBezTo>
                    <a:pt x="83" y="56"/>
                    <a:pt x="85" y="58"/>
                    <a:pt x="86" y="58"/>
                  </a:cubicBezTo>
                  <a:cubicBezTo>
                    <a:pt x="93" y="58"/>
                    <a:pt x="93" y="58"/>
                    <a:pt x="93" y="58"/>
                  </a:cubicBezTo>
                  <a:cubicBezTo>
                    <a:pt x="94" y="68"/>
                    <a:pt x="98" y="77"/>
                    <a:pt x="104" y="84"/>
                  </a:cubicBezTo>
                  <a:cubicBezTo>
                    <a:pt x="100" y="87"/>
                    <a:pt x="100" y="87"/>
                    <a:pt x="100" y="87"/>
                  </a:cubicBezTo>
                  <a:cubicBezTo>
                    <a:pt x="100" y="88"/>
                    <a:pt x="100" y="88"/>
                    <a:pt x="99" y="89"/>
                  </a:cubicBezTo>
                  <a:cubicBezTo>
                    <a:pt x="96" y="85"/>
                    <a:pt x="92" y="82"/>
                    <a:pt x="87" y="80"/>
                  </a:cubicBezTo>
                  <a:cubicBezTo>
                    <a:pt x="89" y="75"/>
                    <a:pt x="89" y="75"/>
                    <a:pt x="89" y="75"/>
                  </a:cubicBezTo>
                  <a:cubicBezTo>
                    <a:pt x="90" y="73"/>
                    <a:pt x="89" y="71"/>
                    <a:pt x="88" y="71"/>
                  </a:cubicBezTo>
                  <a:cubicBezTo>
                    <a:pt x="86" y="70"/>
                    <a:pt x="84" y="71"/>
                    <a:pt x="83" y="72"/>
                  </a:cubicBezTo>
                  <a:cubicBezTo>
                    <a:pt x="81" y="77"/>
                    <a:pt x="81" y="77"/>
                    <a:pt x="81" y="77"/>
                  </a:cubicBezTo>
                  <a:cubicBezTo>
                    <a:pt x="75" y="75"/>
                    <a:pt x="68" y="74"/>
                    <a:pt x="61" y="74"/>
                  </a:cubicBezTo>
                  <a:cubicBezTo>
                    <a:pt x="55" y="74"/>
                    <a:pt x="49" y="75"/>
                    <a:pt x="43" y="76"/>
                  </a:cubicBezTo>
                  <a:cubicBezTo>
                    <a:pt x="41" y="72"/>
                    <a:pt x="41" y="72"/>
                    <a:pt x="41" y="72"/>
                  </a:cubicBezTo>
                  <a:cubicBezTo>
                    <a:pt x="41" y="71"/>
                    <a:pt x="39" y="70"/>
                    <a:pt x="37" y="71"/>
                  </a:cubicBezTo>
                  <a:cubicBezTo>
                    <a:pt x="36" y="71"/>
                    <a:pt x="35" y="73"/>
                    <a:pt x="35" y="75"/>
                  </a:cubicBezTo>
                  <a:cubicBezTo>
                    <a:pt x="37" y="79"/>
                    <a:pt x="37" y="79"/>
                    <a:pt x="37" y="79"/>
                  </a:cubicBezTo>
                  <a:cubicBezTo>
                    <a:pt x="25" y="84"/>
                    <a:pt x="16" y="93"/>
                    <a:pt x="10" y="105"/>
                  </a:cubicBezTo>
                  <a:cubicBezTo>
                    <a:pt x="5" y="103"/>
                    <a:pt x="5" y="103"/>
                    <a:pt x="5" y="103"/>
                  </a:cubicBezTo>
                  <a:cubicBezTo>
                    <a:pt x="3" y="102"/>
                    <a:pt x="1" y="103"/>
                    <a:pt x="0" y="104"/>
                  </a:cubicBezTo>
                  <a:cubicBezTo>
                    <a:pt x="0" y="106"/>
                    <a:pt x="0" y="108"/>
                    <a:pt x="2" y="109"/>
                  </a:cubicBezTo>
                  <a:cubicBezTo>
                    <a:pt x="7" y="111"/>
                    <a:pt x="7" y="111"/>
                    <a:pt x="7" y="111"/>
                  </a:cubicBezTo>
                  <a:cubicBezTo>
                    <a:pt x="5" y="117"/>
                    <a:pt x="3" y="124"/>
                    <a:pt x="3" y="131"/>
                  </a:cubicBezTo>
                  <a:cubicBezTo>
                    <a:pt x="3" y="137"/>
                    <a:pt x="4" y="143"/>
                    <a:pt x="6" y="149"/>
                  </a:cubicBezTo>
                  <a:cubicBezTo>
                    <a:pt x="2" y="151"/>
                    <a:pt x="2" y="151"/>
                    <a:pt x="2" y="151"/>
                  </a:cubicBezTo>
                  <a:cubicBezTo>
                    <a:pt x="0" y="151"/>
                    <a:pt x="0" y="153"/>
                    <a:pt x="0" y="155"/>
                  </a:cubicBezTo>
                  <a:cubicBezTo>
                    <a:pt x="1" y="156"/>
                    <a:pt x="2" y="157"/>
                    <a:pt x="3" y="157"/>
                  </a:cubicBezTo>
                  <a:cubicBezTo>
                    <a:pt x="4" y="157"/>
                    <a:pt x="4" y="157"/>
                    <a:pt x="4" y="157"/>
                  </a:cubicBezTo>
                  <a:cubicBezTo>
                    <a:pt x="8" y="155"/>
                    <a:pt x="8" y="155"/>
                    <a:pt x="8" y="155"/>
                  </a:cubicBezTo>
                  <a:cubicBezTo>
                    <a:pt x="14" y="167"/>
                    <a:pt x="23" y="176"/>
                    <a:pt x="35" y="182"/>
                  </a:cubicBezTo>
                  <a:cubicBezTo>
                    <a:pt x="32" y="188"/>
                    <a:pt x="32" y="188"/>
                    <a:pt x="32" y="188"/>
                  </a:cubicBezTo>
                  <a:cubicBezTo>
                    <a:pt x="32" y="189"/>
                    <a:pt x="32" y="191"/>
                    <a:pt x="34" y="192"/>
                  </a:cubicBezTo>
                  <a:cubicBezTo>
                    <a:pt x="34" y="192"/>
                    <a:pt x="35" y="192"/>
                    <a:pt x="35" y="192"/>
                  </a:cubicBezTo>
                  <a:cubicBezTo>
                    <a:pt x="36" y="192"/>
                    <a:pt x="38" y="191"/>
                    <a:pt x="38" y="190"/>
                  </a:cubicBezTo>
                  <a:cubicBezTo>
                    <a:pt x="40" y="185"/>
                    <a:pt x="40" y="185"/>
                    <a:pt x="40" y="185"/>
                  </a:cubicBezTo>
                  <a:cubicBezTo>
                    <a:pt x="47" y="187"/>
                    <a:pt x="54" y="189"/>
                    <a:pt x="61" y="189"/>
                  </a:cubicBezTo>
                  <a:cubicBezTo>
                    <a:pt x="67" y="189"/>
                    <a:pt x="73" y="188"/>
                    <a:pt x="79" y="186"/>
                  </a:cubicBezTo>
                  <a:cubicBezTo>
                    <a:pt x="80" y="190"/>
                    <a:pt x="80" y="190"/>
                    <a:pt x="80" y="190"/>
                  </a:cubicBezTo>
                  <a:cubicBezTo>
                    <a:pt x="81" y="191"/>
                    <a:pt x="82" y="192"/>
                    <a:pt x="83" y="192"/>
                  </a:cubicBezTo>
                  <a:cubicBezTo>
                    <a:pt x="84" y="192"/>
                    <a:pt x="84" y="192"/>
                    <a:pt x="84" y="192"/>
                  </a:cubicBezTo>
                  <a:cubicBezTo>
                    <a:pt x="86" y="191"/>
                    <a:pt x="87" y="189"/>
                    <a:pt x="86" y="188"/>
                  </a:cubicBezTo>
                  <a:cubicBezTo>
                    <a:pt x="85" y="184"/>
                    <a:pt x="85" y="184"/>
                    <a:pt x="85" y="184"/>
                  </a:cubicBezTo>
                  <a:cubicBezTo>
                    <a:pt x="96" y="178"/>
                    <a:pt x="106" y="169"/>
                    <a:pt x="112" y="157"/>
                  </a:cubicBezTo>
                  <a:cubicBezTo>
                    <a:pt x="117" y="160"/>
                    <a:pt x="117" y="160"/>
                    <a:pt x="117" y="160"/>
                  </a:cubicBezTo>
                  <a:cubicBezTo>
                    <a:pt x="118" y="160"/>
                    <a:pt x="118" y="160"/>
                    <a:pt x="118" y="160"/>
                  </a:cubicBezTo>
                  <a:cubicBezTo>
                    <a:pt x="120" y="160"/>
                    <a:pt x="121" y="159"/>
                    <a:pt x="121" y="158"/>
                  </a:cubicBezTo>
                  <a:cubicBezTo>
                    <a:pt x="122" y="156"/>
                    <a:pt x="121" y="155"/>
                    <a:pt x="120" y="154"/>
                  </a:cubicBezTo>
                  <a:cubicBezTo>
                    <a:pt x="115" y="152"/>
                    <a:pt x="115" y="152"/>
                    <a:pt x="115" y="152"/>
                  </a:cubicBezTo>
                  <a:cubicBezTo>
                    <a:pt x="117" y="145"/>
                    <a:pt x="118" y="138"/>
                    <a:pt x="118" y="131"/>
                  </a:cubicBezTo>
                  <a:cubicBezTo>
                    <a:pt x="118" y="125"/>
                    <a:pt x="117" y="119"/>
                    <a:pt x="116" y="113"/>
                  </a:cubicBezTo>
                  <a:cubicBezTo>
                    <a:pt x="120" y="112"/>
                    <a:pt x="120" y="112"/>
                    <a:pt x="120" y="112"/>
                  </a:cubicBezTo>
                  <a:cubicBezTo>
                    <a:pt x="121" y="111"/>
                    <a:pt x="122" y="109"/>
                    <a:pt x="121" y="108"/>
                  </a:cubicBezTo>
                  <a:cubicBezTo>
                    <a:pt x="121" y="106"/>
                    <a:pt x="119" y="105"/>
                    <a:pt x="117" y="106"/>
                  </a:cubicBezTo>
                  <a:cubicBezTo>
                    <a:pt x="113" y="107"/>
                    <a:pt x="113" y="107"/>
                    <a:pt x="113" y="107"/>
                  </a:cubicBezTo>
                  <a:cubicBezTo>
                    <a:pt x="111" y="102"/>
                    <a:pt x="107" y="97"/>
                    <a:pt x="103" y="93"/>
                  </a:cubicBezTo>
                  <a:cubicBezTo>
                    <a:pt x="104" y="92"/>
                    <a:pt x="104" y="92"/>
                    <a:pt x="105" y="92"/>
                  </a:cubicBezTo>
                  <a:cubicBezTo>
                    <a:pt x="108" y="88"/>
                    <a:pt x="108" y="88"/>
                    <a:pt x="108" y="88"/>
                  </a:cubicBezTo>
                  <a:cubicBezTo>
                    <a:pt x="115" y="94"/>
                    <a:pt x="124" y="98"/>
                    <a:pt x="134" y="99"/>
                  </a:cubicBezTo>
                  <a:cubicBezTo>
                    <a:pt x="134" y="106"/>
                    <a:pt x="134" y="106"/>
                    <a:pt x="134" y="106"/>
                  </a:cubicBezTo>
                  <a:cubicBezTo>
                    <a:pt x="134" y="107"/>
                    <a:pt x="136" y="109"/>
                    <a:pt x="138" y="109"/>
                  </a:cubicBezTo>
                  <a:cubicBezTo>
                    <a:pt x="139" y="109"/>
                    <a:pt x="141" y="107"/>
                    <a:pt x="141" y="106"/>
                  </a:cubicBezTo>
                  <a:cubicBezTo>
                    <a:pt x="141" y="99"/>
                    <a:pt x="141" y="99"/>
                    <a:pt x="141" y="99"/>
                  </a:cubicBezTo>
                  <a:cubicBezTo>
                    <a:pt x="151" y="98"/>
                    <a:pt x="160" y="94"/>
                    <a:pt x="167" y="88"/>
                  </a:cubicBezTo>
                  <a:cubicBezTo>
                    <a:pt x="171" y="92"/>
                    <a:pt x="171" y="92"/>
                    <a:pt x="171" y="92"/>
                  </a:cubicBezTo>
                  <a:cubicBezTo>
                    <a:pt x="171" y="93"/>
                    <a:pt x="172" y="93"/>
                    <a:pt x="173" y="93"/>
                  </a:cubicBezTo>
                  <a:cubicBezTo>
                    <a:pt x="174" y="93"/>
                    <a:pt x="175" y="93"/>
                    <a:pt x="175" y="92"/>
                  </a:cubicBezTo>
                  <a:cubicBezTo>
                    <a:pt x="176" y="91"/>
                    <a:pt x="176" y="89"/>
                    <a:pt x="175" y="88"/>
                  </a:cubicBezTo>
                  <a:cubicBezTo>
                    <a:pt x="171" y="84"/>
                    <a:pt x="171" y="84"/>
                    <a:pt x="171" y="84"/>
                  </a:cubicBezTo>
                  <a:cubicBezTo>
                    <a:pt x="178" y="77"/>
                    <a:pt x="182" y="68"/>
                    <a:pt x="182" y="58"/>
                  </a:cubicBezTo>
                  <a:cubicBezTo>
                    <a:pt x="189" y="58"/>
                    <a:pt x="189" y="58"/>
                    <a:pt x="189" y="58"/>
                  </a:cubicBezTo>
                  <a:cubicBezTo>
                    <a:pt x="191" y="58"/>
                    <a:pt x="192" y="56"/>
                    <a:pt x="192" y="54"/>
                  </a:cubicBezTo>
                  <a:cubicBezTo>
                    <a:pt x="192" y="53"/>
                    <a:pt x="191" y="51"/>
                    <a:pt x="189" y="51"/>
                  </a:cubicBezTo>
                  <a:close/>
                  <a:moveTo>
                    <a:pt x="61" y="80"/>
                  </a:moveTo>
                  <a:cubicBezTo>
                    <a:pt x="67" y="80"/>
                    <a:pt x="73" y="81"/>
                    <a:pt x="79" y="83"/>
                  </a:cubicBezTo>
                  <a:cubicBezTo>
                    <a:pt x="63" y="119"/>
                    <a:pt x="63" y="119"/>
                    <a:pt x="63" y="119"/>
                  </a:cubicBezTo>
                  <a:cubicBezTo>
                    <a:pt x="62" y="118"/>
                    <a:pt x="62" y="118"/>
                    <a:pt x="61" y="118"/>
                  </a:cubicBezTo>
                  <a:cubicBezTo>
                    <a:pt x="54" y="118"/>
                    <a:pt x="48" y="124"/>
                    <a:pt x="48" y="131"/>
                  </a:cubicBezTo>
                  <a:cubicBezTo>
                    <a:pt x="48" y="132"/>
                    <a:pt x="48" y="132"/>
                    <a:pt x="48" y="133"/>
                  </a:cubicBezTo>
                  <a:cubicBezTo>
                    <a:pt x="12" y="147"/>
                    <a:pt x="12" y="147"/>
                    <a:pt x="12" y="147"/>
                  </a:cubicBezTo>
                  <a:cubicBezTo>
                    <a:pt x="10" y="142"/>
                    <a:pt x="10" y="137"/>
                    <a:pt x="10" y="131"/>
                  </a:cubicBezTo>
                  <a:cubicBezTo>
                    <a:pt x="10" y="103"/>
                    <a:pt x="33" y="80"/>
                    <a:pt x="61" y="80"/>
                  </a:cubicBezTo>
                  <a:close/>
                  <a:moveTo>
                    <a:pt x="55" y="134"/>
                  </a:moveTo>
                  <a:cubicBezTo>
                    <a:pt x="55" y="134"/>
                    <a:pt x="55" y="134"/>
                    <a:pt x="55" y="134"/>
                  </a:cubicBezTo>
                  <a:cubicBezTo>
                    <a:pt x="55" y="133"/>
                    <a:pt x="55" y="133"/>
                    <a:pt x="55" y="133"/>
                  </a:cubicBezTo>
                  <a:cubicBezTo>
                    <a:pt x="55" y="133"/>
                    <a:pt x="54" y="132"/>
                    <a:pt x="54" y="131"/>
                  </a:cubicBezTo>
                  <a:cubicBezTo>
                    <a:pt x="54" y="128"/>
                    <a:pt x="57" y="125"/>
                    <a:pt x="61" y="125"/>
                  </a:cubicBezTo>
                  <a:cubicBezTo>
                    <a:pt x="62" y="125"/>
                    <a:pt x="63" y="125"/>
                    <a:pt x="63" y="125"/>
                  </a:cubicBezTo>
                  <a:cubicBezTo>
                    <a:pt x="63" y="125"/>
                    <a:pt x="63" y="125"/>
                    <a:pt x="63" y="125"/>
                  </a:cubicBezTo>
                  <a:cubicBezTo>
                    <a:pt x="63" y="125"/>
                    <a:pt x="63" y="125"/>
                    <a:pt x="63" y="125"/>
                  </a:cubicBezTo>
                  <a:cubicBezTo>
                    <a:pt x="66" y="126"/>
                    <a:pt x="67" y="129"/>
                    <a:pt x="67" y="131"/>
                  </a:cubicBezTo>
                  <a:cubicBezTo>
                    <a:pt x="67" y="135"/>
                    <a:pt x="64" y="138"/>
                    <a:pt x="61" y="138"/>
                  </a:cubicBezTo>
                  <a:cubicBezTo>
                    <a:pt x="58" y="138"/>
                    <a:pt x="56" y="136"/>
                    <a:pt x="55" y="134"/>
                  </a:cubicBezTo>
                  <a:close/>
                  <a:moveTo>
                    <a:pt x="14" y="153"/>
                  </a:moveTo>
                  <a:cubicBezTo>
                    <a:pt x="50" y="139"/>
                    <a:pt x="50" y="139"/>
                    <a:pt x="50" y="139"/>
                  </a:cubicBezTo>
                  <a:cubicBezTo>
                    <a:pt x="53" y="142"/>
                    <a:pt x="57" y="144"/>
                    <a:pt x="61" y="144"/>
                  </a:cubicBezTo>
                  <a:cubicBezTo>
                    <a:pt x="61" y="144"/>
                    <a:pt x="62" y="144"/>
                    <a:pt x="62" y="144"/>
                  </a:cubicBezTo>
                  <a:cubicBezTo>
                    <a:pt x="76" y="180"/>
                    <a:pt x="76" y="180"/>
                    <a:pt x="76" y="180"/>
                  </a:cubicBezTo>
                  <a:cubicBezTo>
                    <a:pt x="71" y="182"/>
                    <a:pt x="66" y="182"/>
                    <a:pt x="61" y="182"/>
                  </a:cubicBezTo>
                  <a:cubicBezTo>
                    <a:pt x="40" y="182"/>
                    <a:pt x="23" y="170"/>
                    <a:pt x="14" y="153"/>
                  </a:cubicBezTo>
                  <a:close/>
                  <a:moveTo>
                    <a:pt x="82" y="178"/>
                  </a:moveTo>
                  <a:cubicBezTo>
                    <a:pt x="68" y="142"/>
                    <a:pt x="68" y="142"/>
                    <a:pt x="68" y="142"/>
                  </a:cubicBezTo>
                  <a:cubicBezTo>
                    <a:pt x="71" y="139"/>
                    <a:pt x="74" y="135"/>
                    <a:pt x="74" y="131"/>
                  </a:cubicBezTo>
                  <a:cubicBezTo>
                    <a:pt x="74" y="127"/>
                    <a:pt x="72" y="124"/>
                    <a:pt x="69" y="121"/>
                  </a:cubicBezTo>
                  <a:cubicBezTo>
                    <a:pt x="84" y="86"/>
                    <a:pt x="84" y="86"/>
                    <a:pt x="84" y="86"/>
                  </a:cubicBezTo>
                  <a:cubicBezTo>
                    <a:pt x="101" y="94"/>
                    <a:pt x="112" y="112"/>
                    <a:pt x="112" y="131"/>
                  </a:cubicBezTo>
                  <a:cubicBezTo>
                    <a:pt x="112" y="152"/>
                    <a:pt x="100" y="169"/>
                    <a:pt x="82" y="178"/>
                  </a:cubicBezTo>
                  <a:close/>
                  <a:moveTo>
                    <a:pt x="138" y="93"/>
                  </a:moveTo>
                  <a:cubicBezTo>
                    <a:pt x="116" y="93"/>
                    <a:pt x="99" y="76"/>
                    <a:pt x="99" y="54"/>
                  </a:cubicBezTo>
                  <a:cubicBezTo>
                    <a:pt x="99" y="33"/>
                    <a:pt x="116" y="16"/>
                    <a:pt x="138" y="16"/>
                  </a:cubicBezTo>
                  <a:cubicBezTo>
                    <a:pt x="159" y="16"/>
                    <a:pt x="176" y="33"/>
                    <a:pt x="176" y="54"/>
                  </a:cubicBezTo>
                  <a:cubicBezTo>
                    <a:pt x="176" y="76"/>
                    <a:pt x="159" y="93"/>
                    <a:pt x="138" y="93"/>
                  </a:cubicBezTo>
                  <a:close/>
                  <a:moveTo>
                    <a:pt x="138" y="93"/>
                  </a:moveTo>
                  <a:cubicBezTo>
                    <a:pt x="138" y="93"/>
                    <a:pt x="138" y="93"/>
                    <a:pt x="138"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endParaRPr>
            </a:p>
          </p:txBody>
        </p:sp>
        <p:sp>
          <p:nvSpPr>
            <p:cNvPr id="146" name="Freeform 26">
              <a:extLst>
                <a:ext uri="{FF2B5EF4-FFF2-40B4-BE49-F238E27FC236}">
                  <a16:creationId xmlns:a16="http://schemas.microsoft.com/office/drawing/2014/main" id="{2133753A-91BA-CA5D-70C0-2514D30569F5}"/>
                </a:ext>
              </a:extLst>
            </p:cNvPr>
            <p:cNvSpPr>
              <a:spLocks noEditPoints="1"/>
            </p:cNvSpPr>
            <p:nvPr/>
          </p:nvSpPr>
          <p:spPr bwMode="auto">
            <a:xfrm>
              <a:off x="7843466" y="2537290"/>
              <a:ext cx="168098" cy="171600"/>
            </a:xfrm>
            <a:custGeom>
              <a:avLst/>
              <a:gdLst>
                <a:gd name="T0" fmla="*/ 13 w 25"/>
                <a:gd name="T1" fmla="*/ 0 h 25"/>
                <a:gd name="T2" fmla="*/ 0 w 25"/>
                <a:gd name="T3" fmla="*/ 12 h 25"/>
                <a:gd name="T4" fmla="*/ 13 w 25"/>
                <a:gd name="T5" fmla="*/ 25 h 25"/>
                <a:gd name="T6" fmla="*/ 25 w 25"/>
                <a:gd name="T7" fmla="*/ 12 h 25"/>
                <a:gd name="T8" fmla="*/ 13 w 25"/>
                <a:gd name="T9" fmla="*/ 0 h 25"/>
                <a:gd name="T10" fmla="*/ 13 w 25"/>
                <a:gd name="T11" fmla="*/ 19 h 25"/>
                <a:gd name="T12" fmla="*/ 6 w 25"/>
                <a:gd name="T13" fmla="*/ 12 h 25"/>
                <a:gd name="T14" fmla="*/ 13 w 25"/>
                <a:gd name="T15" fmla="*/ 6 h 25"/>
                <a:gd name="T16" fmla="*/ 19 w 25"/>
                <a:gd name="T17" fmla="*/ 12 h 25"/>
                <a:gd name="T18" fmla="*/ 13 w 25"/>
                <a:gd name="T19" fmla="*/ 19 h 25"/>
                <a:gd name="T20" fmla="*/ 13 w 25"/>
                <a:gd name="T21" fmla="*/ 19 h 25"/>
                <a:gd name="T22" fmla="*/ 13 w 25"/>
                <a:gd name="T23"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5">
                  <a:moveTo>
                    <a:pt x="13" y="0"/>
                  </a:moveTo>
                  <a:cubicBezTo>
                    <a:pt x="6" y="0"/>
                    <a:pt x="0" y="5"/>
                    <a:pt x="0" y="12"/>
                  </a:cubicBezTo>
                  <a:cubicBezTo>
                    <a:pt x="0" y="19"/>
                    <a:pt x="6" y="25"/>
                    <a:pt x="13" y="25"/>
                  </a:cubicBezTo>
                  <a:cubicBezTo>
                    <a:pt x="20" y="25"/>
                    <a:pt x="25" y="19"/>
                    <a:pt x="25" y="12"/>
                  </a:cubicBezTo>
                  <a:cubicBezTo>
                    <a:pt x="25" y="5"/>
                    <a:pt x="20" y="0"/>
                    <a:pt x="13" y="0"/>
                  </a:cubicBezTo>
                  <a:close/>
                  <a:moveTo>
                    <a:pt x="13" y="19"/>
                  </a:moveTo>
                  <a:cubicBezTo>
                    <a:pt x="9" y="19"/>
                    <a:pt x="6" y="16"/>
                    <a:pt x="6" y="12"/>
                  </a:cubicBezTo>
                  <a:cubicBezTo>
                    <a:pt x="6" y="9"/>
                    <a:pt x="9" y="6"/>
                    <a:pt x="13" y="6"/>
                  </a:cubicBezTo>
                  <a:cubicBezTo>
                    <a:pt x="16" y="6"/>
                    <a:pt x="19" y="9"/>
                    <a:pt x="19" y="12"/>
                  </a:cubicBezTo>
                  <a:cubicBezTo>
                    <a:pt x="19" y="16"/>
                    <a:pt x="16" y="19"/>
                    <a:pt x="13" y="19"/>
                  </a:cubicBezTo>
                  <a:close/>
                  <a:moveTo>
                    <a:pt x="13" y="19"/>
                  </a:moveTo>
                  <a:cubicBezTo>
                    <a:pt x="13" y="19"/>
                    <a:pt x="13" y="19"/>
                    <a:pt x="13"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grpSp>
      <p:sp>
        <p:nvSpPr>
          <p:cNvPr id="147" name="Freeform 557">
            <a:extLst>
              <a:ext uri="{FF2B5EF4-FFF2-40B4-BE49-F238E27FC236}">
                <a16:creationId xmlns:a16="http://schemas.microsoft.com/office/drawing/2014/main" id="{6D2C7C12-D59B-FC97-EDB8-85E3B460E2E1}"/>
              </a:ext>
            </a:extLst>
          </p:cNvPr>
          <p:cNvSpPr>
            <a:spLocks/>
          </p:cNvSpPr>
          <p:nvPr/>
        </p:nvSpPr>
        <p:spPr bwMode="auto">
          <a:xfrm rot="5400000">
            <a:off x="1838349" y="3777970"/>
            <a:ext cx="155664" cy="396359"/>
          </a:xfrm>
          <a:custGeom>
            <a:avLst/>
            <a:gdLst>
              <a:gd name="T0" fmla="*/ 298 w 298"/>
              <a:gd name="T1" fmla="*/ 761 h 761"/>
              <a:gd name="T2" fmla="*/ 298 w 298"/>
              <a:gd name="T3" fmla="*/ 653 h 761"/>
              <a:gd name="T4" fmla="*/ 293 w 298"/>
              <a:gd name="T5" fmla="*/ 645 h 761"/>
              <a:gd name="T6" fmla="*/ 206 w 298"/>
              <a:gd name="T7" fmla="*/ 608 h 761"/>
              <a:gd name="T8" fmla="*/ 206 w 298"/>
              <a:gd name="T9" fmla="*/ 329 h 761"/>
              <a:gd name="T10" fmla="*/ 217 w 298"/>
              <a:gd name="T11" fmla="*/ 311 h 761"/>
              <a:gd name="T12" fmla="*/ 197 w 298"/>
              <a:gd name="T13" fmla="*/ 290 h 761"/>
              <a:gd name="T14" fmla="*/ 176 w 298"/>
              <a:gd name="T15" fmla="*/ 311 h 761"/>
              <a:gd name="T16" fmla="*/ 188 w 298"/>
              <a:gd name="T17" fmla="*/ 329 h 761"/>
              <a:gd name="T18" fmla="*/ 188 w 298"/>
              <a:gd name="T19" fmla="*/ 601 h 761"/>
              <a:gd name="T20" fmla="*/ 61 w 298"/>
              <a:gd name="T21" fmla="*/ 548 h 761"/>
              <a:gd name="T22" fmla="*/ 61 w 298"/>
              <a:gd name="T23" fmla="*/ 102 h 761"/>
              <a:gd name="T24" fmla="*/ 104 w 298"/>
              <a:gd name="T25" fmla="*/ 51 h 761"/>
              <a:gd name="T26" fmla="*/ 52 w 298"/>
              <a:gd name="T27" fmla="*/ 0 h 761"/>
              <a:gd name="T28" fmla="*/ 0 w 298"/>
              <a:gd name="T29" fmla="*/ 51 h 761"/>
              <a:gd name="T30" fmla="*/ 43 w 298"/>
              <a:gd name="T31" fmla="*/ 102 h 761"/>
              <a:gd name="T32" fmla="*/ 43 w 298"/>
              <a:gd name="T33" fmla="*/ 554 h 761"/>
              <a:gd name="T34" fmla="*/ 49 w 298"/>
              <a:gd name="T35" fmla="*/ 562 h 761"/>
              <a:gd name="T36" fmla="*/ 193 w 298"/>
              <a:gd name="T37" fmla="*/ 622 h 761"/>
              <a:gd name="T38" fmla="*/ 193 w 298"/>
              <a:gd name="T39" fmla="*/ 622 h 761"/>
              <a:gd name="T40" fmla="*/ 280 w 298"/>
              <a:gd name="T41" fmla="*/ 659 h 761"/>
              <a:gd name="T42" fmla="*/ 280 w 298"/>
              <a:gd name="T43" fmla="*/ 761 h 761"/>
              <a:gd name="T44" fmla="*/ 298 w 298"/>
              <a:gd name="T45" fmla="*/ 761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8" h="761">
                <a:moveTo>
                  <a:pt x="298" y="761"/>
                </a:moveTo>
                <a:cubicBezTo>
                  <a:pt x="298" y="653"/>
                  <a:pt x="298" y="653"/>
                  <a:pt x="298" y="653"/>
                </a:cubicBezTo>
                <a:cubicBezTo>
                  <a:pt x="298" y="650"/>
                  <a:pt x="296" y="646"/>
                  <a:pt x="293" y="645"/>
                </a:cubicBezTo>
                <a:cubicBezTo>
                  <a:pt x="206" y="608"/>
                  <a:pt x="206" y="608"/>
                  <a:pt x="206" y="608"/>
                </a:cubicBezTo>
                <a:cubicBezTo>
                  <a:pt x="206" y="329"/>
                  <a:pt x="206" y="329"/>
                  <a:pt x="206" y="329"/>
                </a:cubicBezTo>
                <a:cubicBezTo>
                  <a:pt x="212" y="326"/>
                  <a:pt x="217" y="319"/>
                  <a:pt x="217" y="311"/>
                </a:cubicBezTo>
                <a:cubicBezTo>
                  <a:pt x="217" y="299"/>
                  <a:pt x="208" y="290"/>
                  <a:pt x="197" y="290"/>
                </a:cubicBezTo>
                <a:cubicBezTo>
                  <a:pt x="185" y="290"/>
                  <a:pt x="176" y="299"/>
                  <a:pt x="176" y="311"/>
                </a:cubicBezTo>
                <a:cubicBezTo>
                  <a:pt x="176" y="319"/>
                  <a:pt x="181" y="326"/>
                  <a:pt x="188" y="329"/>
                </a:cubicBezTo>
                <a:cubicBezTo>
                  <a:pt x="188" y="601"/>
                  <a:pt x="188" y="601"/>
                  <a:pt x="188" y="601"/>
                </a:cubicBezTo>
                <a:cubicBezTo>
                  <a:pt x="61" y="548"/>
                  <a:pt x="61" y="548"/>
                  <a:pt x="61" y="548"/>
                </a:cubicBezTo>
                <a:cubicBezTo>
                  <a:pt x="61" y="102"/>
                  <a:pt x="61" y="102"/>
                  <a:pt x="61" y="102"/>
                </a:cubicBezTo>
                <a:cubicBezTo>
                  <a:pt x="85" y="98"/>
                  <a:pt x="104" y="77"/>
                  <a:pt x="104" y="51"/>
                </a:cubicBezTo>
                <a:cubicBezTo>
                  <a:pt x="104" y="23"/>
                  <a:pt x="80" y="0"/>
                  <a:pt x="52" y="0"/>
                </a:cubicBezTo>
                <a:cubicBezTo>
                  <a:pt x="24" y="0"/>
                  <a:pt x="0" y="23"/>
                  <a:pt x="0" y="51"/>
                </a:cubicBezTo>
                <a:cubicBezTo>
                  <a:pt x="0" y="77"/>
                  <a:pt x="19" y="98"/>
                  <a:pt x="43" y="102"/>
                </a:cubicBezTo>
                <a:cubicBezTo>
                  <a:pt x="43" y="554"/>
                  <a:pt x="43" y="554"/>
                  <a:pt x="43" y="554"/>
                </a:cubicBezTo>
                <a:cubicBezTo>
                  <a:pt x="43" y="557"/>
                  <a:pt x="45" y="560"/>
                  <a:pt x="49" y="562"/>
                </a:cubicBezTo>
                <a:cubicBezTo>
                  <a:pt x="193" y="622"/>
                  <a:pt x="193" y="622"/>
                  <a:pt x="193" y="622"/>
                </a:cubicBezTo>
                <a:cubicBezTo>
                  <a:pt x="193" y="622"/>
                  <a:pt x="193" y="622"/>
                  <a:pt x="193" y="622"/>
                </a:cubicBezTo>
                <a:cubicBezTo>
                  <a:pt x="280" y="659"/>
                  <a:pt x="280" y="659"/>
                  <a:pt x="280" y="659"/>
                </a:cubicBezTo>
                <a:cubicBezTo>
                  <a:pt x="280" y="761"/>
                  <a:pt x="280" y="761"/>
                  <a:pt x="280" y="761"/>
                </a:cubicBezTo>
                <a:cubicBezTo>
                  <a:pt x="298" y="761"/>
                  <a:pt x="298" y="761"/>
                  <a:pt x="298" y="761"/>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49" name="Content Placeholder 3">
            <a:extLst>
              <a:ext uri="{FF2B5EF4-FFF2-40B4-BE49-F238E27FC236}">
                <a16:creationId xmlns:a16="http://schemas.microsoft.com/office/drawing/2014/main" id="{03C7A0C1-527B-9162-19D9-82B2818B189B}"/>
              </a:ext>
            </a:extLst>
          </p:cNvPr>
          <p:cNvSpPr txBox="1">
            <a:spLocks/>
          </p:cNvSpPr>
          <p:nvPr/>
        </p:nvSpPr>
        <p:spPr>
          <a:xfrm>
            <a:off x="3118663" y="2876244"/>
            <a:ext cx="1677541" cy="373353"/>
          </a:xfrm>
          <a:prstGeom prst="rect">
            <a:avLst/>
          </a:prstGeom>
          <a:noFill/>
        </p:spPr>
        <p:txBody>
          <a:bodyPr anchor="ctr" anchorCtr="0"/>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dirty="0"/>
              <a:t>Virtual servers</a:t>
            </a:r>
            <a:br>
              <a:rPr lang="en-US" sz="1400" b="1" dirty="0"/>
            </a:br>
            <a:r>
              <a:rPr lang="en-US" sz="1400" b="1" dirty="0"/>
              <a:t>in data centers</a:t>
            </a:r>
          </a:p>
        </p:txBody>
      </p:sp>
      <p:grpSp>
        <p:nvGrpSpPr>
          <p:cNvPr id="151" name="Group 565">
            <a:extLst>
              <a:ext uri="{FF2B5EF4-FFF2-40B4-BE49-F238E27FC236}">
                <a16:creationId xmlns:a16="http://schemas.microsoft.com/office/drawing/2014/main" id="{8B92E765-E24C-6AE1-45EE-C9B931DACA8F}"/>
              </a:ext>
            </a:extLst>
          </p:cNvPr>
          <p:cNvGrpSpPr>
            <a:grpSpLocks noChangeAspect="1"/>
          </p:cNvGrpSpPr>
          <p:nvPr/>
        </p:nvGrpSpPr>
        <p:grpSpPr bwMode="auto">
          <a:xfrm rot="5400000" flipV="1">
            <a:off x="4374231" y="3917894"/>
            <a:ext cx="520237" cy="495877"/>
            <a:chOff x="3" y="1"/>
            <a:chExt cx="2157" cy="2056"/>
          </a:xfrm>
          <a:solidFill>
            <a:schemeClr val="bg1">
              <a:lumMod val="95000"/>
            </a:schemeClr>
          </a:solidFill>
        </p:grpSpPr>
        <p:sp>
          <p:nvSpPr>
            <p:cNvPr id="152" name="Freeform 566">
              <a:extLst>
                <a:ext uri="{FF2B5EF4-FFF2-40B4-BE49-F238E27FC236}">
                  <a16:creationId xmlns:a16="http://schemas.microsoft.com/office/drawing/2014/main" id="{3F39D187-EB92-F77A-2F9D-51DBDA7421B1}"/>
                </a:ext>
              </a:extLst>
            </p:cNvPr>
            <p:cNvSpPr>
              <a:spLocks/>
            </p:cNvSpPr>
            <p:nvPr/>
          </p:nvSpPr>
          <p:spPr bwMode="auto">
            <a:xfrm>
              <a:off x="1753" y="1"/>
              <a:ext cx="407" cy="1237"/>
            </a:xfrm>
            <a:custGeom>
              <a:avLst/>
              <a:gdLst>
                <a:gd name="T0" fmla="*/ 153 w 213"/>
                <a:gd name="T1" fmla="*/ 0 h 646"/>
                <a:gd name="T2" fmla="*/ 153 w 213"/>
                <a:gd name="T3" fmla="*/ 135 h 646"/>
                <a:gd name="T4" fmla="*/ 12 w 213"/>
                <a:gd name="T5" fmla="*/ 266 h 646"/>
                <a:gd name="T6" fmla="*/ 9 w 213"/>
                <a:gd name="T7" fmla="*/ 272 h 646"/>
                <a:gd name="T8" fmla="*/ 9 w 213"/>
                <a:gd name="T9" fmla="*/ 613 h 646"/>
                <a:gd name="T10" fmla="*/ 0 w 213"/>
                <a:gd name="T11" fmla="*/ 629 h 646"/>
                <a:gd name="T12" fmla="*/ 18 w 213"/>
                <a:gd name="T13" fmla="*/ 646 h 646"/>
                <a:gd name="T14" fmla="*/ 35 w 213"/>
                <a:gd name="T15" fmla="*/ 629 h 646"/>
                <a:gd name="T16" fmla="*/ 27 w 213"/>
                <a:gd name="T17" fmla="*/ 613 h 646"/>
                <a:gd name="T18" fmla="*/ 27 w 213"/>
                <a:gd name="T19" fmla="*/ 276 h 646"/>
                <a:gd name="T20" fmla="*/ 153 w 213"/>
                <a:gd name="T21" fmla="*/ 159 h 646"/>
                <a:gd name="T22" fmla="*/ 153 w 213"/>
                <a:gd name="T23" fmla="*/ 342 h 646"/>
                <a:gd name="T24" fmla="*/ 110 w 213"/>
                <a:gd name="T25" fmla="*/ 393 h 646"/>
                <a:gd name="T26" fmla="*/ 162 w 213"/>
                <a:gd name="T27" fmla="*/ 445 h 646"/>
                <a:gd name="T28" fmla="*/ 213 w 213"/>
                <a:gd name="T29" fmla="*/ 393 h 646"/>
                <a:gd name="T30" fmla="*/ 171 w 213"/>
                <a:gd name="T31" fmla="*/ 342 h 646"/>
                <a:gd name="T32" fmla="*/ 171 w 213"/>
                <a:gd name="T33" fmla="*/ 0 h 646"/>
                <a:gd name="T34" fmla="*/ 153 w 213"/>
                <a:gd name="T35"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646">
                  <a:moveTo>
                    <a:pt x="153" y="0"/>
                  </a:moveTo>
                  <a:cubicBezTo>
                    <a:pt x="153" y="135"/>
                    <a:pt x="153" y="135"/>
                    <a:pt x="153" y="135"/>
                  </a:cubicBezTo>
                  <a:cubicBezTo>
                    <a:pt x="12" y="266"/>
                    <a:pt x="12" y="266"/>
                    <a:pt x="12" y="266"/>
                  </a:cubicBezTo>
                  <a:cubicBezTo>
                    <a:pt x="10" y="268"/>
                    <a:pt x="9" y="270"/>
                    <a:pt x="9" y="272"/>
                  </a:cubicBezTo>
                  <a:cubicBezTo>
                    <a:pt x="9" y="613"/>
                    <a:pt x="9" y="613"/>
                    <a:pt x="9" y="613"/>
                  </a:cubicBezTo>
                  <a:cubicBezTo>
                    <a:pt x="4" y="617"/>
                    <a:pt x="0" y="622"/>
                    <a:pt x="0" y="629"/>
                  </a:cubicBezTo>
                  <a:cubicBezTo>
                    <a:pt x="0" y="638"/>
                    <a:pt x="8" y="646"/>
                    <a:pt x="18" y="646"/>
                  </a:cubicBezTo>
                  <a:cubicBezTo>
                    <a:pt x="27" y="646"/>
                    <a:pt x="35" y="638"/>
                    <a:pt x="35" y="629"/>
                  </a:cubicBezTo>
                  <a:cubicBezTo>
                    <a:pt x="35" y="622"/>
                    <a:pt x="32" y="617"/>
                    <a:pt x="27" y="613"/>
                  </a:cubicBezTo>
                  <a:cubicBezTo>
                    <a:pt x="27" y="276"/>
                    <a:pt x="27" y="276"/>
                    <a:pt x="27" y="276"/>
                  </a:cubicBezTo>
                  <a:cubicBezTo>
                    <a:pt x="153" y="159"/>
                    <a:pt x="153" y="159"/>
                    <a:pt x="153" y="159"/>
                  </a:cubicBezTo>
                  <a:cubicBezTo>
                    <a:pt x="153" y="342"/>
                    <a:pt x="153" y="342"/>
                    <a:pt x="153" y="342"/>
                  </a:cubicBezTo>
                  <a:cubicBezTo>
                    <a:pt x="129" y="347"/>
                    <a:pt x="110" y="368"/>
                    <a:pt x="110" y="393"/>
                  </a:cubicBezTo>
                  <a:cubicBezTo>
                    <a:pt x="110" y="422"/>
                    <a:pt x="133" y="445"/>
                    <a:pt x="162" y="445"/>
                  </a:cubicBezTo>
                  <a:cubicBezTo>
                    <a:pt x="190" y="445"/>
                    <a:pt x="213" y="422"/>
                    <a:pt x="213" y="393"/>
                  </a:cubicBezTo>
                  <a:cubicBezTo>
                    <a:pt x="213" y="368"/>
                    <a:pt x="195" y="347"/>
                    <a:pt x="171" y="342"/>
                  </a:cubicBezTo>
                  <a:cubicBezTo>
                    <a:pt x="171" y="0"/>
                    <a:pt x="171" y="0"/>
                    <a:pt x="171" y="0"/>
                  </a:cubicBezTo>
                  <a:lnTo>
                    <a:pt x="153"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53" name="Freeform 567">
              <a:extLst>
                <a:ext uri="{FF2B5EF4-FFF2-40B4-BE49-F238E27FC236}">
                  <a16:creationId xmlns:a16="http://schemas.microsoft.com/office/drawing/2014/main" id="{894B1FA1-4D72-9270-F087-0E90E6AEEB35}"/>
                </a:ext>
              </a:extLst>
            </p:cNvPr>
            <p:cNvSpPr>
              <a:spLocks/>
            </p:cNvSpPr>
            <p:nvPr/>
          </p:nvSpPr>
          <p:spPr bwMode="auto">
            <a:xfrm>
              <a:off x="1536" y="1"/>
              <a:ext cx="147" cy="433"/>
            </a:xfrm>
            <a:custGeom>
              <a:avLst/>
              <a:gdLst>
                <a:gd name="T0" fmla="*/ 30 w 77"/>
                <a:gd name="T1" fmla="*/ 0 h 226"/>
                <a:gd name="T2" fmla="*/ 30 w 77"/>
                <a:gd name="T3" fmla="*/ 150 h 226"/>
                <a:gd name="T4" fmla="*/ 0 w 77"/>
                <a:gd name="T5" fmla="*/ 187 h 226"/>
                <a:gd name="T6" fmla="*/ 39 w 77"/>
                <a:gd name="T7" fmla="*/ 226 h 226"/>
                <a:gd name="T8" fmla="*/ 77 w 77"/>
                <a:gd name="T9" fmla="*/ 187 h 226"/>
                <a:gd name="T10" fmla="*/ 48 w 77"/>
                <a:gd name="T11" fmla="*/ 150 h 226"/>
                <a:gd name="T12" fmla="*/ 48 w 77"/>
                <a:gd name="T13" fmla="*/ 0 h 226"/>
                <a:gd name="T14" fmla="*/ 30 w 77"/>
                <a:gd name="T15" fmla="*/ 0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226">
                  <a:moveTo>
                    <a:pt x="30" y="0"/>
                  </a:moveTo>
                  <a:cubicBezTo>
                    <a:pt x="30" y="150"/>
                    <a:pt x="30" y="150"/>
                    <a:pt x="30" y="150"/>
                  </a:cubicBezTo>
                  <a:cubicBezTo>
                    <a:pt x="13" y="154"/>
                    <a:pt x="0" y="169"/>
                    <a:pt x="0" y="187"/>
                  </a:cubicBezTo>
                  <a:cubicBezTo>
                    <a:pt x="0" y="208"/>
                    <a:pt x="18" y="226"/>
                    <a:pt x="39" y="226"/>
                  </a:cubicBezTo>
                  <a:cubicBezTo>
                    <a:pt x="60" y="226"/>
                    <a:pt x="77" y="208"/>
                    <a:pt x="77" y="187"/>
                  </a:cubicBezTo>
                  <a:cubicBezTo>
                    <a:pt x="77" y="169"/>
                    <a:pt x="64" y="154"/>
                    <a:pt x="48" y="150"/>
                  </a:cubicBezTo>
                  <a:cubicBezTo>
                    <a:pt x="48" y="0"/>
                    <a:pt x="48" y="0"/>
                    <a:pt x="48" y="0"/>
                  </a:cubicBezTo>
                  <a:lnTo>
                    <a:pt x="3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54" name="Freeform 568">
              <a:extLst>
                <a:ext uri="{FF2B5EF4-FFF2-40B4-BE49-F238E27FC236}">
                  <a16:creationId xmlns:a16="http://schemas.microsoft.com/office/drawing/2014/main" id="{59399FD1-8CC7-F41C-D320-8BFD9D43A2E5}"/>
                </a:ext>
              </a:extLst>
            </p:cNvPr>
            <p:cNvSpPr>
              <a:spLocks/>
            </p:cNvSpPr>
            <p:nvPr/>
          </p:nvSpPr>
          <p:spPr bwMode="auto">
            <a:xfrm>
              <a:off x="1242" y="1"/>
              <a:ext cx="242" cy="2056"/>
            </a:xfrm>
            <a:custGeom>
              <a:avLst/>
              <a:gdLst>
                <a:gd name="T0" fmla="*/ 0 w 127"/>
                <a:gd name="T1" fmla="*/ 0 h 1074"/>
                <a:gd name="T2" fmla="*/ 0 w 127"/>
                <a:gd name="T3" fmla="*/ 585 h 1074"/>
                <a:gd name="T4" fmla="*/ 2 w 127"/>
                <a:gd name="T5" fmla="*/ 591 h 1074"/>
                <a:gd name="T6" fmla="*/ 67 w 127"/>
                <a:gd name="T7" fmla="*/ 655 h 1074"/>
                <a:gd name="T8" fmla="*/ 67 w 127"/>
                <a:gd name="T9" fmla="*/ 972 h 1074"/>
                <a:gd name="T10" fmla="*/ 24 w 127"/>
                <a:gd name="T11" fmla="*/ 1023 h 1074"/>
                <a:gd name="T12" fmla="*/ 76 w 127"/>
                <a:gd name="T13" fmla="*/ 1074 h 1074"/>
                <a:gd name="T14" fmla="*/ 127 w 127"/>
                <a:gd name="T15" fmla="*/ 1023 h 1074"/>
                <a:gd name="T16" fmla="*/ 84 w 127"/>
                <a:gd name="T17" fmla="*/ 972 h 1074"/>
                <a:gd name="T18" fmla="*/ 84 w 127"/>
                <a:gd name="T19" fmla="*/ 652 h 1074"/>
                <a:gd name="T20" fmla="*/ 82 w 127"/>
                <a:gd name="T21" fmla="*/ 646 h 1074"/>
                <a:gd name="T22" fmla="*/ 17 w 127"/>
                <a:gd name="T23" fmla="*/ 581 h 1074"/>
                <a:gd name="T24" fmla="*/ 17 w 127"/>
                <a:gd name="T25" fmla="*/ 0 h 1074"/>
                <a:gd name="T26" fmla="*/ 0 w 127"/>
                <a:gd name="T27"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074">
                  <a:moveTo>
                    <a:pt x="0" y="0"/>
                  </a:moveTo>
                  <a:cubicBezTo>
                    <a:pt x="0" y="585"/>
                    <a:pt x="0" y="585"/>
                    <a:pt x="0" y="585"/>
                  </a:cubicBezTo>
                  <a:cubicBezTo>
                    <a:pt x="0" y="587"/>
                    <a:pt x="0" y="589"/>
                    <a:pt x="2" y="591"/>
                  </a:cubicBezTo>
                  <a:cubicBezTo>
                    <a:pt x="67" y="655"/>
                    <a:pt x="67" y="655"/>
                    <a:pt x="67" y="655"/>
                  </a:cubicBezTo>
                  <a:cubicBezTo>
                    <a:pt x="67" y="972"/>
                    <a:pt x="67" y="972"/>
                    <a:pt x="67" y="972"/>
                  </a:cubicBezTo>
                  <a:cubicBezTo>
                    <a:pt x="43" y="976"/>
                    <a:pt x="24" y="997"/>
                    <a:pt x="24" y="1023"/>
                  </a:cubicBezTo>
                  <a:cubicBezTo>
                    <a:pt x="24" y="1051"/>
                    <a:pt x="47" y="1074"/>
                    <a:pt x="76" y="1074"/>
                  </a:cubicBezTo>
                  <a:cubicBezTo>
                    <a:pt x="104" y="1074"/>
                    <a:pt x="127" y="1051"/>
                    <a:pt x="127" y="1023"/>
                  </a:cubicBezTo>
                  <a:cubicBezTo>
                    <a:pt x="127" y="997"/>
                    <a:pt x="109" y="976"/>
                    <a:pt x="84" y="972"/>
                  </a:cubicBezTo>
                  <a:cubicBezTo>
                    <a:pt x="84" y="652"/>
                    <a:pt x="84" y="652"/>
                    <a:pt x="84" y="652"/>
                  </a:cubicBezTo>
                  <a:cubicBezTo>
                    <a:pt x="84" y="650"/>
                    <a:pt x="84" y="647"/>
                    <a:pt x="82" y="646"/>
                  </a:cubicBezTo>
                  <a:cubicBezTo>
                    <a:pt x="17" y="581"/>
                    <a:pt x="17" y="581"/>
                    <a:pt x="17" y="581"/>
                  </a:cubicBezTo>
                  <a:cubicBezTo>
                    <a:pt x="17" y="0"/>
                    <a:pt x="17" y="0"/>
                    <a:pt x="17" y="0"/>
                  </a:cubicBezTo>
                  <a:cubicBezTo>
                    <a:pt x="0" y="0"/>
                    <a:pt x="0" y="0"/>
                    <a:pt x="0"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55" name="Line 569">
              <a:extLst>
                <a:ext uri="{FF2B5EF4-FFF2-40B4-BE49-F238E27FC236}">
                  <a16:creationId xmlns:a16="http://schemas.microsoft.com/office/drawing/2014/main" id="{F85A4C34-9BF6-5A49-DA42-916442A3A85B}"/>
                </a:ext>
              </a:extLst>
            </p:cNvPr>
            <p:cNvSpPr>
              <a:spLocks noChangeShapeType="1"/>
            </p:cNvSpPr>
            <p:nvPr/>
          </p:nvSpPr>
          <p:spPr bwMode="auto">
            <a:xfrm>
              <a:off x="925" y="1"/>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56" name="Line 570">
              <a:extLst>
                <a:ext uri="{FF2B5EF4-FFF2-40B4-BE49-F238E27FC236}">
                  <a16:creationId xmlns:a16="http://schemas.microsoft.com/office/drawing/2014/main" id="{4B8926BF-1F9A-D7DF-DD63-EEA24DFF397A}"/>
                </a:ext>
              </a:extLst>
            </p:cNvPr>
            <p:cNvSpPr>
              <a:spLocks noChangeShapeType="1"/>
            </p:cNvSpPr>
            <p:nvPr/>
          </p:nvSpPr>
          <p:spPr bwMode="auto">
            <a:xfrm>
              <a:off x="925" y="1"/>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57" name="Freeform 571">
              <a:extLst>
                <a:ext uri="{FF2B5EF4-FFF2-40B4-BE49-F238E27FC236}">
                  <a16:creationId xmlns:a16="http://schemas.microsoft.com/office/drawing/2014/main" id="{D5BB4205-A7BB-7A6A-E144-63116B019965}"/>
                </a:ext>
              </a:extLst>
            </p:cNvPr>
            <p:cNvSpPr>
              <a:spLocks/>
            </p:cNvSpPr>
            <p:nvPr/>
          </p:nvSpPr>
          <p:spPr bwMode="auto">
            <a:xfrm>
              <a:off x="446" y="1"/>
              <a:ext cx="622" cy="1158"/>
            </a:xfrm>
            <a:custGeom>
              <a:avLst/>
              <a:gdLst>
                <a:gd name="T0" fmla="*/ 234 w 326"/>
                <a:gd name="T1" fmla="*/ 0 h 605"/>
                <a:gd name="T2" fmla="*/ 234 w 326"/>
                <a:gd name="T3" fmla="*/ 217 h 605"/>
                <a:gd name="T4" fmla="*/ 234 w 326"/>
                <a:gd name="T5" fmla="*/ 217 h 605"/>
                <a:gd name="T6" fmla="*/ 234 w 326"/>
                <a:gd name="T7" fmla="*/ 558 h 605"/>
                <a:gd name="T8" fmla="*/ 76 w 326"/>
                <a:gd name="T9" fmla="*/ 558 h 605"/>
                <a:gd name="T10" fmla="*/ 39 w 326"/>
                <a:gd name="T11" fmla="*/ 528 h 605"/>
                <a:gd name="T12" fmla="*/ 0 w 326"/>
                <a:gd name="T13" fmla="*/ 567 h 605"/>
                <a:gd name="T14" fmla="*/ 39 w 326"/>
                <a:gd name="T15" fmla="*/ 605 h 605"/>
                <a:gd name="T16" fmla="*/ 76 w 326"/>
                <a:gd name="T17" fmla="*/ 576 h 605"/>
                <a:gd name="T18" fmla="*/ 242 w 326"/>
                <a:gd name="T19" fmla="*/ 576 h 605"/>
                <a:gd name="T20" fmla="*/ 251 w 326"/>
                <a:gd name="T21" fmla="*/ 567 h 605"/>
                <a:gd name="T22" fmla="*/ 251 w 326"/>
                <a:gd name="T23" fmla="*/ 238 h 605"/>
                <a:gd name="T24" fmla="*/ 302 w 326"/>
                <a:gd name="T25" fmla="*/ 289 h 605"/>
                <a:gd name="T26" fmla="*/ 302 w 326"/>
                <a:gd name="T27" fmla="*/ 381 h 605"/>
                <a:gd name="T28" fmla="*/ 295 w 326"/>
                <a:gd name="T29" fmla="*/ 393 h 605"/>
                <a:gd name="T30" fmla="*/ 311 w 326"/>
                <a:gd name="T31" fmla="*/ 409 h 605"/>
                <a:gd name="T32" fmla="*/ 326 w 326"/>
                <a:gd name="T33" fmla="*/ 393 h 605"/>
                <a:gd name="T34" fmla="*/ 320 w 326"/>
                <a:gd name="T35" fmla="*/ 381 h 605"/>
                <a:gd name="T36" fmla="*/ 320 w 326"/>
                <a:gd name="T37" fmla="*/ 285 h 605"/>
                <a:gd name="T38" fmla="*/ 317 w 326"/>
                <a:gd name="T39" fmla="*/ 279 h 605"/>
                <a:gd name="T40" fmla="*/ 251 w 326"/>
                <a:gd name="T41" fmla="*/ 213 h 605"/>
                <a:gd name="T42" fmla="*/ 251 w 326"/>
                <a:gd name="T43" fmla="*/ 0 h 605"/>
                <a:gd name="T44" fmla="*/ 234 w 326"/>
                <a:gd name="T4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6" h="605">
                  <a:moveTo>
                    <a:pt x="234" y="0"/>
                  </a:moveTo>
                  <a:cubicBezTo>
                    <a:pt x="234" y="217"/>
                    <a:pt x="234" y="217"/>
                    <a:pt x="234" y="217"/>
                  </a:cubicBezTo>
                  <a:cubicBezTo>
                    <a:pt x="234" y="217"/>
                    <a:pt x="234" y="217"/>
                    <a:pt x="234" y="217"/>
                  </a:cubicBezTo>
                  <a:cubicBezTo>
                    <a:pt x="234" y="558"/>
                    <a:pt x="234" y="558"/>
                    <a:pt x="234" y="558"/>
                  </a:cubicBezTo>
                  <a:cubicBezTo>
                    <a:pt x="76" y="558"/>
                    <a:pt x="76" y="558"/>
                    <a:pt x="76" y="558"/>
                  </a:cubicBezTo>
                  <a:cubicBezTo>
                    <a:pt x="72" y="541"/>
                    <a:pt x="57" y="528"/>
                    <a:pt x="39" y="528"/>
                  </a:cubicBezTo>
                  <a:cubicBezTo>
                    <a:pt x="17" y="528"/>
                    <a:pt x="0" y="546"/>
                    <a:pt x="0" y="567"/>
                  </a:cubicBezTo>
                  <a:cubicBezTo>
                    <a:pt x="0" y="588"/>
                    <a:pt x="17" y="605"/>
                    <a:pt x="39" y="605"/>
                  </a:cubicBezTo>
                  <a:cubicBezTo>
                    <a:pt x="57" y="605"/>
                    <a:pt x="72" y="593"/>
                    <a:pt x="76" y="576"/>
                  </a:cubicBezTo>
                  <a:cubicBezTo>
                    <a:pt x="242" y="576"/>
                    <a:pt x="242" y="576"/>
                    <a:pt x="242" y="576"/>
                  </a:cubicBezTo>
                  <a:cubicBezTo>
                    <a:pt x="247" y="576"/>
                    <a:pt x="251" y="572"/>
                    <a:pt x="251" y="567"/>
                  </a:cubicBezTo>
                  <a:cubicBezTo>
                    <a:pt x="251" y="238"/>
                    <a:pt x="251" y="238"/>
                    <a:pt x="251" y="238"/>
                  </a:cubicBezTo>
                  <a:cubicBezTo>
                    <a:pt x="302" y="289"/>
                    <a:pt x="302" y="289"/>
                    <a:pt x="302" y="289"/>
                  </a:cubicBezTo>
                  <a:cubicBezTo>
                    <a:pt x="302" y="381"/>
                    <a:pt x="302" y="381"/>
                    <a:pt x="302" y="381"/>
                  </a:cubicBezTo>
                  <a:cubicBezTo>
                    <a:pt x="298" y="383"/>
                    <a:pt x="295" y="388"/>
                    <a:pt x="295" y="393"/>
                  </a:cubicBezTo>
                  <a:cubicBezTo>
                    <a:pt x="295" y="402"/>
                    <a:pt x="302" y="409"/>
                    <a:pt x="311" y="409"/>
                  </a:cubicBezTo>
                  <a:cubicBezTo>
                    <a:pt x="319" y="409"/>
                    <a:pt x="326" y="402"/>
                    <a:pt x="326" y="393"/>
                  </a:cubicBezTo>
                  <a:cubicBezTo>
                    <a:pt x="326" y="388"/>
                    <a:pt x="324" y="383"/>
                    <a:pt x="320" y="381"/>
                  </a:cubicBezTo>
                  <a:cubicBezTo>
                    <a:pt x="320" y="285"/>
                    <a:pt x="320" y="285"/>
                    <a:pt x="320" y="285"/>
                  </a:cubicBezTo>
                  <a:cubicBezTo>
                    <a:pt x="320" y="283"/>
                    <a:pt x="319" y="281"/>
                    <a:pt x="317" y="279"/>
                  </a:cubicBezTo>
                  <a:cubicBezTo>
                    <a:pt x="251" y="213"/>
                    <a:pt x="251" y="213"/>
                    <a:pt x="251" y="213"/>
                  </a:cubicBezTo>
                  <a:cubicBezTo>
                    <a:pt x="251" y="0"/>
                    <a:pt x="251" y="0"/>
                    <a:pt x="251" y="0"/>
                  </a:cubicBezTo>
                  <a:lnTo>
                    <a:pt x="234"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58" name="Freeform 572">
              <a:extLst>
                <a:ext uri="{FF2B5EF4-FFF2-40B4-BE49-F238E27FC236}">
                  <a16:creationId xmlns:a16="http://schemas.microsoft.com/office/drawing/2014/main" id="{50C548B6-FBCC-89E8-8AD4-F11A1E2A4464}"/>
                </a:ext>
              </a:extLst>
            </p:cNvPr>
            <p:cNvSpPr>
              <a:spLocks/>
            </p:cNvSpPr>
            <p:nvPr/>
          </p:nvSpPr>
          <p:spPr bwMode="auto">
            <a:xfrm>
              <a:off x="3" y="1"/>
              <a:ext cx="643" cy="1736"/>
            </a:xfrm>
            <a:custGeom>
              <a:avLst/>
              <a:gdLst>
                <a:gd name="T0" fmla="*/ 319 w 337"/>
                <a:gd name="T1" fmla="*/ 0 h 907"/>
                <a:gd name="T2" fmla="*/ 319 w 337"/>
                <a:gd name="T3" fmla="*/ 212 h 907"/>
                <a:gd name="T4" fmla="*/ 33 w 337"/>
                <a:gd name="T5" fmla="*/ 406 h 907"/>
                <a:gd name="T6" fmla="*/ 30 w 337"/>
                <a:gd name="T7" fmla="*/ 413 h 907"/>
                <a:gd name="T8" fmla="*/ 30 w 337"/>
                <a:gd name="T9" fmla="*/ 831 h 907"/>
                <a:gd name="T10" fmla="*/ 0 w 337"/>
                <a:gd name="T11" fmla="*/ 868 h 907"/>
                <a:gd name="T12" fmla="*/ 38 w 337"/>
                <a:gd name="T13" fmla="*/ 907 h 907"/>
                <a:gd name="T14" fmla="*/ 77 w 337"/>
                <a:gd name="T15" fmla="*/ 868 h 907"/>
                <a:gd name="T16" fmla="*/ 47 w 337"/>
                <a:gd name="T17" fmla="*/ 831 h 907"/>
                <a:gd name="T18" fmla="*/ 47 w 337"/>
                <a:gd name="T19" fmla="*/ 418 h 907"/>
                <a:gd name="T20" fmla="*/ 333 w 337"/>
                <a:gd name="T21" fmla="*/ 224 h 907"/>
                <a:gd name="T22" fmla="*/ 337 w 337"/>
                <a:gd name="T23" fmla="*/ 217 h 907"/>
                <a:gd name="T24" fmla="*/ 337 w 337"/>
                <a:gd name="T25" fmla="*/ 0 h 907"/>
                <a:gd name="T26" fmla="*/ 319 w 337"/>
                <a:gd name="T27"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907">
                  <a:moveTo>
                    <a:pt x="319" y="0"/>
                  </a:moveTo>
                  <a:cubicBezTo>
                    <a:pt x="319" y="212"/>
                    <a:pt x="319" y="212"/>
                    <a:pt x="319" y="212"/>
                  </a:cubicBezTo>
                  <a:cubicBezTo>
                    <a:pt x="33" y="406"/>
                    <a:pt x="33" y="406"/>
                    <a:pt x="33" y="406"/>
                  </a:cubicBezTo>
                  <a:cubicBezTo>
                    <a:pt x="31" y="407"/>
                    <a:pt x="30" y="410"/>
                    <a:pt x="30" y="413"/>
                  </a:cubicBezTo>
                  <a:cubicBezTo>
                    <a:pt x="30" y="831"/>
                    <a:pt x="30" y="831"/>
                    <a:pt x="30" y="831"/>
                  </a:cubicBezTo>
                  <a:cubicBezTo>
                    <a:pt x="13" y="835"/>
                    <a:pt x="0" y="850"/>
                    <a:pt x="0" y="868"/>
                  </a:cubicBezTo>
                  <a:cubicBezTo>
                    <a:pt x="0" y="890"/>
                    <a:pt x="17" y="907"/>
                    <a:pt x="38" y="907"/>
                  </a:cubicBezTo>
                  <a:cubicBezTo>
                    <a:pt x="60" y="907"/>
                    <a:pt x="77" y="890"/>
                    <a:pt x="77" y="868"/>
                  </a:cubicBezTo>
                  <a:cubicBezTo>
                    <a:pt x="77" y="850"/>
                    <a:pt x="64" y="835"/>
                    <a:pt x="47" y="831"/>
                  </a:cubicBezTo>
                  <a:cubicBezTo>
                    <a:pt x="47" y="418"/>
                    <a:pt x="47" y="418"/>
                    <a:pt x="47" y="418"/>
                  </a:cubicBezTo>
                  <a:cubicBezTo>
                    <a:pt x="333" y="224"/>
                    <a:pt x="333" y="224"/>
                    <a:pt x="333" y="224"/>
                  </a:cubicBezTo>
                  <a:cubicBezTo>
                    <a:pt x="335" y="222"/>
                    <a:pt x="337" y="220"/>
                    <a:pt x="337" y="217"/>
                  </a:cubicBezTo>
                  <a:cubicBezTo>
                    <a:pt x="337" y="0"/>
                    <a:pt x="337" y="0"/>
                    <a:pt x="337" y="0"/>
                  </a:cubicBezTo>
                  <a:cubicBezTo>
                    <a:pt x="319" y="0"/>
                    <a:pt x="319" y="0"/>
                    <a:pt x="319"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59" name="Oval 573">
              <a:extLst>
                <a:ext uri="{FF2B5EF4-FFF2-40B4-BE49-F238E27FC236}">
                  <a16:creationId xmlns:a16="http://schemas.microsoft.com/office/drawing/2014/main" id="{0F809EEA-AC65-D030-AE95-AE526156AA9A}"/>
                </a:ext>
              </a:extLst>
            </p:cNvPr>
            <p:cNvSpPr>
              <a:spLocks noChangeArrowheads="1"/>
            </p:cNvSpPr>
            <p:nvPr/>
          </p:nvSpPr>
          <p:spPr bwMode="auto">
            <a:xfrm>
              <a:off x="480" y="1046"/>
              <a:ext cx="80" cy="8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60" name="Oval 574">
              <a:extLst>
                <a:ext uri="{FF2B5EF4-FFF2-40B4-BE49-F238E27FC236}">
                  <a16:creationId xmlns:a16="http://schemas.microsoft.com/office/drawing/2014/main" id="{0106264C-D94B-124D-EBB0-D3C264175F33}"/>
                </a:ext>
              </a:extLst>
            </p:cNvPr>
            <p:cNvSpPr>
              <a:spLocks noChangeArrowheads="1"/>
            </p:cNvSpPr>
            <p:nvPr/>
          </p:nvSpPr>
          <p:spPr bwMode="auto">
            <a:xfrm>
              <a:off x="1570" y="319"/>
              <a:ext cx="80" cy="8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61" name="Oval 575">
              <a:extLst>
                <a:ext uri="{FF2B5EF4-FFF2-40B4-BE49-F238E27FC236}">
                  <a16:creationId xmlns:a16="http://schemas.microsoft.com/office/drawing/2014/main" id="{C5FFD970-36CB-682F-462E-24CE3A63BA8D}"/>
                </a:ext>
              </a:extLst>
            </p:cNvPr>
            <p:cNvSpPr>
              <a:spLocks noChangeArrowheads="1"/>
            </p:cNvSpPr>
            <p:nvPr/>
          </p:nvSpPr>
          <p:spPr bwMode="auto">
            <a:xfrm>
              <a:off x="1998" y="688"/>
              <a:ext cx="130" cy="1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grpSp>
      <p:grpSp>
        <p:nvGrpSpPr>
          <p:cNvPr id="164" name="Group 163">
            <a:extLst>
              <a:ext uri="{FF2B5EF4-FFF2-40B4-BE49-F238E27FC236}">
                <a16:creationId xmlns:a16="http://schemas.microsoft.com/office/drawing/2014/main" id="{0496CDA7-F07A-03A9-DF33-99EA9AE29A6A}"/>
              </a:ext>
            </a:extLst>
          </p:cNvPr>
          <p:cNvGrpSpPr/>
          <p:nvPr/>
        </p:nvGrpSpPr>
        <p:grpSpPr>
          <a:xfrm flipH="1" flipV="1">
            <a:off x="4352477" y="4973961"/>
            <a:ext cx="274248" cy="274987"/>
            <a:chOff x="6995974" y="2253625"/>
            <a:chExt cx="1299255" cy="1302758"/>
          </a:xfrm>
          <a:solidFill>
            <a:srgbClr val="9F87AF"/>
          </a:solidFill>
        </p:grpSpPr>
        <p:sp>
          <p:nvSpPr>
            <p:cNvPr id="165" name="Freeform 25">
              <a:extLst>
                <a:ext uri="{FF2B5EF4-FFF2-40B4-BE49-F238E27FC236}">
                  <a16:creationId xmlns:a16="http://schemas.microsoft.com/office/drawing/2014/main" id="{5F741AA1-7345-A4C3-6A5D-2CDD2C058B00}"/>
                </a:ext>
              </a:extLst>
            </p:cNvPr>
            <p:cNvSpPr>
              <a:spLocks noEditPoints="1"/>
            </p:cNvSpPr>
            <p:nvPr/>
          </p:nvSpPr>
          <p:spPr bwMode="auto">
            <a:xfrm>
              <a:off x="6995974" y="2253625"/>
              <a:ext cx="1299255" cy="1302758"/>
            </a:xfrm>
            <a:custGeom>
              <a:avLst/>
              <a:gdLst>
                <a:gd name="T0" fmla="*/ 171 w 192"/>
                <a:gd name="T1" fmla="*/ 25 h 192"/>
                <a:gd name="T2" fmla="*/ 171 w 192"/>
                <a:gd name="T3" fmla="*/ 17 h 192"/>
                <a:gd name="T4" fmla="*/ 141 w 192"/>
                <a:gd name="T5" fmla="*/ 3 h 192"/>
                <a:gd name="T6" fmla="*/ 134 w 192"/>
                <a:gd name="T7" fmla="*/ 10 h 192"/>
                <a:gd name="T8" fmla="*/ 100 w 192"/>
                <a:gd name="T9" fmla="*/ 17 h 192"/>
                <a:gd name="T10" fmla="*/ 93 w 192"/>
                <a:gd name="T11" fmla="*/ 51 h 192"/>
                <a:gd name="T12" fmla="*/ 86 w 192"/>
                <a:gd name="T13" fmla="*/ 58 h 192"/>
                <a:gd name="T14" fmla="*/ 100 w 192"/>
                <a:gd name="T15" fmla="*/ 87 h 192"/>
                <a:gd name="T16" fmla="*/ 89 w 192"/>
                <a:gd name="T17" fmla="*/ 75 h 192"/>
                <a:gd name="T18" fmla="*/ 81 w 192"/>
                <a:gd name="T19" fmla="*/ 77 h 192"/>
                <a:gd name="T20" fmla="*/ 41 w 192"/>
                <a:gd name="T21" fmla="*/ 72 h 192"/>
                <a:gd name="T22" fmla="*/ 37 w 192"/>
                <a:gd name="T23" fmla="*/ 79 h 192"/>
                <a:gd name="T24" fmla="*/ 0 w 192"/>
                <a:gd name="T25" fmla="*/ 104 h 192"/>
                <a:gd name="T26" fmla="*/ 3 w 192"/>
                <a:gd name="T27" fmla="*/ 131 h 192"/>
                <a:gd name="T28" fmla="*/ 0 w 192"/>
                <a:gd name="T29" fmla="*/ 155 h 192"/>
                <a:gd name="T30" fmla="*/ 8 w 192"/>
                <a:gd name="T31" fmla="*/ 155 h 192"/>
                <a:gd name="T32" fmla="*/ 34 w 192"/>
                <a:gd name="T33" fmla="*/ 192 h 192"/>
                <a:gd name="T34" fmla="*/ 40 w 192"/>
                <a:gd name="T35" fmla="*/ 185 h 192"/>
                <a:gd name="T36" fmla="*/ 80 w 192"/>
                <a:gd name="T37" fmla="*/ 190 h 192"/>
                <a:gd name="T38" fmla="*/ 86 w 192"/>
                <a:gd name="T39" fmla="*/ 188 h 192"/>
                <a:gd name="T40" fmla="*/ 117 w 192"/>
                <a:gd name="T41" fmla="*/ 160 h 192"/>
                <a:gd name="T42" fmla="*/ 120 w 192"/>
                <a:gd name="T43" fmla="*/ 154 h 192"/>
                <a:gd name="T44" fmla="*/ 116 w 192"/>
                <a:gd name="T45" fmla="*/ 113 h 192"/>
                <a:gd name="T46" fmla="*/ 117 w 192"/>
                <a:gd name="T47" fmla="*/ 106 h 192"/>
                <a:gd name="T48" fmla="*/ 105 w 192"/>
                <a:gd name="T49" fmla="*/ 92 h 192"/>
                <a:gd name="T50" fmla="*/ 134 w 192"/>
                <a:gd name="T51" fmla="*/ 106 h 192"/>
                <a:gd name="T52" fmla="*/ 141 w 192"/>
                <a:gd name="T53" fmla="*/ 99 h 192"/>
                <a:gd name="T54" fmla="*/ 173 w 192"/>
                <a:gd name="T55" fmla="*/ 93 h 192"/>
                <a:gd name="T56" fmla="*/ 171 w 192"/>
                <a:gd name="T57" fmla="*/ 84 h 192"/>
                <a:gd name="T58" fmla="*/ 192 w 192"/>
                <a:gd name="T59" fmla="*/ 54 h 192"/>
                <a:gd name="T60" fmla="*/ 79 w 192"/>
                <a:gd name="T61" fmla="*/ 83 h 192"/>
                <a:gd name="T62" fmla="*/ 48 w 192"/>
                <a:gd name="T63" fmla="*/ 131 h 192"/>
                <a:gd name="T64" fmla="*/ 10 w 192"/>
                <a:gd name="T65" fmla="*/ 131 h 192"/>
                <a:gd name="T66" fmla="*/ 55 w 192"/>
                <a:gd name="T67" fmla="*/ 134 h 192"/>
                <a:gd name="T68" fmla="*/ 61 w 192"/>
                <a:gd name="T69" fmla="*/ 125 h 192"/>
                <a:gd name="T70" fmla="*/ 63 w 192"/>
                <a:gd name="T71" fmla="*/ 125 h 192"/>
                <a:gd name="T72" fmla="*/ 55 w 192"/>
                <a:gd name="T73" fmla="*/ 134 h 192"/>
                <a:gd name="T74" fmla="*/ 61 w 192"/>
                <a:gd name="T75" fmla="*/ 144 h 192"/>
                <a:gd name="T76" fmla="*/ 61 w 192"/>
                <a:gd name="T77" fmla="*/ 182 h 192"/>
                <a:gd name="T78" fmla="*/ 68 w 192"/>
                <a:gd name="T79" fmla="*/ 142 h 192"/>
                <a:gd name="T80" fmla="*/ 84 w 192"/>
                <a:gd name="T81" fmla="*/ 86 h 192"/>
                <a:gd name="T82" fmla="*/ 138 w 192"/>
                <a:gd name="T83" fmla="*/ 93 h 192"/>
                <a:gd name="T84" fmla="*/ 176 w 192"/>
                <a:gd name="T85" fmla="*/ 54 h 192"/>
                <a:gd name="T86" fmla="*/ 138 w 192"/>
                <a:gd name="T87" fmla="*/ 9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2" h="192">
                  <a:moveTo>
                    <a:pt x="189" y="51"/>
                  </a:moveTo>
                  <a:cubicBezTo>
                    <a:pt x="182" y="51"/>
                    <a:pt x="182" y="51"/>
                    <a:pt x="182" y="51"/>
                  </a:cubicBezTo>
                  <a:cubicBezTo>
                    <a:pt x="182" y="41"/>
                    <a:pt x="178" y="32"/>
                    <a:pt x="171" y="25"/>
                  </a:cubicBezTo>
                  <a:cubicBezTo>
                    <a:pt x="175" y="21"/>
                    <a:pt x="175" y="21"/>
                    <a:pt x="175" y="21"/>
                  </a:cubicBezTo>
                  <a:cubicBezTo>
                    <a:pt x="176" y="20"/>
                    <a:pt x="176" y="18"/>
                    <a:pt x="175" y="17"/>
                  </a:cubicBezTo>
                  <a:cubicBezTo>
                    <a:pt x="174" y="16"/>
                    <a:pt x="172" y="16"/>
                    <a:pt x="171" y="17"/>
                  </a:cubicBezTo>
                  <a:cubicBezTo>
                    <a:pt x="167" y="21"/>
                    <a:pt x="167" y="21"/>
                    <a:pt x="167" y="21"/>
                  </a:cubicBezTo>
                  <a:cubicBezTo>
                    <a:pt x="160" y="14"/>
                    <a:pt x="151" y="10"/>
                    <a:pt x="141" y="10"/>
                  </a:cubicBezTo>
                  <a:cubicBezTo>
                    <a:pt x="141" y="3"/>
                    <a:pt x="141" y="3"/>
                    <a:pt x="141" y="3"/>
                  </a:cubicBezTo>
                  <a:cubicBezTo>
                    <a:pt x="141" y="1"/>
                    <a:pt x="139" y="0"/>
                    <a:pt x="138" y="0"/>
                  </a:cubicBezTo>
                  <a:cubicBezTo>
                    <a:pt x="136" y="0"/>
                    <a:pt x="134" y="1"/>
                    <a:pt x="134" y="3"/>
                  </a:cubicBezTo>
                  <a:cubicBezTo>
                    <a:pt x="134" y="10"/>
                    <a:pt x="134" y="10"/>
                    <a:pt x="134" y="10"/>
                  </a:cubicBezTo>
                  <a:cubicBezTo>
                    <a:pt x="124" y="10"/>
                    <a:pt x="115" y="14"/>
                    <a:pt x="108" y="21"/>
                  </a:cubicBezTo>
                  <a:cubicBezTo>
                    <a:pt x="105" y="17"/>
                    <a:pt x="105" y="17"/>
                    <a:pt x="105" y="17"/>
                  </a:cubicBezTo>
                  <a:cubicBezTo>
                    <a:pt x="103" y="16"/>
                    <a:pt x="101" y="16"/>
                    <a:pt x="100" y="17"/>
                  </a:cubicBezTo>
                  <a:cubicBezTo>
                    <a:pt x="99" y="18"/>
                    <a:pt x="99" y="20"/>
                    <a:pt x="100" y="21"/>
                  </a:cubicBezTo>
                  <a:cubicBezTo>
                    <a:pt x="104" y="25"/>
                    <a:pt x="104" y="25"/>
                    <a:pt x="104" y="25"/>
                  </a:cubicBezTo>
                  <a:cubicBezTo>
                    <a:pt x="98" y="32"/>
                    <a:pt x="94" y="41"/>
                    <a:pt x="93" y="51"/>
                  </a:cubicBezTo>
                  <a:cubicBezTo>
                    <a:pt x="86" y="51"/>
                    <a:pt x="86" y="51"/>
                    <a:pt x="86" y="51"/>
                  </a:cubicBezTo>
                  <a:cubicBezTo>
                    <a:pt x="85" y="51"/>
                    <a:pt x="83" y="53"/>
                    <a:pt x="83" y="54"/>
                  </a:cubicBezTo>
                  <a:cubicBezTo>
                    <a:pt x="83" y="56"/>
                    <a:pt x="85" y="58"/>
                    <a:pt x="86" y="58"/>
                  </a:cubicBezTo>
                  <a:cubicBezTo>
                    <a:pt x="93" y="58"/>
                    <a:pt x="93" y="58"/>
                    <a:pt x="93" y="58"/>
                  </a:cubicBezTo>
                  <a:cubicBezTo>
                    <a:pt x="94" y="68"/>
                    <a:pt x="98" y="77"/>
                    <a:pt x="104" y="84"/>
                  </a:cubicBezTo>
                  <a:cubicBezTo>
                    <a:pt x="100" y="87"/>
                    <a:pt x="100" y="87"/>
                    <a:pt x="100" y="87"/>
                  </a:cubicBezTo>
                  <a:cubicBezTo>
                    <a:pt x="100" y="88"/>
                    <a:pt x="100" y="88"/>
                    <a:pt x="99" y="89"/>
                  </a:cubicBezTo>
                  <a:cubicBezTo>
                    <a:pt x="96" y="85"/>
                    <a:pt x="92" y="82"/>
                    <a:pt x="87" y="80"/>
                  </a:cubicBezTo>
                  <a:cubicBezTo>
                    <a:pt x="89" y="75"/>
                    <a:pt x="89" y="75"/>
                    <a:pt x="89" y="75"/>
                  </a:cubicBezTo>
                  <a:cubicBezTo>
                    <a:pt x="90" y="73"/>
                    <a:pt x="89" y="71"/>
                    <a:pt x="88" y="71"/>
                  </a:cubicBezTo>
                  <a:cubicBezTo>
                    <a:pt x="86" y="70"/>
                    <a:pt x="84" y="71"/>
                    <a:pt x="83" y="72"/>
                  </a:cubicBezTo>
                  <a:cubicBezTo>
                    <a:pt x="81" y="77"/>
                    <a:pt x="81" y="77"/>
                    <a:pt x="81" y="77"/>
                  </a:cubicBezTo>
                  <a:cubicBezTo>
                    <a:pt x="75" y="75"/>
                    <a:pt x="68" y="74"/>
                    <a:pt x="61" y="74"/>
                  </a:cubicBezTo>
                  <a:cubicBezTo>
                    <a:pt x="55" y="74"/>
                    <a:pt x="49" y="75"/>
                    <a:pt x="43" y="76"/>
                  </a:cubicBezTo>
                  <a:cubicBezTo>
                    <a:pt x="41" y="72"/>
                    <a:pt x="41" y="72"/>
                    <a:pt x="41" y="72"/>
                  </a:cubicBezTo>
                  <a:cubicBezTo>
                    <a:pt x="41" y="71"/>
                    <a:pt x="39" y="70"/>
                    <a:pt x="37" y="71"/>
                  </a:cubicBezTo>
                  <a:cubicBezTo>
                    <a:pt x="36" y="71"/>
                    <a:pt x="35" y="73"/>
                    <a:pt x="35" y="75"/>
                  </a:cubicBezTo>
                  <a:cubicBezTo>
                    <a:pt x="37" y="79"/>
                    <a:pt x="37" y="79"/>
                    <a:pt x="37" y="79"/>
                  </a:cubicBezTo>
                  <a:cubicBezTo>
                    <a:pt x="25" y="84"/>
                    <a:pt x="16" y="93"/>
                    <a:pt x="10" y="105"/>
                  </a:cubicBezTo>
                  <a:cubicBezTo>
                    <a:pt x="5" y="103"/>
                    <a:pt x="5" y="103"/>
                    <a:pt x="5" y="103"/>
                  </a:cubicBezTo>
                  <a:cubicBezTo>
                    <a:pt x="3" y="102"/>
                    <a:pt x="1" y="103"/>
                    <a:pt x="0" y="104"/>
                  </a:cubicBezTo>
                  <a:cubicBezTo>
                    <a:pt x="0" y="106"/>
                    <a:pt x="0" y="108"/>
                    <a:pt x="2" y="109"/>
                  </a:cubicBezTo>
                  <a:cubicBezTo>
                    <a:pt x="7" y="111"/>
                    <a:pt x="7" y="111"/>
                    <a:pt x="7" y="111"/>
                  </a:cubicBezTo>
                  <a:cubicBezTo>
                    <a:pt x="5" y="117"/>
                    <a:pt x="3" y="124"/>
                    <a:pt x="3" y="131"/>
                  </a:cubicBezTo>
                  <a:cubicBezTo>
                    <a:pt x="3" y="137"/>
                    <a:pt x="4" y="143"/>
                    <a:pt x="6" y="149"/>
                  </a:cubicBezTo>
                  <a:cubicBezTo>
                    <a:pt x="2" y="151"/>
                    <a:pt x="2" y="151"/>
                    <a:pt x="2" y="151"/>
                  </a:cubicBezTo>
                  <a:cubicBezTo>
                    <a:pt x="0" y="151"/>
                    <a:pt x="0" y="153"/>
                    <a:pt x="0" y="155"/>
                  </a:cubicBezTo>
                  <a:cubicBezTo>
                    <a:pt x="1" y="156"/>
                    <a:pt x="2" y="157"/>
                    <a:pt x="3" y="157"/>
                  </a:cubicBezTo>
                  <a:cubicBezTo>
                    <a:pt x="4" y="157"/>
                    <a:pt x="4" y="157"/>
                    <a:pt x="4" y="157"/>
                  </a:cubicBezTo>
                  <a:cubicBezTo>
                    <a:pt x="8" y="155"/>
                    <a:pt x="8" y="155"/>
                    <a:pt x="8" y="155"/>
                  </a:cubicBezTo>
                  <a:cubicBezTo>
                    <a:pt x="14" y="167"/>
                    <a:pt x="23" y="176"/>
                    <a:pt x="35" y="182"/>
                  </a:cubicBezTo>
                  <a:cubicBezTo>
                    <a:pt x="32" y="188"/>
                    <a:pt x="32" y="188"/>
                    <a:pt x="32" y="188"/>
                  </a:cubicBezTo>
                  <a:cubicBezTo>
                    <a:pt x="32" y="189"/>
                    <a:pt x="32" y="191"/>
                    <a:pt x="34" y="192"/>
                  </a:cubicBezTo>
                  <a:cubicBezTo>
                    <a:pt x="34" y="192"/>
                    <a:pt x="35" y="192"/>
                    <a:pt x="35" y="192"/>
                  </a:cubicBezTo>
                  <a:cubicBezTo>
                    <a:pt x="36" y="192"/>
                    <a:pt x="38" y="191"/>
                    <a:pt x="38" y="190"/>
                  </a:cubicBezTo>
                  <a:cubicBezTo>
                    <a:pt x="40" y="185"/>
                    <a:pt x="40" y="185"/>
                    <a:pt x="40" y="185"/>
                  </a:cubicBezTo>
                  <a:cubicBezTo>
                    <a:pt x="47" y="187"/>
                    <a:pt x="54" y="189"/>
                    <a:pt x="61" y="189"/>
                  </a:cubicBezTo>
                  <a:cubicBezTo>
                    <a:pt x="67" y="189"/>
                    <a:pt x="73" y="188"/>
                    <a:pt x="79" y="186"/>
                  </a:cubicBezTo>
                  <a:cubicBezTo>
                    <a:pt x="80" y="190"/>
                    <a:pt x="80" y="190"/>
                    <a:pt x="80" y="190"/>
                  </a:cubicBezTo>
                  <a:cubicBezTo>
                    <a:pt x="81" y="191"/>
                    <a:pt x="82" y="192"/>
                    <a:pt x="83" y="192"/>
                  </a:cubicBezTo>
                  <a:cubicBezTo>
                    <a:pt x="84" y="192"/>
                    <a:pt x="84" y="192"/>
                    <a:pt x="84" y="192"/>
                  </a:cubicBezTo>
                  <a:cubicBezTo>
                    <a:pt x="86" y="191"/>
                    <a:pt x="87" y="189"/>
                    <a:pt x="86" y="188"/>
                  </a:cubicBezTo>
                  <a:cubicBezTo>
                    <a:pt x="85" y="184"/>
                    <a:pt x="85" y="184"/>
                    <a:pt x="85" y="184"/>
                  </a:cubicBezTo>
                  <a:cubicBezTo>
                    <a:pt x="96" y="178"/>
                    <a:pt x="106" y="169"/>
                    <a:pt x="112" y="157"/>
                  </a:cubicBezTo>
                  <a:cubicBezTo>
                    <a:pt x="117" y="160"/>
                    <a:pt x="117" y="160"/>
                    <a:pt x="117" y="160"/>
                  </a:cubicBezTo>
                  <a:cubicBezTo>
                    <a:pt x="118" y="160"/>
                    <a:pt x="118" y="160"/>
                    <a:pt x="118" y="160"/>
                  </a:cubicBezTo>
                  <a:cubicBezTo>
                    <a:pt x="120" y="160"/>
                    <a:pt x="121" y="159"/>
                    <a:pt x="121" y="158"/>
                  </a:cubicBezTo>
                  <a:cubicBezTo>
                    <a:pt x="122" y="156"/>
                    <a:pt x="121" y="155"/>
                    <a:pt x="120" y="154"/>
                  </a:cubicBezTo>
                  <a:cubicBezTo>
                    <a:pt x="115" y="152"/>
                    <a:pt x="115" y="152"/>
                    <a:pt x="115" y="152"/>
                  </a:cubicBezTo>
                  <a:cubicBezTo>
                    <a:pt x="117" y="145"/>
                    <a:pt x="118" y="138"/>
                    <a:pt x="118" y="131"/>
                  </a:cubicBezTo>
                  <a:cubicBezTo>
                    <a:pt x="118" y="125"/>
                    <a:pt x="117" y="119"/>
                    <a:pt x="116" y="113"/>
                  </a:cubicBezTo>
                  <a:cubicBezTo>
                    <a:pt x="120" y="112"/>
                    <a:pt x="120" y="112"/>
                    <a:pt x="120" y="112"/>
                  </a:cubicBezTo>
                  <a:cubicBezTo>
                    <a:pt x="121" y="111"/>
                    <a:pt x="122" y="109"/>
                    <a:pt x="121" y="108"/>
                  </a:cubicBezTo>
                  <a:cubicBezTo>
                    <a:pt x="121" y="106"/>
                    <a:pt x="119" y="105"/>
                    <a:pt x="117" y="106"/>
                  </a:cubicBezTo>
                  <a:cubicBezTo>
                    <a:pt x="113" y="107"/>
                    <a:pt x="113" y="107"/>
                    <a:pt x="113" y="107"/>
                  </a:cubicBezTo>
                  <a:cubicBezTo>
                    <a:pt x="111" y="102"/>
                    <a:pt x="107" y="97"/>
                    <a:pt x="103" y="93"/>
                  </a:cubicBezTo>
                  <a:cubicBezTo>
                    <a:pt x="104" y="92"/>
                    <a:pt x="104" y="92"/>
                    <a:pt x="105" y="92"/>
                  </a:cubicBezTo>
                  <a:cubicBezTo>
                    <a:pt x="108" y="88"/>
                    <a:pt x="108" y="88"/>
                    <a:pt x="108" y="88"/>
                  </a:cubicBezTo>
                  <a:cubicBezTo>
                    <a:pt x="115" y="94"/>
                    <a:pt x="124" y="98"/>
                    <a:pt x="134" y="99"/>
                  </a:cubicBezTo>
                  <a:cubicBezTo>
                    <a:pt x="134" y="106"/>
                    <a:pt x="134" y="106"/>
                    <a:pt x="134" y="106"/>
                  </a:cubicBezTo>
                  <a:cubicBezTo>
                    <a:pt x="134" y="107"/>
                    <a:pt x="136" y="109"/>
                    <a:pt x="138" y="109"/>
                  </a:cubicBezTo>
                  <a:cubicBezTo>
                    <a:pt x="139" y="109"/>
                    <a:pt x="141" y="107"/>
                    <a:pt x="141" y="106"/>
                  </a:cubicBezTo>
                  <a:cubicBezTo>
                    <a:pt x="141" y="99"/>
                    <a:pt x="141" y="99"/>
                    <a:pt x="141" y="99"/>
                  </a:cubicBezTo>
                  <a:cubicBezTo>
                    <a:pt x="151" y="98"/>
                    <a:pt x="160" y="94"/>
                    <a:pt x="167" y="88"/>
                  </a:cubicBezTo>
                  <a:cubicBezTo>
                    <a:pt x="171" y="92"/>
                    <a:pt x="171" y="92"/>
                    <a:pt x="171" y="92"/>
                  </a:cubicBezTo>
                  <a:cubicBezTo>
                    <a:pt x="171" y="93"/>
                    <a:pt x="172" y="93"/>
                    <a:pt x="173" y="93"/>
                  </a:cubicBezTo>
                  <a:cubicBezTo>
                    <a:pt x="174" y="93"/>
                    <a:pt x="175" y="93"/>
                    <a:pt x="175" y="92"/>
                  </a:cubicBezTo>
                  <a:cubicBezTo>
                    <a:pt x="176" y="91"/>
                    <a:pt x="176" y="89"/>
                    <a:pt x="175" y="88"/>
                  </a:cubicBezTo>
                  <a:cubicBezTo>
                    <a:pt x="171" y="84"/>
                    <a:pt x="171" y="84"/>
                    <a:pt x="171" y="84"/>
                  </a:cubicBezTo>
                  <a:cubicBezTo>
                    <a:pt x="178" y="77"/>
                    <a:pt x="182" y="68"/>
                    <a:pt x="182" y="58"/>
                  </a:cubicBezTo>
                  <a:cubicBezTo>
                    <a:pt x="189" y="58"/>
                    <a:pt x="189" y="58"/>
                    <a:pt x="189" y="58"/>
                  </a:cubicBezTo>
                  <a:cubicBezTo>
                    <a:pt x="191" y="58"/>
                    <a:pt x="192" y="56"/>
                    <a:pt x="192" y="54"/>
                  </a:cubicBezTo>
                  <a:cubicBezTo>
                    <a:pt x="192" y="53"/>
                    <a:pt x="191" y="51"/>
                    <a:pt x="189" y="51"/>
                  </a:cubicBezTo>
                  <a:close/>
                  <a:moveTo>
                    <a:pt x="61" y="80"/>
                  </a:moveTo>
                  <a:cubicBezTo>
                    <a:pt x="67" y="80"/>
                    <a:pt x="73" y="81"/>
                    <a:pt x="79" y="83"/>
                  </a:cubicBezTo>
                  <a:cubicBezTo>
                    <a:pt x="63" y="119"/>
                    <a:pt x="63" y="119"/>
                    <a:pt x="63" y="119"/>
                  </a:cubicBezTo>
                  <a:cubicBezTo>
                    <a:pt x="62" y="118"/>
                    <a:pt x="62" y="118"/>
                    <a:pt x="61" y="118"/>
                  </a:cubicBezTo>
                  <a:cubicBezTo>
                    <a:pt x="54" y="118"/>
                    <a:pt x="48" y="124"/>
                    <a:pt x="48" y="131"/>
                  </a:cubicBezTo>
                  <a:cubicBezTo>
                    <a:pt x="48" y="132"/>
                    <a:pt x="48" y="132"/>
                    <a:pt x="48" y="133"/>
                  </a:cubicBezTo>
                  <a:cubicBezTo>
                    <a:pt x="12" y="147"/>
                    <a:pt x="12" y="147"/>
                    <a:pt x="12" y="147"/>
                  </a:cubicBezTo>
                  <a:cubicBezTo>
                    <a:pt x="10" y="142"/>
                    <a:pt x="10" y="137"/>
                    <a:pt x="10" y="131"/>
                  </a:cubicBezTo>
                  <a:cubicBezTo>
                    <a:pt x="10" y="103"/>
                    <a:pt x="33" y="80"/>
                    <a:pt x="61" y="80"/>
                  </a:cubicBezTo>
                  <a:close/>
                  <a:moveTo>
                    <a:pt x="55" y="134"/>
                  </a:moveTo>
                  <a:cubicBezTo>
                    <a:pt x="55" y="134"/>
                    <a:pt x="55" y="134"/>
                    <a:pt x="55" y="134"/>
                  </a:cubicBezTo>
                  <a:cubicBezTo>
                    <a:pt x="55" y="133"/>
                    <a:pt x="55" y="133"/>
                    <a:pt x="55" y="133"/>
                  </a:cubicBezTo>
                  <a:cubicBezTo>
                    <a:pt x="55" y="133"/>
                    <a:pt x="54" y="132"/>
                    <a:pt x="54" y="131"/>
                  </a:cubicBezTo>
                  <a:cubicBezTo>
                    <a:pt x="54" y="128"/>
                    <a:pt x="57" y="125"/>
                    <a:pt x="61" y="125"/>
                  </a:cubicBezTo>
                  <a:cubicBezTo>
                    <a:pt x="62" y="125"/>
                    <a:pt x="63" y="125"/>
                    <a:pt x="63" y="125"/>
                  </a:cubicBezTo>
                  <a:cubicBezTo>
                    <a:pt x="63" y="125"/>
                    <a:pt x="63" y="125"/>
                    <a:pt x="63" y="125"/>
                  </a:cubicBezTo>
                  <a:cubicBezTo>
                    <a:pt x="63" y="125"/>
                    <a:pt x="63" y="125"/>
                    <a:pt x="63" y="125"/>
                  </a:cubicBezTo>
                  <a:cubicBezTo>
                    <a:pt x="66" y="126"/>
                    <a:pt x="67" y="129"/>
                    <a:pt x="67" y="131"/>
                  </a:cubicBezTo>
                  <a:cubicBezTo>
                    <a:pt x="67" y="135"/>
                    <a:pt x="64" y="138"/>
                    <a:pt x="61" y="138"/>
                  </a:cubicBezTo>
                  <a:cubicBezTo>
                    <a:pt x="58" y="138"/>
                    <a:pt x="56" y="136"/>
                    <a:pt x="55" y="134"/>
                  </a:cubicBezTo>
                  <a:close/>
                  <a:moveTo>
                    <a:pt x="14" y="153"/>
                  </a:moveTo>
                  <a:cubicBezTo>
                    <a:pt x="50" y="139"/>
                    <a:pt x="50" y="139"/>
                    <a:pt x="50" y="139"/>
                  </a:cubicBezTo>
                  <a:cubicBezTo>
                    <a:pt x="53" y="142"/>
                    <a:pt x="57" y="144"/>
                    <a:pt x="61" y="144"/>
                  </a:cubicBezTo>
                  <a:cubicBezTo>
                    <a:pt x="61" y="144"/>
                    <a:pt x="62" y="144"/>
                    <a:pt x="62" y="144"/>
                  </a:cubicBezTo>
                  <a:cubicBezTo>
                    <a:pt x="76" y="180"/>
                    <a:pt x="76" y="180"/>
                    <a:pt x="76" y="180"/>
                  </a:cubicBezTo>
                  <a:cubicBezTo>
                    <a:pt x="71" y="182"/>
                    <a:pt x="66" y="182"/>
                    <a:pt x="61" y="182"/>
                  </a:cubicBezTo>
                  <a:cubicBezTo>
                    <a:pt x="40" y="182"/>
                    <a:pt x="23" y="170"/>
                    <a:pt x="14" y="153"/>
                  </a:cubicBezTo>
                  <a:close/>
                  <a:moveTo>
                    <a:pt x="82" y="178"/>
                  </a:moveTo>
                  <a:cubicBezTo>
                    <a:pt x="68" y="142"/>
                    <a:pt x="68" y="142"/>
                    <a:pt x="68" y="142"/>
                  </a:cubicBezTo>
                  <a:cubicBezTo>
                    <a:pt x="71" y="139"/>
                    <a:pt x="74" y="135"/>
                    <a:pt x="74" y="131"/>
                  </a:cubicBezTo>
                  <a:cubicBezTo>
                    <a:pt x="74" y="127"/>
                    <a:pt x="72" y="124"/>
                    <a:pt x="69" y="121"/>
                  </a:cubicBezTo>
                  <a:cubicBezTo>
                    <a:pt x="84" y="86"/>
                    <a:pt x="84" y="86"/>
                    <a:pt x="84" y="86"/>
                  </a:cubicBezTo>
                  <a:cubicBezTo>
                    <a:pt x="101" y="94"/>
                    <a:pt x="112" y="112"/>
                    <a:pt x="112" y="131"/>
                  </a:cubicBezTo>
                  <a:cubicBezTo>
                    <a:pt x="112" y="152"/>
                    <a:pt x="100" y="169"/>
                    <a:pt x="82" y="178"/>
                  </a:cubicBezTo>
                  <a:close/>
                  <a:moveTo>
                    <a:pt x="138" y="93"/>
                  </a:moveTo>
                  <a:cubicBezTo>
                    <a:pt x="116" y="93"/>
                    <a:pt x="99" y="76"/>
                    <a:pt x="99" y="54"/>
                  </a:cubicBezTo>
                  <a:cubicBezTo>
                    <a:pt x="99" y="33"/>
                    <a:pt x="116" y="16"/>
                    <a:pt x="138" y="16"/>
                  </a:cubicBezTo>
                  <a:cubicBezTo>
                    <a:pt x="159" y="16"/>
                    <a:pt x="176" y="33"/>
                    <a:pt x="176" y="54"/>
                  </a:cubicBezTo>
                  <a:cubicBezTo>
                    <a:pt x="176" y="76"/>
                    <a:pt x="159" y="93"/>
                    <a:pt x="138" y="93"/>
                  </a:cubicBezTo>
                  <a:close/>
                  <a:moveTo>
                    <a:pt x="138" y="93"/>
                  </a:moveTo>
                  <a:cubicBezTo>
                    <a:pt x="138" y="93"/>
                    <a:pt x="138" y="93"/>
                    <a:pt x="138"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endParaRPr>
            </a:p>
          </p:txBody>
        </p:sp>
        <p:sp>
          <p:nvSpPr>
            <p:cNvPr id="166" name="Freeform 26">
              <a:extLst>
                <a:ext uri="{FF2B5EF4-FFF2-40B4-BE49-F238E27FC236}">
                  <a16:creationId xmlns:a16="http://schemas.microsoft.com/office/drawing/2014/main" id="{F1016DE7-F9EC-397F-CB27-C17E4386A935}"/>
                </a:ext>
              </a:extLst>
            </p:cNvPr>
            <p:cNvSpPr>
              <a:spLocks noEditPoints="1"/>
            </p:cNvSpPr>
            <p:nvPr/>
          </p:nvSpPr>
          <p:spPr bwMode="auto">
            <a:xfrm>
              <a:off x="7843466" y="2537290"/>
              <a:ext cx="168098" cy="171600"/>
            </a:xfrm>
            <a:custGeom>
              <a:avLst/>
              <a:gdLst>
                <a:gd name="T0" fmla="*/ 13 w 25"/>
                <a:gd name="T1" fmla="*/ 0 h 25"/>
                <a:gd name="T2" fmla="*/ 0 w 25"/>
                <a:gd name="T3" fmla="*/ 12 h 25"/>
                <a:gd name="T4" fmla="*/ 13 w 25"/>
                <a:gd name="T5" fmla="*/ 25 h 25"/>
                <a:gd name="T6" fmla="*/ 25 w 25"/>
                <a:gd name="T7" fmla="*/ 12 h 25"/>
                <a:gd name="T8" fmla="*/ 13 w 25"/>
                <a:gd name="T9" fmla="*/ 0 h 25"/>
                <a:gd name="T10" fmla="*/ 13 w 25"/>
                <a:gd name="T11" fmla="*/ 19 h 25"/>
                <a:gd name="T12" fmla="*/ 6 w 25"/>
                <a:gd name="T13" fmla="*/ 12 h 25"/>
                <a:gd name="T14" fmla="*/ 13 w 25"/>
                <a:gd name="T15" fmla="*/ 6 h 25"/>
                <a:gd name="T16" fmla="*/ 19 w 25"/>
                <a:gd name="T17" fmla="*/ 12 h 25"/>
                <a:gd name="T18" fmla="*/ 13 w 25"/>
                <a:gd name="T19" fmla="*/ 19 h 25"/>
                <a:gd name="T20" fmla="*/ 13 w 25"/>
                <a:gd name="T21" fmla="*/ 19 h 25"/>
                <a:gd name="T22" fmla="*/ 13 w 25"/>
                <a:gd name="T23"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5">
                  <a:moveTo>
                    <a:pt x="13" y="0"/>
                  </a:moveTo>
                  <a:cubicBezTo>
                    <a:pt x="6" y="0"/>
                    <a:pt x="0" y="5"/>
                    <a:pt x="0" y="12"/>
                  </a:cubicBezTo>
                  <a:cubicBezTo>
                    <a:pt x="0" y="19"/>
                    <a:pt x="6" y="25"/>
                    <a:pt x="13" y="25"/>
                  </a:cubicBezTo>
                  <a:cubicBezTo>
                    <a:pt x="20" y="25"/>
                    <a:pt x="25" y="19"/>
                    <a:pt x="25" y="12"/>
                  </a:cubicBezTo>
                  <a:cubicBezTo>
                    <a:pt x="25" y="5"/>
                    <a:pt x="20" y="0"/>
                    <a:pt x="13" y="0"/>
                  </a:cubicBezTo>
                  <a:close/>
                  <a:moveTo>
                    <a:pt x="13" y="19"/>
                  </a:moveTo>
                  <a:cubicBezTo>
                    <a:pt x="9" y="19"/>
                    <a:pt x="6" y="16"/>
                    <a:pt x="6" y="12"/>
                  </a:cubicBezTo>
                  <a:cubicBezTo>
                    <a:pt x="6" y="9"/>
                    <a:pt x="9" y="6"/>
                    <a:pt x="13" y="6"/>
                  </a:cubicBezTo>
                  <a:cubicBezTo>
                    <a:pt x="16" y="6"/>
                    <a:pt x="19" y="9"/>
                    <a:pt x="19" y="12"/>
                  </a:cubicBezTo>
                  <a:cubicBezTo>
                    <a:pt x="19" y="16"/>
                    <a:pt x="16" y="19"/>
                    <a:pt x="13" y="19"/>
                  </a:cubicBezTo>
                  <a:close/>
                  <a:moveTo>
                    <a:pt x="13" y="19"/>
                  </a:moveTo>
                  <a:cubicBezTo>
                    <a:pt x="13" y="19"/>
                    <a:pt x="13" y="19"/>
                    <a:pt x="13"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grpSp>
      <p:sp>
        <p:nvSpPr>
          <p:cNvPr id="150" name="Freeform 227">
            <a:extLst>
              <a:ext uri="{FF2B5EF4-FFF2-40B4-BE49-F238E27FC236}">
                <a16:creationId xmlns:a16="http://schemas.microsoft.com/office/drawing/2014/main" id="{34FEE9B7-73CE-3DB9-055E-6A9BF10D8AE6}"/>
              </a:ext>
            </a:extLst>
          </p:cNvPr>
          <p:cNvSpPr>
            <a:spLocks noEditPoints="1"/>
          </p:cNvSpPr>
          <p:nvPr/>
        </p:nvSpPr>
        <p:spPr bwMode="auto">
          <a:xfrm>
            <a:off x="3607946" y="5103995"/>
            <a:ext cx="706257" cy="222071"/>
          </a:xfrm>
          <a:custGeom>
            <a:avLst/>
            <a:gdLst>
              <a:gd name="T0" fmla="*/ 93 w 192"/>
              <a:gd name="T1" fmla="*/ 0 h 58"/>
              <a:gd name="T2" fmla="*/ 93 w 192"/>
              <a:gd name="T3" fmla="*/ 26 h 58"/>
              <a:gd name="T4" fmla="*/ 80 w 192"/>
              <a:gd name="T5" fmla="*/ 38 h 58"/>
              <a:gd name="T6" fmla="*/ 3 w 192"/>
              <a:gd name="T7" fmla="*/ 38 h 58"/>
              <a:gd name="T8" fmla="*/ 0 w 192"/>
              <a:gd name="T9" fmla="*/ 42 h 58"/>
              <a:gd name="T10" fmla="*/ 3 w 192"/>
              <a:gd name="T11" fmla="*/ 45 h 58"/>
              <a:gd name="T12" fmla="*/ 80 w 192"/>
              <a:gd name="T13" fmla="*/ 45 h 58"/>
              <a:gd name="T14" fmla="*/ 96 w 192"/>
              <a:gd name="T15" fmla="*/ 58 h 58"/>
              <a:gd name="T16" fmla="*/ 112 w 192"/>
              <a:gd name="T17" fmla="*/ 45 h 58"/>
              <a:gd name="T18" fmla="*/ 189 w 192"/>
              <a:gd name="T19" fmla="*/ 45 h 58"/>
              <a:gd name="T20" fmla="*/ 192 w 192"/>
              <a:gd name="T21" fmla="*/ 42 h 58"/>
              <a:gd name="T22" fmla="*/ 189 w 192"/>
              <a:gd name="T23" fmla="*/ 38 h 58"/>
              <a:gd name="T24" fmla="*/ 112 w 192"/>
              <a:gd name="T25" fmla="*/ 38 h 58"/>
              <a:gd name="T26" fmla="*/ 99 w 192"/>
              <a:gd name="T27" fmla="*/ 26 h 58"/>
              <a:gd name="T28" fmla="*/ 99 w 192"/>
              <a:gd name="T29" fmla="*/ 0 h 58"/>
              <a:gd name="T30" fmla="*/ 93 w 192"/>
              <a:gd name="T31" fmla="*/ 0 h 58"/>
              <a:gd name="T32" fmla="*/ 106 w 192"/>
              <a:gd name="T33" fmla="*/ 42 h 58"/>
              <a:gd name="T34" fmla="*/ 96 w 192"/>
              <a:gd name="T35" fmla="*/ 51 h 58"/>
              <a:gd name="T36" fmla="*/ 87 w 192"/>
              <a:gd name="T37" fmla="*/ 42 h 58"/>
              <a:gd name="T38" fmla="*/ 96 w 192"/>
              <a:gd name="T39" fmla="*/ 32 h 58"/>
              <a:gd name="T40" fmla="*/ 106 w 192"/>
              <a:gd name="T41"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58">
                <a:moveTo>
                  <a:pt x="93" y="0"/>
                </a:moveTo>
                <a:cubicBezTo>
                  <a:pt x="93" y="26"/>
                  <a:pt x="93" y="26"/>
                  <a:pt x="93" y="26"/>
                </a:cubicBezTo>
                <a:cubicBezTo>
                  <a:pt x="87" y="27"/>
                  <a:pt x="82" y="32"/>
                  <a:pt x="80" y="38"/>
                </a:cubicBezTo>
                <a:cubicBezTo>
                  <a:pt x="3" y="38"/>
                  <a:pt x="3" y="38"/>
                  <a:pt x="3" y="38"/>
                </a:cubicBezTo>
                <a:cubicBezTo>
                  <a:pt x="2" y="38"/>
                  <a:pt x="0" y="40"/>
                  <a:pt x="0" y="42"/>
                </a:cubicBezTo>
                <a:cubicBezTo>
                  <a:pt x="0" y="43"/>
                  <a:pt x="2" y="45"/>
                  <a:pt x="3" y="45"/>
                </a:cubicBezTo>
                <a:cubicBezTo>
                  <a:pt x="80" y="45"/>
                  <a:pt x="80" y="45"/>
                  <a:pt x="80" y="45"/>
                </a:cubicBezTo>
                <a:cubicBezTo>
                  <a:pt x="82" y="52"/>
                  <a:pt x="88" y="58"/>
                  <a:pt x="96" y="58"/>
                </a:cubicBezTo>
                <a:cubicBezTo>
                  <a:pt x="104" y="58"/>
                  <a:pt x="110" y="52"/>
                  <a:pt x="112" y="45"/>
                </a:cubicBezTo>
                <a:cubicBezTo>
                  <a:pt x="189" y="45"/>
                  <a:pt x="189" y="45"/>
                  <a:pt x="189" y="45"/>
                </a:cubicBezTo>
                <a:cubicBezTo>
                  <a:pt x="191" y="45"/>
                  <a:pt x="192" y="43"/>
                  <a:pt x="192" y="42"/>
                </a:cubicBezTo>
                <a:cubicBezTo>
                  <a:pt x="192" y="40"/>
                  <a:pt x="191" y="38"/>
                  <a:pt x="189" y="38"/>
                </a:cubicBezTo>
                <a:cubicBezTo>
                  <a:pt x="112" y="38"/>
                  <a:pt x="112" y="38"/>
                  <a:pt x="112" y="38"/>
                </a:cubicBezTo>
                <a:cubicBezTo>
                  <a:pt x="111" y="32"/>
                  <a:pt x="106" y="27"/>
                  <a:pt x="99" y="26"/>
                </a:cubicBezTo>
                <a:cubicBezTo>
                  <a:pt x="99" y="0"/>
                  <a:pt x="99" y="0"/>
                  <a:pt x="99" y="0"/>
                </a:cubicBezTo>
                <a:lnTo>
                  <a:pt x="93" y="0"/>
                </a:lnTo>
                <a:close/>
                <a:moveTo>
                  <a:pt x="106" y="42"/>
                </a:moveTo>
                <a:cubicBezTo>
                  <a:pt x="106" y="47"/>
                  <a:pt x="101" y="51"/>
                  <a:pt x="96" y="51"/>
                </a:cubicBezTo>
                <a:cubicBezTo>
                  <a:pt x="91" y="51"/>
                  <a:pt x="87" y="47"/>
                  <a:pt x="87" y="42"/>
                </a:cubicBezTo>
                <a:cubicBezTo>
                  <a:pt x="87" y="36"/>
                  <a:pt x="91" y="32"/>
                  <a:pt x="96" y="32"/>
                </a:cubicBezTo>
                <a:cubicBezTo>
                  <a:pt x="101" y="32"/>
                  <a:pt x="106" y="36"/>
                  <a:pt x="106" y="4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grpSp>
        <p:nvGrpSpPr>
          <p:cNvPr id="650" name="Group 649">
            <a:extLst>
              <a:ext uri="{FF2B5EF4-FFF2-40B4-BE49-F238E27FC236}">
                <a16:creationId xmlns:a16="http://schemas.microsoft.com/office/drawing/2014/main" id="{6CE0F72C-56C1-F09B-6363-1C9A3249E8A7}"/>
              </a:ext>
            </a:extLst>
          </p:cNvPr>
          <p:cNvGrpSpPr/>
          <p:nvPr/>
        </p:nvGrpSpPr>
        <p:grpSpPr>
          <a:xfrm>
            <a:off x="3098996" y="3575125"/>
            <a:ext cx="1749391" cy="1772973"/>
            <a:chOff x="3098996" y="3575125"/>
            <a:chExt cx="1749391" cy="1772973"/>
          </a:xfrm>
        </p:grpSpPr>
        <p:cxnSp>
          <p:nvCxnSpPr>
            <p:cNvPr id="162" name="Connector: Elbow 859">
              <a:extLst>
                <a:ext uri="{FF2B5EF4-FFF2-40B4-BE49-F238E27FC236}">
                  <a16:creationId xmlns:a16="http://schemas.microsoft.com/office/drawing/2014/main" id="{3E384D7B-7044-366F-8003-BCF010519A05}"/>
                </a:ext>
              </a:extLst>
            </p:cNvPr>
            <p:cNvCxnSpPr/>
            <p:nvPr/>
          </p:nvCxnSpPr>
          <p:spPr>
            <a:xfrm flipV="1">
              <a:off x="3098996" y="5033559"/>
              <a:ext cx="648609" cy="314539"/>
            </a:xfrm>
            <a:prstGeom prst="bentConnector3">
              <a:avLst>
                <a:gd name="adj1" fmla="val 100141"/>
              </a:avLst>
            </a:prstGeom>
            <a:ln>
              <a:solidFill>
                <a:srgbClr val="9F87A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3" name="Connector: Elbow 860">
              <a:extLst>
                <a:ext uri="{FF2B5EF4-FFF2-40B4-BE49-F238E27FC236}">
                  <a16:creationId xmlns:a16="http://schemas.microsoft.com/office/drawing/2014/main" id="{13699F6A-0CD5-0A91-AD16-17B8AB1C11AC}"/>
                </a:ext>
              </a:extLst>
            </p:cNvPr>
            <p:cNvCxnSpPr/>
            <p:nvPr/>
          </p:nvCxnSpPr>
          <p:spPr>
            <a:xfrm flipH="1" flipV="1">
              <a:off x="4199778" y="5033559"/>
              <a:ext cx="648609" cy="314539"/>
            </a:xfrm>
            <a:prstGeom prst="bentConnector3">
              <a:avLst>
                <a:gd name="adj1" fmla="val 100141"/>
              </a:avLst>
            </a:prstGeom>
            <a:ln>
              <a:solidFill>
                <a:srgbClr val="9F87AF"/>
              </a:solidFill>
              <a:tailEnd type="triangle"/>
            </a:ln>
            <a:effectLst/>
          </p:spPr>
          <p:style>
            <a:lnRef idx="2">
              <a:schemeClr val="accent1"/>
            </a:lnRef>
            <a:fillRef idx="0">
              <a:schemeClr val="accent1"/>
            </a:fillRef>
            <a:effectRef idx="1">
              <a:schemeClr val="accent1"/>
            </a:effectRef>
            <a:fontRef idx="minor">
              <a:schemeClr val="tx1"/>
            </a:fontRef>
          </p:style>
        </p:cxnSp>
        <p:sp>
          <p:nvSpPr>
            <p:cNvPr id="167" name="Rectangle: Rounded Corners 862">
              <a:extLst>
                <a:ext uri="{FF2B5EF4-FFF2-40B4-BE49-F238E27FC236}">
                  <a16:creationId xmlns:a16="http://schemas.microsoft.com/office/drawing/2014/main" id="{89EE9613-AD2F-4B34-D964-ECFC7E781652}"/>
                </a:ext>
              </a:extLst>
            </p:cNvPr>
            <p:cNvSpPr/>
            <p:nvPr/>
          </p:nvSpPr>
          <p:spPr>
            <a:xfrm>
              <a:off x="3533522" y="3575125"/>
              <a:ext cx="835521" cy="1528097"/>
            </a:xfrm>
            <a:prstGeom prst="roundRect">
              <a:avLst>
                <a:gd name="adj" fmla="val 10338"/>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bg1"/>
                </a:solidFill>
              </a:endParaRPr>
            </a:p>
          </p:txBody>
        </p:sp>
        <p:grpSp>
          <p:nvGrpSpPr>
            <p:cNvPr id="168" name="Group 4">
              <a:extLst>
                <a:ext uri="{FF2B5EF4-FFF2-40B4-BE49-F238E27FC236}">
                  <a16:creationId xmlns:a16="http://schemas.microsoft.com/office/drawing/2014/main" id="{10526E6A-8F5C-194B-F87B-13247C46E48E}"/>
                </a:ext>
              </a:extLst>
            </p:cNvPr>
            <p:cNvGrpSpPr>
              <a:grpSpLocks noChangeAspect="1"/>
            </p:cNvGrpSpPr>
            <p:nvPr/>
          </p:nvGrpSpPr>
          <p:grpSpPr bwMode="auto">
            <a:xfrm>
              <a:off x="3599028" y="3690456"/>
              <a:ext cx="711688" cy="1446395"/>
              <a:chOff x="4" y="2"/>
              <a:chExt cx="371" cy="754"/>
            </a:xfrm>
            <a:solidFill>
              <a:schemeClr val="tx1"/>
            </a:solidFill>
          </p:grpSpPr>
          <p:grpSp>
            <p:nvGrpSpPr>
              <p:cNvPr id="169" name="Group 205">
                <a:extLst>
                  <a:ext uri="{FF2B5EF4-FFF2-40B4-BE49-F238E27FC236}">
                    <a16:creationId xmlns:a16="http://schemas.microsoft.com/office/drawing/2014/main" id="{8BB788D9-3084-4DB1-EC6A-C22C2FBA5855}"/>
                  </a:ext>
                </a:extLst>
              </p:cNvPr>
              <p:cNvGrpSpPr>
                <a:grpSpLocks/>
              </p:cNvGrpSpPr>
              <p:nvPr/>
            </p:nvGrpSpPr>
            <p:grpSpPr bwMode="auto">
              <a:xfrm>
                <a:off x="4" y="2"/>
                <a:ext cx="371" cy="718"/>
                <a:chOff x="4" y="2"/>
                <a:chExt cx="371" cy="718"/>
              </a:xfrm>
              <a:grpFill/>
            </p:grpSpPr>
            <p:sp>
              <p:nvSpPr>
                <p:cNvPr id="188" name="Freeform 5">
                  <a:extLst>
                    <a:ext uri="{FF2B5EF4-FFF2-40B4-BE49-F238E27FC236}">
                      <a16:creationId xmlns:a16="http://schemas.microsoft.com/office/drawing/2014/main" id="{D8A2D302-D824-E195-8B77-5780DC608E9C}"/>
                    </a:ext>
                  </a:extLst>
                </p:cNvPr>
                <p:cNvSpPr>
                  <a:spLocks noEditPoints="1"/>
                </p:cNvSpPr>
                <p:nvPr/>
              </p:nvSpPr>
              <p:spPr bwMode="auto">
                <a:xfrm>
                  <a:off x="41" y="510"/>
                  <a:ext cx="56" cy="56"/>
                </a:xfrm>
                <a:custGeom>
                  <a:avLst/>
                  <a:gdLst>
                    <a:gd name="T0" fmla="*/ 14 w 29"/>
                    <a:gd name="T1" fmla="*/ 29 h 29"/>
                    <a:gd name="T2" fmla="*/ 29 w 29"/>
                    <a:gd name="T3" fmla="*/ 15 h 29"/>
                    <a:gd name="T4" fmla="*/ 14 w 29"/>
                    <a:gd name="T5" fmla="*/ 0 h 29"/>
                    <a:gd name="T6" fmla="*/ 0 w 29"/>
                    <a:gd name="T7" fmla="*/ 15 h 29"/>
                    <a:gd name="T8" fmla="*/ 14 w 29"/>
                    <a:gd name="T9" fmla="*/ 29 h 29"/>
                    <a:gd name="T10" fmla="*/ 14 w 29"/>
                    <a:gd name="T11" fmla="*/ 7 h 29"/>
                    <a:gd name="T12" fmla="*/ 22 w 29"/>
                    <a:gd name="T13" fmla="*/ 15 h 29"/>
                    <a:gd name="T14" fmla="*/ 14 w 29"/>
                    <a:gd name="T15" fmla="*/ 23 h 29"/>
                    <a:gd name="T16" fmla="*/ 6 w 29"/>
                    <a:gd name="T17" fmla="*/ 15 h 29"/>
                    <a:gd name="T18" fmla="*/ 14 w 29"/>
                    <a:gd name="T19" fmla="*/ 7 h 29"/>
                    <a:gd name="T20" fmla="*/ 14 w 29"/>
                    <a:gd name="T21" fmla="*/ 7 h 29"/>
                    <a:gd name="T22" fmla="*/ 14 w 29"/>
                    <a:gd name="T2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14" y="29"/>
                      </a:moveTo>
                      <a:cubicBezTo>
                        <a:pt x="22" y="29"/>
                        <a:pt x="29" y="23"/>
                        <a:pt x="29" y="15"/>
                      </a:cubicBezTo>
                      <a:cubicBezTo>
                        <a:pt x="29" y="7"/>
                        <a:pt x="22" y="0"/>
                        <a:pt x="14" y="0"/>
                      </a:cubicBezTo>
                      <a:cubicBezTo>
                        <a:pt x="6" y="0"/>
                        <a:pt x="0" y="7"/>
                        <a:pt x="0" y="15"/>
                      </a:cubicBezTo>
                      <a:cubicBezTo>
                        <a:pt x="0" y="23"/>
                        <a:pt x="6" y="29"/>
                        <a:pt x="14" y="29"/>
                      </a:cubicBezTo>
                      <a:close/>
                      <a:moveTo>
                        <a:pt x="14" y="7"/>
                      </a:moveTo>
                      <a:cubicBezTo>
                        <a:pt x="19" y="7"/>
                        <a:pt x="22" y="10"/>
                        <a:pt x="22" y="15"/>
                      </a:cubicBezTo>
                      <a:cubicBezTo>
                        <a:pt x="22" y="19"/>
                        <a:pt x="19" y="23"/>
                        <a:pt x="14" y="23"/>
                      </a:cubicBezTo>
                      <a:cubicBezTo>
                        <a:pt x="10" y="23"/>
                        <a:pt x="6" y="19"/>
                        <a:pt x="6" y="15"/>
                      </a:cubicBezTo>
                      <a:cubicBezTo>
                        <a:pt x="6" y="10"/>
                        <a:pt x="10" y="7"/>
                        <a:pt x="14" y="7"/>
                      </a:cubicBezTo>
                      <a:close/>
                      <a:moveTo>
                        <a:pt x="14" y="7"/>
                      </a:moveTo>
                      <a:cubicBezTo>
                        <a:pt x="14" y="7"/>
                        <a:pt x="14" y="7"/>
                        <a:pt x="1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89" name="Freeform 6">
                  <a:extLst>
                    <a:ext uri="{FF2B5EF4-FFF2-40B4-BE49-F238E27FC236}">
                      <a16:creationId xmlns:a16="http://schemas.microsoft.com/office/drawing/2014/main" id="{113D43CA-21CE-092F-DB0E-E091F3F07940}"/>
                    </a:ext>
                  </a:extLst>
                </p:cNvPr>
                <p:cNvSpPr>
                  <a:spLocks noEditPoints="1"/>
                </p:cNvSpPr>
                <p:nvPr/>
              </p:nvSpPr>
              <p:spPr bwMode="auto">
                <a:xfrm>
                  <a:off x="305" y="523"/>
                  <a:ext cx="14" cy="12"/>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4" y="6"/>
                      </a:cubicBezTo>
                      <a:cubicBezTo>
                        <a:pt x="2" y="6"/>
                        <a:pt x="0" y="5"/>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90" name="Freeform 7">
                  <a:extLst>
                    <a:ext uri="{FF2B5EF4-FFF2-40B4-BE49-F238E27FC236}">
                      <a16:creationId xmlns:a16="http://schemas.microsoft.com/office/drawing/2014/main" id="{2C2FF737-F022-60C3-EC06-B6F8D8191ADD}"/>
                    </a:ext>
                  </a:extLst>
                </p:cNvPr>
                <p:cNvSpPr>
                  <a:spLocks noEditPoints="1"/>
                </p:cNvSpPr>
                <p:nvPr/>
              </p:nvSpPr>
              <p:spPr bwMode="auto">
                <a:xfrm>
                  <a:off x="282" y="523"/>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4" y="6"/>
                        <a:pt x="3" y="6"/>
                      </a:cubicBezTo>
                      <a:cubicBezTo>
                        <a:pt x="1" y="6"/>
                        <a:pt x="0" y="5"/>
                        <a:pt x="0" y="3"/>
                      </a:cubicBezTo>
                      <a:cubicBezTo>
                        <a:pt x="0" y="1"/>
                        <a:pt x="1" y="0"/>
                        <a:pt x="3" y="0"/>
                      </a:cubicBezTo>
                      <a:cubicBezTo>
                        <a:pt x="4"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91" name="Freeform 8">
                  <a:extLst>
                    <a:ext uri="{FF2B5EF4-FFF2-40B4-BE49-F238E27FC236}">
                      <a16:creationId xmlns:a16="http://schemas.microsoft.com/office/drawing/2014/main" id="{C104B27A-B820-5933-0FFF-62395B98D25C}"/>
                    </a:ext>
                  </a:extLst>
                </p:cNvPr>
                <p:cNvSpPr>
                  <a:spLocks noEditPoints="1"/>
                </p:cNvSpPr>
                <p:nvPr/>
              </p:nvSpPr>
              <p:spPr bwMode="auto">
                <a:xfrm>
                  <a:off x="319" y="541"/>
                  <a:ext cx="11" cy="13"/>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5" y="7"/>
                        <a:pt x="3" y="7"/>
                      </a:cubicBezTo>
                      <a:cubicBezTo>
                        <a:pt x="1" y="7"/>
                        <a:pt x="0" y="5"/>
                        <a:pt x="0" y="3"/>
                      </a:cubicBezTo>
                      <a:cubicBezTo>
                        <a:pt x="0" y="2"/>
                        <a:pt x="1" y="0"/>
                        <a:pt x="3" y="0"/>
                      </a:cubicBezTo>
                      <a:cubicBezTo>
                        <a:pt x="5"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92" name="Freeform 9">
                  <a:extLst>
                    <a:ext uri="{FF2B5EF4-FFF2-40B4-BE49-F238E27FC236}">
                      <a16:creationId xmlns:a16="http://schemas.microsoft.com/office/drawing/2014/main" id="{D7CE27CF-D29F-AD8A-609F-AC84F2986037}"/>
                    </a:ext>
                  </a:extLst>
                </p:cNvPr>
                <p:cNvSpPr>
                  <a:spLocks noEditPoints="1"/>
                </p:cNvSpPr>
                <p:nvPr/>
              </p:nvSpPr>
              <p:spPr bwMode="auto">
                <a:xfrm>
                  <a:off x="294" y="541"/>
                  <a:ext cx="11" cy="13"/>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5" y="7"/>
                        <a:pt x="3" y="7"/>
                      </a:cubicBezTo>
                      <a:cubicBezTo>
                        <a:pt x="1" y="7"/>
                        <a:pt x="0" y="5"/>
                        <a:pt x="0" y="3"/>
                      </a:cubicBezTo>
                      <a:cubicBezTo>
                        <a:pt x="0" y="2"/>
                        <a:pt x="1" y="0"/>
                        <a:pt x="3" y="0"/>
                      </a:cubicBezTo>
                      <a:cubicBezTo>
                        <a:pt x="5"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93" name="Freeform 10">
                  <a:extLst>
                    <a:ext uri="{FF2B5EF4-FFF2-40B4-BE49-F238E27FC236}">
                      <a16:creationId xmlns:a16="http://schemas.microsoft.com/office/drawing/2014/main" id="{A8BC35CA-DD64-01F0-2974-1A438D605312}"/>
                    </a:ext>
                  </a:extLst>
                </p:cNvPr>
                <p:cNvSpPr>
                  <a:spLocks noEditPoints="1"/>
                </p:cNvSpPr>
                <p:nvPr/>
              </p:nvSpPr>
              <p:spPr bwMode="auto">
                <a:xfrm>
                  <a:off x="257" y="523"/>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94" name="Freeform 11">
                  <a:extLst>
                    <a:ext uri="{FF2B5EF4-FFF2-40B4-BE49-F238E27FC236}">
                      <a16:creationId xmlns:a16="http://schemas.microsoft.com/office/drawing/2014/main" id="{A48390BA-F92F-EB24-001E-B2059022C857}"/>
                    </a:ext>
                  </a:extLst>
                </p:cNvPr>
                <p:cNvSpPr>
                  <a:spLocks noEditPoints="1"/>
                </p:cNvSpPr>
                <p:nvPr/>
              </p:nvSpPr>
              <p:spPr bwMode="auto">
                <a:xfrm>
                  <a:off x="269" y="541"/>
                  <a:ext cx="13" cy="13"/>
                </a:xfrm>
                <a:custGeom>
                  <a:avLst/>
                  <a:gdLst>
                    <a:gd name="T0" fmla="*/ 7 w 7"/>
                    <a:gd name="T1" fmla="*/ 3 h 7"/>
                    <a:gd name="T2" fmla="*/ 3 w 7"/>
                    <a:gd name="T3" fmla="*/ 7 h 7"/>
                    <a:gd name="T4" fmla="*/ 0 w 7"/>
                    <a:gd name="T5" fmla="*/ 3 h 7"/>
                    <a:gd name="T6" fmla="*/ 3 w 7"/>
                    <a:gd name="T7" fmla="*/ 0 h 7"/>
                    <a:gd name="T8" fmla="*/ 7 w 7"/>
                    <a:gd name="T9" fmla="*/ 3 h 7"/>
                    <a:gd name="T10" fmla="*/ 7 w 7"/>
                    <a:gd name="T11" fmla="*/ 3 h 7"/>
                    <a:gd name="T12" fmla="*/ 7 w 7"/>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3"/>
                      </a:moveTo>
                      <a:cubicBezTo>
                        <a:pt x="7" y="5"/>
                        <a:pt x="5" y="7"/>
                        <a:pt x="3" y="7"/>
                      </a:cubicBezTo>
                      <a:cubicBezTo>
                        <a:pt x="2" y="7"/>
                        <a:pt x="0" y="5"/>
                        <a:pt x="0" y="3"/>
                      </a:cubicBezTo>
                      <a:cubicBezTo>
                        <a:pt x="0" y="2"/>
                        <a:pt x="2" y="0"/>
                        <a:pt x="3" y="0"/>
                      </a:cubicBezTo>
                      <a:cubicBezTo>
                        <a:pt x="5" y="0"/>
                        <a:pt x="7" y="2"/>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95" name="Freeform 12">
                  <a:extLst>
                    <a:ext uri="{FF2B5EF4-FFF2-40B4-BE49-F238E27FC236}">
                      <a16:creationId xmlns:a16="http://schemas.microsoft.com/office/drawing/2014/main" id="{5E0FB2F2-AA11-56A8-6A38-A81DC60ED552}"/>
                    </a:ext>
                  </a:extLst>
                </p:cNvPr>
                <p:cNvSpPr>
                  <a:spLocks noEditPoints="1"/>
                </p:cNvSpPr>
                <p:nvPr/>
              </p:nvSpPr>
              <p:spPr bwMode="auto">
                <a:xfrm>
                  <a:off x="232" y="523"/>
                  <a:ext cx="11"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96" name="Freeform 13">
                  <a:extLst>
                    <a:ext uri="{FF2B5EF4-FFF2-40B4-BE49-F238E27FC236}">
                      <a16:creationId xmlns:a16="http://schemas.microsoft.com/office/drawing/2014/main" id="{2D5FB087-7D69-3704-A6FF-8F60A72A8A36}"/>
                    </a:ext>
                  </a:extLst>
                </p:cNvPr>
                <p:cNvSpPr>
                  <a:spLocks noEditPoints="1"/>
                </p:cNvSpPr>
                <p:nvPr/>
              </p:nvSpPr>
              <p:spPr bwMode="auto">
                <a:xfrm>
                  <a:off x="243" y="541"/>
                  <a:ext cx="14" cy="13"/>
                </a:xfrm>
                <a:custGeom>
                  <a:avLst/>
                  <a:gdLst>
                    <a:gd name="T0" fmla="*/ 7 w 7"/>
                    <a:gd name="T1" fmla="*/ 3 h 7"/>
                    <a:gd name="T2" fmla="*/ 4 w 7"/>
                    <a:gd name="T3" fmla="*/ 7 h 7"/>
                    <a:gd name="T4" fmla="*/ 0 w 7"/>
                    <a:gd name="T5" fmla="*/ 3 h 7"/>
                    <a:gd name="T6" fmla="*/ 4 w 7"/>
                    <a:gd name="T7" fmla="*/ 0 h 7"/>
                    <a:gd name="T8" fmla="*/ 7 w 7"/>
                    <a:gd name="T9" fmla="*/ 3 h 7"/>
                    <a:gd name="T10" fmla="*/ 7 w 7"/>
                    <a:gd name="T11" fmla="*/ 3 h 7"/>
                    <a:gd name="T12" fmla="*/ 7 w 7"/>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3"/>
                      </a:moveTo>
                      <a:cubicBezTo>
                        <a:pt x="7" y="5"/>
                        <a:pt x="5" y="7"/>
                        <a:pt x="4" y="7"/>
                      </a:cubicBezTo>
                      <a:cubicBezTo>
                        <a:pt x="2" y="7"/>
                        <a:pt x="0" y="5"/>
                        <a:pt x="0" y="3"/>
                      </a:cubicBezTo>
                      <a:cubicBezTo>
                        <a:pt x="0" y="2"/>
                        <a:pt x="2" y="0"/>
                        <a:pt x="4" y="0"/>
                      </a:cubicBezTo>
                      <a:cubicBezTo>
                        <a:pt x="5" y="0"/>
                        <a:pt x="7" y="2"/>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97" name="Freeform 14">
                  <a:extLst>
                    <a:ext uri="{FF2B5EF4-FFF2-40B4-BE49-F238E27FC236}">
                      <a16:creationId xmlns:a16="http://schemas.microsoft.com/office/drawing/2014/main" id="{32FB2C08-2EE5-F722-02AC-9B2146BA428F}"/>
                    </a:ext>
                  </a:extLst>
                </p:cNvPr>
                <p:cNvSpPr>
                  <a:spLocks noEditPoints="1"/>
                </p:cNvSpPr>
                <p:nvPr/>
              </p:nvSpPr>
              <p:spPr bwMode="auto">
                <a:xfrm>
                  <a:off x="207" y="523"/>
                  <a:ext cx="13" cy="12"/>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3" y="6"/>
                      </a:cubicBezTo>
                      <a:cubicBezTo>
                        <a:pt x="2" y="6"/>
                        <a:pt x="0" y="5"/>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98" name="Freeform 15">
                  <a:extLst>
                    <a:ext uri="{FF2B5EF4-FFF2-40B4-BE49-F238E27FC236}">
                      <a16:creationId xmlns:a16="http://schemas.microsoft.com/office/drawing/2014/main" id="{DB073602-8563-F5B8-1167-7658AC13B5A2}"/>
                    </a:ext>
                  </a:extLst>
                </p:cNvPr>
                <p:cNvSpPr>
                  <a:spLocks noEditPoints="1"/>
                </p:cNvSpPr>
                <p:nvPr/>
              </p:nvSpPr>
              <p:spPr bwMode="auto">
                <a:xfrm>
                  <a:off x="220" y="541"/>
                  <a:ext cx="12" cy="13"/>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4" y="7"/>
                        <a:pt x="3" y="7"/>
                      </a:cubicBezTo>
                      <a:cubicBezTo>
                        <a:pt x="1" y="7"/>
                        <a:pt x="0" y="5"/>
                        <a:pt x="0" y="3"/>
                      </a:cubicBezTo>
                      <a:cubicBezTo>
                        <a:pt x="0" y="2"/>
                        <a:pt x="1" y="0"/>
                        <a:pt x="3" y="0"/>
                      </a:cubicBezTo>
                      <a:cubicBezTo>
                        <a:pt x="4"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99" name="Freeform 16">
                  <a:extLst>
                    <a:ext uri="{FF2B5EF4-FFF2-40B4-BE49-F238E27FC236}">
                      <a16:creationId xmlns:a16="http://schemas.microsoft.com/office/drawing/2014/main" id="{CAB9BF8F-3668-A7A9-8176-A29DA7BDD786}"/>
                    </a:ext>
                  </a:extLst>
                </p:cNvPr>
                <p:cNvSpPr>
                  <a:spLocks noEditPoints="1"/>
                </p:cNvSpPr>
                <p:nvPr/>
              </p:nvSpPr>
              <p:spPr bwMode="auto">
                <a:xfrm>
                  <a:off x="100" y="473"/>
                  <a:ext cx="20" cy="12"/>
                </a:xfrm>
                <a:custGeom>
                  <a:avLst/>
                  <a:gdLst>
                    <a:gd name="T0" fmla="*/ 4 w 10"/>
                    <a:gd name="T1" fmla="*/ 6 h 6"/>
                    <a:gd name="T2" fmla="*/ 7 w 10"/>
                    <a:gd name="T3" fmla="*/ 6 h 6"/>
                    <a:gd name="T4" fmla="*/ 10 w 10"/>
                    <a:gd name="T5" fmla="*/ 3 h 6"/>
                    <a:gd name="T6" fmla="*/ 7 w 10"/>
                    <a:gd name="T7" fmla="*/ 0 h 6"/>
                    <a:gd name="T8" fmla="*/ 4 w 10"/>
                    <a:gd name="T9" fmla="*/ 0 h 6"/>
                    <a:gd name="T10" fmla="*/ 0 w 10"/>
                    <a:gd name="T11" fmla="*/ 3 h 6"/>
                    <a:gd name="T12" fmla="*/ 4 w 10"/>
                    <a:gd name="T13" fmla="*/ 6 h 6"/>
                    <a:gd name="T14" fmla="*/ 4 w 10"/>
                    <a:gd name="T15" fmla="*/ 6 h 6"/>
                    <a:gd name="T16" fmla="*/ 4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4" y="6"/>
                      </a:moveTo>
                      <a:cubicBezTo>
                        <a:pt x="7" y="6"/>
                        <a:pt x="7" y="6"/>
                        <a:pt x="7" y="6"/>
                      </a:cubicBezTo>
                      <a:cubicBezTo>
                        <a:pt x="9" y="6"/>
                        <a:pt x="10" y="5"/>
                        <a:pt x="10" y="3"/>
                      </a:cubicBezTo>
                      <a:cubicBezTo>
                        <a:pt x="10" y="1"/>
                        <a:pt x="9" y="0"/>
                        <a:pt x="7" y="0"/>
                      </a:cubicBezTo>
                      <a:cubicBezTo>
                        <a:pt x="4" y="0"/>
                        <a:pt x="4" y="0"/>
                        <a:pt x="4" y="0"/>
                      </a:cubicBezTo>
                      <a:cubicBezTo>
                        <a:pt x="2" y="0"/>
                        <a:pt x="0" y="1"/>
                        <a:pt x="0" y="3"/>
                      </a:cubicBezTo>
                      <a:cubicBezTo>
                        <a:pt x="0" y="5"/>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00" name="Freeform 17">
                  <a:extLst>
                    <a:ext uri="{FF2B5EF4-FFF2-40B4-BE49-F238E27FC236}">
                      <a16:creationId xmlns:a16="http://schemas.microsoft.com/office/drawing/2014/main" id="{7D2B3B1C-8BEB-95CA-A8F9-D129742946FE}"/>
                    </a:ext>
                  </a:extLst>
                </p:cNvPr>
                <p:cNvSpPr>
                  <a:spLocks noEditPoints="1"/>
                </p:cNvSpPr>
                <p:nvPr/>
              </p:nvSpPr>
              <p:spPr bwMode="auto">
                <a:xfrm>
                  <a:off x="50" y="473"/>
                  <a:ext cx="20"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5"/>
                        <a:pt x="10" y="3"/>
                      </a:cubicBezTo>
                      <a:cubicBezTo>
                        <a:pt x="10" y="1"/>
                        <a:pt x="8" y="0"/>
                        <a:pt x="7" y="0"/>
                      </a:cubicBezTo>
                      <a:cubicBezTo>
                        <a:pt x="3" y="0"/>
                        <a:pt x="3" y="0"/>
                        <a:pt x="3" y="0"/>
                      </a:cubicBezTo>
                      <a:cubicBezTo>
                        <a:pt x="2" y="0"/>
                        <a:pt x="0" y="1"/>
                        <a:pt x="0" y="3"/>
                      </a:cubicBezTo>
                      <a:cubicBezTo>
                        <a:pt x="0" y="5"/>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01" name="Freeform 18">
                  <a:extLst>
                    <a:ext uri="{FF2B5EF4-FFF2-40B4-BE49-F238E27FC236}">
                      <a16:creationId xmlns:a16="http://schemas.microsoft.com/office/drawing/2014/main" id="{2F852D58-C359-D71D-5018-8B7E1C90D662}"/>
                    </a:ext>
                  </a:extLst>
                </p:cNvPr>
                <p:cNvSpPr>
                  <a:spLocks noEditPoints="1"/>
                </p:cNvSpPr>
                <p:nvPr/>
              </p:nvSpPr>
              <p:spPr bwMode="auto">
                <a:xfrm>
                  <a:off x="75" y="591"/>
                  <a:ext cx="24" cy="11"/>
                </a:xfrm>
                <a:custGeom>
                  <a:avLst/>
                  <a:gdLst>
                    <a:gd name="T0" fmla="*/ 7 w 12"/>
                    <a:gd name="T1" fmla="*/ 0 h 6"/>
                    <a:gd name="T2" fmla="*/ 3 w 12"/>
                    <a:gd name="T3" fmla="*/ 0 h 6"/>
                    <a:gd name="T4" fmla="*/ 0 w 12"/>
                    <a:gd name="T5" fmla="*/ 3 h 6"/>
                    <a:gd name="T6" fmla="*/ 3 w 12"/>
                    <a:gd name="T7" fmla="*/ 6 h 6"/>
                    <a:gd name="T8" fmla="*/ 8 w 12"/>
                    <a:gd name="T9" fmla="*/ 6 h 6"/>
                    <a:gd name="T10" fmla="*/ 12 w 12"/>
                    <a:gd name="T11" fmla="*/ 3 h 6"/>
                    <a:gd name="T12" fmla="*/ 8 w 12"/>
                    <a:gd name="T13" fmla="*/ 0 h 6"/>
                    <a:gd name="T14" fmla="*/ 7 w 12"/>
                    <a:gd name="T15" fmla="*/ 0 h 6"/>
                    <a:gd name="T16" fmla="*/ 7 w 12"/>
                    <a:gd name="T17" fmla="*/ 0 h 6"/>
                    <a:gd name="T18" fmla="*/ 7 w 12"/>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7" y="0"/>
                      </a:moveTo>
                      <a:cubicBezTo>
                        <a:pt x="3" y="0"/>
                        <a:pt x="3" y="0"/>
                        <a:pt x="3" y="0"/>
                      </a:cubicBezTo>
                      <a:cubicBezTo>
                        <a:pt x="2" y="0"/>
                        <a:pt x="0" y="1"/>
                        <a:pt x="0" y="3"/>
                      </a:cubicBezTo>
                      <a:cubicBezTo>
                        <a:pt x="0" y="5"/>
                        <a:pt x="2" y="6"/>
                        <a:pt x="3" y="6"/>
                      </a:cubicBezTo>
                      <a:cubicBezTo>
                        <a:pt x="8" y="6"/>
                        <a:pt x="8" y="6"/>
                        <a:pt x="8" y="6"/>
                      </a:cubicBezTo>
                      <a:cubicBezTo>
                        <a:pt x="10" y="6"/>
                        <a:pt x="12" y="5"/>
                        <a:pt x="12" y="3"/>
                      </a:cubicBezTo>
                      <a:cubicBezTo>
                        <a:pt x="12" y="1"/>
                        <a:pt x="10" y="0"/>
                        <a:pt x="8" y="0"/>
                      </a:cubicBezTo>
                      <a:lnTo>
                        <a:pt x="7" y="0"/>
                      </a:lnTo>
                      <a:close/>
                      <a:moveTo>
                        <a:pt x="7" y="0"/>
                      </a:move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02" name="Freeform 19">
                  <a:extLst>
                    <a:ext uri="{FF2B5EF4-FFF2-40B4-BE49-F238E27FC236}">
                      <a16:creationId xmlns:a16="http://schemas.microsoft.com/office/drawing/2014/main" id="{EE2653C6-79E9-AEFA-E319-9BE5412D7F20}"/>
                    </a:ext>
                  </a:extLst>
                </p:cNvPr>
                <p:cNvSpPr>
                  <a:spLocks noEditPoints="1"/>
                </p:cNvSpPr>
                <p:nvPr/>
              </p:nvSpPr>
              <p:spPr bwMode="auto">
                <a:xfrm>
                  <a:off x="75" y="473"/>
                  <a:ext cx="20"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9" y="6"/>
                        <a:pt x="10" y="5"/>
                        <a:pt x="10" y="3"/>
                      </a:cubicBezTo>
                      <a:cubicBezTo>
                        <a:pt x="10" y="1"/>
                        <a:pt x="9" y="0"/>
                        <a:pt x="7" y="0"/>
                      </a:cubicBezTo>
                      <a:cubicBezTo>
                        <a:pt x="3" y="0"/>
                        <a:pt x="3" y="0"/>
                        <a:pt x="3" y="0"/>
                      </a:cubicBezTo>
                      <a:cubicBezTo>
                        <a:pt x="2" y="0"/>
                        <a:pt x="0" y="1"/>
                        <a:pt x="0" y="3"/>
                      </a:cubicBezTo>
                      <a:cubicBezTo>
                        <a:pt x="0" y="5"/>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03" name="Freeform 20">
                  <a:extLst>
                    <a:ext uri="{FF2B5EF4-FFF2-40B4-BE49-F238E27FC236}">
                      <a16:creationId xmlns:a16="http://schemas.microsoft.com/office/drawing/2014/main" id="{C9F79144-ECDD-5157-7AF4-F5E4FA0A68D3}"/>
                    </a:ext>
                  </a:extLst>
                </p:cNvPr>
                <p:cNvSpPr>
                  <a:spLocks noEditPoints="1"/>
                </p:cNvSpPr>
                <p:nvPr/>
              </p:nvSpPr>
              <p:spPr bwMode="auto">
                <a:xfrm>
                  <a:off x="128" y="473"/>
                  <a:ext cx="17"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5"/>
                        <a:pt x="9" y="3"/>
                      </a:cubicBezTo>
                      <a:cubicBezTo>
                        <a:pt x="9"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04" name="Freeform 21">
                  <a:extLst>
                    <a:ext uri="{FF2B5EF4-FFF2-40B4-BE49-F238E27FC236}">
                      <a16:creationId xmlns:a16="http://schemas.microsoft.com/office/drawing/2014/main" id="{81560D20-1BEA-3413-D728-5DDA8D538548}"/>
                    </a:ext>
                  </a:extLst>
                </p:cNvPr>
                <p:cNvSpPr>
                  <a:spLocks noEditPoints="1"/>
                </p:cNvSpPr>
                <p:nvPr/>
              </p:nvSpPr>
              <p:spPr bwMode="auto">
                <a:xfrm>
                  <a:off x="253" y="473"/>
                  <a:ext cx="19"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5"/>
                        <a:pt x="10" y="3"/>
                      </a:cubicBezTo>
                      <a:cubicBezTo>
                        <a:pt x="10" y="1"/>
                        <a:pt x="8" y="0"/>
                        <a:pt x="7" y="0"/>
                      </a:cubicBezTo>
                      <a:cubicBezTo>
                        <a:pt x="3" y="0"/>
                        <a:pt x="3" y="0"/>
                        <a:pt x="3" y="0"/>
                      </a:cubicBezTo>
                      <a:cubicBezTo>
                        <a:pt x="2" y="0"/>
                        <a:pt x="0" y="1"/>
                        <a:pt x="0" y="3"/>
                      </a:cubicBezTo>
                      <a:cubicBezTo>
                        <a:pt x="0" y="5"/>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05" name="Freeform 22">
                  <a:extLst>
                    <a:ext uri="{FF2B5EF4-FFF2-40B4-BE49-F238E27FC236}">
                      <a16:creationId xmlns:a16="http://schemas.microsoft.com/office/drawing/2014/main" id="{30A1E319-F346-C141-86A5-225C74D80D51}"/>
                    </a:ext>
                  </a:extLst>
                </p:cNvPr>
                <p:cNvSpPr>
                  <a:spLocks noEditPoints="1"/>
                </p:cNvSpPr>
                <p:nvPr/>
              </p:nvSpPr>
              <p:spPr bwMode="auto">
                <a:xfrm>
                  <a:off x="228" y="473"/>
                  <a:ext cx="19"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5"/>
                        <a:pt x="10" y="3"/>
                      </a:cubicBezTo>
                      <a:cubicBezTo>
                        <a:pt x="10" y="1"/>
                        <a:pt x="8" y="0"/>
                        <a:pt x="7" y="0"/>
                      </a:cubicBezTo>
                      <a:cubicBezTo>
                        <a:pt x="3" y="0"/>
                        <a:pt x="3" y="0"/>
                        <a:pt x="3" y="0"/>
                      </a:cubicBezTo>
                      <a:cubicBezTo>
                        <a:pt x="2" y="0"/>
                        <a:pt x="0" y="1"/>
                        <a:pt x="0" y="3"/>
                      </a:cubicBezTo>
                      <a:cubicBezTo>
                        <a:pt x="0" y="5"/>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06" name="Freeform 23">
                  <a:extLst>
                    <a:ext uri="{FF2B5EF4-FFF2-40B4-BE49-F238E27FC236}">
                      <a16:creationId xmlns:a16="http://schemas.microsoft.com/office/drawing/2014/main" id="{0D02968D-8645-501F-7969-620BAE0E68AE}"/>
                    </a:ext>
                  </a:extLst>
                </p:cNvPr>
                <p:cNvSpPr>
                  <a:spLocks noEditPoints="1"/>
                </p:cNvSpPr>
                <p:nvPr/>
              </p:nvSpPr>
              <p:spPr bwMode="auto">
                <a:xfrm>
                  <a:off x="303" y="473"/>
                  <a:ext cx="20" cy="12"/>
                </a:xfrm>
                <a:custGeom>
                  <a:avLst/>
                  <a:gdLst>
                    <a:gd name="T0" fmla="*/ 4 w 10"/>
                    <a:gd name="T1" fmla="*/ 6 h 6"/>
                    <a:gd name="T2" fmla="*/ 7 w 10"/>
                    <a:gd name="T3" fmla="*/ 6 h 6"/>
                    <a:gd name="T4" fmla="*/ 10 w 10"/>
                    <a:gd name="T5" fmla="*/ 3 h 6"/>
                    <a:gd name="T6" fmla="*/ 7 w 10"/>
                    <a:gd name="T7" fmla="*/ 0 h 6"/>
                    <a:gd name="T8" fmla="*/ 4 w 10"/>
                    <a:gd name="T9" fmla="*/ 0 h 6"/>
                    <a:gd name="T10" fmla="*/ 0 w 10"/>
                    <a:gd name="T11" fmla="*/ 3 h 6"/>
                    <a:gd name="T12" fmla="*/ 4 w 10"/>
                    <a:gd name="T13" fmla="*/ 6 h 6"/>
                    <a:gd name="T14" fmla="*/ 4 w 10"/>
                    <a:gd name="T15" fmla="*/ 6 h 6"/>
                    <a:gd name="T16" fmla="*/ 4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4" y="6"/>
                      </a:moveTo>
                      <a:cubicBezTo>
                        <a:pt x="7" y="6"/>
                        <a:pt x="7" y="6"/>
                        <a:pt x="7" y="6"/>
                      </a:cubicBezTo>
                      <a:cubicBezTo>
                        <a:pt x="9" y="6"/>
                        <a:pt x="10" y="5"/>
                        <a:pt x="10" y="3"/>
                      </a:cubicBezTo>
                      <a:cubicBezTo>
                        <a:pt x="10" y="1"/>
                        <a:pt x="9" y="0"/>
                        <a:pt x="7" y="0"/>
                      </a:cubicBezTo>
                      <a:cubicBezTo>
                        <a:pt x="4" y="0"/>
                        <a:pt x="4" y="0"/>
                        <a:pt x="4" y="0"/>
                      </a:cubicBezTo>
                      <a:cubicBezTo>
                        <a:pt x="2" y="0"/>
                        <a:pt x="0" y="1"/>
                        <a:pt x="0" y="3"/>
                      </a:cubicBezTo>
                      <a:cubicBezTo>
                        <a:pt x="0" y="5"/>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07" name="Freeform 24">
                  <a:extLst>
                    <a:ext uri="{FF2B5EF4-FFF2-40B4-BE49-F238E27FC236}">
                      <a16:creationId xmlns:a16="http://schemas.microsoft.com/office/drawing/2014/main" id="{00AF29D2-FAFB-2E6B-1B1D-DF7E0F284E7C}"/>
                    </a:ext>
                  </a:extLst>
                </p:cNvPr>
                <p:cNvSpPr>
                  <a:spLocks noEditPoints="1"/>
                </p:cNvSpPr>
                <p:nvPr/>
              </p:nvSpPr>
              <p:spPr bwMode="auto">
                <a:xfrm>
                  <a:off x="330" y="473"/>
                  <a:ext cx="18"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5"/>
                        <a:pt x="9" y="3"/>
                      </a:cubicBezTo>
                      <a:cubicBezTo>
                        <a:pt x="9"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08" name="Freeform 25">
                  <a:extLst>
                    <a:ext uri="{FF2B5EF4-FFF2-40B4-BE49-F238E27FC236}">
                      <a16:creationId xmlns:a16="http://schemas.microsoft.com/office/drawing/2014/main" id="{E8010422-FD89-E945-12AE-CA84C51FD185}"/>
                    </a:ext>
                  </a:extLst>
                </p:cNvPr>
                <p:cNvSpPr>
                  <a:spLocks noEditPoints="1"/>
                </p:cNvSpPr>
                <p:nvPr/>
              </p:nvSpPr>
              <p:spPr bwMode="auto">
                <a:xfrm>
                  <a:off x="203" y="473"/>
                  <a:ext cx="19" cy="12"/>
                </a:xfrm>
                <a:custGeom>
                  <a:avLst/>
                  <a:gdLst>
                    <a:gd name="T0" fmla="*/ 3 w 10"/>
                    <a:gd name="T1" fmla="*/ 6 h 6"/>
                    <a:gd name="T2" fmla="*/ 6 w 10"/>
                    <a:gd name="T3" fmla="*/ 6 h 6"/>
                    <a:gd name="T4" fmla="*/ 10 w 10"/>
                    <a:gd name="T5" fmla="*/ 3 h 6"/>
                    <a:gd name="T6" fmla="*/ 6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6" y="6"/>
                        <a:pt x="6" y="6"/>
                        <a:pt x="6" y="6"/>
                      </a:cubicBezTo>
                      <a:cubicBezTo>
                        <a:pt x="8" y="6"/>
                        <a:pt x="10" y="5"/>
                        <a:pt x="10" y="3"/>
                      </a:cubicBezTo>
                      <a:cubicBezTo>
                        <a:pt x="10"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09" name="Freeform 26">
                  <a:extLst>
                    <a:ext uri="{FF2B5EF4-FFF2-40B4-BE49-F238E27FC236}">
                      <a16:creationId xmlns:a16="http://schemas.microsoft.com/office/drawing/2014/main" id="{17C99537-B48B-B3FB-D3DC-DE7A987D83D5}"/>
                    </a:ext>
                  </a:extLst>
                </p:cNvPr>
                <p:cNvSpPr>
                  <a:spLocks noEditPoints="1"/>
                </p:cNvSpPr>
                <p:nvPr/>
              </p:nvSpPr>
              <p:spPr bwMode="auto">
                <a:xfrm>
                  <a:off x="153" y="473"/>
                  <a:ext cx="17"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5"/>
                        <a:pt x="9" y="3"/>
                      </a:cubicBezTo>
                      <a:cubicBezTo>
                        <a:pt x="9"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10" name="Freeform 27">
                  <a:extLst>
                    <a:ext uri="{FF2B5EF4-FFF2-40B4-BE49-F238E27FC236}">
                      <a16:creationId xmlns:a16="http://schemas.microsoft.com/office/drawing/2014/main" id="{9A51C1E0-3C4D-DB02-3145-F483B9C8F73E}"/>
                    </a:ext>
                  </a:extLst>
                </p:cNvPr>
                <p:cNvSpPr>
                  <a:spLocks noEditPoints="1"/>
                </p:cNvSpPr>
                <p:nvPr/>
              </p:nvSpPr>
              <p:spPr bwMode="auto">
                <a:xfrm>
                  <a:off x="178" y="473"/>
                  <a:ext cx="17"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5"/>
                        <a:pt x="9" y="3"/>
                      </a:cubicBezTo>
                      <a:cubicBezTo>
                        <a:pt x="9"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11" name="Freeform 28">
                  <a:extLst>
                    <a:ext uri="{FF2B5EF4-FFF2-40B4-BE49-F238E27FC236}">
                      <a16:creationId xmlns:a16="http://schemas.microsoft.com/office/drawing/2014/main" id="{973B3D3A-44D6-18DB-95D0-0E79D3EFBF04}"/>
                    </a:ext>
                  </a:extLst>
                </p:cNvPr>
                <p:cNvSpPr>
                  <a:spLocks noEditPoints="1"/>
                </p:cNvSpPr>
                <p:nvPr/>
              </p:nvSpPr>
              <p:spPr bwMode="auto">
                <a:xfrm>
                  <a:off x="278" y="473"/>
                  <a:ext cx="20" cy="12"/>
                </a:xfrm>
                <a:custGeom>
                  <a:avLst/>
                  <a:gdLst>
                    <a:gd name="T0" fmla="*/ 4 w 10"/>
                    <a:gd name="T1" fmla="*/ 6 h 6"/>
                    <a:gd name="T2" fmla="*/ 7 w 10"/>
                    <a:gd name="T3" fmla="*/ 6 h 6"/>
                    <a:gd name="T4" fmla="*/ 10 w 10"/>
                    <a:gd name="T5" fmla="*/ 3 h 6"/>
                    <a:gd name="T6" fmla="*/ 7 w 10"/>
                    <a:gd name="T7" fmla="*/ 0 h 6"/>
                    <a:gd name="T8" fmla="*/ 4 w 10"/>
                    <a:gd name="T9" fmla="*/ 0 h 6"/>
                    <a:gd name="T10" fmla="*/ 0 w 10"/>
                    <a:gd name="T11" fmla="*/ 3 h 6"/>
                    <a:gd name="T12" fmla="*/ 4 w 10"/>
                    <a:gd name="T13" fmla="*/ 6 h 6"/>
                    <a:gd name="T14" fmla="*/ 4 w 10"/>
                    <a:gd name="T15" fmla="*/ 6 h 6"/>
                    <a:gd name="T16" fmla="*/ 4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4" y="6"/>
                      </a:moveTo>
                      <a:cubicBezTo>
                        <a:pt x="7" y="6"/>
                        <a:pt x="7" y="6"/>
                        <a:pt x="7" y="6"/>
                      </a:cubicBezTo>
                      <a:cubicBezTo>
                        <a:pt x="9" y="6"/>
                        <a:pt x="10" y="5"/>
                        <a:pt x="10" y="3"/>
                      </a:cubicBezTo>
                      <a:cubicBezTo>
                        <a:pt x="10" y="1"/>
                        <a:pt x="9" y="0"/>
                        <a:pt x="7" y="0"/>
                      </a:cubicBezTo>
                      <a:cubicBezTo>
                        <a:pt x="4" y="0"/>
                        <a:pt x="4" y="0"/>
                        <a:pt x="4" y="0"/>
                      </a:cubicBezTo>
                      <a:cubicBezTo>
                        <a:pt x="2" y="0"/>
                        <a:pt x="0" y="1"/>
                        <a:pt x="0" y="3"/>
                      </a:cubicBezTo>
                      <a:cubicBezTo>
                        <a:pt x="0" y="5"/>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12" name="Freeform 29">
                  <a:extLst>
                    <a:ext uri="{FF2B5EF4-FFF2-40B4-BE49-F238E27FC236}">
                      <a16:creationId xmlns:a16="http://schemas.microsoft.com/office/drawing/2014/main" id="{D1D30716-4216-87C8-D425-1C163B8E7424}"/>
                    </a:ext>
                  </a:extLst>
                </p:cNvPr>
                <p:cNvSpPr>
                  <a:spLocks noEditPoints="1"/>
                </p:cNvSpPr>
                <p:nvPr/>
              </p:nvSpPr>
              <p:spPr bwMode="auto">
                <a:xfrm>
                  <a:off x="25" y="473"/>
                  <a:ext cx="19" cy="12"/>
                </a:xfrm>
                <a:custGeom>
                  <a:avLst/>
                  <a:gdLst>
                    <a:gd name="T0" fmla="*/ 3 w 10"/>
                    <a:gd name="T1" fmla="*/ 6 h 6"/>
                    <a:gd name="T2" fmla="*/ 6 w 10"/>
                    <a:gd name="T3" fmla="*/ 6 h 6"/>
                    <a:gd name="T4" fmla="*/ 10 w 10"/>
                    <a:gd name="T5" fmla="*/ 3 h 6"/>
                    <a:gd name="T6" fmla="*/ 6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6" y="6"/>
                        <a:pt x="6" y="6"/>
                        <a:pt x="6" y="6"/>
                      </a:cubicBezTo>
                      <a:cubicBezTo>
                        <a:pt x="8" y="6"/>
                        <a:pt x="10" y="5"/>
                        <a:pt x="10" y="3"/>
                      </a:cubicBezTo>
                      <a:cubicBezTo>
                        <a:pt x="10" y="1"/>
                        <a:pt x="8" y="0"/>
                        <a:pt x="6" y="0"/>
                      </a:cubicBezTo>
                      <a:cubicBezTo>
                        <a:pt x="3" y="0"/>
                        <a:pt x="3" y="0"/>
                        <a:pt x="3" y="0"/>
                      </a:cubicBezTo>
                      <a:cubicBezTo>
                        <a:pt x="1" y="0"/>
                        <a:pt x="0" y="1"/>
                        <a:pt x="0" y="3"/>
                      </a:cubicBezTo>
                      <a:cubicBezTo>
                        <a:pt x="0" y="5"/>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13" name="Freeform 30">
                  <a:extLst>
                    <a:ext uri="{FF2B5EF4-FFF2-40B4-BE49-F238E27FC236}">
                      <a16:creationId xmlns:a16="http://schemas.microsoft.com/office/drawing/2014/main" id="{C150FFD0-5C9F-DC67-1428-7F30A558E7BA}"/>
                    </a:ext>
                  </a:extLst>
                </p:cNvPr>
                <p:cNvSpPr>
                  <a:spLocks noEditPoints="1"/>
                </p:cNvSpPr>
                <p:nvPr/>
              </p:nvSpPr>
              <p:spPr bwMode="auto">
                <a:xfrm>
                  <a:off x="356" y="577"/>
                  <a:ext cx="17" cy="18"/>
                </a:xfrm>
                <a:custGeom>
                  <a:avLst/>
                  <a:gdLst>
                    <a:gd name="T0" fmla="*/ 1 w 9"/>
                    <a:gd name="T1" fmla="*/ 8 h 9"/>
                    <a:gd name="T2" fmla="*/ 4 w 9"/>
                    <a:gd name="T3" fmla="*/ 9 h 9"/>
                    <a:gd name="T4" fmla="*/ 6 w 9"/>
                    <a:gd name="T5" fmla="*/ 8 h 9"/>
                    <a:gd name="T6" fmla="*/ 8 w 9"/>
                    <a:gd name="T7" fmla="*/ 4 h 9"/>
                    <a:gd name="T8" fmla="*/ 7 w 9"/>
                    <a:gd name="T9" fmla="*/ 0 h 9"/>
                    <a:gd name="T10" fmla="*/ 2 w 9"/>
                    <a:gd name="T11" fmla="*/ 2 h 9"/>
                    <a:gd name="T12" fmla="*/ 1 w 9"/>
                    <a:gd name="T13" fmla="*/ 4 h 9"/>
                    <a:gd name="T14" fmla="*/ 1 w 9"/>
                    <a:gd name="T15" fmla="*/ 8 h 9"/>
                    <a:gd name="T16" fmla="*/ 1 w 9"/>
                    <a:gd name="T17" fmla="*/ 8 h 9"/>
                    <a:gd name="T18" fmla="*/ 1 w 9"/>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1" y="8"/>
                      </a:moveTo>
                      <a:cubicBezTo>
                        <a:pt x="2" y="9"/>
                        <a:pt x="3" y="9"/>
                        <a:pt x="4" y="9"/>
                      </a:cubicBezTo>
                      <a:cubicBezTo>
                        <a:pt x="4" y="9"/>
                        <a:pt x="5" y="9"/>
                        <a:pt x="6" y="8"/>
                      </a:cubicBezTo>
                      <a:cubicBezTo>
                        <a:pt x="7" y="7"/>
                        <a:pt x="8" y="6"/>
                        <a:pt x="8" y="4"/>
                      </a:cubicBezTo>
                      <a:cubicBezTo>
                        <a:pt x="9" y="3"/>
                        <a:pt x="8" y="1"/>
                        <a:pt x="7" y="0"/>
                      </a:cubicBezTo>
                      <a:cubicBezTo>
                        <a:pt x="5" y="0"/>
                        <a:pt x="3" y="0"/>
                        <a:pt x="2" y="2"/>
                      </a:cubicBezTo>
                      <a:cubicBezTo>
                        <a:pt x="2" y="3"/>
                        <a:pt x="2" y="3"/>
                        <a:pt x="1" y="4"/>
                      </a:cubicBezTo>
                      <a:cubicBezTo>
                        <a:pt x="0" y="5"/>
                        <a:pt x="0" y="7"/>
                        <a:pt x="1" y="8"/>
                      </a:cubicBezTo>
                      <a:close/>
                      <a:moveTo>
                        <a:pt x="1" y="8"/>
                      </a:moveTo>
                      <a:cubicBezTo>
                        <a:pt x="1" y="8"/>
                        <a:pt x="1" y="8"/>
                        <a:pt x="1"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14" name="Freeform 31">
                  <a:extLst>
                    <a:ext uri="{FF2B5EF4-FFF2-40B4-BE49-F238E27FC236}">
                      <a16:creationId xmlns:a16="http://schemas.microsoft.com/office/drawing/2014/main" id="{618A6345-F2D3-A5F7-3D69-7A901FDFF288}"/>
                    </a:ext>
                  </a:extLst>
                </p:cNvPr>
                <p:cNvSpPr>
                  <a:spLocks noEditPoints="1"/>
                </p:cNvSpPr>
                <p:nvPr/>
              </p:nvSpPr>
              <p:spPr bwMode="auto">
                <a:xfrm>
                  <a:off x="4" y="504"/>
                  <a:ext cx="11" cy="19"/>
                </a:xfrm>
                <a:custGeom>
                  <a:avLst/>
                  <a:gdLst>
                    <a:gd name="T0" fmla="*/ 3 w 6"/>
                    <a:gd name="T1" fmla="*/ 10 h 10"/>
                    <a:gd name="T2" fmla="*/ 6 w 6"/>
                    <a:gd name="T3" fmla="*/ 7 h 10"/>
                    <a:gd name="T4" fmla="*/ 6 w 6"/>
                    <a:gd name="T5" fmla="*/ 4 h 10"/>
                    <a:gd name="T6" fmla="*/ 3 w 6"/>
                    <a:gd name="T7" fmla="*/ 0 h 10"/>
                    <a:gd name="T8" fmla="*/ 0 w 6"/>
                    <a:gd name="T9" fmla="*/ 4 h 10"/>
                    <a:gd name="T10" fmla="*/ 0 w 6"/>
                    <a:gd name="T11" fmla="*/ 7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4" y="10"/>
                        <a:pt x="6" y="9"/>
                        <a:pt x="6" y="7"/>
                      </a:cubicBezTo>
                      <a:cubicBezTo>
                        <a:pt x="6" y="4"/>
                        <a:pt x="6" y="4"/>
                        <a:pt x="6" y="4"/>
                      </a:cubicBezTo>
                      <a:cubicBezTo>
                        <a:pt x="6" y="2"/>
                        <a:pt x="4" y="0"/>
                        <a:pt x="3" y="0"/>
                      </a:cubicBezTo>
                      <a:cubicBezTo>
                        <a:pt x="1" y="0"/>
                        <a:pt x="0" y="2"/>
                        <a:pt x="0" y="4"/>
                      </a:cubicBezTo>
                      <a:cubicBezTo>
                        <a:pt x="0" y="7"/>
                        <a:pt x="0" y="7"/>
                        <a:pt x="0" y="7"/>
                      </a:cubicBezTo>
                      <a:cubicBezTo>
                        <a:pt x="0" y="9"/>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15" name="Freeform 32">
                  <a:extLst>
                    <a:ext uri="{FF2B5EF4-FFF2-40B4-BE49-F238E27FC236}">
                      <a16:creationId xmlns:a16="http://schemas.microsoft.com/office/drawing/2014/main" id="{BE839360-E7F6-218C-B45E-981A57664403}"/>
                    </a:ext>
                  </a:extLst>
                </p:cNvPr>
                <p:cNvSpPr>
                  <a:spLocks noEditPoints="1"/>
                </p:cNvSpPr>
                <p:nvPr/>
              </p:nvSpPr>
              <p:spPr bwMode="auto">
                <a:xfrm>
                  <a:off x="4" y="531"/>
                  <a:ext cx="11" cy="17"/>
                </a:xfrm>
                <a:custGeom>
                  <a:avLst/>
                  <a:gdLst>
                    <a:gd name="T0" fmla="*/ 3 w 6"/>
                    <a:gd name="T1" fmla="*/ 9 h 9"/>
                    <a:gd name="T2" fmla="*/ 6 w 6"/>
                    <a:gd name="T3" fmla="*/ 6 h 9"/>
                    <a:gd name="T4" fmla="*/ 6 w 6"/>
                    <a:gd name="T5" fmla="*/ 3 h 9"/>
                    <a:gd name="T6" fmla="*/ 3 w 6"/>
                    <a:gd name="T7" fmla="*/ 0 h 9"/>
                    <a:gd name="T8" fmla="*/ 0 w 6"/>
                    <a:gd name="T9" fmla="*/ 3 h 9"/>
                    <a:gd name="T10" fmla="*/ 0 w 6"/>
                    <a:gd name="T11" fmla="*/ 6 h 9"/>
                    <a:gd name="T12" fmla="*/ 3 w 6"/>
                    <a:gd name="T13" fmla="*/ 9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4" y="9"/>
                        <a:pt x="6" y="8"/>
                        <a:pt x="6" y="6"/>
                      </a:cubicBezTo>
                      <a:cubicBezTo>
                        <a:pt x="6" y="3"/>
                        <a:pt x="6" y="3"/>
                        <a:pt x="6" y="3"/>
                      </a:cubicBezTo>
                      <a:cubicBezTo>
                        <a:pt x="6" y="1"/>
                        <a:pt x="4" y="0"/>
                        <a:pt x="3" y="0"/>
                      </a:cubicBezTo>
                      <a:cubicBezTo>
                        <a:pt x="1" y="0"/>
                        <a:pt x="0" y="1"/>
                        <a:pt x="0" y="3"/>
                      </a:cubicBezTo>
                      <a:cubicBezTo>
                        <a:pt x="0" y="6"/>
                        <a:pt x="0" y="6"/>
                        <a:pt x="0" y="6"/>
                      </a:cubicBezTo>
                      <a:cubicBezTo>
                        <a:pt x="0" y="8"/>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16" name="Freeform 33">
                  <a:extLst>
                    <a:ext uri="{FF2B5EF4-FFF2-40B4-BE49-F238E27FC236}">
                      <a16:creationId xmlns:a16="http://schemas.microsoft.com/office/drawing/2014/main" id="{60EBA77F-CEBB-B73D-B822-01E3F1E01800}"/>
                    </a:ext>
                  </a:extLst>
                </p:cNvPr>
                <p:cNvSpPr>
                  <a:spLocks noEditPoints="1"/>
                </p:cNvSpPr>
                <p:nvPr/>
              </p:nvSpPr>
              <p:spPr bwMode="auto">
                <a:xfrm>
                  <a:off x="128" y="591"/>
                  <a:ext cx="21" cy="11"/>
                </a:xfrm>
                <a:custGeom>
                  <a:avLst/>
                  <a:gdLst>
                    <a:gd name="T0" fmla="*/ 8 w 11"/>
                    <a:gd name="T1" fmla="*/ 0 h 6"/>
                    <a:gd name="T2" fmla="*/ 3 w 11"/>
                    <a:gd name="T3" fmla="*/ 0 h 6"/>
                    <a:gd name="T4" fmla="*/ 0 w 11"/>
                    <a:gd name="T5" fmla="*/ 3 h 6"/>
                    <a:gd name="T6" fmla="*/ 3 w 11"/>
                    <a:gd name="T7" fmla="*/ 6 h 6"/>
                    <a:gd name="T8" fmla="*/ 8 w 11"/>
                    <a:gd name="T9" fmla="*/ 6 h 6"/>
                    <a:gd name="T10" fmla="*/ 11 w 11"/>
                    <a:gd name="T11" fmla="*/ 3 h 6"/>
                    <a:gd name="T12" fmla="*/ 8 w 11"/>
                    <a:gd name="T13" fmla="*/ 0 h 6"/>
                    <a:gd name="T14" fmla="*/ 8 w 11"/>
                    <a:gd name="T15" fmla="*/ 0 h 6"/>
                    <a:gd name="T16" fmla="*/ 8 w 11"/>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8" y="0"/>
                      </a:moveTo>
                      <a:cubicBezTo>
                        <a:pt x="3" y="0"/>
                        <a:pt x="3" y="0"/>
                        <a:pt x="3" y="0"/>
                      </a:cubicBezTo>
                      <a:cubicBezTo>
                        <a:pt x="1" y="0"/>
                        <a:pt x="0" y="1"/>
                        <a:pt x="0" y="3"/>
                      </a:cubicBezTo>
                      <a:cubicBezTo>
                        <a:pt x="0" y="5"/>
                        <a:pt x="1" y="6"/>
                        <a:pt x="3" y="6"/>
                      </a:cubicBezTo>
                      <a:cubicBezTo>
                        <a:pt x="8" y="6"/>
                        <a:pt x="8" y="6"/>
                        <a:pt x="8" y="6"/>
                      </a:cubicBezTo>
                      <a:cubicBezTo>
                        <a:pt x="9" y="6"/>
                        <a:pt x="11" y="5"/>
                        <a:pt x="11" y="3"/>
                      </a:cubicBezTo>
                      <a:cubicBezTo>
                        <a:pt x="11" y="1"/>
                        <a:pt x="9" y="0"/>
                        <a:pt x="8" y="0"/>
                      </a:cubicBezTo>
                      <a:close/>
                      <a:moveTo>
                        <a:pt x="8" y="0"/>
                      </a:move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17" name="Freeform 34">
                  <a:extLst>
                    <a:ext uri="{FF2B5EF4-FFF2-40B4-BE49-F238E27FC236}">
                      <a16:creationId xmlns:a16="http://schemas.microsoft.com/office/drawing/2014/main" id="{0311E569-21AC-E50E-CB99-821503645535}"/>
                    </a:ext>
                  </a:extLst>
                </p:cNvPr>
                <p:cNvSpPr>
                  <a:spLocks noEditPoints="1"/>
                </p:cNvSpPr>
                <p:nvPr/>
              </p:nvSpPr>
              <p:spPr bwMode="auto">
                <a:xfrm>
                  <a:off x="330" y="591"/>
                  <a:ext cx="22" cy="11"/>
                </a:xfrm>
                <a:custGeom>
                  <a:avLst/>
                  <a:gdLst>
                    <a:gd name="T0" fmla="*/ 6 w 11"/>
                    <a:gd name="T1" fmla="*/ 0 h 6"/>
                    <a:gd name="T2" fmla="*/ 3 w 11"/>
                    <a:gd name="T3" fmla="*/ 0 h 6"/>
                    <a:gd name="T4" fmla="*/ 0 w 11"/>
                    <a:gd name="T5" fmla="*/ 3 h 6"/>
                    <a:gd name="T6" fmla="*/ 3 w 11"/>
                    <a:gd name="T7" fmla="*/ 6 h 6"/>
                    <a:gd name="T8" fmla="*/ 8 w 11"/>
                    <a:gd name="T9" fmla="*/ 6 h 6"/>
                    <a:gd name="T10" fmla="*/ 8 w 11"/>
                    <a:gd name="T11" fmla="*/ 6 h 6"/>
                    <a:gd name="T12" fmla="*/ 8 w 11"/>
                    <a:gd name="T13" fmla="*/ 6 h 6"/>
                    <a:gd name="T14" fmla="*/ 8 w 11"/>
                    <a:gd name="T15" fmla="*/ 6 h 6"/>
                    <a:gd name="T16" fmla="*/ 11 w 11"/>
                    <a:gd name="T17" fmla="*/ 3 h 6"/>
                    <a:gd name="T18" fmla="*/ 8 w 11"/>
                    <a:gd name="T19" fmla="*/ 0 h 6"/>
                    <a:gd name="T20" fmla="*/ 6 w 11"/>
                    <a:gd name="T21" fmla="*/ 0 h 6"/>
                    <a:gd name="T22" fmla="*/ 6 w 11"/>
                    <a:gd name="T23" fmla="*/ 0 h 6"/>
                    <a:gd name="T24" fmla="*/ 6 w 11"/>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
                      <a:moveTo>
                        <a:pt x="6" y="0"/>
                      </a:moveTo>
                      <a:cubicBezTo>
                        <a:pt x="3" y="0"/>
                        <a:pt x="3" y="0"/>
                        <a:pt x="3" y="0"/>
                      </a:cubicBezTo>
                      <a:cubicBezTo>
                        <a:pt x="1" y="0"/>
                        <a:pt x="0" y="1"/>
                        <a:pt x="0" y="3"/>
                      </a:cubicBezTo>
                      <a:cubicBezTo>
                        <a:pt x="0" y="5"/>
                        <a:pt x="1" y="6"/>
                        <a:pt x="3" y="6"/>
                      </a:cubicBezTo>
                      <a:cubicBezTo>
                        <a:pt x="8" y="6"/>
                        <a:pt x="8" y="6"/>
                        <a:pt x="8" y="6"/>
                      </a:cubicBezTo>
                      <a:cubicBezTo>
                        <a:pt x="8" y="6"/>
                        <a:pt x="8" y="6"/>
                        <a:pt x="8" y="6"/>
                      </a:cubicBezTo>
                      <a:cubicBezTo>
                        <a:pt x="8" y="6"/>
                        <a:pt x="8" y="6"/>
                        <a:pt x="8" y="6"/>
                      </a:cubicBezTo>
                      <a:cubicBezTo>
                        <a:pt x="8" y="6"/>
                        <a:pt x="8" y="6"/>
                        <a:pt x="8" y="6"/>
                      </a:cubicBezTo>
                      <a:cubicBezTo>
                        <a:pt x="10" y="6"/>
                        <a:pt x="11" y="5"/>
                        <a:pt x="11" y="3"/>
                      </a:cubicBezTo>
                      <a:cubicBezTo>
                        <a:pt x="11" y="1"/>
                        <a:pt x="10" y="0"/>
                        <a:pt x="8" y="0"/>
                      </a:cubicBezTo>
                      <a:lnTo>
                        <a:pt x="6" y="0"/>
                      </a:lnTo>
                      <a:close/>
                      <a:moveTo>
                        <a:pt x="6" y="0"/>
                      </a:move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18" name="Freeform 35">
                  <a:extLst>
                    <a:ext uri="{FF2B5EF4-FFF2-40B4-BE49-F238E27FC236}">
                      <a16:creationId xmlns:a16="http://schemas.microsoft.com/office/drawing/2014/main" id="{06D36D65-AC71-5EF0-6209-8731AC84E164}"/>
                    </a:ext>
                  </a:extLst>
                </p:cNvPr>
                <p:cNvSpPr>
                  <a:spLocks noEditPoints="1"/>
                </p:cNvSpPr>
                <p:nvPr/>
              </p:nvSpPr>
              <p:spPr bwMode="auto">
                <a:xfrm>
                  <a:off x="4" y="556"/>
                  <a:ext cx="11" cy="17"/>
                </a:xfrm>
                <a:custGeom>
                  <a:avLst/>
                  <a:gdLst>
                    <a:gd name="T0" fmla="*/ 3 w 6"/>
                    <a:gd name="T1" fmla="*/ 9 h 9"/>
                    <a:gd name="T2" fmla="*/ 6 w 6"/>
                    <a:gd name="T3" fmla="*/ 6 h 9"/>
                    <a:gd name="T4" fmla="*/ 6 w 6"/>
                    <a:gd name="T5" fmla="*/ 3 h 9"/>
                    <a:gd name="T6" fmla="*/ 3 w 6"/>
                    <a:gd name="T7" fmla="*/ 0 h 9"/>
                    <a:gd name="T8" fmla="*/ 0 w 6"/>
                    <a:gd name="T9" fmla="*/ 3 h 9"/>
                    <a:gd name="T10" fmla="*/ 0 w 6"/>
                    <a:gd name="T11" fmla="*/ 6 h 9"/>
                    <a:gd name="T12" fmla="*/ 3 w 6"/>
                    <a:gd name="T13" fmla="*/ 9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4" y="9"/>
                        <a:pt x="6" y="8"/>
                        <a:pt x="6" y="6"/>
                      </a:cubicBezTo>
                      <a:cubicBezTo>
                        <a:pt x="6" y="3"/>
                        <a:pt x="6" y="3"/>
                        <a:pt x="6" y="3"/>
                      </a:cubicBezTo>
                      <a:cubicBezTo>
                        <a:pt x="6" y="1"/>
                        <a:pt x="4" y="0"/>
                        <a:pt x="3" y="0"/>
                      </a:cubicBezTo>
                      <a:cubicBezTo>
                        <a:pt x="1" y="0"/>
                        <a:pt x="0" y="1"/>
                        <a:pt x="0" y="3"/>
                      </a:cubicBezTo>
                      <a:cubicBezTo>
                        <a:pt x="0" y="6"/>
                        <a:pt x="0" y="6"/>
                        <a:pt x="0" y="6"/>
                      </a:cubicBezTo>
                      <a:cubicBezTo>
                        <a:pt x="0" y="8"/>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19" name="Freeform 36">
                  <a:extLst>
                    <a:ext uri="{FF2B5EF4-FFF2-40B4-BE49-F238E27FC236}">
                      <a16:creationId xmlns:a16="http://schemas.microsoft.com/office/drawing/2014/main" id="{891C91E9-D492-3BDE-4DC4-1E14AD9C0C0A}"/>
                    </a:ext>
                  </a:extLst>
                </p:cNvPr>
                <p:cNvSpPr>
                  <a:spLocks noEditPoints="1"/>
                </p:cNvSpPr>
                <p:nvPr/>
              </p:nvSpPr>
              <p:spPr bwMode="auto">
                <a:xfrm>
                  <a:off x="361" y="527"/>
                  <a:ext cx="14" cy="19"/>
                </a:xfrm>
                <a:custGeom>
                  <a:avLst/>
                  <a:gdLst>
                    <a:gd name="T0" fmla="*/ 3 w 7"/>
                    <a:gd name="T1" fmla="*/ 0 h 10"/>
                    <a:gd name="T2" fmla="*/ 0 w 7"/>
                    <a:gd name="T3" fmla="*/ 3 h 10"/>
                    <a:gd name="T4" fmla="*/ 0 w 7"/>
                    <a:gd name="T5" fmla="*/ 6 h 10"/>
                    <a:gd name="T6" fmla="*/ 3 w 7"/>
                    <a:gd name="T7" fmla="*/ 10 h 10"/>
                    <a:gd name="T8" fmla="*/ 7 w 7"/>
                    <a:gd name="T9" fmla="*/ 6 h 10"/>
                    <a:gd name="T10" fmla="*/ 7 w 7"/>
                    <a:gd name="T11" fmla="*/ 3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1"/>
                        <a:pt x="0" y="3"/>
                      </a:cubicBezTo>
                      <a:cubicBezTo>
                        <a:pt x="0" y="6"/>
                        <a:pt x="0" y="6"/>
                        <a:pt x="0" y="6"/>
                      </a:cubicBezTo>
                      <a:cubicBezTo>
                        <a:pt x="0" y="8"/>
                        <a:pt x="2" y="10"/>
                        <a:pt x="3" y="10"/>
                      </a:cubicBezTo>
                      <a:cubicBezTo>
                        <a:pt x="5" y="10"/>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20" name="Freeform 37">
                  <a:extLst>
                    <a:ext uri="{FF2B5EF4-FFF2-40B4-BE49-F238E27FC236}">
                      <a16:creationId xmlns:a16="http://schemas.microsoft.com/office/drawing/2014/main" id="{FE89EB7E-4E8F-AD36-02E2-8C3262818793}"/>
                    </a:ext>
                  </a:extLst>
                </p:cNvPr>
                <p:cNvSpPr>
                  <a:spLocks noEditPoints="1"/>
                </p:cNvSpPr>
                <p:nvPr/>
              </p:nvSpPr>
              <p:spPr bwMode="auto">
                <a:xfrm>
                  <a:off x="354" y="477"/>
                  <a:ext cx="17" cy="19"/>
                </a:xfrm>
                <a:custGeom>
                  <a:avLst/>
                  <a:gdLst>
                    <a:gd name="T0" fmla="*/ 3 w 9"/>
                    <a:gd name="T1" fmla="*/ 8 h 10"/>
                    <a:gd name="T2" fmla="*/ 5 w 9"/>
                    <a:gd name="T3" fmla="*/ 10 h 10"/>
                    <a:gd name="T4" fmla="*/ 7 w 9"/>
                    <a:gd name="T5" fmla="*/ 9 h 10"/>
                    <a:gd name="T6" fmla="*/ 8 w 9"/>
                    <a:gd name="T7" fmla="*/ 5 h 10"/>
                    <a:gd name="T8" fmla="*/ 5 w 9"/>
                    <a:gd name="T9" fmla="*/ 2 h 10"/>
                    <a:gd name="T10" fmla="*/ 1 w 9"/>
                    <a:gd name="T11" fmla="*/ 2 h 10"/>
                    <a:gd name="T12" fmla="*/ 1 w 9"/>
                    <a:gd name="T13" fmla="*/ 6 h 10"/>
                    <a:gd name="T14" fmla="*/ 3 w 9"/>
                    <a:gd name="T15" fmla="*/ 8 h 10"/>
                    <a:gd name="T16" fmla="*/ 3 w 9"/>
                    <a:gd name="T17" fmla="*/ 8 h 10"/>
                    <a:gd name="T18" fmla="*/ 3 w 9"/>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8"/>
                      </a:moveTo>
                      <a:cubicBezTo>
                        <a:pt x="3" y="9"/>
                        <a:pt x="4" y="10"/>
                        <a:pt x="5" y="10"/>
                      </a:cubicBezTo>
                      <a:cubicBezTo>
                        <a:pt x="6" y="10"/>
                        <a:pt x="7" y="9"/>
                        <a:pt x="7" y="9"/>
                      </a:cubicBezTo>
                      <a:cubicBezTo>
                        <a:pt x="9" y="8"/>
                        <a:pt x="9" y="6"/>
                        <a:pt x="8" y="5"/>
                      </a:cubicBezTo>
                      <a:cubicBezTo>
                        <a:pt x="7" y="4"/>
                        <a:pt x="6" y="2"/>
                        <a:pt x="5" y="2"/>
                      </a:cubicBezTo>
                      <a:cubicBezTo>
                        <a:pt x="4" y="0"/>
                        <a:pt x="2" y="1"/>
                        <a:pt x="1" y="2"/>
                      </a:cubicBezTo>
                      <a:cubicBezTo>
                        <a:pt x="0" y="3"/>
                        <a:pt x="0" y="5"/>
                        <a:pt x="1" y="6"/>
                      </a:cubicBezTo>
                      <a:cubicBezTo>
                        <a:pt x="2" y="7"/>
                        <a:pt x="2" y="8"/>
                        <a:pt x="3" y="8"/>
                      </a:cubicBezTo>
                      <a:close/>
                      <a:moveTo>
                        <a:pt x="3" y="8"/>
                      </a:moveTo>
                      <a:cubicBezTo>
                        <a:pt x="3" y="8"/>
                        <a:pt x="3" y="8"/>
                        <a:pt x="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21" name="Freeform 38">
                  <a:extLst>
                    <a:ext uri="{FF2B5EF4-FFF2-40B4-BE49-F238E27FC236}">
                      <a16:creationId xmlns:a16="http://schemas.microsoft.com/office/drawing/2014/main" id="{5C799CB1-AE4F-F8B9-81BD-C64978EAFA0E}"/>
                    </a:ext>
                  </a:extLst>
                </p:cNvPr>
                <p:cNvSpPr>
                  <a:spLocks noEditPoints="1"/>
                </p:cNvSpPr>
                <p:nvPr/>
              </p:nvSpPr>
              <p:spPr bwMode="auto">
                <a:xfrm>
                  <a:off x="361" y="552"/>
                  <a:ext cx="14" cy="19"/>
                </a:xfrm>
                <a:custGeom>
                  <a:avLst/>
                  <a:gdLst>
                    <a:gd name="T0" fmla="*/ 3 w 7"/>
                    <a:gd name="T1" fmla="*/ 0 h 10"/>
                    <a:gd name="T2" fmla="*/ 0 w 7"/>
                    <a:gd name="T3" fmla="*/ 3 h 10"/>
                    <a:gd name="T4" fmla="*/ 0 w 7"/>
                    <a:gd name="T5" fmla="*/ 6 h 10"/>
                    <a:gd name="T6" fmla="*/ 3 w 7"/>
                    <a:gd name="T7" fmla="*/ 10 h 10"/>
                    <a:gd name="T8" fmla="*/ 7 w 7"/>
                    <a:gd name="T9" fmla="*/ 6 h 10"/>
                    <a:gd name="T10" fmla="*/ 7 w 7"/>
                    <a:gd name="T11" fmla="*/ 3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1"/>
                        <a:pt x="0" y="3"/>
                      </a:cubicBezTo>
                      <a:cubicBezTo>
                        <a:pt x="0" y="6"/>
                        <a:pt x="0" y="6"/>
                        <a:pt x="0" y="6"/>
                      </a:cubicBezTo>
                      <a:cubicBezTo>
                        <a:pt x="0" y="8"/>
                        <a:pt x="2" y="10"/>
                        <a:pt x="3" y="10"/>
                      </a:cubicBezTo>
                      <a:cubicBezTo>
                        <a:pt x="5" y="10"/>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22" name="Freeform 39">
                  <a:extLst>
                    <a:ext uri="{FF2B5EF4-FFF2-40B4-BE49-F238E27FC236}">
                      <a16:creationId xmlns:a16="http://schemas.microsoft.com/office/drawing/2014/main" id="{586A5D6D-F370-DF1C-F1BA-4E7E1E1A9D85}"/>
                    </a:ext>
                  </a:extLst>
                </p:cNvPr>
                <p:cNvSpPr>
                  <a:spLocks noEditPoints="1"/>
                </p:cNvSpPr>
                <p:nvPr/>
              </p:nvSpPr>
              <p:spPr bwMode="auto">
                <a:xfrm>
                  <a:off x="4" y="481"/>
                  <a:ext cx="17" cy="17"/>
                </a:xfrm>
                <a:custGeom>
                  <a:avLst/>
                  <a:gdLst>
                    <a:gd name="T0" fmla="*/ 2 w 9"/>
                    <a:gd name="T1" fmla="*/ 9 h 9"/>
                    <a:gd name="T2" fmla="*/ 4 w 9"/>
                    <a:gd name="T3" fmla="*/ 9 h 9"/>
                    <a:gd name="T4" fmla="*/ 7 w 9"/>
                    <a:gd name="T5" fmla="*/ 7 h 9"/>
                    <a:gd name="T6" fmla="*/ 8 w 9"/>
                    <a:gd name="T7" fmla="*/ 5 h 9"/>
                    <a:gd name="T8" fmla="*/ 8 w 9"/>
                    <a:gd name="T9" fmla="*/ 1 h 9"/>
                    <a:gd name="T10" fmla="*/ 3 w 9"/>
                    <a:gd name="T11" fmla="*/ 1 h 9"/>
                    <a:gd name="T12" fmla="*/ 1 w 9"/>
                    <a:gd name="T13" fmla="*/ 5 h 9"/>
                    <a:gd name="T14" fmla="*/ 2 w 9"/>
                    <a:gd name="T15" fmla="*/ 9 h 9"/>
                    <a:gd name="T16" fmla="*/ 2 w 9"/>
                    <a:gd name="T17" fmla="*/ 9 h 9"/>
                    <a:gd name="T18" fmla="*/ 2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9"/>
                      </a:moveTo>
                      <a:cubicBezTo>
                        <a:pt x="3" y="9"/>
                        <a:pt x="3" y="9"/>
                        <a:pt x="4" y="9"/>
                      </a:cubicBezTo>
                      <a:cubicBezTo>
                        <a:pt x="5" y="9"/>
                        <a:pt x="6" y="8"/>
                        <a:pt x="7" y="7"/>
                      </a:cubicBezTo>
                      <a:cubicBezTo>
                        <a:pt x="7" y="7"/>
                        <a:pt x="7" y="6"/>
                        <a:pt x="8" y="5"/>
                      </a:cubicBezTo>
                      <a:cubicBezTo>
                        <a:pt x="9" y="4"/>
                        <a:pt x="9" y="2"/>
                        <a:pt x="8" y="1"/>
                      </a:cubicBezTo>
                      <a:cubicBezTo>
                        <a:pt x="6" y="0"/>
                        <a:pt x="4" y="0"/>
                        <a:pt x="3" y="1"/>
                      </a:cubicBezTo>
                      <a:cubicBezTo>
                        <a:pt x="2" y="2"/>
                        <a:pt x="1" y="3"/>
                        <a:pt x="1" y="5"/>
                      </a:cubicBezTo>
                      <a:cubicBezTo>
                        <a:pt x="0" y="6"/>
                        <a:pt x="1" y="8"/>
                        <a:pt x="2" y="9"/>
                      </a:cubicBezTo>
                      <a:close/>
                      <a:moveTo>
                        <a:pt x="2" y="9"/>
                      </a:moveTo>
                      <a:cubicBezTo>
                        <a:pt x="2" y="9"/>
                        <a:pt x="2" y="9"/>
                        <a:pt x="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23" name="Freeform 40">
                  <a:extLst>
                    <a:ext uri="{FF2B5EF4-FFF2-40B4-BE49-F238E27FC236}">
                      <a16:creationId xmlns:a16="http://schemas.microsoft.com/office/drawing/2014/main" id="{AF4D146C-1069-9F04-5963-8DB9093F5983}"/>
                    </a:ext>
                  </a:extLst>
                </p:cNvPr>
                <p:cNvSpPr>
                  <a:spLocks noEditPoints="1"/>
                </p:cNvSpPr>
                <p:nvPr/>
              </p:nvSpPr>
              <p:spPr bwMode="auto">
                <a:xfrm>
                  <a:off x="6" y="579"/>
                  <a:ext cx="17" cy="17"/>
                </a:xfrm>
                <a:custGeom>
                  <a:avLst/>
                  <a:gdLst>
                    <a:gd name="T0" fmla="*/ 2 w 9"/>
                    <a:gd name="T1" fmla="*/ 1 h 9"/>
                    <a:gd name="T2" fmla="*/ 1 w 9"/>
                    <a:gd name="T3" fmla="*/ 5 h 9"/>
                    <a:gd name="T4" fmla="*/ 4 w 9"/>
                    <a:gd name="T5" fmla="*/ 9 h 9"/>
                    <a:gd name="T6" fmla="*/ 6 w 9"/>
                    <a:gd name="T7" fmla="*/ 9 h 9"/>
                    <a:gd name="T8" fmla="*/ 8 w 9"/>
                    <a:gd name="T9" fmla="*/ 8 h 9"/>
                    <a:gd name="T10" fmla="*/ 8 w 9"/>
                    <a:gd name="T11" fmla="*/ 4 h 9"/>
                    <a:gd name="T12" fmla="*/ 6 w 9"/>
                    <a:gd name="T13" fmla="*/ 2 h 9"/>
                    <a:gd name="T14" fmla="*/ 2 w 9"/>
                    <a:gd name="T15" fmla="*/ 1 h 9"/>
                    <a:gd name="T16" fmla="*/ 2 w 9"/>
                    <a:gd name="T17" fmla="*/ 1 h 9"/>
                    <a:gd name="T18" fmla="*/ 2 w 9"/>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1"/>
                      </a:moveTo>
                      <a:cubicBezTo>
                        <a:pt x="0" y="2"/>
                        <a:pt x="0" y="4"/>
                        <a:pt x="1" y="5"/>
                      </a:cubicBezTo>
                      <a:cubicBezTo>
                        <a:pt x="2" y="7"/>
                        <a:pt x="3" y="8"/>
                        <a:pt x="4" y="9"/>
                      </a:cubicBezTo>
                      <a:cubicBezTo>
                        <a:pt x="4" y="9"/>
                        <a:pt x="5" y="9"/>
                        <a:pt x="6" y="9"/>
                      </a:cubicBezTo>
                      <a:cubicBezTo>
                        <a:pt x="7" y="9"/>
                        <a:pt x="7" y="9"/>
                        <a:pt x="8" y="8"/>
                      </a:cubicBezTo>
                      <a:cubicBezTo>
                        <a:pt x="9" y="7"/>
                        <a:pt x="9" y="5"/>
                        <a:pt x="8" y="4"/>
                      </a:cubicBezTo>
                      <a:cubicBezTo>
                        <a:pt x="7" y="3"/>
                        <a:pt x="7" y="3"/>
                        <a:pt x="6" y="2"/>
                      </a:cubicBezTo>
                      <a:cubicBezTo>
                        <a:pt x="5" y="0"/>
                        <a:pt x="3" y="0"/>
                        <a:pt x="2" y="1"/>
                      </a:cubicBezTo>
                      <a:close/>
                      <a:moveTo>
                        <a:pt x="2" y="1"/>
                      </a:move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24" name="Freeform 41">
                  <a:extLst>
                    <a:ext uri="{FF2B5EF4-FFF2-40B4-BE49-F238E27FC236}">
                      <a16:creationId xmlns:a16="http://schemas.microsoft.com/office/drawing/2014/main" id="{21F235D7-0C7F-D445-CB8C-AF43E200C1CD}"/>
                    </a:ext>
                  </a:extLst>
                </p:cNvPr>
                <p:cNvSpPr>
                  <a:spLocks noEditPoints="1"/>
                </p:cNvSpPr>
                <p:nvPr/>
              </p:nvSpPr>
              <p:spPr bwMode="auto">
                <a:xfrm>
                  <a:off x="361" y="502"/>
                  <a:ext cx="14" cy="18"/>
                </a:xfrm>
                <a:custGeom>
                  <a:avLst/>
                  <a:gdLst>
                    <a:gd name="T0" fmla="*/ 3 w 7"/>
                    <a:gd name="T1" fmla="*/ 0 h 9"/>
                    <a:gd name="T2" fmla="*/ 0 w 7"/>
                    <a:gd name="T3" fmla="*/ 3 h 9"/>
                    <a:gd name="T4" fmla="*/ 0 w 7"/>
                    <a:gd name="T5" fmla="*/ 6 h 9"/>
                    <a:gd name="T6" fmla="*/ 3 w 7"/>
                    <a:gd name="T7" fmla="*/ 9 h 9"/>
                    <a:gd name="T8" fmla="*/ 7 w 7"/>
                    <a:gd name="T9" fmla="*/ 6 h 9"/>
                    <a:gd name="T10" fmla="*/ 7 w 7"/>
                    <a:gd name="T11" fmla="*/ 3 h 9"/>
                    <a:gd name="T12" fmla="*/ 3 w 7"/>
                    <a:gd name="T13" fmla="*/ 0 h 9"/>
                    <a:gd name="T14" fmla="*/ 3 w 7"/>
                    <a:gd name="T15" fmla="*/ 0 h 9"/>
                    <a:gd name="T16" fmla="*/ 3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3" y="0"/>
                      </a:moveTo>
                      <a:cubicBezTo>
                        <a:pt x="2" y="0"/>
                        <a:pt x="0" y="1"/>
                        <a:pt x="0" y="3"/>
                      </a:cubicBezTo>
                      <a:cubicBezTo>
                        <a:pt x="0" y="6"/>
                        <a:pt x="0" y="6"/>
                        <a:pt x="0" y="6"/>
                      </a:cubicBezTo>
                      <a:cubicBezTo>
                        <a:pt x="0" y="8"/>
                        <a:pt x="2" y="9"/>
                        <a:pt x="3" y="9"/>
                      </a:cubicBezTo>
                      <a:cubicBezTo>
                        <a:pt x="5" y="9"/>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25" name="Freeform 42">
                  <a:extLst>
                    <a:ext uri="{FF2B5EF4-FFF2-40B4-BE49-F238E27FC236}">
                      <a16:creationId xmlns:a16="http://schemas.microsoft.com/office/drawing/2014/main" id="{98DD71C2-DAFF-27E1-B181-020B309D1607}"/>
                    </a:ext>
                  </a:extLst>
                </p:cNvPr>
                <p:cNvSpPr>
                  <a:spLocks noEditPoints="1"/>
                </p:cNvSpPr>
                <p:nvPr/>
              </p:nvSpPr>
              <p:spPr bwMode="auto">
                <a:xfrm>
                  <a:off x="41" y="627"/>
                  <a:ext cx="56" cy="56"/>
                </a:xfrm>
                <a:custGeom>
                  <a:avLst/>
                  <a:gdLst>
                    <a:gd name="T0" fmla="*/ 29 w 29"/>
                    <a:gd name="T1" fmla="*/ 14 h 29"/>
                    <a:gd name="T2" fmla="*/ 14 w 29"/>
                    <a:gd name="T3" fmla="*/ 0 h 29"/>
                    <a:gd name="T4" fmla="*/ 0 w 29"/>
                    <a:gd name="T5" fmla="*/ 14 h 29"/>
                    <a:gd name="T6" fmla="*/ 14 w 29"/>
                    <a:gd name="T7" fmla="*/ 29 h 29"/>
                    <a:gd name="T8" fmla="*/ 29 w 29"/>
                    <a:gd name="T9" fmla="*/ 14 h 29"/>
                    <a:gd name="T10" fmla="*/ 14 w 29"/>
                    <a:gd name="T11" fmla="*/ 22 h 29"/>
                    <a:gd name="T12" fmla="*/ 6 w 29"/>
                    <a:gd name="T13" fmla="*/ 14 h 29"/>
                    <a:gd name="T14" fmla="*/ 14 w 29"/>
                    <a:gd name="T15" fmla="*/ 6 h 29"/>
                    <a:gd name="T16" fmla="*/ 22 w 29"/>
                    <a:gd name="T17" fmla="*/ 14 h 29"/>
                    <a:gd name="T18" fmla="*/ 14 w 29"/>
                    <a:gd name="T19" fmla="*/ 22 h 29"/>
                    <a:gd name="T20" fmla="*/ 14 w 29"/>
                    <a:gd name="T21" fmla="*/ 22 h 29"/>
                    <a:gd name="T22" fmla="*/ 14 w 29"/>
                    <a:gd name="T23"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29" y="14"/>
                      </a:moveTo>
                      <a:cubicBezTo>
                        <a:pt x="29" y="6"/>
                        <a:pt x="22" y="0"/>
                        <a:pt x="14" y="0"/>
                      </a:cubicBezTo>
                      <a:cubicBezTo>
                        <a:pt x="6" y="0"/>
                        <a:pt x="0" y="6"/>
                        <a:pt x="0" y="14"/>
                      </a:cubicBezTo>
                      <a:cubicBezTo>
                        <a:pt x="0" y="22"/>
                        <a:pt x="6" y="29"/>
                        <a:pt x="14" y="29"/>
                      </a:cubicBezTo>
                      <a:cubicBezTo>
                        <a:pt x="22" y="29"/>
                        <a:pt x="29" y="22"/>
                        <a:pt x="29" y="14"/>
                      </a:cubicBezTo>
                      <a:close/>
                      <a:moveTo>
                        <a:pt x="14" y="22"/>
                      </a:moveTo>
                      <a:cubicBezTo>
                        <a:pt x="10" y="22"/>
                        <a:pt x="6" y="19"/>
                        <a:pt x="6" y="14"/>
                      </a:cubicBezTo>
                      <a:cubicBezTo>
                        <a:pt x="6" y="10"/>
                        <a:pt x="10" y="6"/>
                        <a:pt x="14" y="6"/>
                      </a:cubicBezTo>
                      <a:cubicBezTo>
                        <a:pt x="19" y="6"/>
                        <a:pt x="22" y="10"/>
                        <a:pt x="22" y="14"/>
                      </a:cubicBezTo>
                      <a:cubicBezTo>
                        <a:pt x="22" y="19"/>
                        <a:pt x="19" y="22"/>
                        <a:pt x="14" y="22"/>
                      </a:cubicBezTo>
                      <a:close/>
                      <a:moveTo>
                        <a:pt x="14" y="22"/>
                      </a:moveTo>
                      <a:cubicBezTo>
                        <a:pt x="14" y="22"/>
                        <a:pt x="14" y="22"/>
                        <a:pt x="14"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26" name="Freeform 43">
                  <a:extLst>
                    <a:ext uri="{FF2B5EF4-FFF2-40B4-BE49-F238E27FC236}">
                      <a16:creationId xmlns:a16="http://schemas.microsoft.com/office/drawing/2014/main" id="{3A537C08-F17B-D5EE-84BD-1849A177925F}"/>
                    </a:ext>
                  </a:extLst>
                </p:cNvPr>
                <p:cNvSpPr>
                  <a:spLocks noEditPoints="1"/>
                </p:cNvSpPr>
                <p:nvPr/>
              </p:nvSpPr>
              <p:spPr bwMode="auto">
                <a:xfrm>
                  <a:off x="305" y="639"/>
                  <a:ext cx="14" cy="13"/>
                </a:xfrm>
                <a:custGeom>
                  <a:avLst/>
                  <a:gdLst>
                    <a:gd name="T0" fmla="*/ 7 w 7"/>
                    <a:gd name="T1" fmla="*/ 4 h 7"/>
                    <a:gd name="T2" fmla="*/ 4 w 7"/>
                    <a:gd name="T3" fmla="*/ 7 h 7"/>
                    <a:gd name="T4" fmla="*/ 0 w 7"/>
                    <a:gd name="T5" fmla="*/ 4 h 7"/>
                    <a:gd name="T6" fmla="*/ 4 w 7"/>
                    <a:gd name="T7" fmla="*/ 0 h 7"/>
                    <a:gd name="T8" fmla="*/ 7 w 7"/>
                    <a:gd name="T9" fmla="*/ 4 h 7"/>
                    <a:gd name="T10" fmla="*/ 7 w 7"/>
                    <a:gd name="T11" fmla="*/ 4 h 7"/>
                    <a:gd name="T12" fmla="*/ 7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4"/>
                      </a:moveTo>
                      <a:cubicBezTo>
                        <a:pt x="7" y="5"/>
                        <a:pt x="5" y="7"/>
                        <a:pt x="4" y="7"/>
                      </a:cubicBezTo>
                      <a:cubicBezTo>
                        <a:pt x="2" y="7"/>
                        <a:pt x="0" y="5"/>
                        <a:pt x="0" y="4"/>
                      </a:cubicBezTo>
                      <a:cubicBezTo>
                        <a:pt x="0" y="2"/>
                        <a:pt x="2" y="0"/>
                        <a:pt x="4" y="0"/>
                      </a:cubicBezTo>
                      <a:cubicBezTo>
                        <a:pt x="5" y="0"/>
                        <a:pt x="7" y="2"/>
                        <a:pt x="7" y="4"/>
                      </a:cubicBezTo>
                      <a:close/>
                      <a:moveTo>
                        <a:pt x="7" y="4"/>
                      </a:moveTo>
                      <a:cubicBezTo>
                        <a:pt x="7" y="4"/>
                        <a:pt x="7" y="4"/>
                        <a:pt x="7"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27" name="Freeform 44">
                  <a:extLst>
                    <a:ext uri="{FF2B5EF4-FFF2-40B4-BE49-F238E27FC236}">
                      <a16:creationId xmlns:a16="http://schemas.microsoft.com/office/drawing/2014/main" id="{DCDA7A56-A64D-0DE0-A636-ACCF420ED423}"/>
                    </a:ext>
                  </a:extLst>
                </p:cNvPr>
                <p:cNvSpPr>
                  <a:spLocks noEditPoints="1"/>
                </p:cNvSpPr>
                <p:nvPr/>
              </p:nvSpPr>
              <p:spPr bwMode="auto">
                <a:xfrm>
                  <a:off x="282" y="639"/>
                  <a:ext cx="12" cy="13"/>
                </a:xfrm>
                <a:custGeom>
                  <a:avLst/>
                  <a:gdLst>
                    <a:gd name="T0" fmla="*/ 6 w 6"/>
                    <a:gd name="T1" fmla="*/ 4 h 7"/>
                    <a:gd name="T2" fmla="*/ 3 w 6"/>
                    <a:gd name="T3" fmla="*/ 7 h 7"/>
                    <a:gd name="T4" fmla="*/ 0 w 6"/>
                    <a:gd name="T5" fmla="*/ 4 h 7"/>
                    <a:gd name="T6" fmla="*/ 3 w 6"/>
                    <a:gd name="T7" fmla="*/ 0 h 7"/>
                    <a:gd name="T8" fmla="*/ 6 w 6"/>
                    <a:gd name="T9" fmla="*/ 4 h 7"/>
                    <a:gd name="T10" fmla="*/ 6 w 6"/>
                    <a:gd name="T11" fmla="*/ 4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5"/>
                        <a:pt x="4" y="7"/>
                        <a:pt x="3" y="7"/>
                      </a:cubicBezTo>
                      <a:cubicBezTo>
                        <a:pt x="1" y="7"/>
                        <a:pt x="0" y="5"/>
                        <a:pt x="0" y="4"/>
                      </a:cubicBezTo>
                      <a:cubicBezTo>
                        <a:pt x="0" y="2"/>
                        <a:pt x="1" y="0"/>
                        <a:pt x="3" y="0"/>
                      </a:cubicBezTo>
                      <a:cubicBezTo>
                        <a:pt x="4" y="0"/>
                        <a:pt x="6" y="2"/>
                        <a:pt x="6" y="4"/>
                      </a:cubicBezTo>
                      <a:close/>
                      <a:moveTo>
                        <a:pt x="6" y="4"/>
                      </a:moveTo>
                      <a:cubicBezTo>
                        <a:pt x="6" y="4"/>
                        <a:pt x="6" y="4"/>
                        <a:pt x="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28" name="Freeform 45">
                  <a:extLst>
                    <a:ext uri="{FF2B5EF4-FFF2-40B4-BE49-F238E27FC236}">
                      <a16:creationId xmlns:a16="http://schemas.microsoft.com/office/drawing/2014/main" id="{93FC4470-0BB5-8F80-065F-224D55302285}"/>
                    </a:ext>
                  </a:extLst>
                </p:cNvPr>
                <p:cNvSpPr>
                  <a:spLocks noEditPoints="1"/>
                </p:cNvSpPr>
                <p:nvPr/>
              </p:nvSpPr>
              <p:spPr bwMode="auto">
                <a:xfrm>
                  <a:off x="319" y="658"/>
                  <a:ext cx="11"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29" name="Freeform 46">
                  <a:extLst>
                    <a:ext uri="{FF2B5EF4-FFF2-40B4-BE49-F238E27FC236}">
                      <a16:creationId xmlns:a16="http://schemas.microsoft.com/office/drawing/2014/main" id="{25CFE1D9-B867-C995-3EB9-74CDAE2BB385}"/>
                    </a:ext>
                  </a:extLst>
                </p:cNvPr>
                <p:cNvSpPr>
                  <a:spLocks noEditPoints="1"/>
                </p:cNvSpPr>
                <p:nvPr/>
              </p:nvSpPr>
              <p:spPr bwMode="auto">
                <a:xfrm>
                  <a:off x="294" y="658"/>
                  <a:ext cx="11"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30" name="Freeform 47">
                  <a:extLst>
                    <a:ext uri="{FF2B5EF4-FFF2-40B4-BE49-F238E27FC236}">
                      <a16:creationId xmlns:a16="http://schemas.microsoft.com/office/drawing/2014/main" id="{58DF9C7A-A004-932B-33E6-527432D0C1C2}"/>
                    </a:ext>
                  </a:extLst>
                </p:cNvPr>
                <p:cNvSpPr>
                  <a:spLocks noEditPoints="1"/>
                </p:cNvSpPr>
                <p:nvPr/>
              </p:nvSpPr>
              <p:spPr bwMode="auto">
                <a:xfrm>
                  <a:off x="257" y="639"/>
                  <a:ext cx="12" cy="13"/>
                </a:xfrm>
                <a:custGeom>
                  <a:avLst/>
                  <a:gdLst>
                    <a:gd name="T0" fmla="*/ 6 w 6"/>
                    <a:gd name="T1" fmla="*/ 4 h 7"/>
                    <a:gd name="T2" fmla="*/ 3 w 6"/>
                    <a:gd name="T3" fmla="*/ 7 h 7"/>
                    <a:gd name="T4" fmla="*/ 0 w 6"/>
                    <a:gd name="T5" fmla="*/ 4 h 7"/>
                    <a:gd name="T6" fmla="*/ 3 w 6"/>
                    <a:gd name="T7" fmla="*/ 0 h 7"/>
                    <a:gd name="T8" fmla="*/ 6 w 6"/>
                    <a:gd name="T9" fmla="*/ 4 h 7"/>
                    <a:gd name="T10" fmla="*/ 6 w 6"/>
                    <a:gd name="T11" fmla="*/ 4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5"/>
                        <a:pt x="5" y="7"/>
                        <a:pt x="3" y="7"/>
                      </a:cubicBezTo>
                      <a:cubicBezTo>
                        <a:pt x="1" y="7"/>
                        <a:pt x="0" y="5"/>
                        <a:pt x="0" y="4"/>
                      </a:cubicBezTo>
                      <a:cubicBezTo>
                        <a:pt x="0" y="2"/>
                        <a:pt x="1" y="0"/>
                        <a:pt x="3" y="0"/>
                      </a:cubicBezTo>
                      <a:cubicBezTo>
                        <a:pt x="5" y="0"/>
                        <a:pt x="6" y="2"/>
                        <a:pt x="6" y="4"/>
                      </a:cubicBezTo>
                      <a:close/>
                      <a:moveTo>
                        <a:pt x="6" y="4"/>
                      </a:moveTo>
                      <a:cubicBezTo>
                        <a:pt x="6" y="4"/>
                        <a:pt x="6" y="4"/>
                        <a:pt x="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31" name="Freeform 48">
                  <a:extLst>
                    <a:ext uri="{FF2B5EF4-FFF2-40B4-BE49-F238E27FC236}">
                      <a16:creationId xmlns:a16="http://schemas.microsoft.com/office/drawing/2014/main" id="{241F0759-54E8-FFE4-7FD4-5CEC34FAA465}"/>
                    </a:ext>
                  </a:extLst>
                </p:cNvPr>
                <p:cNvSpPr>
                  <a:spLocks noEditPoints="1"/>
                </p:cNvSpPr>
                <p:nvPr/>
              </p:nvSpPr>
              <p:spPr bwMode="auto">
                <a:xfrm>
                  <a:off x="269" y="658"/>
                  <a:ext cx="13" cy="12"/>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3" y="6"/>
                      </a:cubicBezTo>
                      <a:cubicBezTo>
                        <a:pt x="2" y="6"/>
                        <a:pt x="0" y="5"/>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32" name="Freeform 49">
                  <a:extLst>
                    <a:ext uri="{FF2B5EF4-FFF2-40B4-BE49-F238E27FC236}">
                      <a16:creationId xmlns:a16="http://schemas.microsoft.com/office/drawing/2014/main" id="{01B18174-7BA2-D83A-3FAD-57003E283064}"/>
                    </a:ext>
                  </a:extLst>
                </p:cNvPr>
                <p:cNvSpPr>
                  <a:spLocks noEditPoints="1"/>
                </p:cNvSpPr>
                <p:nvPr/>
              </p:nvSpPr>
              <p:spPr bwMode="auto">
                <a:xfrm>
                  <a:off x="232" y="639"/>
                  <a:ext cx="11" cy="13"/>
                </a:xfrm>
                <a:custGeom>
                  <a:avLst/>
                  <a:gdLst>
                    <a:gd name="T0" fmla="*/ 6 w 6"/>
                    <a:gd name="T1" fmla="*/ 4 h 7"/>
                    <a:gd name="T2" fmla="*/ 3 w 6"/>
                    <a:gd name="T3" fmla="*/ 7 h 7"/>
                    <a:gd name="T4" fmla="*/ 0 w 6"/>
                    <a:gd name="T5" fmla="*/ 4 h 7"/>
                    <a:gd name="T6" fmla="*/ 3 w 6"/>
                    <a:gd name="T7" fmla="*/ 0 h 7"/>
                    <a:gd name="T8" fmla="*/ 6 w 6"/>
                    <a:gd name="T9" fmla="*/ 4 h 7"/>
                    <a:gd name="T10" fmla="*/ 6 w 6"/>
                    <a:gd name="T11" fmla="*/ 4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5"/>
                        <a:pt x="5" y="7"/>
                        <a:pt x="3" y="7"/>
                      </a:cubicBezTo>
                      <a:cubicBezTo>
                        <a:pt x="1" y="7"/>
                        <a:pt x="0" y="5"/>
                        <a:pt x="0" y="4"/>
                      </a:cubicBezTo>
                      <a:cubicBezTo>
                        <a:pt x="0" y="2"/>
                        <a:pt x="1" y="0"/>
                        <a:pt x="3" y="0"/>
                      </a:cubicBezTo>
                      <a:cubicBezTo>
                        <a:pt x="5" y="0"/>
                        <a:pt x="6" y="2"/>
                        <a:pt x="6" y="4"/>
                      </a:cubicBezTo>
                      <a:close/>
                      <a:moveTo>
                        <a:pt x="6" y="4"/>
                      </a:moveTo>
                      <a:cubicBezTo>
                        <a:pt x="6" y="4"/>
                        <a:pt x="6" y="4"/>
                        <a:pt x="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33" name="Freeform 50">
                  <a:extLst>
                    <a:ext uri="{FF2B5EF4-FFF2-40B4-BE49-F238E27FC236}">
                      <a16:creationId xmlns:a16="http://schemas.microsoft.com/office/drawing/2014/main" id="{DE757F5D-1FDE-F963-21F7-E84AF3FFB5F7}"/>
                    </a:ext>
                  </a:extLst>
                </p:cNvPr>
                <p:cNvSpPr>
                  <a:spLocks noEditPoints="1"/>
                </p:cNvSpPr>
                <p:nvPr/>
              </p:nvSpPr>
              <p:spPr bwMode="auto">
                <a:xfrm>
                  <a:off x="243" y="658"/>
                  <a:ext cx="14" cy="12"/>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4" y="6"/>
                      </a:cubicBezTo>
                      <a:cubicBezTo>
                        <a:pt x="2" y="6"/>
                        <a:pt x="0" y="5"/>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34" name="Freeform 51">
                  <a:extLst>
                    <a:ext uri="{FF2B5EF4-FFF2-40B4-BE49-F238E27FC236}">
                      <a16:creationId xmlns:a16="http://schemas.microsoft.com/office/drawing/2014/main" id="{DB801E8F-ED5D-1DC9-EE20-F8B9CEF5F7C6}"/>
                    </a:ext>
                  </a:extLst>
                </p:cNvPr>
                <p:cNvSpPr>
                  <a:spLocks noEditPoints="1"/>
                </p:cNvSpPr>
                <p:nvPr/>
              </p:nvSpPr>
              <p:spPr bwMode="auto">
                <a:xfrm>
                  <a:off x="207" y="639"/>
                  <a:ext cx="13" cy="13"/>
                </a:xfrm>
                <a:custGeom>
                  <a:avLst/>
                  <a:gdLst>
                    <a:gd name="T0" fmla="*/ 7 w 7"/>
                    <a:gd name="T1" fmla="*/ 4 h 7"/>
                    <a:gd name="T2" fmla="*/ 3 w 7"/>
                    <a:gd name="T3" fmla="*/ 7 h 7"/>
                    <a:gd name="T4" fmla="*/ 0 w 7"/>
                    <a:gd name="T5" fmla="*/ 4 h 7"/>
                    <a:gd name="T6" fmla="*/ 3 w 7"/>
                    <a:gd name="T7" fmla="*/ 0 h 7"/>
                    <a:gd name="T8" fmla="*/ 7 w 7"/>
                    <a:gd name="T9" fmla="*/ 4 h 7"/>
                    <a:gd name="T10" fmla="*/ 7 w 7"/>
                    <a:gd name="T11" fmla="*/ 4 h 7"/>
                    <a:gd name="T12" fmla="*/ 7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4"/>
                      </a:moveTo>
                      <a:cubicBezTo>
                        <a:pt x="7" y="5"/>
                        <a:pt x="5" y="7"/>
                        <a:pt x="3" y="7"/>
                      </a:cubicBezTo>
                      <a:cubicBezTo>
                        <a:pt x="2" y="7"/>
                        <a:pt x="0" y="5"/>
                        <a:pt x="0" y="4"/>
                      </a:cubicBezTo>
                      <a:cubicBezTo>
                        <a:pt x="0" y="2"/>
                        <a:pt x="2" y="0"/>
                        <a:pt x="3" y="0"/>
                      </a:cubicBezTo>
                      <a:cubicBezTo>
                        <a:pt x="5" y="0"/>
                        <a:pt x="7" y="2"/>
                        <a:pt x="7" y="4"/>
                      </a:cubicBezTo>
                      <a:close/>
                      <a:moveTo>
                        <a:pt x="7" y="4"/>
                      </a:moveTo>
                      <a:cubicBezTo>
                        <a:pt x="7" y="4"/>
                        <a:pt x="7" y="4"/>
                        <a:pt x="7"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35" name="Freeform 52">
                  <a:extLst>
                    <a:ext uri="{FF2B5EF4-FFF2-40B4-BE49-F238E27FC236}">
                      <a16:creationId xmlns:a16="http://schemas.microsoft.com/office/drawing/2014/main" id="{C15063C2-5A2C-C547-B7F2-C8565BB9B9BF}"/>
                    </a:ext>
                  </a:extLst>
                </p:cNvPr>
                <p:cNvSpPr>
                  <a:spLocks noEditPoints="1"/>
                </p:cNvSpPr>
                <p:nvPr/>
              </p:nvSpPr>
              <p:spPr bwMode="auto">
                <a:xfrm>
                  <a:off x="220" y="658"/>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4" y="6"/>
                        <a:pt x="3" y="6"/>
                      </a:cubicBezTo>
                      <a:cubicBezTo>
                        <a:pt x="1" y="6"/>
                        <a:pt x="0" y="5"/>
                        <a:pt x="0" y="3"/>
                      </a:cubicBezTo>
                      <a:cubicBezTo>
                        <a:pt x="0" y="1"/>
                        <a:pt x="1" y="0"/>
                        <a:pt x="3" y="0"/>
                      </a:cubicBezTo>
                      <a:cubicBezTo>
                        <a:pt x="4"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36" name="Freeform 53">
                  <a:extLst>
                    <a:ext uri="{FF2B5EF4-FFF2-40B4-BE49-F238E27FC236}">
                      <a16:creationId xmlns:a16="http://schemas.microsoft.com/office/drawing/2014/main" id="{D85CE636-603D-9027-D16D-639179C8F08C}"/>
                    </a:ext>
                  </a:extLst>
                </p:cNvPr>
                <p:cNvSpPr>
                  <a:spLocks noEditPoints="1"/>
                </p:cNvSpPr>
                <p:nvPr/>
              </p:nvSpPr>
              <p:spPr bwMode="auto">
                <a:xfrm>
                  <a:off x="282" y="708"/>
                  <a:ext cx="19"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5"/>
                        <a:pt x="10" y="3"/>
                      </a:cubicBezTo>
                      <a:cubicBezTo>
                        <a:pt x="10" y="1"/>
                        <a:pt x="8" y="0"/>
                        <a:pt x="7"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37" name="Freeform 54">
                  <a:extLst>
                    <a:ext uri="{FF2B5EF4-FFF2-40B4-BE49-F238E27FC236}">
                      <a16:creationId xmlns:a16="http://schemas.microsoft.com/office/drawing/2014/main" id="{C9703EAE-A9B7-539B-03EC-F6805738D2D3}"/>
                    </a:ext>
                  </a:extLst>
                </p:cNvPr>
                <p:cNvSpPr>
                  <a:spLocks noEditPoints="1"/>
                </p:cNvSpPr>
                <p:nvPr/>
              </p:nvSpPr>
              <p:spPr bwMode="auto">
                <a:xfrm>
                  <a:off x="257" y="708"/>
                  <a:ext cx="19" cy="12"/>
                </a:xfrm>
                <a:custGeom>
                  <a:avLst/>
                  <a:gdLst>
                    <a:gd name="T0" fmla="*/ 3 w 10"/>
                    <a:gd name="T1" fmla="*/ 6 h 6"/>
                    <a:gd name="T2" fmla="*/ 6 w 10"/>
                    <a:gd name="T3" fmla="*/ 6 h 6"/>
                    <a:gd name="T4" fmla="*/ 10 w 10"/>
                    <a:gd name="T5" fmla="*/ 3 h 6"/>
                    <a:gd name="T6" fmla="*/ 6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6" y="6"/>
                        <a:pt x="6" y="6"/>
                        <a:pt x="6" y="6"/>
                      </a:cubicBezTo>
                      <a:cubicBezTo>
                        <a:pt x="8" y="6"/>
                        <a:pt x="10" y="5"/>
                        <a:pt x="10" y="3"/>
                      </a:cubicBezTo>
                      <a:cubicBezTo>
                        <a:pt x="10"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38" name="Freeform 55">
                  <a:extLst>
                    <a:ext uri="{FF2B5EF4-FFF2-40B4-BE49-F238E27FC236}">
                      <a16:creationId xmlns:a16="http://schemas.microsoft.com/office/drawing/2014/main" id="{6E221C31-2CE8-2FF2-B0DD-D141D7576CA8}"/>
                    </a:ext>
                  </a:extLst>
                </p:cNvPr>
                <p:cNvSpPr>
                  <a:spLocks noEditPoints="1"/>
                </p:cNvSpPr>
                <p:nvPr/>
              </p:nvSpPr>
              <p:spPr bwMode="auto">
                <a:xfrm>
                  <a:off x="278" y="591"/>
                  <a:ext cx="23" cy="11"/>
                </a:xfrm>
                <a:custGeom>
                  <a:avLst/>
                  <a:gdLst>
                    <a:gd name="T0" fmla="*/ 5 w 12"/>
                    <a:gd name="T1" fmla="*/ 6 h 6"/>
                    <a:gd name="T2" fmla="*/ 9 w 12"/>
                    <a:gd name="T3" fmla="*/ 6 h 6"/>
                    <a:gd name="T4" fmla="*/ 12 w 12"/>
                    <a:gd name="T5" fmla="*/ 3 h 6"/>
                    <a:gd name="T6" fmla="*/ 9 w 12"/>
                    <a:gd name="T7" fmla="*/ 0 h 6"/>
                    <a:gd name="T8" fmla="*/ 4 w 12"/>
                    <a:gd name="T9" fmla="*/ 0 h 6"/>
                    <a:gd name="T10" fmla="*/ 0 w 12"/>
                    <a:gd name="T11" fmla="*/ 3 h 6"/>
                    <a:gd name="T12" fmla="*/ 4 w 12"/>
                    <a:gd name="T13" fmla="*/ 6 h 6"/>
                    <a:gd name="T14" fmla="*/ 5 w 12"/>
                    <a:gd name="T15" fmla="*/ 6 h 6"/>
                    <a:gd name="T16" fmla="*/ 5 w 12"/>
                    <a:gd name="T17" fmla="*/ 6 h 6"/>
                    <a:gd name="T18" fmla="*/ 5 w 12"/>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5" y="6"/>
                      </a:moveTo>
                      <a:cubicBezTo>
                        <a:pt x="9" y="6"/>
                        <a:pt x="9" y="6"/>
                        <a:pt x="9" y="6"/>
                      </a:cubicBezTo>
                      <a:cubicBezTo>
                        <a:pt x="10" y="6"/>
                        <a:pt x="12" y="5"/>
                        <a:pt x="12" y="3"/>
                      </a:cubicBezTo>
                      <a:cubicBezTo>
                        <a:pt x="12" y="1"/>
                        <a:pt x="10" y="0"/>
                        <a:pt x="9" y="0"/>
                      </a:cubicBezTo>
                      <a:cubicBezTo>
                        <a:pt x="4" y="0"/>
                        <a:pt x="4" y="0"/>
                        <a:pt x="4" y="0"/>
                      </a:cubicBezTo>
                      <a:cubicBezTo>
                        <a:pt x="2" y="0"/>
                        <a:pt x="0" y="1"/>
                        <a:pt x="0" y="3"/>
                      </a:cubicBezTo>
                      <a:cubicBezTo>
                        <a:pt x="0" y="5"/>
                        <a:pt x="2" y="6"/>
                        <a:pt x="4" y="6"/>
                      </a:cubicBezTo>
                      <a:lnTo>
                        <a:pt x="5" y="6"/>
                      </a:lnTo>
                      <a:close/>
                      <a:moveTo>
                        <a:pt x="5" y="6"/>
                      </a:moveTo>
                      <a:cubicBezTo>
                        <a:pt x="5" y="6"/>
                        <a:pt x="5" y="6"/>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39" name="Freeform 56">
                  <a:extLst>
                    <a:ext uri="{FF2B5EF4-FFF2-40B4-BE49-F238E27FC236}">
                      <a16:creationId xmlns:a16="http://schemas.microsoft.com/office/drawing/2014/main" id="{86BB43C0-8C68-0A24-C357-32FAC11DEE83}"/>
                    </a:ext>
                  </a:extLst>
                </p:cNvPr>
                <p:cNvSpPr>
                  <a:spLocks noEditPoints="1"/>
                </p:cNvSpPr>
                <p:nvPr/>
              </p:nvSpPr>
              <p:spPr bwMode="auto">
                <a:xfrm>
                  <a:off x="354" y="595"/>
                  <a:ext cx="17" cy="17"/>
                </a:xfrm>
                <a:custGeom>
                  <a:avLst/>
                  <a:gdLst>
                    <a:gd name="T0" fmla="*/ 3 w 9"/>
                    <a:gd name="T1" fmla="*/ 8 h 9"/>
                    <a:gd name="T2" fmla="*/ 5 w 9"/>
                    <a:gd name="T3" fmla="*/ 9 h 9"/>
                    <a:gd name="T4" fmla="*/ 7 w 9"/>
                    <a:gd name="T5" fmla="*/ 9 h 9"/>
                    <a:gd name="T6" fmla="*/ 8 w 9"/>
                    <a:gd name="T7" fmla="*/ 4 h 9"/>
                    <a:gd name="T8" fmla="*/ 5 w 9"/>
                    <a:gd name="T9" fmla="*/ 1 h 9"/>
                    <a:gd name="T10" fmla="*/ 1 w 9"/>
                    <a:gd name="T11" fmla="*/ 2 h 9"/>
                    <a:gd name="T12" fmla="*/ 1 w 9"/>
                    <a:gd name="T13" fmla="*/ 6 h 9"/>
                    <a:gd name="T14" fmla="*/ 3 w 9"/>
                    <a:gd name="T15" fmla="*/ 8 h 9"/>
                    <a:gd name="T16" fmla="*/ 3 w 9"/>
                    <a:gd name="T17" fmla="*/ 8 h 9"/>
                    <a:gd name="T18" fmla="*/ 3 w 9"/>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8"/>
                      </a:moveTo>
                      <a:cubicBezTo>
                        <a:pt x="3" y="9"/>
                        <a:pt x="4" y="9"/>
                        <a:pt x="5" y="9"/>
                      </a:cubicBezTo>
                      <a:cubicBezTo>
                        <a:pt x="6" y="9"/>
                        <a:pt x="7" y="9"/>
                        <a:pt x="7" y="9"/>
                      </a:cubicBezTo>
                      <a:cubicBezTo>
                        <a:pt x="9" y="8"/>
                        <a:pt x="9" y="6"/>
                        <a:pt x="8" y="4"/>
                      </a:cubicBezTo>
                      <a:cubicBezTo>
                        <a:pt x="7" y="3"/>
                        <a:pt x="6" y="2"/>
                        <a:pt x="5" y="1"/>
                      </a:cubicBezTo>
                      <a:cubicBezTo>
                        <a:pt x="4" y="0"/>
                        <a:pt x="2" y="0"/>
                        <a:pt x="1" y="2"/>
                      </a:cubicBezTo>
                      <a:cubicBezTo>
                        <a:pt x="0" y="3"/>
                        <a:pt x="0" y="5"/>
                        <a:pt x="1" y="6"/>
                      </a:cubicBezTo>
                      <a:cubicBezTo>
                        <a:pt x="2" y="7"/>
                        <a:pt x="2" y="7"/>
                        <a:pt x="3" y="8"/>
                      </a:cubicBezTo>
                      <a:close/>
                      <a:moveTo>
                        <a:pt x="3" y="8"/>
                      </a:moveTo>
                      <a:cubicBezTo>
                        <a:pt x="3" y="8"/>
                        <a:pt x="3" y="8"/>
                        <a:pt x="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40" name="Freeform 57">
                  <a:extLst>
                    <a:ext uri="{FF2B5EF4-FFF2-40B4-BE49-F238E27FC236}">
                      <a16:creationId xmlns:a16="http://schemas.microsoft.com/office/drawing/2014/main" id="{542C9C12-2EFC-2FD4-5E7D-F00284879BE0}"/>
                    </a:ext>
                  </a:extLst>
                </p:cNvPr>
                <p:cNvSpPr>
                  <a:spLocks noEditPoints="1"/>
                </p:cNvSpPr>
                <p:nvPr/>
              </p:nvSpPr>
              <p:spPr bwMode="auto">
                <a:xfrm>
                  <a:off x="303" y="591"/>
                  <a:ext cx="24" cy="11"/>
                </a:xfrm>
                <a:custGeom>
                  <a:avLst/>
                  <a:gdLst>
                    <a:gd name="T0" fmla="*/ 4 w 12"/>
                    <a:gd name="T1" fmla="*/ 6 h 6"/>
                    <a:gd name="T2" fmla="*/ 9 w 12"/>
                    <a:gd name="T3" fmla="*/ 6 h 6"/>
                    <a:gd name="T4" fmla="*/ 12 w 12"/>
                    <a:gd name="T5" fmla="*/ 3 h 6"/>
                    <a:gd name="T6" fmla="*/ 9 w 12"/>
                    <a:gd name="T7" fmla="*/ 0 h 6"/>
                    <a:gd name="T8" fmla="*/ 4 w 12"/>
                    <a:gd name="T9" fmla="*/ 0 h 6"/>
                    <a:gd name="T10" fmla="*/ 0 w 12"/>
                    <a:gd name="T11" fmla="*/ 3 h 6"/>
                    <a:gd name="T12" fmla="*/ 4 w 12"/>
                    <a:gd name="T13" fmla="*/ 6 h 6"/>
                    <a:gd name="T14" fmla="*/ 4 w 12"/>
                    <a:gd name="T15" fmla="*/ 6 h 6"/>
                    <a:gd name="T16" fmla="*/ 4 w 1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4" y="6"/>
                      </a:moveTo>
                      <a:cubicBezTo>
                        <a:pt x="9" y="6"/>
                        <a:pt x="9" y="6"/>
                        <a:pt x="9" y="6"/>
                      </a:cubicBezTo>
                      <a:cubicBezTo>
                        <a:pt x="10" y="6"/>
                        <a:pt x="12" y="5"/>
                        <a:pt x="12" y="3"/>
                      </a:cubicBezTo>
                      <a:cubicBezTo>
                        <a:pt x="12" y="1"/>
                        <a:pt x="10" y="0"/>
                        <a:pt x="9" y="0"/>
                      </a:cubicBezTo>
                      <a:cubicBezTo>
                        <a:pt x="4" y="0"/>
                        <a:pt x="4" y="0"/>
                        <a:pt x="4" y="0"/>
                      </a:cubicBezTo>
                      <a:cubicBezTo>
                        <a:pt x="2" y="0"/>
                        <a:pt x="0" y="1"/>
                        <a:pt x="0" y="3"/>
                      </a:cubicBezTo>
                      <a:cubicBezTo>
                        <a:pt x="0" y="5"/>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41" name="Freeform 58">
                  <a:extLst>
                    <a:ext uri="{FF2B5EF4-FFF2-40B4-BE49-F238E27FC236}">
                      <a16:creationId xmlns:a16="http://schemas.microsoft.com/office/drawing/2014/main" id="{80B070BA-7D14-ACAC-DEAB-74ADA213DBD4}"/>
                    </a:ext>
                  </a:extLst>
                </p:cNvPr>
                <p:cNvSpPr>
                  <a:spLocks noEditPoints="1"/>
                </p:cNvSpPr>
                <p:nvPr/>
              </p:nvSpPr>
              <p:spPr bwMode="auto">
                <a:xfrm>
                  <a:off x="228" y="591"/>
                  <a:ext cx="21" cy="11"/>
                </a:xfrm>
                <a:custGeom>
                  <a:avLst/>
                  <a:gdLst>
                    <a:gd name="T0" fmla="*/ 0 w 11"/>
                    <a:gd name="T1" fmla="*/ 3 h 6"/>
                    <a:gd name="T2" fmla="*/ 3 w 11"/>
                    <a:gd name="T3" fmla="*/ 6 h 6"/>
                    <a:gd name="T4" fmla="*/ 8 w 11"/>
                    <a:gd name="T5" fmla="*/ 6 h 6"/>
                    <a:gd name="T6" fmla="*/ 11 w 11"/>
                    <a:gd name="T7" fmla="*/ 3 h 6"/>
                    <a:gd name="T8" fmla="*/ 8 w 11"/>
                    <a:gd name="T9" fmla="*/ 0 h 6"/>
                    <a:gd name="T10" fmla="*/ 3 w 11"/>
                    <a:gd name="T11" fmla="*/ 0 h 6"/>
                    <a:gd name="T12" fmla="*/ 0 w 11"/>
                    <a:gd name="T13" fmla="*/ 3 h 6"/>
                    <a:gd name="T14" fmla="*/ 0 w 11"/>
                    <a:gd name="T15" fmla="*/ 3 h 6"/>
                    <a:gd name="T16" fmla="*/ 0 w 11"/>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0" y="3"/>
                      </a:moveTo>
                      <a:cubicBezTo>
                        <a:pt x="0" y="5"/>
                        <a:pt x="2" y="6"/>
                        <a:pt x="3" y="6"/>
                      </a:cubicBezTo>
                      <a:cubicBezTo>
                        <a:pt x="8" y="6"/>
                        <a:pt x="8" y="6"/>
                        <a:pt x="8" y="6"/>
                      </a:cubicBezTo>
                      <a:cubicBezTo>
                        <a:pt x="10" y="6"/>
                        <a:pt x="11" y="5"/>
                        <a:pt x="11" y="3"/>
                      </a:cubicBezTo>
                      <a:cubicBezTo>
                        <a:pt x="11" y="1"/>
                        <a:pt x="10" y="0"/>
                        <a:pt x="8" y="0"/>
                      </a:cubicBezTo>
                      <a:cubicBezTo>
                        <a:pt x="3" y="0"/>
                        <a:pt x="3" y="0"/>
                        <a:pt x="3" y="0"/>
                      </a:cubicBezTo>
                      <a:cubicBezTo>
                        <a:pt x="2" y="0"/>
                        <a:pt x="0" y="1"/>
                        <a:pt x="0" y="3"/>
                      </a:cubicBezTo>
                      <a:close/>
                      <a:moveTo>
                        <a:pt x="0" y="3"/>
                      </a:moveTo>
                      <a:cubicBezTo>
                        <a:pt x="0" y="3"/>
                        <a:pt x="0" y="3"/>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42" name="Freeform 59">
                  <a:extLst>
                    <a:ext uri="{FF2B5EF4-FFF2-40B4-BE49-F238E27FC236}">
                      <a16:creationId xmlns:a16="http://schemas.microsoft.com/office/drawing/2014/main" id="{451B1399-49C3-BE01-E553-F26D4794F65C}"/>
                    </a:ext>
                  </a:extLst>
                </p:cNvPr>
                <p:cNvSpPr>
                  <a:spLocks noEditPoints="1"/>
                </p:cNvSpPr>
                <p:nvPr/>
              </p:nvSpPr>
              <p:spPr bwMode="auto">
                <a:xfrm>
                  <a:off x="307" y="708"/>
                  <a:ext cx="20"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5"/>
                        <a:pt x="10" y="3"/>
                      </a:cubicBezTo>
                      <a:cubicBezTo>
                        <a:pt x="10" y="1"/>
                        <a:pt x="8" y="0"/>
                        <a:pt x="7" y="0"/>
                      </a:cubicBezTo>
                      <a:cubicBezTo>
                        <a:pt x="3" y="0"/>
                        <a:pt x="3" y="0"/>
                        <a:pt x="3" y="0"/>
                      </a:cubicBezTo>
                      <a:cubicBezTo>
                        <a:pt x="2" y="0"/>
                        <a:pt x="0" y="1"/>
                        <a:pt x="0" y="3"/>
                      </a:cubicBezTo>
                      <a:cubicBezTo>
                        <a:pt x="0" y="5"/>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43" name="Freeform 60">
                  <a:extLst>
                    <a:ext uri="{FF2B5EF4-FFF2-40B4-BE49-F238E27FC236}">
                      <a16:creationId xmlns:a16="http://schemas.microsoft.com/office/drawing/2014/main" id="{47D0BD4A-44D4-099E-A9EA-F26D871DA5C9}"/>
                    </a:ext>
                  </a:extLst>
                </p:cNvPr>
                <p:cNvSpPr>
                  <a:spLocks noEditPoints="1"/>
                </p:cNvSpPr>
                <p:nvPr/>
              </p:nvSpPr>
              <p:spPr bwMode="auto">
                <a:xfrm>
                  <a:off x="332" y="708"/>
                  <a:ext cx="20" cy="12"/>
                </a:xfrm>
                <a:custGeom>
                  <a:avLst/>
                  <a:gdLst>
                    <a:gd name="T0" fmla="*/ 10 w 10"/>
                    <a:gd name="T1" fmla="*/ 3 h 6"/>
                    <a:gd name="T2" fmla="*/ 7 w 10"/>
                    <a:gd name="T3" fmla="*/ 0 h 6"/>
                    <a:gd name="T4" fmla="*/ 3 w 10"/>
                    <a:gd name="T5" fmla="*/ 0 h 6"/>
                    <a:gd name="T6" fmla="*/ 0 w 10"/>
                    <a:gd name="T7" fmla="*/ 3 h 6"/>
                    <a:gd name="T8" fmla="*/ 3 w 10"/>
                    <a:gd name="T9" fmla="*/ 6 h 6"/>
                    <a:gd name="T10" fmla="*/ 7 w 10"/>
                    <a:gd name="T11" fmla="*/ 6 h 6"/>
                    <a:gd name="T12" fmla="*/ 7 w 10"/>
                    <a:gd name="T13" fmla="*/ 3 h 6"/>
                    <a:gd name="T14" fmla="*/ 7 w 10"/>
                    <a:gd name="T15" fmla="*/ 6 h 6"/>
                    <a:gd name="T16" fmla="*/ 10 w 10"/>
                    <a:gd name="T17" fmla="*/ 3 h 6"/>
                    <a:gd name="T18" fmla="*/ 10 w 10"/>
                    <a:gd name="T19" fmla="*/ 3 h 6"/>
                    <a:gd name="T20" fmla="*/ 10 w 10"/>
                    <a:gd name="T21"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
                      <a:moveTo>
                        <a:pt x="10" y="3"/>
                      </a:moveTo>
                      <a:cubicBezTo>
                        <a:pt x="10" y="1"/>
                        <a:pt x="9" y="0"/>
                        <a:pt x="7" y="0"/>
                      </a:cubicBezTo>
                      <a:cubicBezTo>
                        <a:pt x="3" y="0"/>
                        <a:pt x="3" y="0"/>
                        <a:pt x="3" y="0"/>
                      </a:cubicBezTo>
                      <a:cubicBezTo>
                        <a:pt x="2" y="0"/>
                        <a:pt x="0" y="1"/>
                        <a:pt x="0" y="3"/>
                      </a:cubicBezTo>
                      <a:cubicBezTo>
                        <a:pt x="0" y="5"/>
                        <a:pt x="2" y="6"/>
                        <a:pt x="3" y="6"/>
                      </a:cubicBezTo>
                      <a:cubicBezTo>
                        <a:pt x="7" y="6"/>
                        <a:pt x="7" y="6"/>
                        <a:pt x="7" y="6"/>
                      </a:cubicBezTo>
                      <a:cubicBezTo>
                        <a:pt x="7" y="3"/>
                        <a:pt x="7" y="3"/>
                        <a:pt x="7" y="3"/>
                      </a:cubicBezTo>
                      <a:cubicBezTo>
                        <a:pt x="7" y="6"/>
                        <a:pt x="7" y="6"/>
                        <a:pt x="7" y="6"/>
                      </a:cubicBezTo>
                      <a:cubicBezTo>
                        <a:pt x="9" y="6"/>
                        <a:pt x="10" y="5"/>
                        <a:pt x="10" y="3"/>
                      </a:cubicBezTo>
                      <a:close/>
                      <a:moveTo>
                        <a:pt x="10" y="3"/>
                      </a:moveTo>
                      <a:cubicBezTo>
                        <a:pt x="10" y="3"/>
                        <a:pt x="10" y="3"/>
                        <a:pt x="1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44" name="Freeform 61">
                  <a:extLst>
                    <a:ext uri="{FF2B5EF4-FFF2-40B4-BE49-F238E27FC236}">
                      <a16:creationId xmlns:a16="http://schemas.microsoft.com/office/drawing/2014/main" id="{2767603D-D7B5-8336-7BB7-D99916118C00}"/>
                    </a:ext>
                  </a:extLst>
                </p:cNvPr>
                <p:cNvSpPr>
                  <a:spLocks noEditPoints="1"/>
                </p:cNvSpPr>
                <p:nvPr/>
              </p:nvSpPr>
              <p:spPr bwMode="auto">
                <a:xfrm>
                  <a:off x="356" y="693"/>
                  <a:ext cx="17" cy="19"/>
                </a:xfrm>
                <a:custGeom>
                  <a:avLst/>
                  <a:gdLst>
                    <a:gd name="T0" fmla="*/ 1 w 9"/>
                    <a:gd name="T1" fmla="*/ 9 h 10"/>
                    <a:gd name="T2" fmla="*/ 4 w 9"/>
                    <a:gd name="T3" fmla="*/ 10 h 10"/>
                    <a:gd name="T4" fmla="*/ 6 w 9"/>
                    <a:gd name="T5" fmla="*/ 9 h 10"/>
                    <a:gd name="T6" fmla="*/ 8 w 9"/>
                    <a:gd name="T7" fmla="*/ 5 h 10"/>
                    <a:gd name="T8" fmla="*/ 7 w 9"/>
                    <a:gd name="T9" fmla="*/ 1 h 10"/>
                    <a:gd name="T10" fmla="*/ 2 w 9"/>
                    <a:gd name="T11" fmla="*/ 3 h 10"/>
                    <a:gd name="T12" fmla="*/ 1 w 9"/>
                    <a:gd name="T13" fmla="*/ 5 h 10"/>
                    <a:gd name="T14" fmla="*/ 1 w 9"/>
                    <a:gd name="T15" fmla="*/ 9 h 10"/>
                    <a:gd name="T16" fmla="*/ 1 w 9"/>
                    <a:gd name="T17" fmla="*/ 9 h 10"/>
                    <a:gd name="T18" fmla="*/ 1 w 9"/>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1" y="9"/>
                      </a:moveTo>
                      <a:cubicBezTo>
                        <a:pt x="2" y="10"/>
                        <a:pt x="3" y="10"/>
                        <a:pt x="4" y="10"/>
                      </a:cubicBezTo>
                      <a:cubicBezTo>
                        <a:pt x="4" y="10"/>
                        <a:pt x="5" y="10"/>
                        <a:pt x="6" y="9"/>
                      </a:cubicBezTo>
                      <a:cubicBezTo>
                        <a:pt x="7" y="8"/>
                        <a:pt x="8" y="7"/>
                        <a:pt x="8" y="5"/>
                      </a:cubicBezTo>
                      <a:cubicBezTo>
                        <a:pt x="9" y="4"/>
                        <a:pt x="8" y="2"/>
                        <a:pt x="7" y="1"/>
                      </a:cubicBezTo>
                      <a:cubicBezTo>
                        <a:pt x="5" y="0"/>
                        <a:pt x="3" y="1"/>
                        <a:pt x="2" y="3"/>
                      </a:cubicBezTo>
                      <a:cubicBezTo>
                        <a:pt x="2" y="3"/>
                        <a:pt x="2" y="4"/>
                        <a:pt x="1" y="5"/>
                      </a:cubicBezTo>
                      <a:cubicBezTo>
                        <a:pt x="0" y="6"/>
                        <a:pt x="0" y="8"/>
                        <a:pt x="1" y="9"/>
                      </a:cubicBezTo>
                      <a:close/>
                      <a:moveTo>
                        <a:pt x="1" y="9"/>
                      </a:moveTo>
                      <a:cubicBezTo>
                        <a:pt x="1" y="9"/>
                        <a:pt x="1" y="9"/>
                        <a:pt x="1"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45" name="Freeform 62">
                  <a:extLst>
                    <a:ext uri="{FF2B5EF4-FFF2-40B4-BE49-F238E27FC236}">
                      <a16:creationId xmlns:a16="http://schemas.microsoft.com/office/drawing/2014/main" id="{A7A1E366-F005-0EC7-4DA0-CF03587C13A9}"/>
                    </a:ext>
                  </a:extLst>
                </p:cNvPr>
                <p:cNvSpPr>
                  <a:spLocks noEditPoints="1"/>
                </p:cNvSpPr>
                <p:nvPr/>
              </p:nvSpPr>
              <p:spPr bwMode="auto">
                <a:xfrm>
                  <a:off x="253" y="591"/>
                  <a:ext cx="23" cy="11"/>
                </a:xfrm>
                <a:custGeom>
                  <a:avLst/>
                  <a:gdLst>
                    <a:gd name="T0" fmla="*/ 5 w 12"/>
                    <a:gd name="T1" fmla="*/ 6 h 6"/>
                    <a:gd name="T2" fmla="*/ 8 w 12"/>
                    <a:gd name="T3" fmla="*/ 6 h 6"/>
                    <a:gd name="T4" fmla="*/ 12 w 12"/>
                    <a:gd name="T5" fmla="*/ 3 h 6"/>
                    <a:gd name="T6" fmla="*/ 8 w 12"/>
                    <a:gd name="T7" fmla="*/ 0 h 6"/>
                    <a:gd name="T8" fmla="*/ 3 w 12"/>
                    <a:gd name="T9" fmla="*/ 0 h 6"/>
                    <a:gd name="T10" fmla="*/ 0 w 12"/>
                    <a:gd name="T11" fmla="*/ 3 h 6"/>
                    <a:gd name="T12" fmla="*/ 3 w 12"/>
                    <a:gd name="T13" fmla="*/ 6 h 6"/>
                    <a:gd name="T14" fmla="*/ 5 w 12"/>
                    <a:gd name="T15" fmla="*/ 6 h 6"/>
                    <a:gd name="T16" fmla="*/ 5 w 12"/>
                    <a:gd name="T17" fmla="*/ 6 h 6"/>
                    <a:gd name="T18" fmla="*/ 5 w 12"/>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5" y="6"/>
                      </a:moveTo>
                      <a:cubicBezTo>
                        <a:pt x="8" y="6"/>
                        <a:pt x="8" y="6"/>
                        <a:pt x="8" y="6"/>
                      </a:cubicBezTo>
                      <a:cubicBezTo>
                        <a:pt x="10" y="6"/>
                        <a:pt x="12" y="5"/>
                        <a:pt x="12" y="3"/>
                      </a:cubicBezTo>
                      <a:cubicBezTo>
                        <a:pt x="12" y="1"/>
                        <a:pt x="10" y="0"/>
                        <a:pt x="8" y="0"/>
                      </a:cubicBezTo>
                      <a:cubicBezTo>
                        <a:pt x="3" y="0"/>
                        <a:pt x="3" y="0"/>
                        <a:pt x="3" y="0"/>
                      </a:cubicBezTo>
                      <a:cubicBezTo>
                        <a:pt x="2" y="0"/>
                        <a:pt x="0" y="1"/>
                        <a:pt x="0" y="3"/>
                      </a:cubicBezTo>
                      <a:cubicBezTo>
                        <a:pt x="0" y="5"/>
                        <a:pt x="2" y="6"/>
                        <a:pt x="3" y="6"/>
                      </a:cubicBezTo>
                      <a:lnTo>
                        <a:pt x="5" y="6"/>
                      </a:lnTo>
                      <a:close/>
                      <a:moveTo>
                        <a:pt x="5" y="6"/>
                      </a:moveTo>
                      <a:cubicBezTo>
                        <a:pt x="5" y="6"/>
                        <a:pt x="5" y="6"/>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46" name="Freeform 63">
                  <a:extLst>
                    <a:ext uri="{FF2B5EF4-FFF2-40B4-BE49-F238E27FC236}">
                      <a16:creationId xmlns:a16="http://schemas.microsoft.com/office/drawing/2014/main" id="{B4CFCDD7-4B1E-CB11-A02C-D6AB81C79471}"/>
                    </a:ext>
                  </a:extLst>
                </p:cNvPr>
                <p:cNvSpPr>
                  <a:spLocks noEditPoints="1"/>
                </p:cNvSpPr>
                <p:nvPr/>
              </p:nvSpPr>
              <p:spPr bwMode="auto">
                <a:xfrm>
                  <a:off x="232" y="708"/>
                  <a:ext cx="17"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5"/>
                        <a:pt x="9" y="3"/>
                      </a:cubicBezTo>
                      <a:cubicBezTo>
                        <a:pt x="9"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47" name="Freeform 64">
                  <a:extLst>
                    <a:ext uri="{FF2B5EF4-FFF2-40B4-BE49-F238E27FC236}">
                      <a16:creationId xmlns:a16="http://schemas.microsoft.com/office/drawing/2014/main" id="{4146D30D-57BD-5AEA-7F1B-FF6655243F64}"/>
                    </a:ext>
                  </a:extLst>
                </p:cNvPr>
                <p:cNvSpPr>
                  <a:spLocks noEditPoints="1"/>
                </p:cNvSpPr>
                <p:nvPr/>
              </p:nvSpPr>
              <p:spPr bwMode="auto">
                <a:xfrm>
                  <a:off x="4" y="621"/>
                  <a:ext cx="11" cy="20"/>
                </a:xfrm>
                <a:custGeom>
                  <a:avLst/>
                  <a:gdLst>
                    <a:gd name="T0" fmla="*/ 3 w 6"/>
                    <a:gd name="T1" fmla="*/ 10 h 10"/>
                    <a:gd name="T2" fmla="*/ 6 w 6"/>
                    <a:gd name="T3" fmla="*/ 7 h 10"/>
                    <a:gd name="T4" fmla="*/ 6 w 6"/>
                    <a:gd name="T5" fmla="*/ 3 h 10"/>
                    <a:gd name="T6" fmla="*/ 3 w 6"/>
                    <a:gd name="T7" fmla="*/ 0 h 10"/>
                    <a:gd name="T8" fmla="*/ 0 w 6"/>
                    <a:gd name="T9" fmla="*/ 3 h 10"/>
                    <a:gd name="T10" fmla="*/ 0 w 6"/>
                    <a:gd name="T11" fmla="*/ 7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4" y="10"/>
                        <a:pt x="6" y="9"/>
                        <a:pt x="6" y="7"/>
                      </a:cubicBezTo>
                      <a:cubicBezTo>
                        <a:pt x="6" y="3"/>
                        <a:pt x="6" y="3"/>
                        <a:pt x="6" y="3"/>
                      </a:cubicBezTo>
                      <a:cubicBezTo>
                        <a:pt x="6" y="2"/>
                        <a:pt x="4" y="0"/>
                        <a:pt x="3" y="0"/>
                      </a:cubicBezTo>
                      <a:cubicBezTo>
                        <a:pt x="1" y="0"/>
                        <a:pt x="0" y="2"/>
                        <a:pt x="0" y="3"/>
                      </a:cubicBezTo>
                      <a:cubicBezTo>
                        <a:pt x="0" y="7"/>
                        <a:pt x="0" y="7"/>
                        <a:pt x="0" y="7"/>
                      </a:cubicBezTo>
                      <a:cubicBezTo>
                        <a:pt x="0" y="9"/>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48" name="Freeform 65">
                  <a:extLst>
                    <a:ext uri="{FF2B5EF4-FFF2-40B4-BE49-F238E27FC236}">
                      <a16:creationId xmlns:a16="http://schemas.microsoft.com/office/drawing/2014/main" id="{95A3C2A4-2DA6-9085-CBF8-7E8779692B92}"/>
                    </a:ext>
                  </a:extLst>
                </p:cNvPr>
                <p:cNvSpPr>
                  <a:spLocks noEditPoints="1"/>
                </p:cNvSpPr>
                <p:nvPr/>
              </p:nvSpPr>
              <p:spPr bwMode="auto">
                <a:xfrm>
                  <a:off x="4" y="673"/>
                  <a:ext cx="11" cy="18"/>
                </a:xfrm>
                <a:custGeom>
                  <a:avLst/>
                  <a:gdLst>
                    <a:gd name="T0" fmla="*/ 3 w 6"/>
                    <a:gd name="T1" fmla="*/ 9 h 9"/>
                    <a:gd name="T2" fmla="*/ 6 w 6"/>
                    <a:gd name="T3" fmla="*/ 6 h 9"/>
                    <a:gd name="T4" fmla="*/ 6 w 6"/>
                    <a:gd name="T5" fmla="*/ 3 h 9"/>
                    <a:gd name="T6" fmla="*/ 3 w 6"/>
                    <a:gd name="T7" fmla="*/ 0 h 9"/>
                    <a:gd name="T8" fmla="*/ 0 w 6"/>
                    <a:gd name="T9" fmla="*/ 3 h 9"/>
                    <a:gd name="T10" fmla="*/ 0 w 6"/>
                    <a:gd name="T11" fmla="*/ 6 h 9"/>
                    <a:gd name="T12" fmla="*/ 3 w 6"/>
                    <a:gd name="T13" fmla="*/ 9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4" y="9"/>
                        <a:pt x="6" y="8"/>
                        <a:pt x="6" y="6"/>
                      </a:cubicBezTo>
                      <a:cubicBezTo>
                        <a:pt x="6" y="3"/>
                        <a:pt x="6" y="3"/>
                        <a:pt x="6" y="3"/>
                      </a:cubicBezTo>
                      <a:cubicBezTo>
                        <a:pt x="6" y="1"/>
                        <a:pt x="4" y="0"/>
                        <a:pt x="3" y="0"/>
                      </a:cubicBezTo>
                      <a:cubicBezTo>
                        <a:pt x="1" y="0"/>
                        <a:pt x="0" y="1"/>
                        <a:pt x="0" y="3"/>
                      </a:cubicBezTo>
                      <a:cubicBezTo>
                        <a:pt x="0" y="6"/>
                        <a:pt x="0" y="6"/>
                        <a:pt x="0" y="6"/>
                      </a:cubicBezTo>
                      <a:cubicBezTo>
                        <a:pt x="0" y="8"/>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49" name="Freeform 66">
                  <a:extLst>
                    <a:ext uri="{FF2B5EF4-FFF2-40B4-BE49-F238E27FC236}">
                      <a16:creationId xmlns:a16="http://schemas.microsoft.com/office/drawing/2014/main" id="{77A80DA4-4DF6-0DA9-3511-29CBBF08175D}"/>
                    </a:ext>
                  </a:extLst>
                </p:cNvPr>
                <p:cNvSpPr>
                  <a:spLocks noEditPoints="1"/>
                </p:cNvSpPr>
                <p:nvPr/>
              </p:nvSpPr>
              <p:spPr bwMode="auto">
                <a:xfrm>
                  <a:off x="361" y="670"/>
                  <a:ext cx="14" cy="17"/>
                </a:xfrm>
                <a:custGeom>
                  <a:avLst/>
                  <a:gdLst>
                    <a:gd name="T0" fmla="*/ 3 w 7"/>
                    <a:gd name="T1" fmla="*/ 0 h 9"/>
                    <a:gd name="T2" fmla="*/ 0 w 7"/>
                    <a:gd name="T3" fmla="*/ 3 h 9"/>
                    <a:gd name="T4" fmla="*/ 0 w 7"/>
                    <a:gd name="T5" fmla="*/ 6 h 9"/>
                    <a:gd name="T6" fmla="*/ 3 w 7"/>
                    <a:gd name="T7" fmla="*/ 9 h 9"/>
                    <a:gd name="T8" fmla="*/ 7 w 7"/>
                    <a:gd name="T9" fmla="*/ 6 h 9"/>
                    <a:gd name="T10" fmla="*/ 7 w 7"/>
                    <a:gd name="T11" fmla="*/ 3 h 9"/>
                    <a:gd name="T12" fmla="*/ 3 w 7"/>
                    <a:gd name="T13" fmla="*/ 0 h 9"/>
                    <a:gd name="T14" fmla="*/ 3 w 7"/>
                    <a:gd name="T15" fmla="*/ 0 h 9"/>
                    <a:gd name="T16" fmla="*/ 3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3" y="0"/>
                      </a:moveTo>
                      <a:cubicBezTo>
                        <a:pt x="2" y="0"/>
                        <a:pt x="0" y="1"/>
                        <a:pt x="0" y="3"/>
                      </a:cubicBezTo>
                      <a:cubicBezTo>
                        <a:pt x="0" y="6"/>
                        <a:pt x="0" y="6"/>
                        <a:pt x="0" y="6"/>
                      </a:cubicBezTo>
                      <a:cubicBezTo>
                        <a:pt x="0" y="8"/>
                        <a:pt x="2" y="9"/>
                        <a:pt x="3" y="9"/>
                      </a:cubicBezTo>
                      <a:cubicBezTo>
                        <a:pt x="5" y="9"/>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50" name="Freeform 67">
                  <a:extLst>
                    <a:ext uri="{FF2B5EF4-FFF2-40B4-BE49-F238E27FC236}">
                      <a16:creationId xmlns:a16="http://schemas.microsoft.com/office/drawing/2014/main" id="{BCD21AD8-89BE-68F1-BA7D-A4D88AB03CFF}"/>
                    </a:ext>
                  </a:extLst>
                </p:cNvPr>
                <p:cNvSpPr>
                  <a:spLocks noEditPoints="1"/>
                </p:cNvSpPr>
                <p:nvPr/>
              </p:nvSpPr>
              <p:spPr bwMode="auto">
                <a:xfrm>
                  <a:off x="4" y="596"/>
                  <a:ext cx="17" cy="20"/>
                </a:xfrm>
                <a:custGeom>
                  <a:avLst/>
                  <a:gdLst>
                    <a:gd name="T0" fmla="*/ 8 w 9"/>
                    <a:gd name="T1" fmla="*/ 6 h 10"/>
                    <a:gd name="T2" fmla="*/ 8 w 9"/>
                    <a:gd name="T3" fmla="*/ 2 h 10"/>
                    <a:gd name="T4" fmla="*/ 3 w 9"/>
                    <a:gd name="T5" fmla="*/ 2 h 10"/>
                    <a:gd name="T6" fmla="*/ 1 w 9"/>
                    <a:gd name="T7" fmla="*/ 5 h 10"/>
                    <a:gd name="T8" fmla="*/ 2 w 9"/>
                    <a:gd name="T9" fmla="*/ 10 h 10"/>
                    <a:gd name="T10" fmla="*/ 4 w 9"/>
                    <a:gd name="T11" fmla="*/ 10 h 10"/>
                    <a:gd name="T12" fmla="*/ 7 w 9"/>
                    <a:gd name="T13" fmla="*/ 8 h 10"/>
                    <a:gd name="T14" fmla="*/ 8 w 9"/>
                    <a:gd name="T15" fmla="*/ 6 h 10"/>
                    <a:gd name="T16" fmla="*/ 8 w 9"/>
                    <a:gd name="T17" fmla="*/ 6 h 10"/>
                    <a:gd name="T18" fmla="*/ 8 w 9"/>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8" y="6"/>
                      </a:moveTo>
                      <a:cubicBezTo>
                        <a:pt x="9" y="5"/>
                        <a:pt x="9" y="3"/>
                        <a:pt x="8" y="2"/>
                      </a:cubicBezTo>
                      <a:cubicBezTo>
                        <a:pt x="6" y="0"/>
                        <a:pt x="4" y="1"/>
                        <a:pt x="3" y="2"/>
                      </a:cubicBezTo>
                      <a:cubicBezTo>
                        <a:pt x="2" y="3"/>
                        <a:pt x="1" y="4"/>
                        <a:pt x="1" y="5"/>
                      </a:cubicBezTo>
                      <a:cubicBezTo>
                        <a:pt x="0" y="7"/>
                        <a:pt x="1" y="9"/>
                        <a:pt x="2" y="10"/>
                      </a:cubicBezTo>
                      <a:cubicBezTo>
                        <a:pt x="3" y="10"/>
                        <a:pt x="3" y="10"/>
                        <a:pt x="4" y="10"/>
                      </a:cubicBezTo>
                      <a:cubicBezTo>
                        <a:pt x="5" y="10"/>
                        <a:pt x="6" y="9"/>
                        <a:pt x="7" y="8"/>
                      </a:cubicBezTo>
                      <a:cubicBezTo>
                        <a:pt x="7" y="7"/>
                        <a:pt x="7" y="7"/>
                        <a:pt x="8" y="6"/>
                      </a:cubicBezTo>
                      <a:close/>
                      <a:moveTo>
                        <a:pt x="8" y="6"/>
                      </a:moveTo>
                      <a:cubicBezTo>
                        <a:pt x="8" y="6"/>
                        <a:pt x="8" y="6"/>
                        <a:pt x="8"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51" name="Freeform 68">
                  <a:extLst>
                    <a:ext uri="{FF2B5EF4-FFF2-40B4-BE49-F238E27FC236}">
                      <a16:creationId xmlns:a16="http://schemas.microsoft.com/office/drawing/2014/main" id="{DD083DD6-F2F6-1EBD-EF8B-BB5CAC4A5A7F}"/>
                    </a:ext>
                  </a:extLst>
                </p:cNvPr>
                <p:cNvSpPr>
                  <a:spLocks noEditPoints="1"/>
                </p:cNvSpPr>
                <p:nvPr/>
              </p:nvSpPr>
              <p:spPr bwMode="auto">
                <a:xfrm>
                  <a:off x="6" y="697"/>
                  <a:ext cx="17" cy="17"/>
                </a:xfrm>
                <a:custGeom>
                  <a:avLst/>
                  <a:gdLst>
                    <a:gd name="T0" fmla="*/ 2 w 9"/>
                    <a:gd name="T1" fmla="*/ 1 h 9"/>
                    <a:gd name="T2" fmla="*/ 1 w 9"/>
                    <a:gd name="T3" fmla="*/ 5 h 9"/>
                    <a:gd name="T4" fmla="*/ 4 w 9"/>
                    <a:gd name="T5" fmla="*/ 8 h 9"/>
                    <a:gd name="T6" fmla="*/ 6 w 9"/>
                    <a:gd name="T7" fmla="*/ 9 h 9"/>
                    <a:gd name="T8" fmla="*/ 8 w 9"/>
                    <a:gd name="T9" fmla="*/ 8 h 9"/>
                    <a:gd name="T10" fmla="*/ 8 w 9"/>
                    <a:gd name="T11" fmla="*/ 4 h 9"/>
                    <a:gd name="T12" fmla="*/ 6 w 9"/>
                    <a:gd name="T13" fmla="*/ 2 h 9"/>
                    <a:gd name="T14" fmla="*/ 2 w 9"/>
                    <a:gd name="T15" fmla="*/ 1 h 9"/>
                    <a:gd name="T16" fmla="*/ 2 w 9"/>
                    <a:gd name="T17" fmla="*/ 1 h 9"/>
                    <a:gd name="T18" fmla="*/ 2 w 9"/>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1"/>
                      </a:moveTo>
                      <a:cubicBezTo>
                        <a:pt x="0" y="2"/>
                        <a:pt x="0" y="4"/>
                        <a:pt x="1" y="5"/>
                      </a:cubicBezTo>
                      <a:cubicBezTo>
                        <a:pt x="2" y="6"/>
                        <a:pt x="3" y="7"/>
                        <a:pt x="4" y="8"/>
                      </a:cubicBezTo>
                      <a:cubicBezTo>
                        <a:pt x="4" y="9"/>
                        <a:pt x="5" y="9"/>
                        <a:pt x="6" y="9"/>
                      </a:cubicBezTo>
                      <a:cubicBezTo>
                        <a:pt x="7" y="9"/>
                        <a:pt x="7" y="9"/>
                        <a:pt x="8" y="8"/>
                      </a:cubicBezTo>
                      <a:cubicBezTo>
                        <a:pt x="9" y="7"/>
                        <a:pt x="9" y="5"/>
                        <a:pt x="8" y="4"/>
                      </a:cubicBezTo>
                      <a:cubicBezTo>
                        <a:pt x="7" y="3"/>
                        <a:pt x="7" y="2"/>
                        <a:pt x="6" y="2"/>
                      </a:cubicBezTo>
                      <a:cubicBezTo>
                        <a:pt x="5" y="0"/>
                        <a:pt x="3" y="0"/>
                        <a:pt x="2" y="1"/>
                      </a:cubicBezTo>
                      <a:close/>
                      <a:moveTo>
                        <a:pt x="2" y="1"/>
                      </a:move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52" name="Freeform 69">
                  <a:extLst>
                    <a:ext uri="{FF2B5EF4-FFF2-40B4-BE49-F238E27FC236}">
                      <a16:creationId xmlns:a16="http://schemas.microsoft.com/office/drawing/2014/main" id="{60E43DB1-46B2-88FD-EE55-86CC2AD92CBA}"/>
                    </a:ext>
                  </a:extLst>
                </p:cNvPr>
                <p:cNvSpPr>
                  <a:spLocks noEditPoints="1"/>
                </p:cNvSpPr>
                <p:nvPr/>
              </p:nvSpPr>
              <p:spPr bwMode="auto">
                <a:xfrm>
                  <a:off x="203" y="591"/>
                  <a:ext cx="21" cy="11"/>
                </a:xfrm>
                <a:custGeom>
                  <a:avLst/>
                  <a:gdLst>
                    <a:gd name="T0" fmla="*/ 3 w 11"/>
                    <a:gd name="T1" fmla="*/ 6 h 6"/>
                    <a:gd name="T2" fmla="*/ 8 w 11"/>
                    <a:gd name="T3" fmla="*/ 6 h 6"/>
                    <a:gd name="T4" fmla="*/ 11 w 11"/>
                    <a:gd name="T5" fmla="*/ 3 h 6"/>
                    <a:gd name="T6" fmla="*/ 8 w 11"/>
                    <a:gd name="T7" fmla="*/ 0 h 6"/>
                    <a:gd name="T8" fmla="*/ 3 w 11"/>
                    <a:gd name="T9" fmla="*/ 0 h 6"/>
                    <a:gd name="T10" fmla="*/ 0 w 11"/>
                    <a:gd name="T11" fmla="*/ 3 h 6"/>
                    <a:gd name="T12" fmla="*/ 3 w 11"/>
                    <a:gd name="T13" fmla="*/ 6 h 6"/>
                    <a:gd name="T14" fmla="*/ 3 w 11"/>
                    <a:gd name="T15" fmla="*/ 6 h 6"/>
                    <a:gd name="T16" fmla="*/ 3 w 11"/>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3" y="6"/>
                      </a:moveTo>
                      <a:cubicBezTo>
                        <a:pt x="8" y="6"/>
                        <a:pt x="8" y="6"/>
                        <a:pt x="8" y="6"/>
                      </a:cubicBezTo>
                      <a:cubicBezTo>
                        <a:pt x="10" y="6"/>
                        <a:pt x="11" y="5"/>
                        <a:pt x="11" y="3"/>
                      </a:cubicBezTo>
                      <a:cubicBezTo>
                        <a:pt x="11" y="1"/>
                        <a:pt x="10" y="0"/>
                        <a:pt x="8"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53" name="Freeform 70">
                  <a:extLst>
                    <a:ext uri="{FF2B5EF4-FFF2-40B4-BE49-F238E27FC236}">
                      <a16:creationId xmlns:a16="http://schemas.microsoft.com/office/drawing/2014/main" id="{F07F2513-F97B-2F11-2642-F42C8434310F}"/>
                    </a:ext>
                  </a:extLst>
                </p:cNvPr>
                <p:cNvSpPr>
                  <a:spLocks noEditPoints="1"/>
                </p:cNvSpPr>
                <p:nvPr/>
              </p:nvSpPr>
              <p:spPr bwMode="auto">
                <a:xfrm>
                  <a:off x="361" y="645"/>
                  <a:ext cx="14" cy="17"/>
                </a:xfrm>
                <a:custGeom>
                  <a:avLst/>
                  <a:gdLst>
                    <a:gd name="T0" fmla="*/ 3 w 7"/>
                    <a:gd name="T1" fmla="*/ 0 h 9"/>
                    <a:gd name="T2" fmla="*/ 0 w 7"/>
                    <a:gd name="T3" fmla="*/ 3 h 9"/>
                    <a:gd name="T4" fmla="*/ 0 w 7"/>
                    <a:gd name="T5" fmla="*/ 6 h 9"/>
                    <a:gd name="T6" fmla="*/ 3 w 7"/>
                    <a:gd name="T7" fmla="*/ 9 h 9"/>
                    <a:gd name="T8" fmla="*/ 7 w 7"/>
                    <a:gd name="T9" fmla="*/ 6 h 9"/>
                    <a:gd name="T10" fmla="*/ 7 w 7"/>
                    <a:gd name="T11" fmla="*/ 3 h 9"/>
                    <a:gd name="T12" fmla="*/ 3 w 7"/>
                    <a:gd name="T13" fmla="*/ 0 h 9"/>
                    <a:gd name="T14" fmla="*/ 3 w 7"/>
                    <a:gd name="T15" fmla="*/ 0 h 9"/>
                    <a:gd name="T16" fmla="*/ 3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3" y="0"/>
                      </a:moveTo>
                      <a:cubicBezTo>
                        <a:pt x="2" y="0"/>
                        <a:pt x="0" y="1"/>
                        <a:pt x="0" y="3"/>
                      </a:cubicBezTo>
                      <a:cubicBezTo>
                        <a:pt x="0" y="6"/>
                        <a:pt x="0" y="6"/>
                        <a:pt x="0" y="6"/>
                      </a:cubicBezTo>
                      <a:cubicBezTo>
                        <a:pt x="0" y="8"/>
                        <a:pt x="2" y="9"/>
                        <a:pt x="3" y="9"/>
                      </a:cubicBezTo>
                      <a:cubicBezTo>
                        <a:pt x="5" y="9"/>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54" name="Freeform 71">
                  <a:extLst>
                    <a:ext uri="{FF2B5EF4-FFF2-40B4-BE49-F238E27FC236}">
                      <a16:creationId xmlns:a16="http://schemas.microsoft.com/office/drawing/2014/main" id="{A67530CF-69C9-F3DA-7AB8-37D6CD3B8A23}"/>
                    </a:ext>
                  </a:extLst>
                </p:cNvPr>
                <p:cNvSpPr>
                  <a:spLocks noEditPoints="1"/>
                </p:cNvSpPr>
                <p:nvPr/>
              </p:nvSpPr>
              <p:spPr bwMode="auto">
                <a:xfrm>
                  <a:off x="361" y="620"/>
                  <a:ext cx="14" cy="17"/>
                </a:xfrm>
                <a:custGeom>
                  <a:avLst/>
                  <a:gdLst>
                    <a:gd name="T0" fmla="*/ 3 w 7"/>
                    <a:gd name="T1" fmla="*/ 0 h 9"/>
                    <a:gd name="T2" fmla="*/ 0 w 7"/>
                    <a:gd name="T3" fmla="*/ 3 h 9"/>
                    <a:gd name="T4" fmla="*/ 0 w 7"/>
                    <a:gd name="T5" fmla="*/ 6 h 9"/>
                    <a:gd name="T6" fmla="*/ 3 w 7"/>
                    <a:gd name="T7" fmla="*/ 9 h 9"/>
                    <a:gd name="T8" fmla="*/ 7 w 7"/>
                    <a:gd name="T9" fmla="*/ 6 h 9"/>
                    <a:gd name="T10" fmla="*/ 7 w 7"/>
                    <a:gd name="T11" fmla="*/ 3 h 9"/>
                    <a:gd name="T12" fmla="*/ 3 w 7"/>
                    <a:gd name="T13" fmla="*/ 0 h 9"/>
                    <a:gd name="T14" fmla="*/ 3 w 7"/>
                    <a:gd name="T15" fmla="*/ 0 h 9"/>
                    <a:gd name="T16" fmla="*/ 3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3" y="0"/>
                      </a:moveTo>
                      <a:cubicBezTo>
                        <a:pt x="2" y="0"/>
                        <a:pt x="0" y="1"/>
                        <a:pt x="0" y="3"/>
                      </a:cubicBezTo>
                      <a:cubicBezTo>
                        <a:pt x="0" y="6"/>
                        <a:pt x="0" y="6"/>
                        <a:pt x="0" y="6"/>
                      </a:cubicBezTo>
                      <a:cubicBezTo>
                        <a:pt x="0" y="8"/>
                        <a:pt x="2" y="9"/>
                        <a:pt x="3" y="9"/>
                      </a:cubicBezTo>
                      <a:cubicBezTo>
                        <a:pt x="5" y="9"/>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55" name="Freeform 72">
                  <a:extLst>
                    <a:ext uri="{FF2B5EF4-FFF2-40B4-BE49-F238E27FC236}">
                      <a16:creationId xmlns:a16="http://schemas.microsoft.com/office/drawing/2014/main" id="{BB1B315F-80CF-A176-E094-D18739F094C4}"/>
                    </a:ext>
                  </a:extLst>
                </p:cNvPr>
                <p:cNvSpPr>
                  <a:spLocks noEditPoints="1"/>
                </p:cNvSpPr>
                <p:nvPr/>
              </p:nvSpPr>
              <p:spPr bwMode="auto">
                <a:xfrm>
                  <a:off x="129" y="708"/>
                  <a:ext cx="20" cy="12"/>
                </a:xfrm>
                <a:custGeom>
                  <a:avLst/>
                  <a:gdLst>
                    <a:gd name="T0" fmla="*/ 7 w 10"/>
                    <a:gd name="T1" fmla="*/ 0 h 6"/>
                    <a:gd name="T2" fmla="*/ 3 w 10"/>
                    <a:gd name="T3" fmla="*/ 0 h 6"/>
                    <a:gd name="T4" fmla="*/ 0 w 10"/>
                    <a:gd name="T5" fmla="*/ 3 h 6"/>
                    <a:gd name="T6" fmla="*/ 3 w 10"/>
                    <a:gd name="T7" fmla="*/ 6 h 6"/>
                    <a:gd name="T8" fmla="*/ 7 w 10"/>
                    <a:gd name="T9" fmla="*/ 6 h 6"/>
                    <a:gd name="T10" fmla="*/ 10 w 10"/>
                    <a:gd name="T11" fmla="*/ 3 h 6"/>
                    <a:gd name="T12" fmla="*/ 7 w 10"/>
                    <a:gd name="T13" fmla="*/ 0 h 6"/>
                    <a:gd name="T14" fmla="*/ 7 w 10"/>
                    <a:gd name="T15" fmla="*/ 0 h 6"/>
                    <a:gd name="T16" fmla="*/ 7 w 10"/>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7" y="0"/>
                      </a:moveTo>
                      <a:cubicBezTo>
                        <a:pt x="3" y="0"/>
                        <a:pt x="3" y="0"/>
                        <a:pt x="3" y="0"/>
                      </a:cubicBezTo>
                      <a:cubicBezTo>
                        <a:pt x="2" y="0"/>
                        <a:pt x="0" y="1"/>
                        <a:pt x="0" y="3"/>
                      </a:cubicBezTo>
                      <a:cubicBezTo>
                        <a:pt x="0" y="5"/>
                        <a:pt x="2" y="6"/>
                        <a:pt x="3" y="6"/>
                      </a:cubicBezTo>
                      <a:cubicBezTo>
                        <a:pt x="7" y="6"/>
                        <a:pt x="7" y="6"/>
                        <a:pt x="7" y="6"/>
                      </a:cubicBezTo>
                      <a:cubicBezTo>
                        <a:pt x="8" y="6"/>
                        <a:pt x="10" y="5"/>
                        <a:pt x="10" y="3"/>
                      </a:cubicBezTo>
                      <a:cubicBezTo>
                        <a:pt x="10" y="1"/>
                        <a:pt x="8" y="0"/>
                        <a:pt x="7" y="0"/>
                      </a:cubicBezTo>
                      <a:close/>
                      <a:moveTo>
                        <a:pt x="7" y="0"/>
                      </a:move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56" name="Freeform 73">
                  <a:extLst>
                    <a:ext uri="{FF2B5EF4-FFF2-40B4-BE49-F238E27FC236}">
                      <a16:creationId xmlns:a16="http://schemas.microsoft.com/office/drawing/2014/main" id="{C661E715-7BE4-0C11-AD6C-FD6B944A4DCA}"/>
                    </a:ext>
                  </a:extLst>
                </p:cNvPr>
                <p:cNvSpPr>
                  <a:spLocks noEditPoints="1"/>
                </p:cNvSpPr>
                <p:nvPr/>
              </p:nvSpPr>
              <p:spPr bwMode="auto">
                <a:xfrm>
                  <a:off x="25" y="591"/>
                  <a:ext cx="21" cy="11"/>
                </a:xfrm>
                <a:custGeom>
                  <a:avLst/>
                  <a:gdLst>
                    <a:gd name="T0" fmla="*/ 3 w 11"/>
                    <a:gd name="T1" fmla="*/ 6 h 6"/>
                    <a:gd name="T2" fmla="*/ 8 w 11"/>
                    <a:gd name="T3" fmla="*/ 6 h 6"/>
                    <a:gd name="T4" fmla="*/ 11 w 11"/>
                    <a:gd name="T5" fmla="*/ 3 h 6"/>
                    <a:gd name="T6" fmla="*/ 8 w 11"/>
                    <a:gd name="T7" fmla="*/ 0 h 6"/>
                    <a:gd name="T8" fmla="*/ 3 w 11"/>
                    <a:gd name="T9" fmla="*/ 0 h 6"/>
                    <a:gd name="T10" fmla="*/ 0 w 11"/>
                    <a:gd name="T11" fmla="*/ 3 h 6"/>
                    <a:gd name="T12" fmla="*/ 3 w 11"/>
                    <a:gd name="T13" fmla="*/ 6 h 6"/>
                    <a:gd name="T14" fmla="*/ 3 w 11"/>
                    <a:gd name="T15" fmla="*/ 6 h 6"/>
                    <a:gd name="T16" fmla="*/ 3 w 11"/>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3" y="6"/>
                      </a:moveTo>
                      <a:cubicBezTo>
                        <a:pt x="8" y="6"/>
                        <a:pt x="8" y="6"/>
                        <a:pt x="8" y="6"/>
                      </a:cubicBezTo>
                      <a:cubicBezTo>
                        <a:pt x="10" y="6"/>
                        <a:pt x="11" y="5"/>
                        <a:pt x="11" y="3"/>
                      </a:cubicBezTo>
                      <a:cubicBezTo>
                        <a:pt x="11" y="1"/>
                        <a:pt x="10" y="0"/>
                        <a:pt x="8" y="0"/>
                      </a:cubicBezTo>
                      <a:cubicBezTo>
                        <a:pt x="3" y="0"/>
                        <a:pt x="3" y="0"/>
                        <a:pt x="3" y="0"/>
                      </a:cubicBezTo>
                      <a:cubicBezTo>
                        <a:pt x="1" y="0"/>
                        <a:pt x="0" y="1"/>
                        <a:pt x="0" y="3"/>
                      </a:cubicBezTo>
                      <a:cubicBezTo>
                        <a:pt x="0" y="5"/>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57" name="Freeform 74">
                  <a:extLst>
                    <a:ext uri="{FF2B5EF4-FFF2-40B4-BE49-F238E27FC236}">
                      <a16:creationId xmlns:a16="http://schemas.microsoft.com/office/drawing/2014/main" id="{AA74E474-3E27-3D82-A12E-E9E9B04E2CF0}"/>
                    </a:ext>
                  </a:extLst>
                </p:cNvPr>
                <p:cNvSpPr>
                  <a:spLocks noEditPoints="1"/>
                </p:cNvSpPr>
                <p:nvPr/>
              </p:nvSpPr>
              <p:spPr bwMode="auto">
                <a:xfrm>
                  <a:off x="4" y="646"/>
                  <a:ext cx="11" cy="20"/>
                </a:xfrm>
                <a:custGeom>
                  <a:avLst/>
                  <a:gdLst>
                    <a:gd name="T0" fmla="*/ 3 w 6"/>
                    <a:gd name="T1" fmla="*/ 10 h 10"/>
                    <a:gd name="T2" fmla="*/ 6 w 6"/>
                    <a:gd name="T3" fmla="*/ 7 h 10"/>
                    <a:gd name="T4" fmla="*/ 6 w 6"/>
                    <a:gd name="T5" fmla="*/ 4 h 10"/>
                    <a:gd name="T6" fmla="*/ 3 w 6"/>
                    <a:gd name="T7" fmla="*/ 0 h 10"/>
                    <a:gd name="T8" fmla="*/ 0 w 6"/>
                    <a:gd name="T9" fmla="*/ 4 h 10"/>
                    <a:gd name="T10" fmla="*/ 0 w 6"/>
                    <a:gd name="T11" fmla="*/ 7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4" y="10"/>
                        <a:pt x="6" y="9"/>
                        <a:pt x="6" y="7"/>
                      </a:cubicBezTo>
                      <a:cubicBezTo>
                        <a:pt x="6" y="4"/>
                        <a:pt x="6" y="4"/>
                        <a:pt x="6" y="4"/>
                      </a:cubicBezTo>
                      <a:cubicBezTo>
                        <a:pt x="6" y="2"/>
                        <a:pt x="4" y="0"/>
                        <a:pt x="3" y="0"/>
                      </a:cubicBezTo>
                      <a:cubicBezTo>
                        <a:pt x="1" y="0"/>
                        <a:pt x="0" y="2"/>
                        <a:pt x="0" y="4"/>
                      </a:cubicBezTo>
                      <a:cubicBezTo>
                        <a:pt x="0" y="7"/>
                        <a:pt x="0" y="7"/>
                        <a:pt x="0" y="7"/>
                      </a:cubicBezTo>
                      <a:cubicBezTo>
                        <a:pt x="0" y="9"/>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58" name="Freeform 75">
                  <a:extLst>
                    <a:ext uri="{FF2B5EF4-FFF2-40B4-BE49-F238E27FC236}">
                      <a16:creationId xmlns:a16="http://schemas.microsoft.com/office/drawing/2014/main" id="{9ACE143D-28B3-A7E8-F324-662E1B4F08F1}"/>
                    </a:ext>
                  </a:extLst>
                </p:cNvPr>
                <p:cNvSpPr>
                  <a:spLocks noEditPoints="1"/>
                </p:cNvSpPr>
                <p:nvPr/>
              </p:nvSpPr>
              <p:spPr bwMode="auto">
                <a:xfrm>
                  <a:off x="79" y="708"/>
                  <a:ext cx="20" cy="12"/>
                </a:xfrm>
                <a:custGeom>
                  <a:avLst/>
                  <a:gdLst>
                    <a:gd name="T0" fmla="*/ 3 w 10"/>
                    <a:gd name="T1" fmla="*/ 6 h 6"/>
                    <a:gd name="T2" fmla="*/ 6 w 10"/>
                    <a:gd name="T3" fmla="*/ 6 h 6"/>
                    <a:gd name="T4" fmla="*/ 10 w 10"/>
                    <a:gd name="T5" fmla="*/ 3 h 6"/>
                    <a:gd name="T6" fmla="*/ 6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6" y="6"/>
                        <a:pt x="6" y="6"/>
                        <a:pt x="6" y="6"/>
                      </a:cubicBezTo>
                      <a:cubicBezTo>
                        <a:pt x="8" y="6"/>
                        <a:pt x="10" y="5"/>
                        <a:pt x="10" y="3"/>
                      </a:cubicBezTo>
                      <a:cubicBezTo>
                        <a:pt x="10"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59" name="Freeform 76">
                  <a:extLst>
                    <a:ext uri="{FF2B5EF4-FFF2-40B4-BE49-F238E27FC236}">
                      <a16:creationId xmlns:a16="http://schemas.microsoft.com/office/drawing/2014/main" id="{2F382619-7430-2D90-DC20-B9D627FDD5A7}"/>
                    </a:ext>
                  </a:extLst>
                </p:cNvPr>
                <p:cNvSpPr>
                  <a:spLocks noEditPoints="1"/>
                </p:cNvSpPr>
                <p:nvPr/>
              </p:nvSpPr>
              <p:spPr bwMode="auto">
                <a:xfrm>
                  <a:off x="100" y="591"/>
                  <a:ext cx="24" cy="11"/>
                </a:xfrm>
                <a:custGeom>
                  <a:avLst/>
                  <a:gdLst>
                    <a:gd name="T0" fmla="*/ 4 w 12"/>
                    <a:gd name="T1" fmla="*/ 6 h 6"/>
                    <a:gd name="T2" fmla="*/ 9 w 12"/>
                    <a:gd name="T3" fmla="*/ 6 h 6"/>
                    <a:gd name="T4" fmla="*/ 12 w 12"/>
                    <a:gd name="T5" fmla="*/ 3 h 6"/>
                    <a:gd name="T6" fmla="*/ 9 w 12"/>
                    <a:gd name="T7" fmla="*/ 0 h 6"/>
                    <a:gd name="T8" fmla="*/ 4 w 12"/>
                    <a:gd name="T9" fmla="*/ 0 h 6"/>
                    <a:gd name="T10" fmla="*/ 0 w 12"/>
                    <a:gd name="T11" fmla="*/ 3 h 6"/>
                    <a:gd name="T12" fmla="*/ 4 w 12"/>
                    <a:gd name="T13" fmla="*/ 6 h 6"/>
                    <a:gd name="T14" fmla="*/ 4 w 12"/>
                    <a:gd name="T15" fmla="*/ 6 h 6"/>
                    <a:gd name="T16" fmla="*/ 4 w 1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4" y="6"/>
                      </a:moveTo>
                      <a:cubicBezTo>
                        <a:pt x="9" y="6"/>
                        <a:pt x="9" y="6"/>
                        <a:pt x="9" y="6"/>
                      </a:cubicBezTo>
                      <a:cubicBezTo>
                        <a:pt x="10" y="6"/>
                        <a:pt x="12" y="5"/>
                        <a:pt x="12" y="3"/>
                      </a:cubicBezTo>
                      <a:cubicBezTo>
                        <a:pt x="12" y="1"/>
                        <a:pt x="10" y="0"/>
                        <a:pt x="9" y="0"/>
                      </a:cubicBezTo>
                      <a:cubicBezTo>
                        <a:pt x="4" y="0"/>
                        <a:pt x="4" y="0"/>
                        <a:pt x="4" y="0"/>
                      </a:cubicBezTo>
                      <a:cubicBezTo>
                        <a:pt x="2" y="0"/>
                        <a:pt x="0" y="1"/>
                        <a:pt x="0" y="3"/>
                      </a:cubicBezTo>
                      <a:cubicBezTo>
                        <a:pt x="0" y="5"/>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60" name="Freeform 77">
                  <a:extLst>
                    <a:ext uri="{FF2B5EF4-FFF2-40B4-BE49-F238E27FC236}">
                      <a16:creationId xmlns:a16="http://schemas.microsoft.com/office/drawing/2014/main" id="{586BB7D2-6ACD-1DBF-DFFB-7B082E6A1DB3}"/>
                    </a:ext>
                  </a:extLst>
                </p:cNvPr>
                <p:cNvSpPr>
                  <a:spLocks noEditPoints="1"/>
                </p:cNvSpPr>
                <p:nvPr/>
              </p:nvSpPr>
              <p:spPr bwMode="auto">
                <a:xfrm>
                  <a:off x="153" y="591"/>
                  <a:ext cx="21" cy="11"/>
                </a:xfrm>
                <a:custGeom>
                  <a:avLst/>
                  <a:gdLst>
                    <a:gd name="T0" fmla="*/ 3 w 11"/>
                    <a:gd name="T1" fmla="*/ 6 h 6"/>
                    <a:gd name="T2" fmla="*/ 8 w 11"/>
                    <a:gd name="T3" fmla="*/ 6 h 6"/>
                    <a:gd name="T4" fmla="*/ 11 w 11"/>
                    <a:gd name="T5" fmla="*/ 3 h 6"/>
                    <a:gd name="T6" fmla="*/ 8 w 11"/>
                    <a:gd name="T7" fmla="*/ 0 h 6"/>
                    <a:gd name="T8" fmla="*/ 3 w 11"/>
                    <a:gd name="T9" fmla="*/ 0 h 6"/>
                    <a:gd name="T10" fmla="*/ 0 w 11"/>
                    <a:gd name="T11" fmla="*/ 3 h 6"/>
                    <a:gd name="T12" fmla="*/ 3 w 11"/>
                    <a:gd name="T13" fmla="*/ 6 h 6"/>
                    <a:gd name="T14" fmla="*/ 3 w 11"/>
                    <a:gd name="T15" fmla="*/ 6 h 6"/>
                    <a:gd name="T16" fmla="*/ 3 w 11"/>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3" y="6"/>
                      </a:moveTo>
                      <a:cubicBezTo>
                        <a:pt x="8" y="6"/>
                        <a:pt x="8" y="6"/>
                        <a:pt x="8" y="6"/>
                      </a:cubicBezTo>
                      <a:cubicBezTo>
                        <a:pt x="10" y="6"/>
                        <a:pt x="11" y="5"/>
                        <a:pt x="11" y="3"/>
                      </a:cubicBezTo>
                      <a:cubicBezTo>
                        <a:pt x="11" y="1"/>
                        <a:pt x="10" y="0"/>
                        <a:pt x="8"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61" name="Freeform 78">
                  <a:extLst>
                    <a:ext uri="{FF2B5EF4-FFF2-40B4-BE49-F238E27FC236}">
                      <a16:creationId xmlns:a16="http://schemas.microsoft.com/office/drawing/2014/main" id="{CD380DA1-8222-1D37-713F-4624167E84E5}"/>
                    </a:ext>
                  </a:extLst>
                </p:cNvPr>
                <p:cNvSpPr>
                  <a:spLocks noEditPoints="1"/>
                </p:cNvSpPr>
                <p:nvPr/>
              </p:nvSpPr>
              <p:spPr bwMode="auto">
                <a:xfrm>
                  <a:off x="178" y="591"/>
                  <a:ext cx="21" cy="11"/>
                </a:xfrm>
                <a:custGeom>
                  <a:avLst/>
                  <a:gdLst>
                    <a:gd name="T0" fmla="*/ 3 w 11"/>
                    <a:gd name="T1" fmla="*/ 6 h 6"/>
                    <a:gd name="T2" fmla="*/ 8 w 11"/>
                    <a:gd name="T3" fmla="*/ 6 h 6"/>
                    <a:gd name="T4" fmla="*/ 11 w 11"/>
                    <a:gd name="T5" fmla="*/ 3 h 6"/>
                    <a:gd name="T6" fmla="*/ 8 w 11"/>
                    <a:gd name="T7" fmla="*/ 0 h 6"/>
                    <a:gd name="T8" fmla="*/ 3 w 11"/>
                    <a:gd name="T9" fmla="*/ 0 h 6"/>
                    <a:gd name="T10" fmla="*/ 0 w 11"/>
                    <a:gd name="T11" fmla="*/ 3 h 6"/>
                    <a:gd name="T12" fmla="*/ 3 w 11"/>
                    <a:gd name="T13" fmla="*/ 6 h 6"/>
                    <a:gd name="T14" fmla="*/ 3 w 11"/>
                    <a:gd name="T15" fmla="*/ 6 h 6"/>
                    <a:gd name="T16" fmla="*/ 3 w 11"/>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3" y="6"/>
                      </a:moveTo>
                      <a:cubicBezTo>
                        <a:pt x="8" y="6"/>
                        <a:pt x="8" y="6"/>
                        <a:pt x="8" y="6"/>
                      </a:cubicBezTo>
                      <a:cubicBezTo>
                        <a:pt x="10" y="6"/>
                        <a:pt x="11" y="5"/>
                        <a:pt x="11" y="3"/>
                      </a:cubicBezTo>
                      <a:cubicBezTo>
                        <a:pt x="11" y="1"/>
                        <a:pt x="10" y="0"/>
                        <a:pt x="8"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62" name="Freeform 79">
                  <a:extLst>
                    <a:ext uri="{FF2B5EF4-FFF2-40B4-BE49-F238E27FC236}">
                      <a16:creationId xmlns:a16="http://schemas.microsoft.com/office/drawing/2014/main" id="{27059543-AB86-5DAC-6FAE-688501B0A089}"/>
                    </a:ext>
                  </a:extLst>
                </p:cNvPr>
                <p:cNvSpPr>
                  <a:spLocks noEditPoints="1"/>
                </p:cNvSpPr>
                <p:nvPr/>
              </p:nvSpPr>
              <p:spPr bwMode="auto">
                <a:xfrm>
                  <a:off x="207" y="708"/>
                  <a:ext cx="17" cy="12"/>
                </a:xfrm>
                <a:custGeom>
                  <a:avLst/>
                  <a:gdLst>
                    <a:gd name="T0" fmla="*/ 0 w 9"/>
                    <a:gd name="T1" fmla="*/ 3 h 6"/>
                    <a:gd name="T2" fmla="*/ 3 w 9"/>
                    <a:gd name="T3" fmla="*/ 6 h 6"/>
                    <a:gd name="T4" fmla="*/ 6 w 9"/>
                    <a:gd name="T5" fmla="*/ 6 h 6"/>
                    <a:gd name="T6" fmla="*/ 9 w 9"/>
                    <a:gd name="T7" fmla="*/ 3 h 6"/>
                    <a:gd name="T8" fmla="*/ 6 w 9"/>
                    <a:gd name="T9" fmla="*/ 0 h 6"/>
                    <a:gd name="T10" fmla="*/ 3 w 9"/>
                    <a:gd name="T11" fmla="*/ 0 h 6"/>
                    <a:gd name="T12" fmla="*/ 0 w 9"/>
                    <a:gd name="T13" fmla="*/ 3 h 6"/>
                    <a:gd name="T14" fmla="*/ 0 w 9"/>
                    <a:gd name="T15" fmla="*/ 3 h 6"/>
                    <a:gd name="T16" fmla="*/ 0 w 9"/>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0" y="3"/>
                      </a:moveTo>
                      <a:cubicBezTo>
                        <a:pt x="0" y="5"/>
                        <a:pt x="1" y="6"/>
                        <a:pt x="3" y="6"/>
                      </a:cubicBezTo>
                      <a:cubicBezTo>
                        <a:pt x="6" y="6"/>
                        <a:pt x="6" y="6"/>
                        <a:pt x="6" y="6"/>
                      </a:cubicBezTo>
                      <a:cubicBezTo>
                        <a:pt x="8" y="6"/>
                        <a:pt x="9" y="5"/>
                        <a:pt x="9" y="3"/>
                      </a:cubicBezTo>
                      <a:cubicBezTo>
                        <a:pt x="9" y="1"/>
                        <a:pt x="8" y="0"/>
                        <a:pt x="6" y="0"/>
                      </a:cubicBezTo>
                      <a:cubicBezTo>
                        <a:pt x="3" y="0"/>
                        <a:pt x="3" y="0"/>
                        <a:pt x="3" y="0"/>
                      </a:cubicBezTo>
                      <a:cubicBezTo>
                        <a:pt x="1" y="0"/>
                        <a:pt x="0" y="1"/>
                        <a:pt x="0" y="3"/>
                      </a:cubicBezTo>
                      <a:close/>
                      <a:moveTo>
                        <a:pt x="0" y="3"/>
                      </a:moveTo>
                      <a:cubicBezTo>
                        <a:pt x="0" y="3"/>
                        <a:pt x="0" y="3"/>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63" name="Freeform 80">
                  <a:extLst>
                    <a:ext uri="{FF2B5EF4-FFF2-40B4-BE49-F238E27FC236}">
                      <a16:creationId xmlns:a16="http://schemas.microsoft.com/office/drawing/2014/main" id="{86BD4F8D-96D0-014A-B919-BD006963798F}"/>
                    </a:ext>
                  </a:extLst>
                </p:cNvPr>
                <p:cNvSpPr>
                  <a:spLocks noEditPoints="1"/>
                </p:cNvSpPr>
                <p:nvPr/>
              </p:nvSpPr>
              <p:spPr bwMode="auto">
                <a:xfrm>
                  <a:off x="155" y="708"/>
                  <a:ext cx="19" cy="12"/>
                </a:xfrm>
                <a:custGeom>
                  <a:avLst/>
                  <a:gdLst>
                    <a:gd name="T0" fmla="*/ 7 w 10"/>
                    <a:gd name="T1" fmla="*/ 0 h 6"/>
                    <a:gd name="T2" fmla="*/ 4 w 10"/>
                    <a:gd name="T3" fmla="*/ 0 h 6"/>
                    <a:gd name="T4" fmla="*/ 0 w 10"/>
                    <a:gd name="T5" fmla="*/ 3 h 6"/>
                    <a:gd name="T6" fmla="*/ 4 w 10"/>
                    <a:gd name="T7" fmla="*/ 6 h 6"/>
                    <a:gd name="T8" fmla="*/ 7 w 10"/>
                    <a:gd name="T9" fmla="*/ 6 h 6"/>
                    <a:gd name="T10" fmla="*/ 10 w 10"/>
                    <a:gd name="T11" fmla="*/ 3 h 6"/>
                    <a:gd name="T12" fmla="*/ 7 w 10"/>
                    <a:gd name="T13" fmla="*/ 0 h 6"/>
                    <a:gd name="T14" fmla="*/ 7 w 10"/>
                    <a:gd name="T15" fmla="*/ 0 h 6"/>
                    <a:gd name="T16" fmla="*/ 7 w 10"/>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7" y="0"/>
                      </a:moveTo>
                      <a:cubicBezTo>
                        <a:pt x="4" y="0"/>
                        <a:pt x="4" y="0"/>
                        <a:pt x="4" y="0"/>
                      </a:cubicBezTo>
                      <a:cubicBezTo>
                        <a:pt x="2" y="0"/>
                        <a:pt x="0" y="1"/>
                        <a:pt x="0" y="3"/>
                      </a:cubicBezTo>
                      <a:cubicBezTo>
                        <a:pt x="0" y="5"/>
                        <a:pt x="2" y="6"/>
                        <a:pt x="4" y="6"/>
                      </a:cubicBezTo>
                      <a:cubicBezTo>
                        <a:pt x="7" y="6"/>
                        <a:pt x="7" y="6"/>
                        <a:pt x="7" y="6"/>
                      </a:cubicBezTo>
                      <a:cubicBezTo>
                        <a:pt x="9" y="6"/>
                        <a:pt x="10" y="5"/>
                        <a:pt x="10" y="3"/>
                      </a:cubicBezTo>
                      <a:cubicBezTo>
                        <a:pt x="10" y="1"/>
                        <a:pt x="9" y="0"/>
                        <a:pt x="7" y="0"/>
                      </a:cubicBezTo>
                      <a:close/>
                      <a:moveTo>
                        <a:pt x="7" y="0"/>
                      </a:move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64" name="Freeform 81">
                  <a:extLst>
                    <a:ext uri="{FF2B5EF4-FFF2-40B4-BE49-F238E27FC236}">
                      <a16:creationId xmlns:a16="http://schemas.microsoft.com/office/drawing/2014/main" id="{C289BFEE-FB07-F67C-5698-BB5146B6B82A}"/>
                    </a:ext>
                  </a:extLst>
                </p:cNvPr>
                <p:cNvSpPr>
                  <a:spLocks noEditPoints="1"/>
                </p:cNvSpPr>
                <p:nvPr/>
              </p:nvSpPr>
              <p:spPr bwMode="auto">
                <a:xfrm>
                  <a:off x="50" y="591"/>
                  <a:ext cx="21" cy="11"/>
                </a:xfrm>
                <a:custGeom>
                  <a:avLst/>
                  <a:gdLst>
                    <a:gd name="T0" fmla="*/ 5 w 11"/>
                    <a:gd name="T1" fmla="*/ 6 h 6"/>
                    <a:gd name="T2" fmla="*/ 8 w 11"/>
                    <a:gd name="T3" fmla="*/ 6 h 6"/>
                    <a:gd name="T4" fmla="*/ 11 w 11"/>
                    <a:gd name="T5" fmla="*/ 3 h 6"/>
                    <a:gd name="T6" fmla="*/ 8 w 11"/>
                    <a:gd name="T7" fmla="*/ 0 h 6"/>
                    <a:gd name="T8" fmla="*/ 3 w 11"/>
                    <a:gd name="T9" fmla="*/ 0 h 6"/>
                    <a:gd name="T10" fmla="*/ 0 w 11"/>
                    <a:gd name="T11" fmla="*/ 3 h 6"/>
                    <a:gd name="T12" fmla="*/ 3 w 11"/>
                    <a:gd name="T13" fmla="*/ 6 h 6"/>
                    <a:gd name="T14" fmla="*/ 5 w 11"/>
                    <a:gd name="T15" fmla="*/ 6 h 6"/>
                    <a:gd name="T16" fmla="*/ 5 w 11"/>
                    <a:gd name="T17" fmla="*/ 6 h 6"/>
                    <a:gd name="T18" fmla="*/ 5 w 11"/>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6">
                      <a:moveTo>
                        <a:pt x="5" y="6"/>
                      </a:moveTo>
                      <a:cubicBezTo>
                        <a:pt x="8" y="6"/>
                        <a:pt x="8" y="6"/>
                        <a:pt x="8" y="6"/>
                      </a:cubicBezTo>
                      <a:cubicBezTo>
                        <a:pt x="10" y="6"/>
                        <a:pt x="11" y="5"/>
                        <a:pt x="11" y="3"/>
                      </a:cubicBezTo>
                      <a:cubicBezTo>
                        <a:pt x="11" y="1"/>
                        <a:pt x="10" y="0"/>
                        <a:pt x="8" y="0"/>
                      </a:cubicBezTo>
                      <a:cubicBezTo>
                        <a:pt x="3" y="0"/>
                        <a:pt x="3" y="0"/>
                        <a:pt x="3" y="0"/>
                      </a:cubicBezTo>
                      <a:cubicBezTo>
                        <a:pt x="2" y="0"/>
                        <a:pt x="0" y="1"/>
                        <a:pt x="0" y="3"/>
                      </a:cubicBezTo>
                      <a:cubicBezTo>
                        <a:pt x="0" y="5"/>
                        <a:pt x="2" y="6"/>
                        <a:pt x="3" y="6"/>
                      </a:cubicBezTo>
                      <a:lnTo>
                        <a:pt x="5" y="6"/>
                      </a:lnTo>
                      <a:close/>
                      <a:moveTo>
                        <a:pt x="5" y="6"/>
                      </a:moveTo>
                      <a:cubicBezTo>
                        <a:pt x="5" y="6"/>
                        <a:pt x="5" y="6"/>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65" name="Freeform 82">
                  <a:extLst>
                    <a:ext uri="{FF2B5EF4-FFF2-40B4-BE49-F238E27FC236}">
                      <a16:creationId xmlns:a16="http://schemas.microsoft.com/office/drawing/2014/main" id="{AD178C60-42DE-50FE-E3B3-CE391447E757}"/>
                    </a:ext>
                  </a:extLst>
                </p:cNvPr>
                <p:cNvSpPr>
                  <a:spLocks noEditPoints="1"/>
                </p:cNvSpPr>
                <p:nvPr/>
              </p:nvSpPr>
              <p:spPr bwMode="auto">
                <a:xfrm>
                  <a:off x="104" y="708"/>
                  <a:ext cx="20" cy="12"/>
                </a:xfrm>
                <a:custGeom>
                  <a:avLst/>
                  <a:gdLst>
                    <a:gd name="T0" fmla="*/ 7 w 10"/>
                    <a:gd name="T1" fmla="*/ 0 h 6"/>
                    <a:gd name="T2" fmla="*/ 3 w 10"/>
                    <a:gd name="T3" fmla="*/ 0 h 6"/>
                    <a:gd name="T4" fmla="*/ 0 w 10"/>
                    <a:gd name="T5" fmla="*/ 3 h 6"/>
                    <a:gd name="T6" fmla="*/ 3 w 10"/>
                    <a:gd name="T7" fmla="*/ 6 h 6"/>
                    <a:gd name="T8" fmla="*/ 7 w 10"/>
                    <a:gd name="T9" fmla="*/ 6 h 6"/>
                    <a:gd name="T10" fmla="*/ 10 w 10"/>
                    <a:gd name="T11" fmla="*/ 3 h 6"/>
                    <a:gd name="T12" fmla="*/ 7 w 10"/>
                    <a:gd name="T13" fmla="*/ 0 h 6"/>
                    <a:gd name="T14" fmla="*/ 7 w 10"/>
                    <a:gd name="T15" fmla="*/ 0 h 6"/>
                    <a:gd name="T16" fmla="*/ 7 w 10"/>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7" y="0"/>
                      </a:moveTo>
                      <a:cubicBezTo>
                        <a:pt x="3" y="0"/>
                        <a:pt x="3" y="0"/>
                        <a:pt x="3" y="0"/>
                      </a:cubicBezTo>
                      <a:cubicBezTo>
                        <a:pt x="1" y="0"/>
                        <a:pt x="0" y="1"/>
                        <a:pt x="0" y="3"/>
                      </a:cubicBezTo>
                      <a:cubicBezTo>
                        <a:pt x="0" y="5"/>
                        <a:pt x="1" y="6"/>
                        <a:pt x="3" y="6"/>
                      </a:cubicBezTo>
                      <a:cubicBezTo>
                        <a:pt x="7" y="6"/>
                        <a:pt x="7" y="6"/>
                        <a:pt x="7" y="6"/>
                      </a:cubicBezTo>
                      <a:cubicBezTo>
                        <a:pt x="8" y="6"/>
                        <a:pt x="10" y="5"/>
                        <a:pt x="10" y="3"/>
                      </a:cubicBezTo>
                      <a:cubicBezTo>
                        <a:pt x="10" y="1"/>
                        <a:pt x="8" y="0"/>
                        <a:pt x="7" y="0"/>
                      </a:cubicBezTo>
                      <a:close/>
                      <a:moveTo>
                        <a:pt x="7" y="0"/>
                      </a:move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66" name="Freeform 83">
                  <a:extLst>
                    <a:ext uri="{FF2B5EF4-FFF2-40B4-BE49-F238E27FC236}">
                      <a16:creationId xmlns:a16="http://schemas.microsoft.com/office/drawing/2014/main" id="{0C6A5345-85C6-E6B1-07B9-0D4AA7D0316B}"/>
                    </a:ext>
                  </a:extLst>
                </p:cNvPr>
                <p:cNvSpPr>
                  <a:spLocks noEditPoints="1"/>
                </p:cNvSpPr>
                <p:nvPr/>
              </p:nvSpPr>
              <p:spPr bwMode="auto">
                <a:xfrm>
                  <a:off x="29" y="708"/>
                  <a:ext cx="17" cy="12"/>
                </a:xfrm>
                <a:custGeom>
                  <a:avLst/>
                  <a:gdLst>
                    <a:gd name="T0" fmla="*/ 3 w 9"/>
                    <a:gd name="T1" fmla="*/ 0 h 6"/>
                    <a:gd name="T2" fmla="*/ 0 w 9"/>
                    <a:gd name="T3" fmla="*/ 3 h 6"/>
                    <a:gd name="T4" fmla="*/ 3 w 9"/>
                    <a:gd name="T5" fmla="*/ 6 h 6"/>
                    <a:gd name="T6" fmla="*/ 6 w 9"/>
                    <a:gd name="T7" fmla="*/ 6 h 6"/>
                    <a:gd name="T8" fmla="*/ 9 w 9"/>
                    <a:gd name="T9" fmla="*/ 3 h 6"/>
                    <a:gd name="T10" fmla="*/ 6 w 9"/>
                    <a:gd name="T11" fmla="*/ 0 h 6"/>
                    <a:gd name="T12" fmla="*/ 3 w 9"/>
                    <a:gd name="T13" fmla="*/ 0 h 6"/>
                    <a:gd name="T14" fmla="*/ 3 w 9"/>
                    <a:gd name="T15" fmla="*/ 0 h 6"/>
                    <a:gd name="T16" fmla="*/ 3 w 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0"/>
                      </a:moveTo>
                      <a:cubicBezTo>
                        <a:pt x="1" y="0"/>
                        <a:pt x="0" y="1"/>
                        <a:pt x="0" y="3"/>
                      </a:cubicBezTo>
                      <a:cubicBezTo>
                        <a:pt x="0" y="5"/>
                        <a:pt x="1" y="6"/>
                        <a:pt x="3" y="6"/>
                      </a:cubicBezTo>
                      <a:cubicBezTo>
                        <a:pt x="6" y="6"/>
                        <a:pt x="6" y="6"/>
                        <a:pt x="6" y="6"/>
                      </a:cubicBezTo>
                      <a:cubicBezTo>
                        <a:pt x="8" y="6"/>
                        <a:pt x="9" y="5"/>
                        <a:pt x="9" y="3"/>
                      </a:cubicBezTo>
                      <a:cubicBezTo>
                        <a:pt x="9" y="1"/>
                        <a:pt x="8" y="0"/>
                        <a:pt x="6" y="0"/>
                      </a:cubicBezTo>
                      <a:lnTo>
                        <a:pt x="3" y="0"/>
                      </a:ln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67" name="Freeform 84">
                  <a:extLst>
                    <a:ext uri="{FF2B5EF4-FFF2-40B4-BE49-F238E27FC236}">
                      <a16:creationId xmlns:a16="http://schemas.microsoft.com/office/drawing/2014/main" id="{772F39DC-8205-C7A0-8D6F-A090D590D53D}"/>
                    </a:ext>
                  </a:extLst>
                </p:cNvPr>
                <p:cNvSpPr>
                  <a:spLocks noEditPoints="1"/>
                </p:cNvSpPr>
                <p:nvPr/>
              </p:nvSpPr>
              <p:spPr bwMode="auto">
                <a:xfrm>
                  <a:off x="54" y="708"/>
                  <a:ext cx="17" cy="12"/>
                </a:xfrm>
                <a:custGeom>
                  <a:avLst/>
                  <a:gdLst>
                    <a:gd name="T0" fmla="*/ 3 w 9"/>
                    <a:gd name="T1" fmla="*/ 0 h 6"/>
                    <a:gd name="T2" fmla="*/ 0 w 9"/>
                    <a:gd name="T3" fmla="*/ 3 h 6"/>
                    <a:gd name="T4" fmla="*/ 3 w 9"/>
                    <a:gd name="T5" fmla="*/ 6 h 6"/>
                    <a:gd name="T6" fmla="*/ 6 w 9"/>
                    <a:gd name="T7" fmla="*/ 6 h 6"/>
                    <a:gd name="T8" fmla="*/ 9 w 9"/>
                    <a:gd name="T9" fmla="*/ 3 h 6"/>
                    <a:gd name="T10" fmla="*/ 6 w 9"/>
                    <a:gd name="T11" fmla="*/ 0 h 6"/>
                    <a:gd name="T12" fmla="*/ 3 w 9"/>
                    <a:gd name="T13" fmla="*/ 0 h 6"/>
                    <a:gd name="T14" fmla="*/ 3 w 9"/>
                    <a:gd name="T15" fmla="*/ 0 h 6"/>
                    <a:gd name="T16" fmla="*/ 3 w 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0"/>
                      </a:moveTo>
                      <a:cubicBezTo>
                        <a:pt x="1" y="0"/>
                        <a:pt x="0" y="1"/>
                        <a:pt x="0" y="3"/>
                      </a:cubicBezTo>
                      <a:cubicBezTo>
                        <a:pt x="0" y="5"/>
                        <a:pt x="1" y="6"/>
                        <a:pt x="3" y="6"/>
                      </a:cubicBezTo>
                      <a:cubicBezTo>
                        <a:pt x="6" y="6"/>
                        <a:pt x="6" y="6"/>
                        <a:pt x="6" y="6"/>
                      </a:cubicBezTo>
                      <a:cubicBezTo>
                        <a:pt x="8" y="6"/>
                        <a:pt x="9" y="5"/>
                        <a:pt x="9" y="3"/>
                      </a:cubicBezTo>
                      <a:cubicBezTo>
                        <a:pt x="9" y="1"/>
                        <a:pt x="8" y="0"/>
                        <a:pt x="6" y="0"/>
                      </a:cubicBezTo>
                      <a:lnTo>
                        <a:pt x="3" y="0"/>
                      </a:ln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68" name="Freeform 85">
                  <a:extLst>
                    <a:ext uri="{FF2B5EF4-FFF2-40B4-BE49-F238E27FC236}">
                      <a16:creationId xmlns:a16="http://schemas.microsoft.com/office/drawing/2014/main" id="{BB1E3BF2-9C5A-61D3-A5A2-362495A3E618}"/>
                    </a:ext>
                  </a:extLst>
                </p:cNvPr>
                <p:cNvSpPr>
                  <a:spLocks noEditPoints="1"/>
                </p:cNvSpPr>
                <p:nvPr/>
              </p:nvSpPr>
              <p:spPr bwMode="auto">
                <a:xfrm>
                  <a:off x="41" y="275"/>
                  <a:ext cx="56" cy="54"/>
                </a:xfrm>
                <a:custGeom>
                  <a:avLst/>
                  <a:gdLst>
                    <a:gd name="T0" fmla="*/ 14 w 29"/>
                    <a:gd name="T1" fmla="*/ 28 h 28"/>
                    <a:gd name="T2" fmla="*/ 29 w 29"/>
                    <a:gd name="T3" fmla="*/ 14 h 28"/>
                    <a:gd name="T4" fmla="*/ 14 w 29"/>
                    <a:gd name="T5" fmla="*/ 0 h 28"/>
                    <a:gd name="T6" fmla="*/ 0 w 29"/>
                    <a:gd name="T7" fmla="*/ 14 h 28"/>
                    <a:gd name="T8" fmla="*/ 14 w 29"/>
                    <a:gd name="T9" fmla="*/ 28 h 28"/>
                    <a:gd name="T10" fmla="*/ 14 w 29"/>
                    <a:gd name="T11" fmla="*/ 6 h 28"/>
                    <a:gd name="T12" fmla="*/ 22 w 29"/>
                    <a:gd name="T13" fmla="*/ 14 h 28"/>
                    <a:gd name="T14" fmla="*/ 14 w 29"/>
                    <a:gd name="T15" fmla="*/ 22 h 28"/>
                    <a:gd name="T16" fmla="*/ 6 w 29"/>
                    <a:gd name="T17" fmla="*/ 14 h 28"/>
                    <a:gd name="T18" fmla="*/ 14 w 29"/>
                    <a:gd name="T19" fmla="*/ 6 h 28"/>
                    <a:gd name="T20" fmla="*/ 14 w 29"/>
                    <a:gd name="T21" fmla="*/ 6 h 28"/>
                    <a:gd name="T22" fmla="*/ 14 w 29"/>
                    <a:gd name="T23"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8">
                      <a:moveTo>
                        <a:pt x="14" y="28"/>
                      </a:moveTo>
                      <a:cubicBezTo>
                        <a:pt x="22" y="28"/>
                        <a:pt x="29" y="22"/>
                        <a:pt x="29" y="14"/>
                      </a:cubicBezTo>
                      <a:cubicBezTo>
                        <a:pt x="29" y="6"/>
                        <a:pt x="22" y="0"/>
                        <a:pt x="14" y="0"/>
                      </a:cubicBezTo>
                      <a:cubicBezTo>
                        <a:pt x="6" y="0"/>
                        <a:pt x="0" y="6"/>
                        <a:pt x="0" y="14"/>
                      </a:cubicBezTo>
                      <a:cubicBezTo>
                        <a:pt x="0" y="22"/>
                        <a:pt x="6" y="28"/>
                        <a:pt x="14" y="28"/>
                      </a:cubicBezTo>
                      <a:close/>
                      <a:moveTo>
                        <a:pt x="14" y="6"/>
                      </a:moveTo>
                      <a:cubicBezTo>
                        <a:pt x="19" y="6"/>
                        <a:pt x="22" y="10"/>
                        <a:pt x="22" y="14"/>
                      </a:cubicBezTo>
                      <a:cubicBezTo>
                        <a:pt x="22" y="18"/>
                        <a:pt x="19" y="22"/>
                        <a:pt x="14" y="22"/>
                      </a:cubicBezTo>
                      <a:cubicBezTo>
                        <a:pt x="10" y="22"/>
                        <a:pt x="6" y="18"/>
                        <a:pt x="6" y="14"/>
                      </a:cubicBezTo>
                      <a:cubicBezTo>
                        <a:pt x="6" y="10"/>
                        <a:pt x="10" y="6"/>
                        <a:pt x="14" y="6"/>
                      </a:cubicBezTo>
                      <a:close/>
                      <a:moveTo>
                        <a:pt x="14" y="6"/>
                      </a:moveTo>
                      <a:cubicBezTo>
                        <a:pt x="14" y="6"/>
                        <a:pt x="14" y="6"/>
                        <a:pt x="1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69" name="Freeform 86">
                  <a:extLst>
                    <a:ext uri="{FF2B5EF4-FFF2-40B4-BE49-F238E27FC236}">
                      <a16:creationId xmlns:a16="http://schemas.microsoft.com/office/drawing/2014/main" id="{790CC7EC-7148-4738-9CAF-8FC4A27BD75F}"/>
                    </a:ext>
                  </a:extLst>
                </p:cNvPr>
                <p:cNvSpPr>
                  <a:spLocks noEditPoints="1"/>
                </p:cNvSpPr>
                <p:nvPr/>
              </p:nvSpPr>
              <p:spPr bwMode="auto">
                <a:xfrm>
                  <a:off x="305" y="287"/>
                  <a:ext cx="14" cy="11"/>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4" y="6"/>
                      </a:cubicBezTo>
                      <a:cubicBezTo>
                        <a:pt x="2" y="6"/>
                        <a:pt x="0" y="5"/>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70" name="Freeform 87">
                  <a:extLst>
                    <a:ext uri="{FF2B5EF4-FFF2-40B4-BE49-F238E27FC236}">
                      <a16:creationId xmlns:a16="http://schemas.microsoft.com/office/drawing/2014/main" id="{C691D213-7EDF-1F0A-E2D1-B59DCD62BD88}"/>
                    </a:ext>
                  </a:extLst>
                </p:cNvPr>
                <p:cNvSpPr>
                  <a:spLocks noEditPoints="1"/>
                </p:cNvSpPr>
                <p:nvPr/>
              </p:nvSpPr>
              <p:spPr bwMode="auto">
                <a:xfrm>
                  <a:off x="282" y="287"/>
                  <a:ext cx="12"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71" name="Freeform 88">
                  <a:extLst>
                    <a:ext uri="{FF2B5EF4-FFF2-40B4-BE49-F238E27FC236}">
                      <a16:creationId xmlns:a16="http://schemas.microsoft.com/office/drawing/2014/main" id="{D0EFA3D3-E4CE-DF1E-E641-AC4915219399}"/>
                    </a:ext>
                  </a:extLst>
                </p:cNvPr>
                <p:cNvSpPr>
                  <a:spLocks noEditPoints="1"/>
                </p:cNvSpPr>
                <p:nvPr/>
              </p:nvSpPr>
              <p:spPr bwMode="auto">
                <a:xfrm>
                  <a:off x="319" y="306"/>
                  <a:ext cx="11"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4"/>
                        <a:pt x="5" y="6"/>
                        <a:pt x="3" y="6"/>
                      </a:cubicBezTo>
                      <a:cubicBezTo>
                        <a:pt x="1" y="6"/>
                        <a:pt x="0" y="4"/>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72" name="Freeform 89">
                  <a:extLst>
                    <a:ext uri="{FF2B5EF4-FFF2-40B4-BE49-F238E27FC236}">
                      <a16:creationId xmlns:a16="http://schemas.microsoft.com/office/drawing/2014/main" id="{37478397-04FD-8E35-0E39-74E8998A89AB}"/>
                    </a:ext>
                  </a:extLst>
                </p:cNvPr>
                <p:cNvSpPr>
                  <a:spLocks noEditPoints="1"/>
                </p:cNvSpPr>
                <p:nvPr/>
              </p:nvSpPr>
              <p:spPr bwMode="auto">
                <a:xfrm>
                  <a:off x="294" y="306"/>
                  <a:ext cx="11"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4"/>
                        <a:pt x="5" y="6"/>
                        <a:pt x="3" y="6"/>
                      </a:cubicBezTo>
                      <a:cubicBezTo>
                        <a:pt x="1" y="6"/>
                        <a:pt x="0" y="4"/>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73" name="Freeform 90">
                  <a:extLst>
                    <a:ext uri="{FF2B5EF4-FFF2-40B4-BE49-F238E27FC236}">
                      <a16:creationId xmlns:a16="http://schemas.microsoft.com/office/drawing/2014/main" id="{3784E836-42FC-195F-E23C-E2E2721ABC39}"/>
                    </a:ext>
                  </a:extLst>
                </p:cNvPr>
                <p:cNvSpPr>
                  <a:spLocks noEditPoints="1"/>
                </p:cNvSpPr>
                <p:nvPr/>
              </p:nvSpPr>
              <p:spPr bwMode="auto">
                <a:xfrm>
                  <a:off x="257" y="287"/>
                  <a:ext cx="12"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74" name="Freeform 91">
                  <a:extLst>
                    <a:ext uri="{FF2B5EF4-FFF2-40B4-BE49-F238E27FC236}">
                      <a16:creationId xmlns:a16="http://schemas.microsoft.com/office/drawing/2014/main" id="{DA1F569D-DCD6-69CD-455A-5E21E050D283}"/>
                    </a:ext>
                  </a:extLst>
                </p:cNvPr>
                <p:cNvSpPr>
                  <a:spLocks noEditPoints="1"/>
                </p:cNvSpPr>
                <p:nvPr/>
              </p:nvSpPr>
              <p:spPr bwMode="auto">
                <a:xfrm>
                  <a:off x="269" y="306"/>
                  <a:ext cx="13" cy="12"/>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4"/>
                        <a:pt x="5" y="6"/>
                        <a:pt x="3" y="6"/>
                      </a:cubicBezTo>
                      <a:cubicBezTo>
                        <a:pt x="2" y="6"/>
                        <a:pt x="0" y="4"/>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75" name="Freeform 92">
                  <a:extLst>
                    <a:ext uri="{FF2B5EF4-FFF2-40B4-BE49-F238E27FC236}">
                      <a16:creationId xmlns:a16="http://schemas.microsoft.com/office/drawing/2014/main" id="{7DCAA18E-93D1-7C82-02B9-2B04539C1019}"/>
                    </a:ext>
                  </a:extLst>
                </p:cNvPr>
                <p:cNvSpPr>
                  <a:spLocks noEditPoints="1"/>
                </p:cNvSpPr>
                <p:nvPr/>
              </p:nvSpPr>
              <p:spPr bwMode="auto">
                <a:xfrm>
                  <a:off x="232" y="287"/>
                  <a:ext cx="11"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76" name="Freeform 93">
                  <a:extLst>
                    <a:ext uri="{FF2B5EF4-FFF2-40B4-BE49-F238E27FC236}">
                      <a16:creationId xmlns:a16="http://schemas.microsoft.com/office/drawing/2014/main" id="{76CDCBF3-D305-9997-6739-3CD644A75428}"/>
                    </a:ext>
                  </a:extLst>
                </p:cNvPr>
                <p:cNvSpPr>
                  <a:spLocks noEditPoints="1"/>
                </p:cNvSpPr>
                <p:nvPr/>
              </p:nvSpPr>
              <p:spPr bwMode="auto">
                <a:xfrm>
                  <a:off x="243" y="306"/>
                  <a:ext cx="14" cy="12"/>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4"/>
                        <a:pt x="5" y="6"/>
                        <a:pt x="4" y="6"/>
                      </a:cubicBezTo>
                      <a:cubicBezTo>
                        <a:pt x="2" y="6"/>
                        <a:pt x="0" y="4"/>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77" name="Freeform 94">
                  <a:extLst>
                    <a:ext uri="{FF2B5EF4-FFF2-40B4-BE49-F238E27FC236}">
                      <a16:creationId xmlns:a16="http://schemas.microsoft.com/office/drawing/2014/main" id="{5A462CF7-0CF8-6B69-C9A4-97A9BC679127}"/>
                    </a:ext>
                  </a:extLst>
                </p:cNvPr>
                <p:cNvSpPr>
                  <a:spLocks noEditPoints="1"/>
                </p:cNvSpPr>
                <p:nvPr/>
              </p:nvSpPr>
              <p:spPr bwMode="auto">
                <a:xfrm>
                  <a:off x="207" y="287"/>
                  <a:ext cx="13" cy="11"/>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3" y="6"/>
                      </a:cubicBezTo>
                      <a:cubicBezTo>
                        <a:pt x="2" y="6"/>
                        <a:pt x="0" y="5"/>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78" name="Freeform 95">
                  <a:extLst>
                    <a:ext uri="{FF2B5EF4-FFF2-40B4-BE49-F238E27FC236}">
                      <a16:creationId xmlns:a16="http://schemas.microsoft.com/office/drawing/2014/main" id="{5AFB64AD-8016-8CA8-7681-4D4EA50F4E88}"/>
                    </a:ext>
                  </a:extLst>
                </p:cNvPr>
                <p:cNvSpPr>
                  <a:spLocks noEditPoints="1"/>
                </p:cNvSpPr>
                <p:nvPr/>
              </p:nvSpPr>
              <p:spPr bwMode="auto">
                <a:xfrm>
                  <a:off x="220" y="306"/>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4"/>
                        <a:pt x="5" y="6"/>
                        <a:pt x="3" y="6"/>
                      </a:cubicBezTo>
                      <a:cubicBezTo>
                        <a:pt x="1" y="6"/>
                        <a:pt x="0" y="4"/>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79" name="Freeform 96">
                  <a:extLst>
                    <a:ext uri="{FF2B5EF4-FFF2-40B4-BE49-F238E27FC236}">
                      <a16:creationId xmlns:a16="http://schemas.microsoft.com/office/drawing/2014/main" id="{B18207F8-14D9-EBBD-809C-87E9284DF23D}"/>
                    </a:ext>
                  </a:extLst>
                </p:cNvPr>
                <p:cNvSpPr>
                  <a:spLocks noEditPoints="1"/>
                </p:cNvSpPr>
                <p:nvPr/>
              </p:nvSpPr>
              <p:spPr bwMode="auto">
                <a:xfrm>
                  <a:off x="102" y="237"/>
                  <a:ext cx="18" cy="13"/>
                </a:xfrm>
                <a:custGeom>
                  <a:avLst/>
                  <a:gdLst>
                    <a:gd name="T0" fmla="*/ 3 w 9"/>
                    <a:gd name="T1" fmla="*/ 7 h 7"/>
                    <a:gd name="T2" fmla="*/ 6 w 9"/>
                    <a:gd name="T3" fmla="*/ 7 h 7"/>
                    <a:gd name="T4" fmla="*/ 9 w 9"/>
                    <a:gd name="T5" fmla="*/ 4 h 7"/>
                    <a:gd name="T6" fmla="*/ 6 w 9"/>
                    <a:gd name="T7" fmla="*/ 0 h 7"/>
                    <a:gd name="T8" fmla="*/ 3 w 9"/>
                    <a:gd name="T9" fmla="*/ 0 h 7"/>
                    <a:gd name="T10" fmla="*/ 0 w 9"/>
                    <a:gd name="T11" fmla="*/ 4 h 7"/>
                    <a:gd name="T12" fmla="*/ 3 w 9"/>
                    <a:gd name="T13" fmla="*/ 7 h 7"/>
                    <a:gd name="T14" fmla="*/ 3 w 9"/>
                    <a:gd name="T15" fmla="*/ 7 h 7"/>
                    <a:gd name="T16" fmla="*/ 3 w 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3" y="7"/>
                      </a:moveTo>
                      <a:cubicBezTo>
                        <a:pt x="6" y="7"/>
                        <a:pt x="6" y="7"/>
                        <a:pt x="6" y="7"/>
                      </a:cubicBezTo>
                      <a:cubicBezTo>
                        <a:pt x="8" y="7"/>
                        <a:pt x="9" y="5"/>
                        <a:pt x="9" y="4"/>
                      </a:cubicBezTo>
                      <a:cubicBezTo>
                        <a:pt x="9" y="2"/>
                        <a:pt x="8" y="0"/>
                        <a:pt x="6"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80" name="Freeform 97">
                  <a:extLst>
                    <a:ext uri="{FF2B5EF4-FFF2-40B4-BE49-F238E27FC236}">
                      <a16:creationId xmlns:a16="http://schemas.microsoft.com/office/drawing/2014/main" id="{873DA696-DE6B-00C5-AAA3-E56AD5547415}"/>
                    </a:ext>
                  </a:extLst>
                </p:cNvPr>
                <p:cNvSpPr>
                  <a:spLocks noEditPoints="1"/>
                </p:cNvSpPr>
                <p:nvPr/>
              </p:nvSpPr>
              <p:spPr bwMode="auto">
                <a:xfrm>
                  <a:off x="50" y="237"/>
                  <a:ext cx="20" cy="13"/>
                </a:xfrm>
                <a:custGeom>
                  <a:avLst/>
                  <a:gdLst>
                    <a:gd name="T0" fmla="*/ 3 w 10"/>
                    <a:gd name="T1" fmla="*/ 7 h 7"/>
                    <a:gd name="T2" fmla="*/ 7 w 10"/>
                    <a:gd name="T3" fmla="*/ 7 h 7"/>
                    <a:gd name="T4" fmla="*/ 10 w 10"/>
                    <a:gd name="T5" fmla="*/ 4 h 7"/>
                    <a:gd name="T6" fmla="*/ 7 w 10"/>
                    <a:gd name="T7" fmla="*/ 0 h 7"/>
                    <a:gd name="T8" fmla="*/ 3 w 10"/>
                    <a:gd name="T9" fmla="*/ 0 h 7"/>
                    <a:gd name="T10" fmla="*/ 0 w 10"/>
                    <a:gd name="T11" fmla="*/ 4 h 7"/>
                    <a:gd name="T12" fmla="*/ 3 w 10"/>
                    <a:gd name="T13" fmla="*/ 7 h 7"/>
                    <a:gd name="T14" fmla="*/ 3 w 10"/>
                    <a:gd name="T15" fmla="*/ 7 h 7"/>
                    <a:gd name="T16" fmla="*/ 3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7"/>
                      </a:moveTo>
                      <a:cubicBezTo>
                        <a:pt x="7" y="7"/>
                        <a:pt x="7" y="7"/>
                        <a:pt x="7" y="7"/>
                      </a:cubicBezTo>
                      <a:cubicBezTo>
                        <a:pt x="9" y="7"/>
                        <a:pt x="10" y="5"/>
                        <a:pt x="10" y="4"/>
                      </a:cubicBezTo>
                      <a:cubicBezTo>
                        <a:pt x="10" y="2"/>
                        <a:pt x="9" y="0"/>
                        <a:pt x="7" y="0"/>
                      </a:cubicBezTo>
                      <a:cubicBezTo>
                        <a:pt x="3" y="0"/>
                        <a:pt x="3" y="0"/>
                        <a:pt x="3" y="0"/>
                      </a:cubicBezTo>
                      <a:cubicBezTo>
                        <a:pt x="2" y="0"/>
                        <a:pt x="0" y="2"/>
                        <a:pt x="0" y="4"/>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81" name="Freeform 98">
                  <a:extLst>
                    <a:ext uri="{FF2B5EF4-FFF2-40B4-BE49-F238E27FC236}">
                      <a16:creationId xmlns:a16="http://schemas.microsoft.com/office/drawing/2014/main" id="{B03DC1D4-9243-E322-6A2F-98628FE33E63}"/>
                    </a:ext>
                  </a:extLst>
                </p:cNvPr>
                <p:cNvSpPr>
                  <a:spLocks noEditPoints="1"/>
                </p:cNvSpPr>
                <p:nvPr/>
              </p:nvSpPr>
              <p:spPr bwMode="auto">
                <a:xfrm>
                  <a:off x="75" y="354"/>
                  <a:ext cx="24" cy="14"/>
                </a:xfrm>
                <a:custGeom>
                  <a:avLst/>
                  <a:gdLst>
                    <a:gd name="T0" fmla="*/ 7 w 12"/>
                    <a:gd name="T1" fmla="*/ 0 h 7"/>
                    <a:gd name="T2" fmla="*/ 4 w 12"/>
                    <a:gd name="T3" fmla="*/ 0 h 7"/>
                    <a:gd name="T4" fmla="*/ 0 w 12"/>
                    <a:gd name="T5" fmla="*/ 3 h 7"/>
                    <a:gd name="T6" fmla="*/ 4 w 12"/>
                    <a:gd name="T7" fmla="*/ 7 h 7"/>
                    <a:gd name="T8" fmla="*/ 9 w 12"/>
                    <a:gd name="T9" fmla="*/ 7 h 7"/>
                    <a:gd name="T10" fmla="*/ 12 w 12"/>
                    <a:gd name="T11" fmla="*/ 3 h 7"/>
                    <a:gd name="T12" fmla="*/ 9 w 12"/>
                    <a:gd name="T13" fmla="*/ 0 h 7"/>
                    <a:gd name="T14" fmla="*/ 7 w 12"/>
                    <a:gd name="T15" fmla="*/ 0 h 7"/>
                    <a:gd name="T16" fmla="*/ 7 w 12"/>
                    <a:gd name="T17" fmla="*/ 0 h 7"/>
                    <a:gd name="T18" fmla="*/ 7 w 12"/>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7" y="0"/>
                      </a:moveTo>
                      <a:cubicBezTo>
                        <a:pt x="4" y="0"/>
                        <a:pt x="4" y="0"/>
                        <a:pt x="4" y="0"/>
                      </a:cubicBezTo>
                      <a:cubicBezTo>
                        <a:pt x="2" y="0"/>
                        <a:pt x="0" y="2"/>
                        <a:pt x="0" y="3"/>
                      </a:cubicBezTo>
                      <a:cubicBezTo>
                        <a:pt x="0" y="5"/>
                        <a:pt x="2" y="7"/>
                        <a:pt x="4" y="7"/>
                      </a:cubicBezTo>
                      <a:cubicBezTo>
                        <a:pt x="9" y="7"/>
                        <a:pt x="9" y="7"/>
                        <a:pt x="9" y="7"/>
                      </a:cubicBezTo>
                      <a:cubicBezTo>
                        <a:pt x="10" y="7"/>
                        <a:pt x="12" y="5"/>
                        <a:pt x="12" y="3"/>
                      </a:cubicBezTo>
                      <a:cubicBezTo>
                        <a:pt x="12" y="2"/>
                        <a:pt x="10" y="0"/>
                        <a:pt x="9" y="0"/>
                      </a:cubicBezTo>
                      <a:lnTo>
                        <a:pt x="7" y="0"/>
                      </a:lnTo>
                      <a:close/>
                      <a:moveTo>
                        <a:pt x="7" y="0"/>
                      </a:move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82" name="Freeform 99">
                  <a:extLst>
                    <a:ext uri="{FF2B5EF4-FFF2-40B4-BE49-F238E27FC236}">
                      <a16:creationId xmlns:a16="http://schemas.microsoft.com/office/drawing/2014/main" id="{9B971D5A-6936-E5F9-0C4F-8B673B68E8E1}"/>
                    </a:ext>
                  </a:extLst>
                </p:cNvPr>
                <p:cNvSpPr>
                  <a:spLocks noEditPoints="1"/>
                </p:cNvSpPr>
                <p:nvPr/>
              </p:nvSpPr>
              <p:spPr bwMode="auto">
                <a:xfrm>
                  <a:off x="75" y="237"/>
                  <a:ext cx="20" cy="13"/>
                </a:xfrm>
                <a:custGeom>
                  <a:avLst/>
                  <a:gdLst>
                    <a:gd name="T0" fmla="*/ 4 w 10"/>
                    <a:gd name="T1" fmla="*/ 7 h 7"/>
                    <a:gd name="T2" fmla="*/ 7 w 10"/>
                    <a:gd name="T3" fmla="*/ 7 h 7"/>
                    <a:gd name="T4" fmla="*/ 10 w 10"/>
                    <a:gd name="T5" fmla="*/ 4 h 7"/>
                    <a:gd name="T6" fmla="*/ 7 w 10"/>
                    <a:gd name="T7" fmla="*/ 0 h 7"/>
                    <a:gd name="T8" fmla="*/ 4 w 10"/>
                    <a:gd name="T9" fmla="*/ 0 h 7"/>
                    <a:gd name="T10" fmla="*/ 0 w 10"/>
                    <a:gd name="T11" fmla="*/ 4 h 7"/>
                    <a:gd name="T12" fmla="*/ 4 w 10"/>
                    <a:gd name="T13" fmla="*/ 7 h 7"/>
                    <a:gd name="T14" fmla="*/ 4 w 10"/>
                    <a:gd name="T15" fmla="*/ 7 h 7"/>
                    <a:gd name="T16" fmla="*/ 4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4" y="7"/>
                      </a:moveTo>
                      <a:cubicBezTo>
                        <a:pt x="7" y="7"/>
                        <a:pt x="7" y="7"/>
                        <a:pt x="7" y="7"/>
                      </a:cubicBezTo>
                      <a:cubicBezTo>
                        <a:pt x="9" y="7"/>
                        <a:pt x="10" y="5"/>
                        <a:pt x="10" y="4"/>
                      </a:cubicBezTo>
                      <a:cubicBezTo>
                        <a:pt x="10" y="2"/>
                        <a:pt x="9" y="0"/>
                        <a:pt x="7" y="0"/>
                      </a:cubicBezTo>
                      <a:cubicBezTo>
                        <a:pt x="4" y="0"/>
                        <a:pt x="4" y="0"/>
                        <a:pt x="4" y="0"/>
                      </a:cubicBezTo>
                      <a:cubicBezTo>
                        <a:pt x="2" y="0"/>
                        <a:pt x="0" y="2"/>
                        <a:pt x="0" y="4"/>
                      </a:cubicBezTo>
                      <a:cubicBezTo>
                        <a:pt x="0" y="5"/>
                        <a:pt x="2" y="7"/>
                        <a:pt x="4" y="7"/>
                      </a:cubicBezTo>
                      <a:close/>
                      <a:moveTo>
                        <a:pt x="4" y="7"/>
                      </a:moveTo>
                      <a:cubicBezTo>
                        <a:pt x="4" y="7"/>
                        <a:pt x="4" y="7"/>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83" name="Freeform 100">
                  <a:extLst>
                    <a:ext uri="{FF2B5EF4-FFF2-40B4-BE49-F238E27FC236}">
                      <a16:creationId xmlns:a16="http://schemas.microsoft.com/office/drawing/2014/main" id="{56D67DEA-7183-4493-6096-D587DD533330}"/>
                    </a:ext>
                  </a:extLst>
                </p:cNvPr>
                <p:cNvSpPr>
                  <a:spLocks noEditPoints="1"/>
                </p:cNvSpPr>
                <p:nvPr/>
              </p:nvSpPr>
              <p:spPr bwMode="auto">
                <a:xfrm>
                  <a:off x="128" y="237"/>
                  <a:ext cx="17" cy="13"/>
                </a:xfrm>
                <a:custGeom>
                  <a:avLst/>
                  <a:gdLst>
                    <a:gd name="T0" fmla="*/ 3 w 9"/>
                    <a:gd name="T1" fmla="*/ 7 h 7"/>
                    <a:gd name="T2" fmla="*/ 6 w 9"/>
                    <a:gd name="T3" fmla="*/ 7 h 7"/>
                    <a:gd name="T4" fmla="*/ 9 w 9"/>
                    <a:gd name="T5" fmla="*/ 4 h 7"/>
                    <a:gd name="T6" fmla="*/ 6 w 9"/>
                    <a:gd name="T7" fmla="*/ 0 h 7"/>
                    <a:gd name="T8" fmla="*/ 3 w 9"/>
                    <a:gd name="T9" fmla="*/ 0 h 7"/>
                    <a:gd name="T10" fmla="*/ 0 w 9"/>
                    <a:gd name="T11" fmla="*/ 4 h 7"/>
                    <a:gd name="T12" fmla="*/ 3 w 9"/>
                    <a:gd name="T13" fmla="*/ 7 h 7"/>
                    <a:gd name="T14" fmla="*/ 3 w 9"/>
                    <a:gd name="T15" fmla="*/ 7 h 7"/>
                    <a:gd name="T16" fmla="*/ 3 w 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3" y="7"/>
                      </a:moveTo>
                      <a:cubicBezTo>
                        <a:pt x="6" y="7"/>
                        <a:pt x="6" y="7"/>
                        <a:pt x="6" y="7"/>
                      </a:cubicBezTo>
                      <a:cubicBezTo>
                        <a:pt x="8" y="7"/>
                        <a:pt x="9" y="5"/>
                        <a:pt x="9" y="4"/>
                      </a:cubicBezTo>
                      <a:cubicBezTo>
                        <a:pt x="9" y="2"/>
                        <a:pt x="8" y="0"/>
                        <a:pt x="6"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84" name="Freeform 101">
                  <a:extLst>
                    <a:ext uri="{FF2B5EF4-FFF2-40B4-BE49-F238E27FC236}">
                      <a16:creationId xmlns:a16="http://schemas.microsoft.com/office/drawing/2014/main" id="{7F3519A8-60D6-8E5B-63C6-08321D69D2B7}"/>
                    </a:ext>
                  </a:extLst>
                </p:cNvPr>
                <p:cNvSpPr>
                  <a:spLocks noEditPoints="1"/>
                </p:cNvSpPr>
                <p:nvPr/>
              </p:nvSpPr>
              <p:spPr bwMode="auto">
                <a:xfrm>
                  <a:off x="253" y="237"/>
                  <a:ext cx="19" cy="13"/>
                </a:xfrm>
                <a:custGeom>
                  <a:avLst/>
                  <a:gdLst>
                    <a:gd name="T0" fmla="*/ 4 w 10"/>
                    <a:gd name="T1" fmla="*/ 7 h 7"/>
                    <a:gd name="T2" fmla="*/ 7 w 10"/>
                    <a:gd name="T3" fmla="*/ 7 h 7"/>
                    <a:gd name="T4" fmla="*/ 10 w 10"/>
                    <a:gd name="T5" fmla="*/ 4 h 7"/>
                    <a:gd name="T6" fmla="*/ 7 w 10"/>
                    <a:gd name="T7" fmla="*/ 0 h 7"/>
                    <a:gd name="T8" fmla="*/ 4 w 10"/>
                    <a:gd name="T9" fmla="*/ 0 h 7"/>
                    <a:gd name="T10" fmla="*/ 0 w 10"/>
                    <a:gd name="T11" fmla="*/ 4 h 7"/>
                    <a:gd name="T12" fmla="*/ 4 w 10"/>
                    <a:gd name="T13" fmla="*/ 7 h 7"/>
                    <a:gd name="T14" fmla="*/ 4 w 10"/>
                    <a:gd name="T15" fmla="*/ 7 h 7"/>
                    <a:gd name="T16" fmla="*/ 4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4" y="7"/>
                      </a:moveTo>
                      <a:cubicBezTo>
                        <a:pt x="7" y="7"/>
                        <a:pt x="7" y="7"/>
                        <a:pt x="7" y="7"/>
                      </a:cubicBezTo>
                      <a:cubicBezTo>
                        <a:pt x="9" y="7"/>
                        <a:pt x="10" y="5"/>
                        <a:pt x="10" y="4"/>
                      </a:cubicBezTo>
                      <a:cubicBezTo>
                        <a:pt x="10" y="2"/>
                        <a:pt x="9" y="0"/>
                        <a:pt x="7" y="0"/>
                      </a:cubicBezTo>
                      <a:cubicBezTo>
                        <a:pt x="4" y="0"/>
                        <a:pt x="4" y="0"/>
                        <a:pt x="4" y="0"/>
                      </a:cubicBezTo>
                      <a:cubicBezTo>
                        <a:pt x="2" y="0"/>
                        <a:pt x="0" y="2"/>
                        <a:pt x="0" y="4"/>
                      </a:cubicBezTo>
                      <a:cubicBezTo>
                        <a:pt x="0" y="5"/>
                        <a:pt x="2" y="7"/>
                        <a:pt x="4" y="7"/>
                      </a:cubicBezTo>
                      <a:close/>
                      <a:moveTo>
                        <a:pt x="4" y="7"/>
                      </a:moveTo>
                      <a:cubicBezTo>
                        <a:pt x="4" y="7"/>
                        <a:pt x="4" y="7"/>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85" name="Freeform 102">
                  <a:extLst>
                    <a:ext uri="{FF2B5EF4-FFF2-40B4-BE49-F238E27FC236}">
                      <a16:creationId xmlns:a16="http://schemas.microsoft.com/office/drawing/2014/main" id="{85DF3B94-49B3-E888-3FCD-4FC1A515742A}"/>
                    </a:ext>
                  </a:extLst>
                </p:cNvPr>
                <p:cNvSpPr>
                  <a:spLocks noEditPoints="1"/>
                </p:cNvSpPr>
                <p:nvPr/>
              </p:nvSpPr>
              <p:spPr bwMode="auto">
                <a:xfrm>
                  <a:off x="228" y="237"/>
                  <a:ext cx="19" cy="13"/>
                </a:xfrm>
                <a:custGeom>
                  <a:avLst/>
                  <a:gdLst>
                    <a:gd name="T0" fmla="*/ 3 w 10"/>
                    <a:gd name="T1" fmla="*/ 7 h 7"/>
                    <a:gd name="T2" fmla="*/ 7 w 10"/>
                    <a:gd name="T3" fmla="*/ 7 h 7"/>
                    <a:gd name="T4" fmla="*/ 10 w 10"/>
                    <a:gd name="T5" fmla="*/ 4 h 7"/>
                    <a:gd name="T6" fmla="*/ 7 w 10"/>
                    <a:gd name="T7" fmla="*/ 0 h 7"/>
                    <a:gd name="T8" fmla="*/ 3 w 10"/>
                    <a:gd name="T9" fmla="*/ 0 h 7"/>
                    <a:gd name="T10" fmla="*/ 0 w 10"/>
                    <a:gd name="T11" fmla="*/ 4 h 7"/>
                    <a:gd name="T12" fmla="*/ 3 w 10"/>
                    <a:gd name="T13" fmla="*/ 7 h 7"/>
                    <a:gd name="T14" fmla="*/ 3 w 10"/>
                    <a:gd name="T15" fmla="*/ 7 h 7"/>
                    <a:gd name="T16" fmla="*/ 3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7"/>
                      </a:moveTo>
                      <a:cubicBezTo>
                        <a:pt x="7" y="7"/>
                        <a:pt x="7" y="7"/>
                        <a:pt x="7" y="7"/>
                      </a:cubicBezTo>
                      <a:cubicBezTo>
                        <a:pt x="8" y="7"/>
                        <a:pt x="10" y="5"/>
                        <a:pt x="10" y="4"/>
                      </a:cubicBezTo>
                      <a:cubicBezTo>
                        <a:pt x="10" y="2"/>
                        <a:pt x="8" y="0"/>
                        <a:pt x="7" y="0"/>
                      </a:cubicBezTo>
                      <a:cubicBezTo>
                        <a:pt x="3" y="0"/>
                        <a:pt x="3" y="0"/>
                        <a:pt x="3" y="0"/>
                      </a:cubicBezTo>
                      <a:cubicBezTo>
                        <a:pt x="2" y="0"/>
                        <a:pt x="0" y="2"/>
                        <a:pt x="0" y="4"/>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86" name="Freeform 103">
                  <a:extLst>
                    <a:ext uri="{FF2B5EF4-FFF2-40B4-BE49-F238E27FC236}">
                      <a16:creationId xmlns:a16="http://schemas.microsoft.com/office/drawing/2014/main" id="{4EDC6C9A-C5D0-59A6-79A5-F3C9189EE675}"/>
                    </a:ext>
                  </a:extLst>
                </p:cNvPr>
                <p:cNvSpPr>
                  <a:spLocks noEditPoints="1"/>
                </p:cNvSpPr>
                <p:nvPr/>
              </p:nvSpPr>
              <p:spPr bwMode="auto">
                <a:xfrm>
                  <a:off x="305" y="237"/>
                  <a:ext cx="18" cy="13"/>
                </a:xfrm>
                <a:custGeom>
                  <a:avLst/>
                  <a:gdLst>
                    <a:gd name="T0" fmla="*/ 3 w 9"/>
                    <a:gd name="T1" fmla="*/ 7 h 7"/>
                    <a:gd name="T2" fmla="*/ 6 w 9"/>
                    <a:gd name="T3" fmla="*/ 7 h 7"/>
                    <a:gd name="T4" fmla="*/ 9 w 9"/>
                    <a:gd name="T5" fmla="*/ 4 h 7"/>
                    <a:gd name="T6" fmla="*/ 6 w 9"/>
                    <a:gd name="T7" fmla="*/ 0 h 7"/>
                    <a:gd name="T8" fmla="*/ 3 w 9"/>
                    <a:gd name="T9" fmla="*/ 0 h 7"/>
                    <a:gd name="T10" fmla="*/ 0 w 9"/>
                    <a:gd name="T11" fmla="*/ 4 h 7"/>
                    <a:gd name="T12" fmla="*/ 3 w 9"/>
                    <a:gd name="T13" fmla="*/ 7 h 7"/>
                    <a:gd name="T14" fmla="*/ 3 w 9"/>
                    <a:gd name="T15" fmla="*/ 7 h 7"/>
                    <a:gd name="T16" fmla="*/ 3 w 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3" y="7"/>
                      </a:moveTo>
                      <a:cubicBezTo>
                        <a:pt x="6" y="7"/>
                        <a:pt x="6" y="7"/>
                        <a:pt x="6" y="7"/>
                      </a:cubicBezTo>
                      <a:cubicBezTo>
                        <a:pt x="8" y="7"/>
                        <a:pt x="9" y="5"/>
                        <a:pt x="9" y="4"/>
                      </a:cubicBezTo>
                      <a:cubicBezTo>
                        <a:pt x="9" y="2"/>
                        <a:pt x="8" y="0"/>
                        <a:pt x="6"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87" name="Freeform 104">
                  <a:extLst>
                    <a:ext uri="{FF2B5EF4-FFF2-40B4-BE49-F238E27FC236}">
                      <a16:creationId xmlns:a16="http://schemas.microsoft.com/office/drawing/2014/main" id="{6967C5F5-1883-3A6E-BE43-3BAE66BF74A9}"/>
                    </a:ext>
                  </a:extLst>
                </p:cNvPr>
                <p:cNvSpPr>
                  <a:spLocks noEditPoints="1"/>
                </p:cNvSpPr>
                <p:nvPr/>
              </p:nvSpPr>
              <p:spPr bwMode="auto">
                <a:xfrm>
                  <a:off x="330" y="237"/>
                  <a:ext cx="18" cy="13"/>
                </a:xfrm>
                <a:custGeom>
                  <a:avLst/>
                  <a:gdLst>
                    <a:gd name="T0" fmla="*/ 3 w 9"/>
                    <a:gd name="T1" fmla="*/ 7 h 7"/>
                    <a:gd name="T2" fmla="*/ 6 w 9"/>
                    <a:gd name="T3" fmla="*/ 7 h 7"/>
                    <a:gd name="T4" fmla="*/ 9 w 9"/>
                    <a:gd name="T5" fmla="*/ 4 h 7"/>
                    <a:gd name="T6" fmla="*/ 6 w 9"/>
                    <a:gd name="T7" fmla="*/ 0 h 7"/>
                    <a:gd name="T8" fmla="*/ 3 w 9"/>
                    <a:gd name="T9" fmla="*/ 0 h 7"/>
                    <a:gd name="T10" fmla="*/ 0 w 9"/>
                    <a:gd name="T11" fmla="*/ 4 h 7"/>
                    <a:gd name="T12" fmla="*/ 3 w 9"/>
                    <a:gd name="T13" fmla="*/ 7 h 7"/>
                    <a:gd name="T14" fmla="*/ 3 w 9"/>
                    <a:gd name="T15" fmla="*/ 7 h 7"/>
                    <a:gd name="T16" fmla="*/ 3 w 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3" y="7"/>
                      </a:moveTo>
                      <a:cubicBezTo>
                        <a:pt x="6" y="7"/>
                        <a:pt x="6" y="7"/>
                        <a:pt x="6" y="7"/>
                      </a:cubicBezTo>
                      <a:cubicBezTo>
                        <a:pt x="8" y="7"/>
                        <a:pt x="9" y="5"/>
                        <a:pt x="9" y="4"/>
                      </a:cubicBezTo>
                      <a:cubicBezTo>
                        <a:pt x="9" y="2"/>
                        <a:pt x="8" y="0"/>
                        <a:pt x="6"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88" name="Freeform 105">
                  <a:extLst>
                    <a:ext uri="{FF2B5EF4-FFF2-40B4-BE49-F238E27FC236}">
                      <a16:creationId xmlns:a16="http://schemas.microsoft.com/office/drawing/2014/main" id="{89EB32D6-B4CB-6100-066F-6248D85D7FEC}"/>
                    </a:ext>
                  </a:extLst>
                </p:cNvPr>
                <p:cNvSpPr>
                  <a:spLocks noEditPoints="1"/>
                </p:cNvSpPr>
                <p:nvPr/>
              </p:nvSpPr>
              <p:spPr bwMode="auto">
                <a:xfrm>
                  <a:off x="203" y="237"/>
                  <a:ext cx="19" cy="13"/>
                </a:xfrm>
                <a:custGeom>
                  <a:avLst/>
                  <a:gdLst>
                    <a:gd name="T0" fmla="*/ 3 w 10"/>
                    <a:gd name="T1" fmla="*/ 7 h 7"/>
                    <a:gd name="T2" fmla="*/ 7 w 10"/>
                    <a:gd name="T3" fmla="*/ 7 h 7"/>
                    <a:gd name="T4" fmla="*/ 10 w 10"/>
                    <a:gd name="T5" fmla="*/ 4 h 7"/>
                    <a:gd name="T6" fmla="*/ 7 w 10"/>
                    <a:gd name="T7" fmla="*/ 0 h 7"/>
                    <a:gd name="T8" fmla="*/ 3 w 10"/>
                    <a:gd name="T9" fmla="*/ 0 h 7"/>
                    <a:gd name="T10" fmla="*/ 0 w 10"/>
                    <a:gd name="T11" fmla="*/ 4 h 7"/>
                    <a:gd name="T12" fmla="*/ 3 w 10"/>
                    <a:gd name="T13" fmla="*/ 7 h 7"/>
                    <a:gd name="T14" fmla="*/ 3 w 10"/>
                    <a:gd name="T15" fmla="*/ 7 h 7"/>
                    <a:gd name="T16" fmla="*/ 3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7"/>
                      </a:moveTo>
                      <a:cubicBezTo>
                        <a:pt x="7" y="7"/>
                        <a:pt x="7" y="7"/>
                        <a:pt x="7" y="7"/>
                      </a:cubicBezTo>
                      <a:cubicBezTo>
                        <a:pt x="8" y="7"/>
                        <a:pt x="10" y="5"/>
                        <a:pt x="10" y="4"/>
                      </a:cubicBezTo>
                      <a:cubicBezTo>
                        <a:pt x="10" y="2"/>
                        <a:pt x="8" y="0"/>
                        <a:pt x="7" y="0"/>
                      </a:cubicBezTo>
                      <a:cubicBezTo>
                        <a:pt x="3" y="0"/>
                        <a:pt x="3" y="0"/>
                        <a:pt x="3" y="0"/>
                      </a:cubicBezTo>
                      <a:cubicBezTo>
                        <a:pt x="2" y="0"/>
                        <a:pt x="0" y="2"/>
                        <a:pt x="0" y="4"/>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89" name="Freeform 106">
                  <a:extLst>
                    <a:ext uri="{FF2B5EF4-FFF2-40B4-BE49-F238E27FC236}">
                      <a16:creationId xmlns:a16="http://schemas.microsoft.com/office/drawing/2014/main" id="{02DACDB4-A457-FBF7-2EFB-AD3BEED6FBD0}"/>
                    </a:ext>
                  </a:extLst>
                </p:cNvPr>
                <p:cNvSpPr>
                  <a:spLocks noEditPoints="1"/>
                </p:cNvSpPr>
                <p:nvPr/>
              </p:nvSpPr>
              <p:spPr bwMode="auto">
                <a:xfrm>
                  <a:off x="153" y="237"/>
                  <a:ext cx="17" cy="13"/>
                </a:xfrm>
                <a:custGeom>
                  <a:avLst/>
                  <a:gdLst>
                    <a:gd name="T0" fmla="*/ 3 w 9"/>
                    <a:gd name="T1" fmla="*/ 7 h 7"/>
                    <a:gd name="T2" fmla="*/ 6 w 9"/>
                    <a:gd name="T3" fmla="*/ 7 h 7"/>
                    <a:gd name="T4" fmla="*/ 9 w 9"/>
                    <a:gd name="T5" fmla="*/ 4 h 7"/>
                    <a:gd name="T6" fmla="*/ 6 w 9"/>
                    <a:gd name="T7" fmla="*/ 0 h 7"/>
                    <a:gd name="T8" fmla="*/ 3 w 9"/>
                    <a:gd name="T9" fmla="*/ 0 h 7"/>
                    <a:gd name="T10" fmla="*/ 0 w 9"/>
                    <a:gd name="T11" fmla="*/ 4 h 7"/>
                    <a:gd name="T12" fmla="*/ 3 w 9"/>
                    <a:gd name="T13" fmla="*/ 7 h 7"/>
                    <a:gd name="T14" fmla="*/ 3 w 9"/>
                    <a:gd name="T15" fmla="*/ 7 h 7"/>
                    <a:gd name="T16" fmla="*/ 3 w 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3" y="7"/>
                      </a:moveTo>
                      <a:cubicBezTo>
                        <a:pt x="6" y="7"/>
                        <a:pt x="6" y="7"/>
                        <a:pt x="6" y="7"/>
                      </a:cubicBezTo>
                      <a:cubicBezTo>
                        <a:pt x="8" y="7"/>
                        <a:pt x="9" y="5"/>
                        <a:pt x="9" y="4"/>
                      </a:cubicBezTo>
                      <a:cubicBezTo>
                        <a:pt x="9" y="2"/>
                        <a:pt x="8" y="0"/>
                        <a:pt x="6"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90" name="Freeform 107">
                  <a:extLst>
                    <a:ext uri="{FF2B5EF4-FFF2-40B4-BE49-F238E27FC236}">
                      <a16:creationId xmlns:a16="http://schemas.microsoft.com/office/drawing/2014/main" id="{42D9BA50-DD04-FDBC-326A-28CC8E94A025}"/>
                    </a:ext>
                  </a:extLst>
                </p:cNvPr>
                <p:cNvSpPr>
                  <a:spLocks noEditPoints="1"/>
                </p:cNvSpPr>
                <p:nvPr/>
              </p:nvSpPr>
              <p:spPr bwMode="auto">
                <a:xfrm>
                  <a:off x="178" y="237"/>
                  <a:ext cx="19" cy="13"/>
                </a:xfrm>
                <a:custGeom>
                  <a:avLst/>
                  <a:gdLst>
                    <a:gd name="T0" fmla="*/ 3 w 10"/>
                    <a:gd name="T1" fmla="*/ 7 h 7"/>
                    <a:gd name="T2" fmla="*/ 6 w 10"/>
                    <a:gd name="T3" fmla="*/ 7 h 7"/>
                    <a:gd name="T4" fmla="*/ 10 w 10"/>
                    <a:gd name="T5" fmla="*/ 4 h 7"/>
                    <a:gd name="T6" fmla="*/ 6 w 10"/>
                    <a:gd name="T7" fmla="*/ 0 h 7"/>
                    <a:gd name="T8" fmla="*/ 3 w 10"/>
                    <a:gd name="T9" fmla="*/ 0 h 7"/>
                    <a:gd name="T10" fmla="*/ 0 w 10"/>
                    <a:gd name="T11" fmla="*/ 4 h 7"/>
                    <a:gd name="T12" fmla="*/ 3 w 10"/>
                    <a:gd name="T13" fmla="*/ 7 h 7"/>
                    <a:gd name="T14" fmla="*/ 3 w 10"/>
                    <a:gd name="T15" fmla="*/ 7 h 7"/>
                    <a:gd name="T16" fmla="*/ 3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7"/>
                      </a:moveTo>
                      <a:cubicBezTo>
                        <a:pt x="6" y="7"/>
                        <a:pt x="6" y="7"/>
                        <a:pt x="6" y="7"/>
                      </a:cubicBezTo>
                      <a:cubicBezTo>
                        <a:pt x="8" y="7"/>
                        <a:pt x="10" y="5"/>
                        <a:pt x="10" y="4"/>
                      </a:cubicBezTo>
                      <a:cubicBezTo>
                        <a:pt x="10" y="2"/>
                        <a:pt x="8" y="0"/>
                        <a:pt x="6"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91" name="Freeform 108">
                  <a:extLst>
                    <a:ext uri="{FF2B5EF4-FFF2-40B4-BE49-F238E27FC236}">
                      <a16:creationId xmlns:a16="http://schemas.microsoft.com/office/drawing/2014/main" id="{AB191D89-8E52-03CF-57AA-47CB343D0BD5}"/>
                    </a:ext>
                  </a:extLst>
                </p:cNvPr>
                <p:cNvSpPr>
                  <a:spLocks noEditPoints="1"/>
                </p:cNvSpPr>
                <p:nvPr/>
              </p:nvSpPr>
              <p:spPr bwMode="auto">
                <a:xfrm>
                  <a:off x="278" y="237"/>
                  <a:ext cx="20" cy="13"/>
                </a:xfrm>
                <a:custGeom>
                  <a:avLst/>
                  <a:gdLst>
                    <a:gd name="T0" fmla="*/ 4 w 10"/>
                    <a:gd name="T1" fmla="*/ 7 h 7"/>
                    <a:gd name="T2" fmla="*/ 7 w 10"/>
                    <a:gd name="T3" fmla="*/ 7 h 7"/>
                    <a:gd name="T4" fmla="*/ 10 w 10"/>
                    <a:gd name="T5" fmla="*/ 4 h 7"/>
                    <a:gd name="T6" fmla="*/ 7 w 10"/>
                    <a:gd name="T7" fmla="*/ 0 h 7"/>
                    <a:gd name="T8" fmla="*/ 4 w 10"/>
                    <a:gd name="T9" fmla="*/ 0 h 7"/>
                    <a:gd name="T10" fmla="*/ 0 w 10"/>
                    <a:gd name="T11" fmla="*/ 4 h 7"/>
                    <a:gd name="T12" fmla="*/ 4 w 10"/>
                    <a:gd name="T13" fmla="*/ 7 h 7"/>
                    <a:gd name="T14" fmla="*/ 4 w 10"/>
                    <a:gd name="T15" fmla="*/ 7 h 7"/>
                    <a:gd name="T16" fmla="*/ 4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4" y="7"/>
                      </a:moveTo>
                      <a:cubicBezTo>
                        <a:pt x="7" y="7"/>
                        <a:pt x="7" y="7"/>
                        <a:pt x="7" y="7"/>
                      </a:cubicBezTo>
                      <a:cubicBezTo>
                        <a:pt x="9" y="7"/>
                        <a:pt x="10" y="5"/>
                        <a:pt x="10" y="4"/>
                      </a:cubicBezTo>
                      <a:cubicBezTo>
                        <a:pt x="10" y="2"/>
                        <a:pt x="9" y="0"/>
                        <a:pt x="7" y="0"/>
                      </a:cubicBezTo>
                      <a:cubicBezTo>
                        <a:pt x="4" y="0"/>
                        <a:pt x="4" y="0"/>
                        <a:pt x="4" y="0"/>
                      </a:cubicBezTo>
                      <a:cubicBezTo>
                        <a:pt x="2" y="0"/>
                        <a:pt x="0" y="2"/>
                        <a:pt x="0" y="4"/>
                      </a:cubicBezTo>
                      <a:cubicBezTo>
                        <a:pt x="0" y="5"/>
                        <a:pt x="2" y="7"/>
                        <a:pt x="4" y="7"/>
                      </a:cubicBezTo>
                      <a:close/>
                      <a:moveTo>
                        <a:pt x="4" y="7"/>
                      </a:moveTo>
                      <a:cubicBezTo>
                        <a:pt x="4" y="7"/>
                        <a:pt x="4" y="7"/>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92" name="Freeform 109">
                  <a:extLst>
                    <a:ext uri="{FF2B5EF4-FFF2-40B4-BE49-F238E27FC236}">
                      <a16:creationId xmlns:a16="http://schemas.microsoft.com/office/drawing/2014/main" id="{D997FDB7-6931-7F47-BBBE-02E091DBBDA8}"/>
                    </a:ext>
                  </a:extLst>
                </p:cNvPr>
                <p:cNvSpPr>
                  <a:spLocks noEditPoints="1"/>
                </p:cNvSpPr>
                <p:nvPr/>
              </p:nvSpPr>
              <p:spPr bwMode="auto">
                <a:xfrm>
                  <a:off x="25" y="237"/>
                  <a:ext cx="19" cy="13"/>
                </a:xfrm>
                <a:custGeom>
                  <a:avLst/>
                  <a:gdLst>
                    <a:gd name="T0" fmla="*/ 3 w 10"/>
                    <a:gd name="T1" fmla="*/ 7 h 7"/>
                    <a:gd name="T2" fmla="*/ 7 w 10"/>
                    <a:gd name="T3" fmla="*/ 7 h 7"/>
                    <a:gd name="T4" fmla="*/ 10 w 10"/>
                    <a:gd name="T5" fmla="*/ 4 h 7"/>
                    <a:gd name="T6" fmla="*/ 7 w 10"/>
                    <a:gd name="T7" fmla="*/ 0 h 7"/>
                    <a:gd name="T8" fmla="*/ 3 w 10"/>
                    <a:gd name="T9" fmla="*/ 0 h 7"/>
                    <a:gd name="T10" fmla="*/ 0 w 10"/>
                    <a:gd name="T11" fmla="*/ 4 h 7"/>
                    <a:gd name="T12" fmla="*/ 3 w 10"/>
                    <a:gd name="T13" fmla="*/ 7 h 7"/>
                    <a:gd name="T14" fmla="*/ 3 w 10"/>
                    <a:gd name="T15" fmla="*/ 7 h 7"/>
                    <a:gd name="T16" fmla="*/ 3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7"/>
                      </a:moveTo>
                      <a:cubicBezTo>
                        <a:pt x="7" y="7"/>
                        <a:pt x="7" y="7"/>
                        <a:pt x="7" y="7"/>
                      </a:cubicBezTo>
                      <a:cubicBezTo>
                        <a:pt x="8" y="7"/>
                        <a:pt x="10" y="5"/>
                        <a:pt x="10" y="4"/>
                      </a:cubicBezTo>
                      <a:cubicBezTo>
                        <a:pt x="10" y="2"/>
                        <a:pt x="8" y="0"/>
                        <a:pt x="7" y="0"/>
                      </a:cubicBezTo>
                      <a:cubicBezTo>
                        <a:pt x="3" y="0"/>
                        <a:pt x="3" y="0"/>
                        <a:pt x="3" y="0"/>
                      </a:cubicBezTo>
                      <a:cubicBezTo>
                        <a:pt x="2" y="0"/>
                        <a:pt x="0" y="2"/>
                        <a:pt x="0" y="4"/>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93" name="Freeform 110">
                  <a:extLst>
                    <a:ext uri="{FF2B5EF4-FFF2-40B4-BE49-F238E27FC236}">
                      <a16:creationId xmlns:a16="http://schemas.microsoft.com/office/drawing/2014/main" id="{9C5ECCCB-A63A-5DCD-DE6A-9A1593C30390}"/>
                    </a:ext>
                  </a:extLst>
                </p:cNvPr>
                <p:cNvSpPr>
                  <a:spLocks noEditPoints="1"/>
                </p:cNvSpPr>
                <p:nvPr/>
              </p:nvSpPr>
              <p:spPr bwMode="auto">
                <a:xfrm>
                  <a:off x="356" y="341"/>
                  <a:ext cx="17" cy="17"/>
                </a:xfrm>
                <a:custGeom>
                  <a:avLst/>
                  <a:gdLst>
                    <a:gd name="T0" fmla="*/ 2 w 9"/>
                    <a:gd name="T1" fmla="*/ 9 h 9"/>
                    <a:gd name="T2" fmla="*/ 4 w 9"/>
                    <a:gd name="T3" fmla="*/ 9 h 9"/>
                    <a:gd name="T4" fmla="*/ 6 w 9"/>
                    <a:gd name="T5" fmla="*/ 8 h 9"/>
                    <a:gd name="T6" fmla="*/ 8 w 9"/>
                    <a:gd name="T7" fmla="*/ 5 h 9"/>
                    <a:gd name="T8" fmla="*/ 7 w 9"/>
                    <a:gd name="T9" fmla="*/ 1 h 9"/>
                    <a:gd name="T10" fmla="*/ 3 w 9"/>
                    <a:gd name="T11" fmla="*/ 2 h 9"/>
                    <a:gd name="T12" fmla="*/ 1 w 9"/>
                    <a:gd name="T13" fmla="*/ 4 h 9"/>
                    <a:gd name="T14" fmla="*/ 2 w 9"/>
                    <a:gd name="T15" fmla="*/ 9 h 9"/>
                    <a:gd name="T16" fmla="*/ 2 w 9"/>
                    <a:gd name="T17" fmla="*/ 9 h 9"/>
                    <a:gd name="T18" fmla="*/ 2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9"/>
                      </a:moveTo>
                      <a:cubicBezTo>
                        <a:pt x="2" y="9"/>
                        <a:pt x="3" y="9"/>
                        <a:pt x="4" y="9"/>
                      </a:cubicBezTo>
                      <a:cubicBezTo>
                        <a:pt x="5" y="9"/>
                        <a:pt x="5" y="9"/>
                        <a:pt x="6" y="8"/>
                      </a:cubicBezTo>
                      <a:cubicBezTo>
                        <a:pt x="7" y="7"/>
                        <a:pt x="8" y="6"/>
                        <a:pt x="8" y="5"/>
                      </a:cubicBezTo>
                      <a:cubicBezTo>
                        <a:pt x="9" y="3"/>
                        <a:pt x="8" y="1"/>
                        <a:pt x="7" y="1"/>
                      </a:cubicBezTo>
                      <a:cubicBezTo>
                        <a:pt x="5" y="0"/>
                        <a:pt x="3" y="1"/>
                        <a:pt x="3" y="2"/>
                      </a:cubicBezTo>
                      <a:cubicBezTo>
                        <a:pt x="2" y="3"/>
                        <a:pt x="2" y="4"/>
                        <a:pt x="1" y="4"/>
                      </a:cubicBezTo>
                      <a:cubicBezTo>
                        <a:pt x="0" y="6"/>
                        <a:pt x="0" y="8"/>
                        <a:pt x="2" y="9"/>
                      </a:cubicBezTo>
                      <a:close/>
                      <a:moveTo>
                        <a:pt x="2" y="9"/>
                      </a:moveTo>
                      <a:cubicBezTo>
                        <a:pt x="2" y="9"/>
                        <a:pt x="2" y="9"/>
                        <a:pt x="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94" name="Freeform 111">
                  <a:extLst>
                    <a:ext uri="{FF2B5EF4-FFF2-40B4-BE49-F238E27FC236}">
                      <a16:creationId xmlns:a16="http://schemas.microsoft.com/office/drawing/2014/main" id="{E27FE0AF-0555-A1DE-2A1C-970530BFE058}"/>
                    </a:ext>
                  </a:extLst>
                </p:cNvPr>
                <p:cNvSpPr>
                  <a:spLocks noEditPoints="1"/>
                </p:cNvSpPr>
                <p:nvPr/>
              </p:nvSpPr>
              <p:spPr bwMode="auto">
                <a:xfrm>
                  <a:off x="4" y="269"/>
                  <a:ext cx="11" cy="18"/>
                </a:xfrm>
                <a:custGeom>
                  <a:avLst/>
                  <a:gdLst>
                    <a:gd name="T0" fmla="*/ 3 w 6"/>
                    <a:gd name="T1" fmla="*/ 9 h 9"/>
                    <a:gd name="T2" fmla="*/ 6 w 6"/>
                    <a:gd name="T3" fmla="*/ 6 h 9"/>
                    <a:gd name="T4" fmla="*/ 6 w 6"/>
                    <a:gd name="T5" fmla="*/ 3 h 9"/>
                    <a:gd name="T6" fmla="*/ 3 w 6"/>
                    <a:gd name="T7" fmla="*/ 0 h 9"/>
                    <a:gd name="T8" fmla="*/ 0 w 6"/>
                    <a:gd name="T9" fmla="*/ 3 h 9"/>
                    <a:gd name="T10" fmla="*/ 0 w 6"/>
                    <a:gd name="T11" fmla="*/ 6 h 9"/>
                    <a:gd name="T12" fmla="*/ 3 w 6"/>
                    <a:gd name="T13" fmla="*/ 9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5" y="9"/>
                        <a:pt x="6" y="8"/>
                        <a:pt x="6" y="6"/>
                      </a:cubicBezTo>
                      <a:cubicBezTo>
                        <a:pt x="6" y="3"/>
                        <a:pt x="6" y="3"/>
                        <a:pt x="6" y="3"/>
                      </a:cubicBezTo>
                      <a:cubicBezTo>
                        <a:pt x="6" y="1"/>
                        <a:pt x="5" y="0"/>
                        <a:pt x="3" y="0"/>
                      </a:cubicBezTo>
                      <a:cubicBezTo>
                        <a:pt x="1" y="0"/>
                        <a:pt x="0" y="1"/>
                        <a:pt x="0" y="3"/>
                      </a:cubicBezTo>
                      <a:cubicBezTo>
                        <a:pt x="0" y="6"/>
                        <a:pt x="0" y="6"/>
                        <a:pt x="0" y="6"/>
                      </a:cubicBezTo>
                      <a:cubicBezTo>
                        <a:pt x="0" y="8"/>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95" name="Freeform 112">
                  <a:extLst>
                    <a:ext uri="{FF2B5EF4-FFF2-40B4-BE49-F238E27FC236}">
                      <a16:creationId xmlns:a16="http://schemas.microsoft.com/office/drawing/2014/main" id="{0DC80B3A-6E70-9E4F-BDB3-4D7063060F1C}"/>
                    </a:ext>
                  </a:extLst>
                </p:cNvPr>
                <p:cNvSpPr>
                  <a:spLocks noEditPoints="1"/>
                </p:cNvSpPr>
                <p:nvPr/>
              </p:nvSpPr>
              <p:spPr bwMode="auto">
                <a:xfrm>
                  <a:off x="4" y="294"/>
                  <a:ext cx="11" cy="20"/>
                </a:xfrm>
                <a:custGeom>
                  <a:avLst/>
                  <a:gdLst>
                    <a:gd name="T0" fmla="*/ 3 w 6"/>
                    <a:gd name="T1" fmla="*/ 10 h 10"/>
                    <a:gd name="T2" fmla="*/ 6 w 6"/>
                    <a:gd name="T3" fmla="*/ 6 h 10"/>
                    <a:gd name="T4" fmla="*/ 6 w 6"/>
                    <a:gd name="T5" fmla="*/ 3 h 10"/>
                    <a:gd name="T6" fmla="*/ 3 w 6"/>
                    <a:gd name="T7" fmla="*/ 0 h 10"/>
                    <a:gd name="T8" fmla="*/ 0 w 6"/>
                    <a:gd name="T9" fmla="*/ 3 h 10"/>
                    <a:gd name="T10" fmla="*/ 0 w 6"/>
                    <a:gd name="T11" fmla="*/ 6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6"/>
                      </a:cubicBezTo>
                      <a:cubicBezTo>
                        <a:pt x="6" y="3"/>
                        <a:pt x="6" y="3"/>
                        <a:pt x="6" y="3"/>
                      </a:cubicBezTo>
                      <a:cubicBezTo>
                        <a:pt x="6" y="1"/>
                        <a:pt x="5" y="0"/>
                        <a:pt x="3" y="0"/>
                      </a:cubicBezTo>
                      <a:cubicBezTo>
                        <a:pt x="1" y="0"/>
                        <a:pt x="0" y="1"/>
                        <a:pt x="0" y="3"/>
                      </a:cubicBezTo>
                      <a:cubicBezTo>
                        <a:pt x="0" y="6"/>
                        <a:pt x="0" y="6"/>
                        <a:pt x="0" y="6"/>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96" name="Freeform 113">
                  <a:extLst>
                    <a:ext uri="{FF2B5EF4-FFF2-40B4-BE49-F238E27FC236}">
                      <a16:creationId xmlns:a16="http://schemas.microsoft.com/office/drawing/2014/main" id="{0D30EA7E-C173-04A7-E73E-734D02CA37EE}"/>
                    </a:ext>
                  </a:extLst>
                </p:cNvPr>
                <p:cNvSpPr>
                  <a:spLocks noEditPoints="1"/>
                </p:cNvSpPr>
                <p:nvPr/>
              </p:nvSpPr>
              <p:spPr bwMode="auto">
                <a:xfrm>
                  <a:off x="128" y="354"/>
                  <a:ext cx="21" cy="14"/>
                </a:xfrm>
                <a:custGeom>
                  <a:avLst/>
                  <a:gdLst>
                    <a:gd name="T0" fmla="*/ 8 w 11"/>
                    <a:gd name="T1" fmla="*/ 0 h 7"/>
                    <a:gd name="T2" fmla="*/ 3 w 11"/>
                    <a:gd name="T3" fmla="*/ 0 h 7"/>
                    <a:gd name="T4" fmla="*/ 0 w 11"/>
                    <a:gd name="T5" fmla="*/ 3 h 7"/>
                    <a:gd name="T6" fmla="*/ 3 w 11"/>
                    <a:gd name="T7" fmla="*/ 7 h 7"/>
                    <a:gd name="T8" fmla="*/ 8 w 11"/>
                    <a:gd name="T9" fmla="*/ 7 h 7"/>
                    <a:gd name="T10" fmla="*/ 11 w 11"/>
                    <a:gd name="T11" fmla="*/ 3 h 7"/>
                    <a:gd name="T12" fmla="*/ 8 w 11"/>
                    <a:gd name="T13" fmla="*/ 0 h 7"/>
                    <a:gd name="T14" fmla="*/ 8 w 11"/>
                    <a:gd name="T15" fmla="*/ 0 h 7"/>
                    <a:gd name="T16" fmla="*/ 8 w 11"/>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8" y="0"/>
                      </a:moveTo>
                      <a:cubicBezTo>
                        <a:pt x="3" y="0"/>
                        <a:pt x="3" y="0"/>
                        <a:pt x="3" y="0"/>
                      </a:cubicBezTo>
                      <a:cubicBezTo>
                        <a:pt x="1" y="0"/>
                        <a:pt x="0" y="2"/>
                        <a:pt x="0" y="3"/>
                      </a:cubicBezTo>
                      <a:cubicBezTo>
                        <a:pt x="0" y="5"/>
                        <a:pt x="1" y="7"/>
                        <a:pt x="3" y="7"/>
                      </a:cubicBezTo>
                      <a:cubicBezTo>
                        <a:pt x="8" y="7"/>
                        <a:pt x="8" y="7"/>
                        <a:pt x="8" y="7"/>
                      </a:cubicBezTo>
                      <a:cubicBezTo>
                        <a:pt x="10" y="7"/>
                        <a:pt x="11" y="5"/>
                        <a:pt x="11" y="3"/>
                      </a:cubicBezTo>
                      <a:cubicBezTo>
                        <a:pt x="11" y="2"/>
                        <a:pt x="10" y="0"/>
                        <a:pt x="8" y="0"/>
                      </a:cubicBezTo>
                      <a:close/>
                      <a:moveTo>
                        <a:pt x="8" y="0"/>
                      </a:move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97" name="Freeform 114">
                  <a:extLst>
                    <a:ext uri="{FF2B5EF4-FFF2-40B4-BE49-F238E27FC236}">
                      <a16:creationId xmlns:a16="http://schemas.microsoft.com/office/drawing/2014/main" id="{78784936-5BFE-C573-BE30-81577D38B320}"/>
                    </a:ext>
                  </a:extLst>
                </p:cNvPr>
                <p:cNvSpPr>
                  <a:spLocks noEditPoints="1"/>
                </p:cNvSpPr>
                <p:nvPr/>
              </p:nvSpPr>
              <p:spPr bwMode="auto">
                <a:xfrm>
                  <a:off x="330" y="354"/>
                  <a:ext cx="22" cy="14"/>
                </a:xfrm>
                <a:custGeom>
                  <a:avLst/>
                  <a:gdLst>
                    <a:gd name="T0" fmla="*/ 6 w 11"/>
                    <a:gd name="T1" fmla="*/ 0 h 7"/>
                    <a:gd name="T2" fmla="*/ 3 w 11"/>
                    <a:gd name="T3" fmla="*/ 0 h 7"/>
                    <a:gd name="T4" fmla="*/ 0 w 11"/>
                    <a:gd name="T5" fmla="*/ 3 h 7"/>
                    <a:gd name="T6" fmla="*/ 3 w 11"/>
                    <a:gd name="T7" fmla="*/ 7 h 7"/>
                    <a:gd name="T8" fmla="*/ 8 w 11"/>
                    <a:gd name="T9" fmla="*/ 7 h 7"/>
                    <a:gd name="T10" fmla="*/ 8 w 11"/>
                    <a:gd name="T11" fmla="*/ 6 h 7"/>
                    <a:gd name="T12" fmla="*/ 8 w 11"/>
                    <a:gd name="T13" fmla="*/ 6 h 7"/>
                    <a:gd name="T14" fmla="*/ 8 w 11"/>
                    <a:gd name="T15" fmla="*/ 7 h 7"/>
                    <a:gd name="T16" fmla="*/ 11 w 11"/>
                    <a:gd name="T17" fmla="*/ 3 h 7"/>
                    <a:gd name="T18" fmla="*/ 8 w 11"/>
                    <a:gd name="T19" fmla="*/ 0 h 7"/>
                    <a:gd name="T20" fmla="*/ 6 w 11"/>
                    <a:gd name="T21" fmla="*/ 0 h 7"/>
                    <a:gd name="T22" fmla="*/ 6 w 11"/>
                    <a:gd name="T23" fmla="*/ 0 h 7"/>
                    <a:gd name="T24" fmla="*/ 6 w 11"/>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
                      <a:moveTo>
                        <a:pt x="6" y="0"/>
                      </a:moveTo>
                      <a:cubicBezTo>
                        <a:pt x="3" y="0"/>
                        <a:pt x="3" y="0"/>
                        <a:pt x="3" y="0"/>
                      </a:cubicBezTo>
                      <a:cubicBezTo>
                        <a:pt x="1" y="0"/>
                        <a:pt x="0" y="2"/>
                        <a:pt x="0" y="3"/>
                      </a:cubicBezTo>
                      <a:cubicBezTo>
                        <a:pt x="0" y="5"/>
                        <a:pt x="1" y="7"/>
                        <a:pt x="3" y="7"/>
                      </a:cubicBezTo>
                      <a:cubicBezTo>
                        <a:pt x="8" y="7"/>
                        <a:pt x="8" y="7"/>
                        <a:pt x="8" y="7"/>
                      </a:cubicBezTo>
                      <a:cubicBezTo>
                        <a:pt x="8" y="6"/>
                        <a:pt x="8" y="6"/>
                        <a:pt x="8" y="6"/>
                      </a:cubicBezTo>
                      <a:cubicBezTo>
                        <a:pt x="8" y="6"/>
                        <a:pt x="8" y="6"/>
                        <a:pt x="8" y="6"/>
                      </a:cubicBezTo>
                      <a:cubicBezTo>
                        <a:pt x="8" y="7"/>
                        <a:pt x="8" y="7"/>
                        <a:pt x="8" y="7"/>
                      </a:cubicBezTo>
                      <a:cubicBezTo>
                        <a:pt x="10" y="7"/>
                        <a:pt x="11" y="5"/>
                        <a:pt x="11" y="3"/>
                      </a:cubicBezTo>
                      <a:cubicBezTo>
                        <a:pt x="11" y="2"/>
                        <a:pt x="10" y="0"/>
                        <a:pt x="8" y="0"/>
                      </a:cubicBezTo>
                      <a:lnTo>
                        <a:pt x="6" y="0"/>
                      </a:lnTo>
                      <a:close/>
                      <a:moveTo>
                        <a:pt x="6" y="0"/>
                      </a:move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98" name="Freeform 115">
                  <a:extLst>
                    <a:ext uri="{FF2B5EF4-FFF2-40B4-BE49-F238E27FC236}">
                      <a16:creationId xmlns:a16="http://schemas.microsoft.com/office/drawing/2014/main" id="{278FE852-F7B0-FE07-4C99-667A53694DE4}"/>
                    </a:ext>
                  </a:extLst>
                </p:cNvPr>
                <p:cNvSpPr>
                  <a:spLocks noEditPoints="1"/>
                </p:cNvSpPr>
                <p:nvPr/>
              </p:nvSpPr>
              <p:spPr bwMode="auto">
                <a:xfrm>
                  <a:off x="4" y="319"/>
                  <a:ext cx="11" cy="20"/>
                </a:xfrm>
                <a:custGeom>
                  <a:avLst/>
                  <a:gdLst>
                    <a:gd name="T0" fmla="*/ 3 w 6"/>
                    <a:gd name="T1" fmla="*/ 10 h 10"/>
                    <a:gd name="T2" fmla="*/ 6 w 6"/>
                    <a:gd name="T3" fmla="*/ 7 h 10"/>
                    <a:gd name="T4" fmla="*/ 6 w 6"/>
                    <a:gd name="T5" fmla="*/ 3 h 10"/>
                    <a:gd name="T6" fmla="*/ 3 w 6"/>
                    <a:gd name="T7" fmla="*/ 0 h 10"/>
                    <a:gd name="T8" fmla="*/ 0 w 6"/>
                    <a:gd name="T9" fmla="*/ 3 h 10"/>
                    <a:gd name="T10" fmla="*/ 0 w 6"/>
                    <a:gd name="T11" fmla="*/ 7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7"/>
                      </a:cubicBezTo>
                      <a:cubicBezTo>
                        <a:pt x="6" y="3"/>
                        <a:pt x="6" y="3"/>
                        <a:pt x="6" y="3"/>
                      </a:cubicBezTo>
                      <a:cubicBezTo>
                        <a:pt x="6" y="1"/>
                        <a:pt x="5" y="0"/>
                        <a:pt x="3" y="0"/>
                      </a:cubicBezTo>
                      <a:cubicBezTo>
                        <a:pt x="1" y="0"/>
                        <a:pt x="0" y="1"/>
                        <a:pt x="0" y="3"/>
                      </a:cubicBezTo>
                      <a:cubicBezTo>
                        <a:pt x="0" y="7"/>
                        <a:pt x="0" y="7"/>
                        <a:pt x="0" y="7"/>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299" name="Freeform 116">
                  <a:extLst>
                    <a:ext uri="{FF2B5EF4-FFF2-40B4-BE49-F238E27FC236}">
                      <a16:creationId xmlns:a16="http://schemas.microsoft.com/office/drawing/2014/main" id="{8CE883F6-23FF-4B48-8EA5-E973B8911D39}"/>
                    </a:ext>
                  </a:extLst>
                </p:cNvPr>
                <p:cNvSpPr>
                  <a:spLocks noEditPoints="1"/>
                </p:cNvSpPr>
                <p:nvPr/>
              </p:nvSpPr>
              <p:spPr bwMode="auto">
                <a:xfrm>
                  <a:off x="361" y="291"/>
                  <a:ext cx="14" cy="19"/>
                </a:xfrm>
                <a:custGeom>
                  <a:avLst/>
                  <a:gdLst>
                    <a:gd name="T0" fmla="*/ 3 w 7"/>
                    <a:gd name="T1" fmla="*/ 0 h 10"/>
                    <a:gd name="T2" fmla="*/ 0 w 7"/>
                    <a:gd name="T3" fmla="*/ 3 h 10"/>
                    <a:gd name="T4" fmla="*/ 0 w 7"/>
                    <a:gd name="T5" fmla="*/ 7 h 10"/>
                    <a:gd name="T6" fmla="*/ 3 w 7"/>
                    <a:gd name="T7" fmla="*/ 10 h 10"/>
                    <a:gd name="T8" fmla="*/ 7 w 7"/>
                    <a:gd name="T9" fmla="*/ 7 h 10"/>
                    <a:gd name="T10" fmla="*/ 7 w 7"/>
                    <a:gd name="T11" fmla="*/ 3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2"/>
                        <a:pt x="0" y="3"/>
                      </a:cubicBezTo>
                      <a:cubicBezTo>
                        <a:pt x="0" y="7"/>
                        <a:pt x="0" y="7"/>
                        <a:pt x="0" y="7"/>
                      </a:cubicBezTo>
                      <a:cubicBezTo>
                        <a:pt x="0" y="8"/>
                        <a:pt x="2" y="10"/>
                        <a:pt x="3" y="10"/>
                      </a:cubicBezTo>
                      <a:cubicBezTo>
                        <a:pt x="5" y="10"/>
                        <a:pt x="7" y="8"/>
                        <a:pt x="7" y="7"/>
                      </a:cubicBezTo>
                      <a:cubicBezTo>
                        <a:pt x="7" y="3"/>
                        <a:pt x="7" y="3"/>
                        <a:pt x="7" y="3"/>
                      </a:cubicBezTo>
                      <a:cubicBezTo>
                        <a:pt x="7" y="2"/>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00" name="Freeform 117">
                  <a:extLst>
                    <a:ext uri="{FF2B5EF4-FFF2-40B4-BE49-F238E27FC236}">
                      <a16:creationId xmlns:a16="http://schemas.microsoft.com/office/drawing/2014/main" id="{08F268E0-B85D-8C1E-1A9F-52877C3656F7}"/>
                    </a:ext>
                  </a:extLst>
                </p:cNvPr>
                <p:cNvSpPr>
                  <a:spLocks noEditPoints="1"/>
                </p:cNvSpPr>
                <p:nvPr/>
              </p:nvSpPr>
              <p:spPr bwMode="auto">
                <a:xfrm>
                  <a:off x="354" y="243"/>
                  <a:ext cx="17" cy="17"/>
                </a:xfrm>
                <a:custGeom>
                  <a:avLst/>
                  <a:gdLst>
                    <a:gd name="T0" fmla="*/ 3 w 9"/>
                    <a:gd name="T1" fmla="*/ 8 h 9"/>
                    <a:gd name="T2" fmla="*/ 6 w 9"/>
                    <a:gd name="T3" fmla="*/ 9 h 9"/>
                    <a:gd name="T4" fmla="*/ 7 w 9"/>
                    <a:gd name="T5" fmla="*/ 8 h 9"/>
                    <a:gd name="T6" fmla="*/ 8 w 9"/>
                    <a:gd name="T7" fmla="*/ 4 h 9"/>
                    <a:gd name="T8" fmla="*/ 6 w 9"/>
                    <a:gd name="T9" fmla="*/ 1 h 9"/>
                    <a:gd name="T10" fmla="*/ 1 w 9"/>
                    <a:gd name="T11" fmla="*/ 1 h 9"/>
                    <a:gd name="T12" fmla="*/ 1 w 9"/>
                    <a:gd name="T13" fmla="*/ 6 h 9"/>
                    <a:gd name="T14" fmla="*/ 3 w 9"/>
                    <a:gd name="T15" fmla="*/ 8 h 9"/>
                    <a:gd name="T16" fmla="*/ 3 w 9"/>
                    <a:gd name="T17" fmla="*/ 8 h 9"/>
                    <a:gd name="T18" fmla="*/ 3 w 9"/>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8"/>
                      </a:moveTo>
                      <a:cubicBezTo>
                        <a:pt x="4" y="8"/>
                        <a:pt x="5" y="9"/>
                        <a:pt x="6" y="9"/>
                      </a:cubicBezTo>
                      <a:cubicBezTo>
                        <a:pt x="6" y="9"/>
                        <a:pt x="7" y="9"/>
                        <a:pt x="7" y="8"/>
                      </a:cubicBezTo>
                      <a:cubicBezTo>
                        <a:pt x="9" y="7"/>
                        <a:pt x="9" y="6"/>
                        <a:pt x="8" y="4"/>
                      </a:cubicBezTo>
                      <a:cubicBezTo>
                        <a:pt x="7" y="3"/>
                        <a:pt x="7" y="2"/>
                        <a:pt x="6" y="1"/>
                      </a:cubicBezTo>
                      <a:cubicBezTo>
                        <a:pt x="4" y="0"/>
                        <a:pt x="2" y="0"/>
                        <a:pt x="1" y="1"/>
                      </a:cubicBezTo>
                      <a:cubicBezTo>
                        <a:pt x="0" y="3"/>
                        <a:pt x="0" y="5"/>
                        <a:pt x="1" y="6"/>
                      </a:cubicBezTo>
                      <a:cubicBezTo>
                        <a:pt x="2" y="6"/>
                        <a:pt x="2" y="7"/>
                        <a:pt x="3" y="8"/>
                      </a:cubicBezTo>
                      <a:close/>
                      <a:moveTo>
                        <a:pt x="3" y="8"/>
                      </a:moveTo>
                      <a:cubicBezTo>
                        <a:pt x="3" y="8"/>
                        <a:pt x="3" y="8"/>
                        <a:pt x="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01" name="Freeform 118">
                  <a:extLst>
                    <a:ext uri="{FF2B5EF4-FFF2-40B4-BE49-F238E27FC236}">
                      <a16:creationId xmlns:a16="http://schemas.microsoft.com/office/drawing/2014/main" id="{D52E226E-B322-4B0A-F228-09DAABCEF423}"/>
                    </a:ext>
                  </a:extLst>
                </p:cNvPr>
                <p:cNvSpPr>
                  <a:spLocks noEditPoints="1"/>
                </p:cNvSpPr>
                <p:nvPr/>
              </p:nvSpPr>
              <p:spPr bwMode="auto">
                <a:xfrm>
                  <a:off x="361" y="316"/>
                  <a:ext cx="14" cy="19"/>
                </a:xfrm>
                <a:custGeom>
                  <a:avLst/>
                  <a:gdLst>
                    <a:gd name="T0" fmla="*/ 3 w 7"/>
                    <a:gd name="T1" fmla="*/ 0 h 10"/>
                    <a:gd name="T2" fmla="*/ 0 w 7"/>
                    <a:gd name="T3" fmla="*/ 4 h 10"/>
                    <a:gd name="T4" fmla="*/ 0 w 7"/>
                    <a:gd name="T5" fmla="*/ 7 h 10"/>
                    <a:gd name="T6" fmla="*/ 3 w 7"/>
                    <a:gd name="T7" fmla="*/ 10 h 10"/>
                    <a:gd name="T8" fmla="*/ 7 w 7"/>
                    <a:gd name="T9" fmla="*/ 7 h 10"/>
                    <a:gd name="T10" fmla="*/ 7 w 7"/>
                    <a:gd name="T11" fmla="*/ 4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2"/>
                        <a:pt x="0" y="4"/>
                      </a:cubicBezTo>
                      <a:cubicBezTo>
                        <a:pt x="0" y="7"/>
                        <a:pt x="0" y="7"/>
                        <a:pt x="0" y="7"/>
                      </a:cubicBezTo>
                      <a:cubicBezTo>
                        <a:pt x="0" y="9"/>
                        <a:pt x="2" y="10"/>
                        <a:pt x="3" y="10"/>
                      </a:cubicBezTo>
                      <a:cubicBezTo>
                        <a:pt x="5" y="10"/>
                        <a:pt x="7" y="9"/>
                        <a:pt x="7" y="7"/>
                      </a:cubicBezTo>
                      <a:cubicBezTo>
                        <a:pt x="7" y="4"/>
                        <a:pt x="7" y="4"/>
                        <a:pt x="7" y="4"/>
                      </a:cubicBezTo>
                      <a:cubicBezTo>
                        <a:pt x="7" y="2"/>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02" name="Freeform 119">
                  <a:extLst>
                    <a:ext uri="{FF2B5EF4-FFF2-40B4-BE49-F238E27FC236}">
                      <a16:creationId xmlns:a16="http://schemas.microsoft.com/office/drawing/2014/main" id="{CBC95824-A176-FFA0-705A-282F91A361AF}"/>
                    </a:ext>
                  </a:extLst>
                </p:cNvPr>
                <p:cNvSpPr>
                  <a:spLocks noEditPoints="1"/>
                </p:cNvSpPr>
                <p:nvPr/>
              </p:nvSpPr>
              <p:spPr bwMode="auto">
                <a:xfrm>
                  <a:off x="4" y="244"/>
                  <a:ext cx="17" cy="18"/>
                </a:xfrm>
                <a:custGeom>
                  <a:avLst/>
                  <a:gdLst>
                    <a:gd name="T0" fmla="*/ 3 w 9"/>
                    <a:gd name="T1" fmla="*/ 9 h 9"/>
                    <a:gd name="T2" fmla="*/ 4 w 9"/>
                    <a:gd name="T3" fmla="*/ 9 h 9"/>
                    <a:gd name="T4" fmla="*/ 7 w 9"/>
                    <a:gd name="T5" fmla="*/ 8 h 9"/>
                    <a:gd name="T6" fmla="*/ 8 w 9"/>
                    <a:gd name="T7" fmla="*/ 6 h 9"/>
                    <a:gd name="T8" fmla="*/ 8 w 9"/>
                    <a:gd name="T9" fmla="*/ 1 h 9"/>
                    <a:gd name="T10" fmla="*/ 3 w 9"/>
                    <a:gd name="T11" fmla="*/ 1 h 9"/>
                    <a:gd name="T12" fmla="*/ 1 w 9"/>
                    <a:gd name="T13" fmla="*/ 5 h 9"/>
                    <a:gd name="T14" fmla="*/ 3 w 9"/>
                    <a:gd name="T15" fmla="*/ 9 h 9"/>
                    <a:gd name="T16" fmla="*/ 3 w 9"/>
                    <a:gd name="T17" fmla="*/ 9 h 9"/>
                    <a:gd name="T18" fmla="*/ 3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9"/>
                      </a:moveTo>
                      <a:cubicBezTo>
                        <a:pt x="3" y="9"/>
                        <a:pt x="3" y="9"/>
                        <a:pt x="4" y="9"/>
                      </a:cubicBezTo>
                      <a:cubicBezTo>
                        <a:pt x="5" y="9"/>
                        <a:pt x="6" y="9"/>
                        <a:pt x="7" y="8"/>
                      </a:cubicBezTo>
                      <a:cubicBezTo>
                        <a:pt x="7" y="7"/>
                        <a:pt x="8" y="6"/>
                        <a:pt x="8" y="6"/>
                      </a:cubicBezTo>
                      <a:cubicBezTo>
                        <a:pt x="9" y="4"/>
                        <a:pt x="9" y="2"/>
                        <a:pt x="8" y="1"/>
                      </a:cubicBezTo>
                      <a:cubicBezTo>
                        <a:pt x="6" y="0"/>
                        <a:pt x="4" y="0"/>
                        <a:pt x="3" y="1"/>
                      </a:cubicBezTo>
                      <a:cubicBezTo>
                        <a:pt x="2" y="2"/>
                        <a:pt x="2" y="4"/>
                        <a:pt x="1" y="5"/>
                      </a:cubicBezTo>
                      <a:cubicBezTo>
                        <a:pt x="0" y="7"/>
                        <a:pt x="1" y="8"/>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03" name="Freeform 120">
                  <a:extLst>
                    <a:ext uri="{FF2B5EF4-FFF2-40B4-BE49-F238E27FC236}">
                      <a16:creationId xmlns:a16="http://schemas.microsoft.com/office/drawing/2014/main" id="{65CDACF0-14B4-D7AB-F7BC-24F9B5709686}"/>
                    </a:ext>
                  </a:extLst>
                </p:cNvPr>
                <p:cNvSpPr>
                  <a:spLocks noEditPoints="1"/>
                </p:cNvSpPr>
                <p:nvPr/>
              </p:nvSpPr>
              <p:spPr bwMode="auto">
                <a:xfrm>
                  <a:off x="6" y="343"/>
                  <a:ext cx="17" cy="19"/>
                </a:xfrm>
                <a:custGeom>
                  <a:avLst/>
                  <a:gdLst>
                    <a:gd name="T0" fmla="*/ 2 w 9"/>
                    <a:gd name="T1" fmla="*/ 1 h 10"/>
                    <a:gd name="T2" fmla="*/ 1 w 9"/>
                    <a:gd name="T3" fmla="*/ 6 h 10"/>
                    <a:gd name="T4" fmla="*/ 4 w 9"/>
                    <a:gd name="T5" fmla="*/ 9 h 10"/>
                    <a:gd name="T6" fmla="*/ 6 w 9"/>
                    <a:gd name="T7" fmla="*/ 10 h 10"/>
                    <a:gd name="T8" fmla="*/ 8 w 9"/>
                    <a:gd name="T9" fmla="*/ 9 h 10"/>
                    <a:gd name="T10" fmla="*/ 8 w 9"/>
                    <a:gd name="T11" fmla="*/ 4 h 10"/>
                    <a:gd name="T12" fmla="*/ 6 w 9"/>
                    <a:gd name="T13" fmla="*/ 2 h 10"/>
                    <a:gd name="T14" fmla="*/ 2 w 9"/>
                    <a:gd name="T15" fmla="*/ 1 h 10"/>
                    <a:gd name="T16" fmla="*/ 2 w 9"/>
                    <a:gd name="T17" fmla="*/ 1 h 10"/>
                    <a:gd name="T18" fmla="*/ 2 w 9"/>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2" y="1"/>
                      </a:moveTo>
                      <a:cubicBezTo>
                        <a:pt x="0" y="2"/>
                        <a:pt x="0" y="4"/>
                        <a:pt x="1" y="6"/>
                      </a:cubicBezTo>
                      <a:cubicBezTo>
                        <a:pt x="2" y="7"/>
                        <a:pt x="3" y="8"/>
                        <a:pt x="4" y="9"/>
                      </a:cubicBezTo>
                      <a:cubicBezTo>
                        <a:pt x="4" y="9"/>
                        <a:pt x="5" y="10"/>
                        <a:pt x="6" y="10"/>
                      </a:cubicBezTo>
                      <a:cubicBezTo>
                        <a:pt x="7" y="10"/>
                        <a:pt x="8" y="9"/>
                        <a:pt x="8" y="9"/>
                      </a:cubicBezTo>
                      <a:cubicBezTo>
                        <a:pt x="9" y="7"/>
                        <a:pt x="9" y="5"/>
                        <a:pt x="8" y="4"/>
                      </a:cubicBezTo>
                      <a:cubicBezTo>
                        <a:pt x="7" y="4"/>
                        <a:pt x="7" y="3"/>
                        <a:pt x="6" y="2"/>
                      </a:cubicBezTo>
                      <a:cubicBezTo>
                        <a:pt x="5" y="1"/>
                        <a:pt x="3" y="0"/>
                        <a:pt x="2" y="1"/>
                      </a:cubicBezTo>
                      <a:close/>
                      <a:moveTo>
                        <a:pt x="2" y="1"/>
                      </a:move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04" name="Freeform 121">
                  <a:extLst>
                    <a:ext uri="{FF2B5EF4-FFF2-40B4-BE49-F238E27FC236}">
                      <a16:creationId xmlns:a16="http://schemas.microsoft.com/office/drawing/2014/main" id="{697A7635-7432-AF7D-8B33-7841DFB3B5F6}"/>
                    </a:ext>
                  </a:extLst>
                </p:cNvPr>
                <p:cNvSpPr>
                  <a:spLocks noEditPoints="1"/>
                </p:cNvSpPr>
                <p:nvPr/>
              </p:nvSpPr>
              <p:spPr bwMode="auto">
                <a:xfrm>
                  <a:off x="361" y="266"/>
                  <a:ext cx="14" cy="19"/>
                </a:xfrm>
                <a:custGeom>
                  <a:avLst/>
                  <a:gdLst>
                    <a:gd name="T0" fmla="*/ 3 w 7"/>
                    <a:gd name="T1" fmla="*/ 0 h 10"/>
                    <a:gd name="T2" fmla="*/ 0 w 7"/>
                    <a:gd name="T3" fmla="*/ 3 h 10"/>
                    <a:gd name="T4" fmla="*/ 0 w 7"/>
                    <a:gd name="T5" fmla="*/ 7 h 10"/>
                    <a:gd name="T6" fmla="*/ 3 w 7"/>
                    <a:gd name="T7" fmla="*/ 10 h 10"/>
                    <a:gd name="T8" fmla="*/ 7 w 7"/>
                    <a:gd name="T9" fmla="*/ 7 h 10"/>
                    <a:gd name="T10" fmla="*/ 7 w 7"/>
                    <a:gd name="T11" fmla="*/ 3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1"/>
                        <a:pt x="0" y="3"/>
                      </a:cubicBezTo>
                      <a:cubicBezTo>
                        <a:pt x="0" y="7"/>
                        <a:pt x="0" y="7"/>
                        <a:pt x="0" y="7"/>
                      </a:cubicBezTo>
                      <a:cubicBezTo>
                        <a:pt x="0" y="8"/>
                        <a:pt x="2" y="10"/>
                        <a:pt x="3" y="10"/>
                      </a:cubicBezTo>
                      <a:cubicBezTo>
                        <a:pt x="5" y="10"/>
                        <a:pt x="7" y="8"/>
                        <a:pt x="7" y="7"/>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05" name="Freeform 122">
                  <a:extLst>
                    <a:ext uri="{FF2B5EF4-FFF2-40B4-BE49-F238E27FC236}">
                      <a16:creationId xmlns:a16="http://schemas.microsoft.com/office/drawing/2014/main" id="{F16A6F72-F117-9016-BE24-B3AA85A234B5}"/>
                    </a:ext>
                  </a:extLst>
                </p:cNvPr>
                <p:cNvSpPr>
                  <a:spLocks noEditPoints="1"/>
                </p:cNvSpPr>
                <p:nvPr/>
              </p:nvSpPr>
              <p:spPr bwMode="auto">
                <a:xfrm>
                  <a:off x="41" y="391"/>
                  <a:ext cx="56" cy="55"/>
                </a:xfrm>
                <a:custGeom>
                  <a:avLst/>
                  <a:gdLst>
                    <a:gd name="T0" fmla="*/ 29 w 29"/>
                    <a:gd name="T1" fmla="*/ 15 h 29"/>
                    <a:gd name="T2" fmla="*/ 14 w 29"/>
                    <a:gd name="T3" fmla="*/ 0 h 29"/>
                    <a:gd name="T4" fmla="*/ 0 w 29"/>
                    <a:gd name="T5" fmla="*/ 15 h 29"/>
                    <a:gd name="T6" fmla="*/ 14 w 29"/>
                    <a:gd name="T7" fmla="*/ 29 h 29"/>
                    <a:gd name="T8" fmla="*/ 29 w 29"/>
                    <a:gd name="T9" fmla="*/ 15 h 29"/>
                    <a:gd name="T10" fmla="*/ 14 w 29"/>
                    <a:gd name="T11" fmla="*/ 23 h 29"/>
                    <a:gd name="T12" fmla="*/ 6 w 29"/>
                    <a:gd name="T13" fmla="*/ 15 h 29"/>
                    <a:gd name="T14" fmla="*/ 14 w 29"/>
                    <a:gd name="T15" fmla="*/ 7 h 29"/>
                    <a:gd name="T16" fmla="*/ 22 w 29"/>
                    <a:gd name="T17" fmla="*/ 15 h 29"/>
                    <a:gd name="T18" fmla="*/ 14 w 29"/>
                    <a:gd name="T19" fmla="*/ 23 h 29"/>
                    <a:gd name="T20" fmla="*/ 14 w 29"/>
                    <a:gd name="T21" fmla="*/ 23 h 29"/>
                    <a:gd name="T22" fmla="*/ 14 w 29"/>
                    <a:gd name="T23"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29" y="15"/>
                      </a:moveTo>
                      <a:cubicBezTo>
                        <a:pt x="29" y="7"/>
                        <a:pt x="22" y="0"/>
                        <a:pt x="14" y="0"/>
                      </a:cubicBezTo>
                      <a:cubicBezTo>
                        <a:pt x="6" y="0"/>
                        <a:pt x="0" y="7"/>
                        <a:pt x="0" y="15"/>
                      </a:cubicBezTo>
                      <a:cubicBezTo>
                        <a:pt x="0" y="23"/>
                        <a:pt x="6" y="29"/>
                        <a:pt x="14" y="29"/>
                      </a:cubicBezTo>
                      <a:cubicBezTo>
                        <a:pt x="22" y="29"/>
                        <a:pt x="29" y="23"/>
                        <a:pt x="29" y="15"/>
                      </a:cubicBezTo>
                      <a:close/>
                      <a:moveTo>
                        <a:pt x="14" y="23"/>
                      </a:moveTo>
                      <a:cubicBezTo>
                        <a:pt x="10" y="23"/>
                        <a:pt x="6" y="19"/>
                        <a:pt x="6" y="15"/>
                      </a:cubicBezTo>
                      <a:cubicBezTo>
                        <a:pt x="6" y="10"/>
                        <a:pt x="10" y="7"/>
                        <a:pt x="14" y="7"/>
                      </a:cubicBezTo>
                      <a:cubicBezTo>
                        <a:pt x="19" y="7"/>
                        <a:pt x="22" y="10"/>
                        <a:pt x="22" y="15"/>
                      </a:cubicBezTo>
                      <a:cubicBezTo>
                        <a:pt x="22" y="19"/>
                        <a:pt x="19" y="23"/>
                        <a:pt x="14" y="23"/>
                      </a:cubicBezTo>
                      <a:close/>
                      <a:moveTo>
                        <a:pt x="14" y="23"/>
                      </a:moveTo>
                      <a:cubicBezTo>
                        <a:pt x="14" y="23"/>
                        <a:pt x="14" y="23"/>
                        <a:pt x="1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06" name="Freeform 123">
                  <a:extLst>
                    <a:ext uri="{FF2B5EF4-FFF2-40B4-BE49-F238E27FC236}">
                      <a16:creationId xmlns:a16="http://schemas.microsoft.com/office/drawing/2014/main" id="{189CB3E4-2404-ED78-ADDD-30F73016C00A}"/>
                    </a:ext>
                  </a:extLst>
                </p:cNvPr>
                <p:cNvSpPr>
                  <a:spLocks noEditPoints="1"/>
                </p:cNvSpPr>
                <p:nvPr/>
              </p:nvSpPr>
              <p:spPr bwMode="auto">
                <a:xfrm>
                  <a:off x="305" y="404"/>
                  <a:ext cx="14" cy="12"/>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4" y="6"/>
                      </a:cubicBezTo>
                      <a:cubicBezTo>
                        <a:pt x="2" y="6"/>
                        <a:pt x="0" y="5"/>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07" name="Freeform 124">
                  <a:extLst>
                    <a:ext uri="{FF2B5EF4-FFF2-40B4-BE49-F238E27FC236}">
                      <a16:creationId xmlns:a16="http://schemas.microsoft.com/office/drawing/2014/main" id="{BF405938-0548-280C-C892-A6A5B7150B7D}"/>
                    </a:ext>
                  </a:extLst>
                </p:cNvPr>
                <p:cNvSpPr>
                  <a:spLocks noEditPoints="1"/>
                </p:cNvSpPr>
                <p:nvPr/>
              </p:nvSpPr>
              <p:spPr bwMode="auto">
                <a:xfrm>
                  <a:off x="282" y="404"/>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08" name="Freeform 125">
                  <a:extLst>
                    <a:ext uri="{FF2B5EF4-FFF2-40B4-BE49-F238E27FC236}">
                      <a16:creationId xmlns:a16="http://schemas.microsoft.com/office/drawing/2014/main" id="{532817C6-6420-957B-FEF7-C7EBAB0571E6}"/>
                    </a:ext>
                  </a:extLst>
                </p:cNvPr>
                <p:cNvSpPr>
                  <a:spLocks noEditPoints="1"/>
                </p:cNvSpPr>
                <p:nvPr/>
              </p:nvSpPr>
              <p:spPr bwMode="auto">
                <a:xfrm>
                  <a:off x="319" y="421"/>
                  <a:ext cx="11" cy="14"/>
                </a:xfrm>
                <a:custGeom>
                  <a:avLst/>
                  <a:gdLst>
                    <a:gd name="T0" fmla="*/ 6 w 6"/>
                    <a:gd name="T1" fmla="*/ 4 h 7"/>
                    <a:gd name="T2" fmla="*/ 3 w 6"/>
                    <a:gd name="T3" fmla="*/ 7 h 7"/>
                    <a:gd name="T4" fmla="*/ 0 w 6"/>
                    <a:gd name="T5" fmla="*/ 4 h 7"/>
                    <a:gd name="T6" fmla="*/ 3 w 6"/>
                    <a:gd name="T7" fmla="*/ 0 h 7"/>
                    <a:gd name="T8" fmla="*/ 6 w 6"/>
                    <a:gd name="T9" fmla="*/ 4 h 7"/>
                    <a:gd name="T10" fmla="*/ 6 w 6"/>
                    <a:gd name="T11" fmla="*/ 4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5"/>
                        <a:pt x="5" y="7"/>
                        <a:pt x="3" y="7"/>
                      </a:cubicBezTo>
                      <a:cubicBezTo>
                        <a:pt x="1" y="7"/>
                        <a:pt x="0" y="5"/>
                        <a:pt x="0" y="4"/>
                      </a:cubicBezTo>
                      <a:cubicBezTo>
                        <a:pt x="0" y="2"/>
                        <a:pt x="1" y="0"/>
                        <a:pt x="3" y="0"/>
                      </a:cubicBezTo>
                      <a:cubicBezTo>
                        <a:pt x="5" y="0"/>
                        <a:pt x="6" y="2"/>
                        <a:pt x="6" y="4"/>
                      </a:cubicBezTo>
                      <a:close/>
                      <a:moveTo>
                        <a:pt x="6" y="4"/>
                      </a:moveTo>
                      <a:cubicBezTo>
                        <a:pt x="6" y="4"/>
                        <a:pt x="6" y="4"/>
                        <a:pt x="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09" name="Freeform 126">
                  <a:extLst>
                    <a:ext uri="{FF2B5EF4-FFF2-40B4-BE49-F238E27FC236}">
                      <a16:creationId xmlns:a16="http://schemas.microsoft.com/office/drawing/2014/main" id="{064C4F13-ED16-955B-441D-E1B923A6F702}"/>
                    </a:ext>
                  </a:extLst>
                </p:cNvPr>
                <p:cNvSpPr>
                  <a:spLocks noEditPoints="1"/>
                </p:cNvSpPr>
                <p:nvPr/>
              </p:nvSpPr>
              <p:spPr bwMode="auto">
                <a:xfrm>
                  <a:off x="294" y="421"/>
                  <a:ext cx="11" cy="14"/>
                </a:xfrm>
                <a:custGeom>
                  <a:avLst/>
                  <a:gdLst>
                    <a:gd name="T0" fmla="*/ 6 w 6"/>
                    <a:gd name="T1" fmla="*/ 4 h 7"/>
                    <a:gd name="T2" fmla="*/ 3 w 6"/>
                    <a:gd name="T3" fmla="*/ 7 h 7"/>
                    <a:gd name="T4" fmla="*/ 0 w 6"/>
                    <a:gd name="T5" fmla="*/ 4 h 7"/>
                    <a:gd name="T6" fmla="*/ 3 w 6"/>
                    <a:gd name="T7" fmla="*/ 0 h 7"/>
                    <a:gd name="T8" fmla="*/ 6 w 6"/>
                    <a:gd name="T9" fmla="*/ 4 h 7"/>
                    <a:gd name="T10" fmla="*/ 6 w 6"/>
                    <a:gd name="T11" fmla="*/ 4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5"/>
                        <a:pt x="5" y="7"/>
                        <a:pt x="3" y="7"/>
                      </a:cubicBezTo>
                      <a:cubicBezTo>
                        <a:pt x="1" y="7"/>
                        <a:pt x="0" y="5"/>
                        <a:pt x="0" y="4"/>
                      </a:cubicBezTo>
                      <a:cubicBezTo>
                        <a:pt x="0" y="2"/>
                        <a:pt x="1" y="0"/>
                        <a:pt x="3" y="0"/>
                      </a:cubicBezTo>
                      <a:cubicBezTo>
                        <a:pt x="5" y="0"/>
                        <a:pt x="6" y="2"/>
                        <a:pt x="6" y="4"/>
                      </a:cubicBezTo>
                      <a:close/>
                      <a:moveTo>
                        <a:pt x="6" y="4"/>
                      </a:moveTo>
                      <a:cubicBezTo>
                        <a:pt x="6" y="4"/>
                        <a:pt x="6" y="4"/>
                        <a:pt x="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10" name="Freeform 127">
                  <a:extLst>
                    <a:ext uri="{FF2B5EF4-FFF2-40B4-BE49-F238E27FC236}">
                      <a16:creationId xmlns:a16="http://schemas.microsoft.com/office/drawing/2014/main" id="{ADB2BB73-6A84-68CC-DAB7-B96DBDE4C19A}"/>
                    </a:ext>
                  </a:extLst>
                </p:cNvPr>
                <p:cNvSpPr>
                  <a:spLocks noEditPoints="1"/>
                </p:cNvSpPr>
                <p:nvPr/>
              </p:nvSpPr>
              <p:spPr bwMode="auto">
                <a:xfrm>
                  <a:off x="257" y="404"/>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11" name="Freeform 128">
                  <a:extLst>
                    <a:ext uri="{FF2B5EF4-FFF2-40B4-BE49-F238E27FC236}">
                      <a16:creationId xmlns:a16="http://schemas.microsoft.com/office/drawing/2014/main" id="{481F2861-1A17-93C5-7575-5C7CC41E8361}"/>
                    </a:ext>
                  </a:extLst>
                </p:cNvPr>
                <p:cNvSpPr>
                  <a:spLocks noEditPoints="1"/>
                </p:cNvSpPr>
                <p:nvPr/>
              </p:nvSpPr>
              <p:spPr bwMode="auto">
                <a:xfrm>
                  <a:off x="269" y="421"/>
                  <a:ext cx="13" cy="14"/>
                </a:xfrm>
                <a:custGeom>
                  <a:avLst/>
                  <a:gdLst>
                    <a:gd name="T0" fmla="*/ 7 w 7"/>
                    <a:gd name="T1" fmla="*/ 4 h 7"/>
                    <a:gd name="T2" fmla="*/ 3 w 7"/>
                    <a:gd name="T3" fmla="*/ 7 h 7"/>
                    <a:gd name="T4" fmla="*/ 0 w 7"/>
                    <a:gd name="T5" fmla="*/ 4 h 7"/>
                    <a:gd name="T6" fmla="*/ 3 w 7"/>
                    <a:gd name="T7" fmla="*/ 0 h 7"/>
                    <a:gd name="T8" fmla="*/ 7 w 7"/>
                    <a:gd name="T9" fmla="*/ 4 h 7"/>
                    <a:gd name="T10" fmla="*/ 7 w 7"/>
                    <a:gd name="T11" fmla="*/ 4 h 7"/>
                    <a:gd name="T12" fmla="*/ 7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4"/>
                      </a:moveTo>
                      <a:cubicBezTo>
                        <a:pt x="7" y="5"/>
                        <a:pt x="5" y="7"/>
                        <a:pt x="3" y="7"/>
                      </a:cubicBezTo>
                      <a:cubicBezTo>
                        <a:pt x="2" y="7"/>
                        <a:pt x="0" y="5"/>
                        <a:pt x="0" y="4"/>
                      </a:cubicBezTo>
                      <a:cubicBezTo>
                        <a:pt x="0" y="2"/>
                        <a:pt x="2" y="0"/>
                        <a:pt x="3" y="0"/>
                      </a:cubicBezTo>
                      <a:cubicBezTo>
                        <a:pt x="5" y="0"/>
                        <a:pt x="7" y="2"/>
                        <a:pt x="7" y="4"/>
                      </a:cubicBezTo>
                      <a:close/>
                      <a:moveTo>
                        <a:pt x="7" y="4"/>
                      </a:moveTo>
                      <a:cubicBezTo>
                        <a:pt x="7" y="4"/>
                        <a:pt x="7" y="4"/>
                        <a:pt x="7"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12" name="Freeform 129">
                  <a:extLst>
                    <a:ext uri="{FF2B5EF4-FFF2-40B4-BE49-F238E27FC236}">
                      <a16:creationId xmlns:a16="http://schemas.microsoft.com/office/drawing/2014/main" id="{F1CA668B-7D87-730D-B025-D95D63874676}"/>
                    </a:ext>
                  </a:extLst>
                </p:cNvPr>
                <p:cNvSpPr>
                  <a:spLocks noEditPoints="1"/>
                </p:cNvSpPr>
                <p:nvPr/>
              </p:nvSpPr>
              <p:spPr bwMode="auto">
                <a:xfrm>
                  <a:off x="232" y="404"/>
                  <a:ext cx="11"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13" name="Freeform 130">
                  <a:extLst>
                    <a:ext uri="{FF2B5EF4-FFF2-40B4-BE49-F238E27FC236}">
                      <a16:creationId xmlns:a16="http://schemas.microsoft.com/office/drawing/2014/main" id="{5CB4D50B-A382-B839-74C9-D2431A9A6545}"/>
                    </a:ext>
                  </a:extLst>
                </p:cNvPr>
                <p:cNvSpPr>
                  <a:spLocks noEditPoints="1"/>
                </p:cNvSpPr>
                <p:nvPr/>
              </p:nvSpPr>
              <p:spPr bwMode="auto">
                <a:xfrm>
                  <a:off x="243" y="421"/>
                  <a:ext cx="14" cy="14"/>
                </a:xfrm>
                <a:custGeom>
                  <a:avLst/>
                  <a:gdLst>
                    <a:gd name="T0" fmla="*/ 7 w 7"/>
                    <a:gd name="T1" fmla="*/ 4 h 7"/>
                    <a:gd name="T2" fmla="*/ 4 w 7"/>
                    <a:gd name="T3" fmla="*/ 7 h 7"/>
                    <a:gd name="T4" fmla="*/ 0 w 7"/>
                    <a:gd name="T5" fmla="*/ 4 h 7"/>
                    <a:gd name="T6" fmla="*/ 4 w 7"/>
                    <a:gd name="T7" fmla="*/ 0 h 7"/>
                    <a:gd name="T8" fmla="*/ 7 w 7"/>
                    <a:gd name="T9" fmla="*/ 4 h 7"/>
                    <a:gd name="T10" fmla="*/ 7 w 7"/>
                    <a:gd name="T11" fmla="*/ 4 h 7"/>
                    <a:gd name="T12" fmla="*/ 7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4"/>
                      </a:moveTo>
                      <a:cubicBezTo>
                        <a:pt x="7" y="5"/>
                        <a:pt x="5" y="7"/>
                        <a:pt x="4" y="7"/>
                      </a:cubicBezTo>
                      <a:cubicBezTo>
                        <a:pt x="2" y="7"/>
                        <a:pt x="0" y="5"/>
                        <a:pt x="0" y="4"/>
                      </a:cubicBezTo>
                      <a:cubicBezTo>
                        <a:pt x="0" y="2"/>
                        <a:pt x="2" y="0"/>
                        <a:pt x="4" y="0"/>
                      </a:cubicBezTo>
                      <a:cubicBezTo>
                        <a:pt x="5" y="0"/>
                        <a:pt x="7" y="2"/>
                        <a:pt x="7" y="4"/>
                      </a:cubicBezTo>
                      <a:close/>
                      <a:moveTo>
                        <a:pt x="7" y="4"/>
                      </a:moveTo>
                      <a:cubicBezTo>
                        <a:pt x="7" y="4"/>
                        <a:pt x="7" y="4"/>
                        <a:pt x="7"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14" name="Freeform 131">
                  <a:extLst>
                    <a:ext uri="{FF2B5EF4-FFF2-40B4-BE49-F238E27FC236}">
                      <a16:creationId xmlns:a16="http://schemas.microsoft.com/office/drawing/2014/main" id="{C6982255-B70E-4D7A-D9C8-90BDEE244853}"/>
                    </a:ext>
                  </a:extLst>
                </p:cNvPr>
                <p:cNvSpPr>
                  <a:spLocks noEditPoints="1"/>
                </p:cNvSpPr>
                <p:nvPr/>
              </p:nvSpPr>
              <p:spPr bwMode="auto">
                <a:xfrm>
                  <a:off x="207" y="404"/>
                  <a:ext cx="13" cy="12"/>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3" y="6"/>
                      </a:cubicBezTo>
                      <a:cubicBezTo>
                        <a:pt x="2" y="6"/>
                        <a:pt x="0" y="5"/>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15" name="Freeform 132">
                  <a:extLst>
                    <a:ext uri="{FF2B5EF4-FFF2-40B4-BE49-F238E27FC236}">
                      <a16:creationId xmlns:a16="http://schemas.microsoft.com/office/drawing/2014/main" id="{A15CE626-6EC4-C3FC-E6FF-BF0ACC072304}"/>
                    </a:ext>
                  </a:extLst>
                </p:cNvPr>
                <p:cNvSpPr>
                  <a:spLocks noEditPoints="1"/>
                </p:cNvSpPr>
                <p:nvPr/>
              </p:nvSpPr>
              <p:spPr bwMode="auto">
                <a:xfrm>
                  <a:off x="220" y="421"/>
                  <a:ext cx="12" cy="14"/>
                </a:xfrm>
                <a:custGeom>
                  <a:avLst/>
                  <a:gdLst>
                    <a:gd name="T0" fmla="*/ 6 w 6"/>
                    <a:gd name="T1" fmla="*/ 4 h 7"/>
                    <a:gd name="T2" fmla="*/ 3 w 6"/>
                    <a:gd name="T3" fmla="*/ 7 h 7"/>
                    <a:gd name="T4" fmla="*/ 0 w 6"/>
                    <a:gd name="T5" fmla="*/ 4 h 7"/>
                    <a:gd name="T6" fmla="*/ 3 w 6"/>
                    <a:gd name="T7" fmla="*/ 0 h 7"/>
                    <a:gd name="T8" fmla="*/ 6 w 6"/>
                    <a:gd name="T9" fmla="*/ 4 h 7"/>
                    <a:gd name="T10" fmla="*/ 6 w 6"/>
                    <a:gd name="T11" fmla="*/ 4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5"/>
                        <a:pt x="5" y="7"/>
                        <a:pt x="3" y="7"/>
                      </a:cubicBezTo>
                      <a:cubicBezTo>
                        <a:pt x="1" y="7"/>
                        <a:pt x="0" y="5"/>
                        <a:pt x="0" y="4"/>
                      </a:cubicBezTo>
                      <a:cubicBezTo>
                        <a:pt x="0" y="2"/>
                        <a:pt x="1" y="0"/>
                        <a:pt x="3" y="0"/>
                      </a:cubicBezTo>
                      <a:cubicBezTo>
                        <a:pt x="5" y="0"/>
                        <a:pt x="6" y="2"/>
                        <a:pt x="6" y="4"/>
                      </a:cubicBezTo>
                      <a:close/>
                      <a:moveTo>
                        <a:pt x="6" y="4"/>
                      </a:moveTo>
                      <a:cubicBezTo>
                        <a:pt x="6" y="4"/>
                        <a:pt x="6" y="4"/>
                        <a:pt x="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16" name="Freeform 133">
                  <a:extLst>
                    <a:ext uri="{FF2B5EF4-FFF2-40B4-BE49-F238E27FC236}">
                      <a16:creationId xmlns:a16="http://schemas.microsoft.com/office/drawing/2014/main" id="{F73200D8-B08A-C2CD-832F-75C8E9B9F94E}"/>
                    </a:ext>
                  </a:extLst>
                </p:cNvPr>
                <p:cNvSpPr>
                  <a:spLocks noEditPoints="1"/>
                </p:cNvSpPr>
                <p:nvPr/>
              </p:nvSpPr>
              <p:spPr bwMode="auto">
                <a:xfrm>
                  <a:off x="278" y="354"/>
                  <a:ext cx="23" cy="14"/>
                </a:xfrm>
                <a:custGeom>
                  <a:avLst/>
                  <a:gdLst>
                    <a:gd name="T0" fmla="*/ 5 w 12"/>
                    <a:gd name="T1" fmla="*/ 7 h 7"/>
                    <a:gd name="T2" fmla="*/ 9 w 12"/>
                    <a:gd name="T3" fmla="*/ 7 h 7"/>
                    <a:gd name="T4" fmla="*/ 12 w 12"/>
                    <a:gd name="T5" fmla="*/ 3 h 7"/>
                    <a:gd name="T6" fmla="*/ 9 w 12"/>
                    <a:gd name="T7" fmla="*/ 0 h 7"/>
                    <a:gd name="T8" fmla="*/ 4 w 12"/>
                    <a:gd name="T9" fmla="*/ 0 h 7"/>
                    <a:gd name="T10" fmla="*/ 0 w 12"/>
                    <a:gd name="T11" fmla="*/ 3 h 7"/>
                    <a:gd name="T12" fmla="*/ 4 w 12"/>
                    <a:gd name="T13" fmla="*/ 7 h 7"/>
                    <a:gd name="T14" fmla="*/ 5 w 12"/>
                    <a:gd name="T15" fmla="*/ 7 h 7"/>
                    <a:gd name="T16" fmla="*/ 5 w 12"/>
                    <a:gd name="T17" fmla="*/ 7 h 7"/>
                    <a:gd name="T18" fmla="*/ 5 w 1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5" y="7"/>
                      </a:moveTo>
                      <a:cubicBezTo>
                        <a:pt x="9" y="7"/>
                        <a:pt x="9" y="7"/>
                        <a:pt x="9" y="7"/>
                      </a:cubicBezTo>
                      <a:cubicBezTo>
                        <a:pt x="10" y="7"/>
                        <a:pt x="12" y="5"/>
                        <a:pt x="12" y="3"/>
                      </a:cubicBezTo>
                      <a:cubicBezTo>
                        <a:pt x="12" y="2"/>
                        <a:pt x="10" y="0"/>
                        <a:pt x="9" y="0"/>
                      </a:cubicBezTo>
                      <a:cubicBezTo>
                        <a:pt x="4" y="0"/>
                        <a:pt x="4" y="0"/>
                        <a:pt x="4" y="0"/>
                      </a:cubicBezTo>
                      <a:cubicBezTo>
                        <a:pt x="2" y="0"/>
                        <a:pt x="0" y="2"/>
                        <a:pt x="0" y="3"/>
                      </a:cubicBezTo>
                      <a:cubicBezTo>
                        <a:pt x="0" y="5"/>
                        <a:pt x="2" y="7"/>
                        <a:pt x="4" y="7"/>
                      </a:cubicBezTo>
                      <a:lnTo>
                        <a:pt x="5" y="7"/>
                      </a:lnTo>
                      <a:close/>
                      <a:moveTo>
                        <a:pt x="5" y="7"/>
                      </a:moveTo>
                      <a:cubicBezTo>
                        <a:pt x="5" y="7"/>
                        <a:pt x="5" y="7"/>
                        <a:pt x="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17" name="Freeform 134">
                  <a:extLst>
                    <a:ext uri="{FF2B5EF4-FFF2-40B4-BE49-F238E27FC236}">
                      <a16:creationId xmlns:a16="http://schemas.microsoft.com/office/drawing/2014/main" id="{151F2D8E-A2C2-AF13-42CC-F52D481894D5}"/>
                    </a:ext>
                  </a:extLst>
                </p:cNvPr>
                <p:cNvSpPr>
                  <a:spLocks noEditPoints="1"/>
                </p:cNvSpPr>
                <p:nvPr/>
              </p:nvSpPr>
              <p:spPr bwMode="auto">
                <a:xfrm>
                  <a:off x="354" y="360"/>
                  <a:ext cx="17" cy="17"/>
                </a:xfrm>
                <a:custGeom>
                  <a:avLst/>
                  <a:gdLst>
                    <a:gd name="T0" fmla="*/ 3 w 9"/>
                    <a:gd name="T1" fmla="*/ 7 h 9"/>
                    <a:gd name="T2" fmla="*/ 6 w 9"/>
                    <a:gd name="T3" fmla="*/ 9 h 9"/>
                    <a:gd name="T4" fmla="*/ 7 w 9"/>
                    <a:gd name="T5" fmla="*/ 8 h 9"/>
                    <a:gd name="T6" fmla="*/ 8 w 9"/>
                    <a:gd name="T7" fmla="*/ 4 h 9"/>
                    <a:gd name="T8" fmla="*/ 6 w 9"/>
                    <a:gd name="T9" fmla="*/ 1 h 9"/>
                    <a:gd name="T10" fmla="*/ 1 w 9"/>
                    <a:gd name="T11" fmla="*/ 1 h 9"/>
                    <a:gd name="T12" fmla="*/ 1 w 9"/>
                    <a:gd name="T13" fmla="*/ 6 h 9"/>
                    <a:gd name="T14" fmla="*/ 3 w 9"/>
                    <a:gd name="T15" fmla="*/ 7 h 9"/>
                    <a:gd name="T16" fmla="*/ 3 w 9"/>
                    <a:gd name="T17" fmla="*/ 7 h 9"/>
                    <a:gd name="T18" fmla="*/ 3 w 9"/>
                    <a:gd name="T1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7"/>
                      </a:moveTo>
                      <a:cubicBezTo>
                        <a:pt x="4" y="8"/>
                        <a:pt x="5" y="9"/>
                        <a:pt x="6" y="9"/>
                      </a:cubicBezTo>
                      <a:cubicBezTo>
                        <a:pt x="6" y="9"/>
                        <a:pt x="7" y="9"/>
                        <a:pt x="7" y="8"/>
                      </a:cubicBezTo>
                      <a:cubicBezTo>
                        <a:pt x="9" y="7"/>
                        <a:pt x="9" y="5"/>
                        <a:pt x="8" y="4"/>
                      </a:cubicBezTo>
                      <a:cubicBezTo>
                        <a:pt x="7" y="3"/>
                        <a:pt x="7" y="2"/>
                        <a:pt x="6" y="1"/>
                      </a:cubicBezTo>
                      <a:cubicBezTo>
                        <a:pt x="4" y="0"/>
                        <a:pt x="2" y="0"/>
                        <a:pt x="1" y="1"/>
                      </a:cubicBezTo>
                      <a:cubicBezTo>
                        <a:pt x="0" y="2"/>
                        <a:pt x="0" y="4"/>
                        <a:pt x="1" y="6"/>
                      </a:cubicBezTo>
                      <a:cubicBezTo>
                        <a:pt x="2" y="6"/>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18" name="Freeform 135">
                  <a:extLst>
                    <a:ext uri="{FF2B5EF4-FFF2-40B4-BE49-F238E27FC236}">
                      <a16:creationId xmlns:a16="http://schemas.microsoft.com/office/drawing/2014/main" id="{06334DAB-AB13-2B0F-B065-9067ED6CFC57}"/>
                    </a:ext>
                  </a:extLst>
                </p:cNvPr>
                <p:cNvSpPr>
                  <a:spLocks noEditPoints="1"/>
                </p:cNvSpPr>
                <p:nvPr/>
              </p:nvSpPr>
              <p:spPr bwMode="auto">
                <a:xfrm>
                  <a:off x="305" y="354"/>
                  <a:ext cx="22" cy="14"/>
                </a:xfrm>
                <a:custGeom>
                  <a:avLst/>
                  <a:gdLst>
                    <a:gd name="T0" fmla="*/ 3 w 11"/>
                    <a:gd name="T1" fmla="*/ 7 h 7"/>
                    <a:gd name="T2" fmla="*/ 8 w 11"/>
                    <a:gd name="T3" fmla="*/ 7 h 7"/>
                    <a:gd name="T4" fmla="*/ 11 w 11"/>
                    <a:gd name="T5" fmla="*/ 3 h 7"/>
                    <a:gd name="T6" fmla="*/ 8 w 11"/>
                    <a:gd name="T7" fmla="*/ 0 h 7"/>
                    <a:gd name="T8" fmla="*/ 3 w 11"/>
                    <a:gd name="T9" fmla="*/ 0 h 7"/>
                    <a:gd name="T10" fmla="*/ 0 w 11"/>
                    <a:gd name="T11" fmla="*/ 3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3"/>
                      </a:cubicBezTo>
                      <a:cubicBezTo>
                        <a:pt x="11" y="2"/>
                        <a:pt x="10" y="0"/>
                        <a:pt x="8" y="0"/>
                      </a:cubicBezTo>
                      <a:cubicBezTo>
                        <a:pt x="3" y="0"/>
                        <a:pt x="3" y="0"/>
                        <a:pt x="3" y="0"/>
                      </a:cubicBezTo>
                      <a:cubicBezTo>
                        <a:pt x="1" y="0"/>
                        <a:pt x="0" y="2"/>
                        <a:pt x="0" y="3"/>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19" name="Freeform 136">
                  <a:extLst>
                    <a:ext uri="{FF2B5EF4-FFF2-40B4-BE49-F238E27FC236}">
                      <a16:creationId xmlns:a16="http://schemas.microsoft.com/office/drawing/2014/main" id="{11EDD98B-4918-9741-DF4B-259B7D27EC5D}"/>
                    </a:ext>
                  </a:extLst>
                </p:cNvPr>
                <p:cNvSpPr>
                  <a:spLocks noEditPoints="1"/>
                </p:cNvSpPr>
                <p:nvPr/>
              </p:nvSpPr>
              <p:spPr bwMode="auto">
                <a:xfrm>
                  <a:off x="228" y="354"/>
                  <a:ext cx="23" cy="14"/>
                </a:xfrm>
                <a:custGeom>
                  <a:avLst/>
                  <a:gdLst>
                    <a:gd name="T0" fmla="*/ 0 w 12"/>
                    <a:gd name="T1" fmla="*/ 3 h 7"/>
                    <a:gd name="T2" fmla="*/ 3 w 12"/>
                    <a:gd name="T3" fmla="*/ 7 h 7"/>
                    <a:gd name="T4" fmla="*/ 8 w 12"/>
                    <a:gd name="T5" fmla="*/ 7 h 7"/>
                    <a:gd name="T6" fmla="*/ 12 w 12"/>
                    <a:gd name="T7" fmla="*/ 3 h 7"/>
                    <a:gd name="T8" fmla="*/ 8 w 12"/>
                    <a:gd name="T9" fmla="*/ 0 h 7"/>
                    <a:gd name="T10" fmla="*/ 3 w 12"/>
                    <a:gd name="T11" fmla="*/ 0 h 7"/>
                    <a:gd name="T12" fmla="*/ 0 w 12"/>
                    <a:gd name="T13" fmla="*/ 3 h 7"/>
                    <a:gd name="T14" fmla="*/ 0 w 12"/>
                    <a:gd name="T15" fmla="*/ 3 h 7"/>
                    <a:gd name="T16" fmla="*/ 0 w 12"/>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3"/>
                      </a:moveTo>
                      <a:cubicBezTo>
                        <a:pt x="0" y="5"/>
                        <a:pt x="2" y="7"/>
                        <a:pt x="3" y="7"/>
                      </a:cubicBezTo>
                      <a:cubicBezTo>
                        <a:pt x="8" y="7"/>
                        <a:pt x="8" y="7"/>
                        <a:pt x="8" y="7"/>
                      </a:cubicBezTo>
                      <a:cubicBezTo>
                        <a:pt x="10" y="7"/>
                        <a:pt x="12" y="5"/>
                        <a:pt x="12" y="3"/>
                      </a:cubicBezTo>
                      <a:cubicBezTo>
                        <a:pt x="12" y="2"/>
                        <a:pt x="10" y="0"/>
                        <a:pt x="8" y="0"/>
                      </a:cubicBezTo>
                      <a:cubicBezTo>
                        <a:pt x="3" y="0"/>
                        <a:pt x="3" y="0"/>
                        <a:pt x="3" y="0"/>
                      </a:cubicBezTo>
                      <a:cubicBezTo>
                        <a:pt x="2" y="0"/>
                        <a:pt x="0" y="2"/>
                        <a:pt x="0" y="3"/>
                      </a:cubicBezTo>
                      <a:close/>
                      <a:moveTo>
                        <a:pt x="0" y="3"/>
                      </a:moveTo>
                      <a:cubicBezTo>
                        <a:pt x="0" y="3"/>
                        <a:pt x="0" y="3"/>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20" name="Freeform 137">
                  <a:extLst>
                    <a:ext uri="{FF2B5EF4-FFF2-40B4-BE49-F238E27FC236}">
                      <a16:creationId xmlns:a16="http://schemas.microsoft.com/office/drawing/2014/main" id="{BE602607-3C4E-AACD-268E-D5C9D3A7B783}"/>
                    </a:ext>
                  </a:extLst>
                </p:cNvPr>
                <p:cNvSpPr>
                  <a:spLocks noEditPoints="1"/>
                </p:cNvSpPr>
                <p:nvPr/>
              </p:nvSpPr>
              <p:spPr bwMode="auto">
                <a:xfrm>
                  <a:off x="356" y="458"/>
                  <a:ext cx="17" cy="17"/>
                </a:xfrm>
                <a:custGeom>
                  <a:avLst/>
                  <a:gdLst>
                    <a:gd name="T0" fmla="*/ 2 w 9"/>
                    <a:gd name="T1" fmla="*/ 9 h 9"/>
                    <a:gd name="T2" fmla="*/ 4 w 9"/>
                    <a:gd name="T3" fmla="*/ 9 h 9"/>
                    <a:gd name="T4" fmla="*/ 6 w 9"/>
                    <a:gd name="T5" fmla="*/ 8 h 9"/>
                    <a:gd name="T6" fmla="*/ 8 w 9"/>
                    <a:gd name="T7" fmla="*/ 5 h 9"/>
                    <a:gd name="T8" fmla="*/ 7 w 9"/>
                    <a:gd name="T9" fmla="*/ 0 h 9"/>
                    <a:gd name="T10" fmla="*/ 3 w 9"/>
                    <a:gd name="T11" fmla="*/ 2 h 9"/>
                    <a:gd name="T12" fmla="*/ 1 w 9"/>
                    <a:gd name="T13" fmla="*/ 4 h 9"/>
                    <a:gd name="T14" fmla="*/ 2 w 9"/>
                    <a:gd name="T15" fmla="*/ 9 h 9"/>
                    <a:gd name="T16" fmla="*/ 2 w 9"/>
                    <a:gd name="T17" fmla="*/ 9 h 9"/>
                    <a:gd name="T18" fmla="*/ 2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9"/>
                      </a:moveTo>
                      <a:cubicBezTo>
                        <a:pt x="2" y="9"/>
                        <a:pt x="3" y="9"/>
                        <a:pt x="4" y="9"/>
                      </a:cubicBezTo>
                      <a:cubicBezTo>
                        <a:pt x="5" y="9"/>
                        <a:pt x="5" y="9"/>
                        <a:pt x="6" y="8"/>
                      </a:cubicBezTo>
                      <a:cubicBezTo>
                        <a:pt x="7" y="7"/>
                        <a:pt x="8" y="6"/>
                        <a:pt x="8" y="5"/>
                      </a:cubicBezTo>
                      <a:cubicBezTo>
                        <a:pt x="9" y="3"/>
                        <a:pt x="8" y="1"/>
                        <a:pt x="7" y="0"/>
                      </a:cubicBezTo>
                      <a:cubicBezTo>
                        <a:pt x="5" y="0"/>
                        <a:pt x="3" y="0"/>
                        <a:pt x="3" y="2"/>
                      </a:cubicBezTo>
                      <a:cubicBezTo>
                        <a:pt x="2" y="3"/>
                        <a:pt x="2" y="3"/>
                        <a:pt x="1" y="4"/>
                      </a:cubicBezTo>
                      <a:cubicBezTo>
                        <a:pt x="0" y="5"/>
                        <a:pt x="0" y="7"/>
                        <a:pt x="2" y="9"/>
                      </a:cubicBezTo>
                      <a:close/>
                      <a:moveTo>
                        <a:pt x="2" y="9"/>
                      </a:moveTo>
                      <a:cubicBezTo>
                        <a:pt x="2" y="9"/>
                        <a:pt x="2" y="9"/>
                        <a:pt x="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21" name="Freeform 138">
                  <a:extLst>
                    <a:ext uri="{FF2B5EF4-FFF2-40B4-BE49-F238E27FC236}">
                      <a16:creationId xmlns:a16="http://schemas.microsoft.com/office/drawing/2014/main" id="{CE7A416F-90D0-FC25-A728-6ADAFFAD2B3A}"/>
                    </a:ext>
                  </a:extLst>
                </p:cNvPr>
                <p:cNvSpPr>
                  <a:spLocks noEditPoints="1"/>
                </p:cNvSpPr>
                <p:nvPr/>
              </p:nvSpPr>
              <p:spPr bwMode="auto">
                <a:xfrm>
                  <a:off x="253" y="354"/>
                  <a:ext cx="23" cy="14"/>
                </a:xfrm>
                <a:custGeom>
                  <a:avLst/>
                  <a:gdLst>
                    <a:gd name="T0" fmla="*/ 5 w 12"/>
                    <a:gd name="T1" fmla="*/ 7 h 7"/>
                    <a:gd name="T2" fmla="*/ 8 w 12"/>
                    <a:gd name="T3" fmla="*/ 7 h 7"/>
                    <a:gd name="T4" fmla="*/ 12 w 12"/>
                    <a:gd name="T5" fmla="*/ 3 h 7"/>
                    <a:gd name="T6" fmla="*/ 8 w 12"/>
                    <a:gd name="T7" fmla="*/ 0 h 7"/>
                    <a:gd name="T8" fmla="*/ 4 w 12"/>
                    <a:gd name="T9" fmla="*/ 0 h 7"/>
                    <a:gd name="T10" fmla="*/ 0 w 12"/>
                    <a:gd name="T11" fmla="*/ 3 h 7"/>
                    <a:gd name="T12" fmla="*/ 4 w 12"/>
                    <a:gd name="T13" fmla="*/ 7 h 7"/>
                    <a:gd name="T14" fmla="*/ 5 w 12"/>
                    <a:gd name="T15" fmla="*/ 7 h 7"/>
                    <a:gd name="T16" fmla="*/ 5 w 12"/>
                    <a:gd name="T17" fmla="*/ 7 h 7"/>
                    <a:gd name="T18" fmla="*/ 5 w 1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5" y="7"/>
                      </a:moveTo>
                      <a:cubicBezTo>
                        <a:pt x="8" y="7"/>
                        <a:pt x="8" y="7"/>
                        <a:pt x="8" y="7"/>
                      </a:cubicBezTo>
                      <a:cubicBezTo>
                        <a:pt x="10" y="7"/>
                        <a:pt x="12" y="5"/>
                        <a:pt x="12" y="3"/>
                      </a:cubicBezTo>
                      <a:cubicBezTo>
                        <a:pt x="12" y="2"/>
                        <a:pt x="10" y="0"/>
                        <a:pt x="8" y="0"/>
                      </a:cubicBezTo>
                      <a:cubicBezTo>
                        <a:pt x="4" y="0"/>
                        <a:pt x="4" y="0"/>
                        <a:pt x="4" y="0"/>
                      </a:cubicBezTo>
                      <a:cubicBezTo>
                        <a:pt x="2" y="0"/>
                        <a:pt x="0" y="2"/>
                        <a:pt x="0" y="3"/>
                      </a:cubicBezTo>
                      <a:cubicBezTo>
                        <a:pt x="0" y="5"/>
                        <a:pt x="2" y="7"/>
                        <a:pt x="4" y="7"/>
                      </a:cubicBezTo>
                      <a:lnTo>
                        <a:pt x="5" y="7"/>
                      </a:lnTo>
                      <a:close/>
                      <a:moveTo>
                        <a:pt x="5" y="7"/>
                      </a:moveTo>
                      <a:cubicBezTo>
                        <a:pt x="5" y="7"/>
                        <a:pt x="5" y="7"/>
                        <a:pt x="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22" name="Freeform 139">
                  <a:extLst>
                    <a:ext uri="{FF2B5EF4-FFF2-40B4-BE49-F238E27FC236}">
                      <a16:creationId xmlns:a16="http://schemas.microsoft.com/office/drawing/2014/main" id="{22C7C56F-5142-12FB-CF22-64AF2226BEF4}"/>
                    </a:ext>
                  </a:extLst>
                </p:cNvPr>
                <p:cNvSpPr>
                  <a:spLocks noEditPoints="1"/>
                </p:cNvSpPr>
                <p:nvPr/>
              </p:nvSpPr>
              <p:spPr bwMode="auto">
                <a:xfrm>
                  <a:off x="4" y="387"/>
                  <a:ext cx="11" cy="17"/>
                </a:xfrm>
                <a:custGeom>
                  <a:avLst/>
                  <a:gdLst>
                    <a:gd name="T0" fmla="*/ 3 w 6"/>
                    <a:gd name="T1" fmla="*/ 9 h 9"/>
                    <a:gd name="T2" fmla="*/ 6 w 6"/>
                    <a:gd name="T3" fmla="*/ 6 h 9"/>
                    <a:gd name="T4" fmla="*/ 6 w 6"/>
                    <a:gd name="T5" fmla="*/ 3 h 9"/>
                    <a:gd name="T6" fmla="*/ 3 w 6"/>
                    <a:gd name="T7" fmla="*/ 0 h 9"/>
                    <a:gd name="T8" fmla="*/ 0 w 6"/>
                    <a:gd name="T9" fmla="*/ 3 h 9"/>
                    <a:gd name="T10" fmla="*/ 0 w 6"/>
                    <a:gd name="T11" fmla="*/ 6 h 9"/>
                    <a:gd name="T12" fmla="*/ 3 w 6"/>
                    <a:gd name="T13" fmla="*/ 9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5" y="9"/>
                        <a:pt x="6" y="8"/>
                        <a:pt x="6" y="6"/>
                      </a:cubicBezTo>
                      <a:cubicBezTo>
                        <a:pt x="6" y="3"/>
                        <a:pt x="6" y="3"/>
                        <a:pt x="6" y="3"/>
                      </a:cubicBezTo>
                      <a:cubicBezTo>
                        <a:pt x="6" y="1"/>
                        <a:pt x="5" y="0"/>
                        <a:pt x="3" y="0"/>
                      </a:cubicBezTo>
                      <a:cubicBezTo>
                        <a:pt x="1" y="0"/>
                        <a:pt x="0" y="1"/>
                        <a:pt x="0" y="3"/>
                      </a:cubicBezTo>
                      <a:cubicBezTo>
                        <a:pt x="0" y="6"/>
                        <a:pt x="0" y="6"/>
                        <a:pt x="0" y="6"/>
                      </a:cubicBezTo>
                      <a:cubicBezTo>
                        <a:pt x="0" y="8"/>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23" name="Freeform 140">
                  <a:extLst>
                    <a:ext uri="{FF2B5EF4-FFF2-40B4-BE49-F238E27FC236}">
                      <a16:creationId xmlns:a16="http://schemas.microsoft.com/office/drawing/2014/main" id="{641C618C-B9EB-085F-0BA2-10223E9FAA49}"/>
                    </a:ext>
                  </a:extLst>
                </p:cNvPr>
                <p:cNvSpPr>
                  <a:spLocks noEditPoints="1"/>
                </p:cNvSpPr>
                <p:nvPr/>
              </p:nvSpPr>
              <p:spPr bwMode="auto">
                <a:xfrm>
                  <a:off x="4" y="437"/>
                  <a:ext cx="11" cy="19"/>
                </a:xfrm>
                <a:custGeom>
                  <a:avLst/>
                  <a:gdLst>
                    <a:gd name="T0" fmla="*/ 3 w 6"/>
                    <a:gd name="T1" fmla="*/ 10 h 10"/>
                    <a:gd name="T2" fmla="*/ 6 w 6"/>
                    <a:gd name="T3" fmla="*/ 6 h 10"/>
                    <a:gd name="T4" fmla="*/ 6 w 6"/>
                    <a:gd name="T5" fmla="*/ 3 h 10"/>
                    <a:gd name="T6" fmla="*/ 3 w 6"/>
                    <a:gd name="T7" fmla="*/ 0 h 10"/>
                    <a:gd name="T8" fmla="*/ 0 w 6"/>
                    <a:gd name="T9" fmla="*/ 3 h 10"/>
                    <a:gd name="T10" fmla="*/ 0 w 6"/>
                    <a:gd name="T11" fmla="*/ 6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6"/>
                      </a:cubicBezTo>
                      <a:cubicBezTo>
                        <a:pt x="6" y="3"/>
                        <a:pt x="6" y="3"/>
                        <a:pt x="6" y="3"/>
                      </a:cubicBezTo>
                      <a:cubicBezTo>
                        <a:pt x="6" y="1"/>
                        <a:pt x="5" y="0"/>
                        <a:pt x="3" y="0"/>
                      </a:cubicBezTo>
                      <a:cubicBezTo>
                        <a:pt x="1" y="0"/>
                        <a:pt x="0" y="1"/>
                        <a:pt x="0" y="3"/>
                      </a:cubicBezTo>
                      <a:cubicBezTo>
                        <a:pt x="0" y="6"/>
                        <a:pt x="0" y="6"/>
                        <a:pt x="0" y="6"/>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24" name="Freeform 141">
                  <a:extLst>
                    <a:ext uri="{FF2B5EF4-FFF2-40B4-BE49-F238E27FC236}">
                      <a16:creationId xmlns:a16="http://schemas.microsoft.com/office/drawing/2014/main" id="{A0AB0D4E-BA42-2203-668F-60A4FCBAF4D6}"/>
                    </a:ext>
                  </a:extLst>
                </p:cNvPr>
                <p:cNvSpPr>
                  <a:spLocks noEditPoints="1"/>
                </p:cNvSpPr>
                <p:nvPr/>
              </p:nvSpPr>
              <p:spPr bwMode="auto">
                <a:xfrm>
                  <a:off x="361" y="433"/>
                  <a:ext cx="14" cy="19"/>
                </a:xfrm>
                <a:custGeom>
                  <a:avLst/>
                  <a:gdLst>
                    <a:gd name="T0" fmla="*/ 3 w 7"/>
                    <a:gd name="T1" fmla="*/ 0 h 10"/>
                    <a:gd name="T2" fmla="*/ 0 w 7"/>
                    <a:gd name="T3" fmla="*/ 3 h 10"/>
                    <a:gd name="T4" fmla="*/ 0 w 7"/>
                    <a:gd name="T5" fmla="*/ 7 h 10"/>
                    <a:gd name="T6" fmla="*/ 3 w 7"/>
                    <a:gd name="T7" fmla="*/ 10 h 10"/>
                    <a:gd name="T8" fmla="*/ 7 w 7"/>
                    <a:gd name="T9" fmla="*/ 7 h 10"/>
                    <a:gd name="T10" fmla="*/ 7 w 7"/>
                    <a:gd name="T11" fmla="*/ 3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2"/>
                        <a:pt x="0" y="3"/>
                      </a:cubicBezTo>
                      <a:cubicBezTo>
                        <a:pt x="0" y="7"/>
                        <a:pt x="0" y="7"/>
                        <a:pt x="0" y="7"/>
                      </a:cubicBezTo>
                      <a:cubicBezTo>
                        <a:pt x="0" y="8"/>
                        <a:pt x="2" y="10"/>
                        <a:pt x="3" y="10"/>
                      </a:cubicBezTo>
                      <a:cubicBezTo>
                        <a:pt x="5" y="10"/>
                        <a:pt x="7" y="8"/>
                        <a:pt x="7" y="7"/>
                      </a:cubicBezTo>
                      <a:cubicBezTo>
                        <a:pt x="7" y="3"/>
                        <a:pt x="7" y="3"/>
                        <a:pt x="7" y="3"/>
                      </a:cubicBezTo>
                      <a:cubicBezTo>
                        <a:pt x="7" y="2"/>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25" name="Freeform 142">
                  <a:extLst>
                    <a:ext uri="{FF2B5EF4-FFF2-40B4-BE49-F238E27FC236}">
                      <a16:creationId xmlns:a16="http://schemas.microsoft.com/office/drawing/2014/main" id="{D8FF77C3-1FB5-74AD-345B-B94729CAACA1}"/>
                    </a:ext>
                  </a:extLst>
                </p:cNvPr>
                <p:cNvSpPr>
                  <a:spLocks noEditPoints="1"/>
                </p:cNvSpPr>
                <p:nvPr/>
              </p:nvSpPr>
              <p:spPr bwMode="auto">
                <a:xfrm>
                  <a:off x="4" y="362"/>
                  <a:ext cx="17" cy="17"/>
                </a:xfrm>
                <a:custGeom>
                  <a:avLst/>
                  <a:gdLst>
                    <a:gd name="T0" fmla="*/ 8 w 9"/>
                    <a:gd name="T1" fmla="*/ 5 h 9"/>
                    <a:gd name="T2" fmla="*/ 8 w 9"/>
                    <a:gd name="T3" fmla="*/ 1 h 9"/>
                    <a:gd name="T4" fmla="*/ 3 w 9"/>
                    <a:gd name="T5" fmla="*/ 1 h 9"/>
                    <a:gd name="T6" fmla="*/ 1 w 9"/>
                    <a:gd name="T7" fmla="*/ 5 h 9"/>
                    <a:gd name="T8" fmla="*/ 3 w 9"/>
                    <a:gd name="T9" fmla="*/ 9 h 9"/>
                    <a:gd name="T10" fmla="*/ 4 w 9"/>
                    <a:gd name="T11" fmla="*/ 9 h 9"/>
                    <a:gd name="T12" fmla="*/ 7 w 9"/>
                    <a:gd name="T13" fmla="*/ 7 h 9"/>
                    <a:gd name="T14" fmla="*/ 8 w 9"/>
                    <a:gd name="T15" fmla="*/ 5 h 9"/>
                    <a:gd name="T16" fmla="*/ 8 w 9"/>
                    <a:gd name="T17" fmla="*/ 5 h 9"/>
                    <a:gd name="T18" fmla="*/ 8 w 9"/>
                    <a:gd name="T1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8" y="5"/>
                      </a:moveTo>
                      <a:cubicBezTo>
                        <a:pt x="9" y="4"/>
                        <a:pt x="9" y="2"/>
                        <a:pt x="8" y="1"/>
                      </a:cubicBezTo>
                      <a:cubicBezTo>
                        <a:pt x="6" y="0"/>
                        <a:pt x="4" y="0"/>
                        <a:pt x="3" y="1"/>
                      </a:cubicBezTo>
                      <a:cubicBezTo>
                        <a:pt x="2" y="2"/>
                        <a:pt x="2" y="3"/>
                        <a:pt x="1" y="5"/>
                      </a:cubicBezTo>
                      <a:cubicBezTo>
                        <a:pt x="0" y="6"/>
                        <a:pt x="1" y="8"/>
                        <a:pt x="3" y="9"/>
                      </a:cubicBezTo>
                      <a:cubicBezTo>
                        <a:pt x="3" y="9"/>
                        <a:pt x="3" y="9"/>
                        <a:pt x="4" y="9"/>
                      </a:cubicBezTo>
                      <a:cubicBezTo>
                        <a:pt x="5" y="9"/>
                        <a:pt x="6" y="9"/>
                        <a:pt x="7" y="7"/>
                      </a:cubicBezTo>
                      <a:cubicBezTo>
                        <a:pt x="7" y="7"/>
                        <a:pt x="8" y="6"/>
                        <a:pt x="8" y="5"/>
                      </a:cubicBezTo>
                      <a:close/>
                      <a:moveTo>
                        <a:pt x="8" y="5"/>
                      </a:moveTo>
                      <a:cubicBezTo>
                        <a:pt x="8" y="5"/>
                        <a:pt x="8" y="5"/>
                        <a:pt x="8"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26" name="Freeform 143">
                  <a:extLst>
                    <a:ext uri="{FF2B5EF4-FFF2-40B4-BE49-F238E27FC236}">
                      <a16:creationId xmlns:a16="http://schemas.microsoft.com/office/drawing/2014/main" id="{D2CB5907-529D-BD7C-2897-2247332AA6CD}"/>
                    </a:ext>
                  </a:extLst>
                </p:cNvPr>
                <p:cNvSpPr>
                  <a:spLocks noEditPoints="1"/>
                </p:cNvSpPr>
                <p:nvPr/>
              </p:nvSpPr>
              <p:spPr bwMode="auto">
                <a:xfrm>
                  <a:off x="6" y="460"/>
                  <a:ext cx="17" cy="19"/>
                </a:xfrm>
                <a:custGeom>
                  <a:avLst/>
                  <a:gdLst>
                    <a:gd name="T0" fmla="*/ 2 w 9"/>
                    <a:gd name="T1" fmla="*/ 1 h 10"/>
                    <a:gd name="T2" fmla="*/ 1 w 9"/>
                    <a:gd name="T3" fmla="*/ 6 h 10"/>
                    <a:gd name="T4" fmla="*/ 4 w 9"/>
                    <a:gd name="T5" fmla="*/ 9 h 10"/>
                    <a:gd name="T6" fmla="*/ 6 w 9"/>
                    <a:gd name="T7" fmla="*/ 10 h 10"/>
                    <a:gd name="T8" fmla="*/ 8 w 9"/>
                    <a:gd name="T9" fmla="*/ 8 h 10"/>
                    <a:gd name="T10" fmla="*/ 8 w 9"/>
                    <a:gd name="T11" fmla="*/ 4 h 10"/>
                    <a:gd name="T12" fmla="*/ 6 w 9"/>
                    <a:gd name="T13" fmla="*/ 2 h 10"/>
                    <a:gd name="T14" fmla="*/ 2 w 9"/>
                    <a:gd name="T15" fmla="*/ 1 h 10"/>
                    <a:gd name="T16" fmla="*/ 2 w 9"/>
                    <a:gd name="T17" fmla="*/ 1 h 10"/>
                    <a:gd name="T18" fmla="*/ 2 w 9"/>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2" y="1"/>
                      </a:moveTo>
                      <a:cubicBezTo>
                        <a:pt x="0" y="2"/>
                        <a:pt x="0" y="4"/>
                        <a:pt x="1" y="6"/>
                      </a:cubicBezTo>
                      <a:cubicBezTo>
                        <a:pt x="2" y="7"/>
                        <a:pt x="3" y="8"/>
                        <a:pt x="4" y="9"/>
                      </a:cubicBezTo>
                      <a:cubicBezTo>
                        <a:pt x="4" y="9"/>
                        <a:pt x="5" y="10"/>
                        <a:pt x="6" y="10"/>
                      </a:cubicBezTo>
                      <a:cubicBezTo>
                        <a:pt x="7" y="10"/>
                        <a:pt x="8" y="9"/>
                        <a:pt x="8" y="8"/>
                      </a:cubicBezTo>
                      <a:cubicBezTo>
                        <a:pt x="9" y="7"/>
                        <a:pt x="9" y="5"/>
                        <a:pt x="8" y="4"/>
                      </a:cubicBezTo>
                      <a:cubicBezTo>
                        <a:pt x="7" y="3"/>
                        <a:pt x="7" y="3"/>
                        <a:pt x="6" y="2"/>
                      </a:cubicBezTo>
                      <a:cubicBezTo>
                        <a:pt x="5" y="1"/>
                        <a:pt x="3" y="0"/>
                        <a:pt x="2" y="1"/>
                      </a:cubicBezTo>
                      <a:close/>
                      <a:moveTo>
                        <a:pt x="2" y="1"/>
                      </a:move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27" name="Freeform 144">
                  <a:extLst>
                    <a:ext uri="{FF2B5EF4-FFF2-40B4-BE49-F238E27FC236}">
                      <a16:creationId xmlns:a16="http://schemas.microsoft.com/office/drawing/2014/main" id="{EA81F542-D23A-6AD8-461B-4E0B44D427E9}"/>
                    </a:ext>
                  </a:extLst>
                </p:cNvPr>
                <p:cNvSpPr>
                  <a:spLocks noEditPoints="1"/>
                </p:cNvSpPr>
                <p:nvPr/>
              </p:nvSpPr>
              <p:spPr bwMode="auto">
                <a:xfrm>
                  <a:off x="203" y="354"/>
                  <a:ext cx="21" cy="14"/>
                </a:xfrm>
                <a:custGeom>
                  <a:avLst/>
                  <a:gdLst>
                    <a:gd name="T0" fmla="*/ 3 w 11"/>
                    <a:gd name="T1" fmla="*/ 7 h 7"/>
                    <a:gd name="T2" fmla="*/ 8 w 11"/>
                    <a:gd name="T3" fmla="*/ 7 h 7"/>
                    <a:gd name="T4" fmla="*/ 11 w 11"/>
                    <a:gd name="T5" fmla="*/ 3 h 7"/>
                    <a:gd name="T6" fmla="*/ 8 w 11"/>
                    <a:gd name="T7" fmla="*/ 0 h 7"/>
                    <a:gd name="T8" fmla="*/ 3 w 11"/>
                    <a:gd name="T9" fmla="*/ 0 h 7"/>
                    <a:gd name="T10" fmla="*/ 0 w 11"/>
                    <a:gd name="T11" fmla="*/ 3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3"/>
                      </a:cubicBezTo>
                      <a:cubicBezTo>
                        <a:pt x="11" y="2"/>
                        <a:pt x="10" y="0"/>
                        <a:pt x="8" y="0"/>
                      </a:cubicBezTo>
                      <a:cubicBezTo>
                        <a:pt x="3" y="0"/>
                        <a:pt x="3" y="0"/>
                        <a:pt x="3" y="0"/>
                      </a:cubicBezTo>
                      <a:cubicBezTo>
                        <a:pt x="2" y="0"/>
                        <a:pt x="0" y="2"/>
                        <a:pt x="0" y="3"/>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28" name="Freeform 145">
                  <a:extLst>
                    <a:ext uri="{FF2B5EF4-FFF2-40B4-BE49-F238E27FC236}">
                      <a16:creationId xmlns:a16="http://schemas.microsoft.com/office/drawing/2014/main" id="{6BE20AC2-61D9-EA45-6C51-7905025A5C50}"/>
                    </a:ext>
                  </a:extLst>
                </p:cNvPr>
                <p:cNvSpPr>
                  <a:spLocks noEditPoints="1"/>
                </p:cNvSpPr>
                <p:nvPr/>
              </p:nvSpPr>
              <p:spPr bwMode="auto">
                <a:xfrm>
                  <a:off x="361" y="408"/>
                  <a:ext cx="14" cy="19"/>
                </a:xfrm>
                <a:custGeom>
                  <a:avLst/>
                  <a:gdLst>
                    <a:gd name="T0" fmla="*/ 3 w 7"/>
                    <a:gd name="T1" fmla="*/ 0 h 10"/>
                    <a:gd name="T2" fmla="*/ 0 w 7"/>
                    <a:gd name="T3" fmla="*/ 3 h 10"/>
                    <a:gd name="T4" fmla="*/ 0 w 7"/>
                    <a:gd name="T5" fmla="*/ 6 h 10"/>
                    <a:gd name="T6" fmla="*/ 3 w 7"/>
                    <a:gd name="T7" fmla="*/ 10 h 10"/>
                    <a:gd name="T8" fmla="*/ 7 w 7"/>
                    <a:gd name="T9" fmla="*/ 6 h 10"/>
                    <a:gd name="T10" fmla="*/ 7 w 7"/>
                    <a:gd name="T11" fmla="*/ 3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1"/>
                        <a:pt x="0" y="3"/>
                      </a:cubicBezTo>
                      <a:cubicBezTo>
                        <a:pt x="0" y="6"/>
                        <a:pt x="0" y="6"/>
                        <a:pt x="0" y="6"/>
                      </a:cubicBezTo>
                      <a:cubicBezTo>
                        <a:pt x="0" y="8"/>
                        <a:pt x="2" y="10"/>
                        <a:pt x="3" y="10"/>
                      </a:cubicBezTo>
                      <a:cubicBezTo>
                        <a:pt x="5" y="10"/>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29" name="Freeform 146">
                  <a:extLst>
                    <a:ext uri="{FF2B5EF4-FFF2-40B4-BE49-F238E27FC236}">
                      <a16:creationId xmlns:a16="http://schemas.microsoft.com/office/drawing/2014/main" id="{6AC46C79-16DD-C38B-7B84-04E278439695}"/>
                    </a:ext>
                  </a:extLst>
                </p:cNvPr>
                <p:cNvSpPr>
                  <a:spLocks noEditPoints="1"/>
                </p:cNvSpPr>
                <p:nvPr/>
              </p:nvSpPr>
              <p:spPr bwMode="auto">
                <a:xfrm>
                  <a:off x="361" y="383"/>
                  <a:ext cx="14" cy="19"/>
                </a:xfrm>
                <a:custGeom>
                  <a:avLst/>
                  <a:gdLst>
                    <a:gd name="T0" fmla="*/ 3 w 7"/>
                    <a:gd name="T1" fmla="*/ 0 h 10"/>
                    <a:gd name="T2" fmla="*/ 0 w 7"/>
                    <a:gd name="T3" fmla="*/ 3 h 10"/>
                    <a:gd name="T4" fmla="*/ 0 w 7"/>
                    <a:gd name="T5" fmla="*/ 6 h 10"/>
                    <a:gd name="T6" fmla="*/ 3 w 7"/>
                    <a:gd name="T7" fmla="*/ 10 h 10"/>
                    <a:gd name="T8" fmla="*/ 7 w 7"/>
                    <a:gd name="T9" fmla="*/ 6 h 10"/>
                    <a:gd name="T10" fmla="*/ 7 w 7"/>
                    <a:gd name="T11" fmla="*/ 3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1"/>
                        <a:pt x="0" y="3"/>
                      </a:cubicBezTo>
                      <a:cubicBezTo>
                        <a:pt x="0" y="6"/>
                        <a:pt x="0" y="6"/>
                        <a:pt x="0" y="6"/>
                      </a:cubicBezTo>
                      <a:cubicBezTo>
                        <a:pt x="0" y="8"/>
                        <a:pt x="2" y="10"/>
                        <a:pt x="3" y="10"/>
                      </a:cubicBezTo>
                      <a:cubicBezTo>
                        <a:pt x="5" y="10"/>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30" name="Freeform 147">
                  <a:extLst>
                    <a:ext uri="{FF2B5EF4-FFF2-40B4-BE49-F238E27FC236}">
                      <a16:creationId xmlns:a16="http://schemas.microsoft.com/office/drawing/2014/main" id="{523284EF-95C5-C0BB-F58D-D33E0705FD26}"/>
                    </a:ext>
                  </a:extLst>
                </p:cNvPr>
                <p:cNvSpPr>
                  <a:spLocks noEditPoints="1"/>
                </p:cNvSpPr>
                <p:nvPr/>
              </p:nvSpPr>
              <p:spPr bwMode="auto">
                <a:xfrm>
                  <a:off x="25" y="354"/>
                  <a:ext cx="21" cy="14"/>
                </a:xfrm>
                <a:custGeom>
                  <a:avLst/>
                  <a:gdLst>
                    <a:gd name="T0" fmla="*/ 3 w 11"/>
                    <a:gd name="T1" fmla="*/ 7 h 7"/>
                    <a:gd name="T2" fmla="*/ 8 w 11"/>
                    <a:gd name="T3" fmla="*/ 7 h 7"/>
                    <a:gd name="T4" fmla="*/ 11 w 11"/>
                    <a:gd name="T5" fmla="*/ 3 h 7"/>
                    <a:gd name="T6" fmla="*/ 8 w 11"/>
                    <a:gd name="T7" fmla="*/ 0 h 7"/>
                    <a:gd name="T8" fmla="*/ 3 w 11"/>
                    <a:gd name="T9" fmla="*/ 0 h 7"/>
                    <a:gd name="T10" fmla="*/ 0 w 11"/>
                    <a:gd name="T11" fmla="*/ 3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3"/>
                      </a:cubicBezTo>
                      <a:cubicBezTo>
                        <a:pt x="11" y="2"/>
                        <a:pt x="10" y="0"/>
                        <a:pt x="8" y="0"/>
                      </a:cubicBezTo>
                      <a:cubicBezTo>
                        <a:pt x="3" y="0"/>
                        <a:pt x="3" y="0"/>
                        <a:pt x="3" y="0"/>
                      </a:cubicBezTo>
                      <a:cubicBezTo>
                        <a:pt x="2" y="0"/>
                        <a:pt x="0" y="2"/>
                        <a:pt x="0" y="3"/>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31" name="Freeform 148">
                  <a:extLst>
                    <a:ext uri="{FF2B5EF4-FFF2-40B4-BE49-F238E27FC236}">
                      <a16:creationId xmlns:a16="http://schemas.microsoft.com/office/drawing/2014/main" id="{FD5E606C-6F63-A0C1-CA34-EB0D246EB8DB}"/>
                    </a:ext>
                  </a:extLst>
                </p:cNvPr>
                <p:cNvSpPr>
                  <a:spLocks noEditPoints="1"/>
                </p:cNvSpPr>
                <p:nvPr/>
              </p:nvSpPr>
              <p:spPr bwMode="auto">
                <a:xfrm>
                  <a:off x="4" y="412"/>
                  <a:ext cx="11" cy="17"/>
                </a:xfrm>
                <a:custGeom>
                  <a:avLst/>
                  <a:gdLst>
                    <a:gd name="T0" fmla="*/ 3 w 6"/>
                    <a:gd name="T1" fmla="*/ 9 h 9"/>
                    <a:gd name="T2" fmla="*/ 6 w 6"/>
                    <a:gd name="T3" fmla="*/ 6 h 9"/>
                    <a:gd name="T4" fmla="*/ 6 w 6"/>
                    <a:gd name="T5" fmla="*/ 3 h 9"/>
                    <a:gd name="T6" fmla="*/ 3 w 6"/>
                    <a:gd name="T7" fmla="*/ 0 h 9"/>
                    <a:gd name="T8" fmla="*/ 0 w 6"/>
                    <a:gd name="T9" fmla="*/ 3 h 9"/>
                    <a:gd name="T10" fmla="*/ 0 w 6"/>
                    <a:gd name="T11" fmla="*/ 6 h 9"/>
                    <a:gd name="T12" fmla="*/ 3 w 6"/>
                    <a:gd name="T13" fmla="*/ 9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5" y="9"/>
                        <a:pt x="6" y="8"/>
                        <a:pt x="6" y="6"/>
                      </a:cubicBezTo>
                      <a:cubicBezTo>
                        <a:pt x="6" y="3"/>
                        <a:pt x="6" y="3"/>
                        <a:pt x="6" y="3"/>
                      </a:cubicBezTo>
                      <a:cubicBezTo>
                        <a:pt x="6" y="1"/>
                        <a:pt x="5" y="0"/>
                        <a:pt x="3" y="0"/>
                      </a:cubicBezTo>
                      <a:cubicBezTo>
                        <a:pt x="1" y="0"/>
                        <a:pt x="0" y="1"/>
                        <a:pt x="0" y="3"/>
                      </a:cubicBezTo>
                      <a:cubicBezTo>
                        <a:pt x="0" y="6"/>
                        <a:pt x="0" y="6"/>
                        <a:pt x="0" y="6"/>
                      </a:cubicBezTo>
                      <a:cubicBezTo>
                        <a:pt x="0" y="8"/>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32" name="Freeform 149">
                  <a:extLst>
                    <a:ext uri="{FF2B5EF4-FFF2-40B4-BE49-F238E27FC236}">
                      <a16:creationId xmlns:a16="http://schemas.microsoft.com/office/drawing/2014/main" id="{DAD8C96A-2D71-1C3B-7C41-F7E0BFD00E41}"/>
                    </a:ext>
                  </a:extLst>
                </p:cNvPr>
                <p:cNvSpPr>
                  <a:spLocks noEditPoints="1"/>
                </p:cNvSpPr>
                <p:nvPr/>
              </p:nvSpPr>
              <p:spPr bwMode="auto">
                <a:xfrm>
                  <a:off x="102" y="354"/>
                  <a:ext cx="22" cy="14"/>
                </a:xfrm>
                <a:custGeom>
                  <a:avLst/>
                  <a:gdLst>
                    <a:gd name="T0" fmla="*/ 3 w 11"/>
                    <a:gd name="T1" fmla="*/ 7 h 7"/>
                    <a:gd name="T2" fmla="*/ 8 w 11"/>
                    <a:gd name="T3" fmla="*/ 7 h 7"/>
                    <a:gd name="T4" fmla="*/ 11 w 11"/>
                    <a:gd name="T5" fmla="*/ 3 h 7"/>
                    <a:gd name="T6" fmla="*/ 8 w 11"/>
                    <a:gd name="T7" fmla="*/ 0 h 7"/>
                    <a:gd name="T8" fmla="*/ 3 w 11"/>
                    <a:gd name="T9" fmla="*/ 0 h 7"/>
                    <a:gd name="T10" fmla="*/ 0 w 11"/>
                    <a:gd name="T11" fmla="*/ 3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9" y="7"/>
                        <a:pt x="11" y="5"/>
                        <a:pt x="11" y="3"/>
                      </a:cubicBezTo>
                      <a:cubicBezTo>
                        <a:pt x="11" y="2"/>
                        <a:pt x="9" y="0"/>
                        <a:pt x="8" y="0"/>
                      </a:cubicBezTo>
                      <a:cubicBezTo>
                        <a:pt x="3" y="0"/>
                        <a:pt x="3" y="0"/>
                        <a:pt x="3" y="0"/>
                      </a:cubicBezTo>
                      <a:cubicBezTo>
                        <a:pt x="1" y="0"/>
                        <a:pt x="0" y="2"/>
                        <a:pt x="0" y="3"/>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33" name="Freeform 150">
                  <a:extLst>
                    <a:ext uri="{FF2B5EF4-FFF2-40B4-BE49-F238E27FC236}">
                      <a16:creationId xmlns:a16="http://schemas.microsoft.com/office/drawing/2014/main" id="{76E8E871-17D3-12A7-E4EF-3F9E1F9111B1}"/>
                    </a:ext>
                  </a:extLst>
                </p:cNvPr>
                <p:cNvSpPr>
                  <a:spLocks noEditPoints="1"/>
                </p:cNvSpPr>
                <p:nvPr/>
              </p:nvSpPr>
              <p:spPr bwMode="auto">
                <a:xfrm>
                  <a:off x="153" y="354"/>
                  <a:ext cx="21" cy="14"/>
                </a:xfrm>
                <a:custGeom>
                  <a:avLst/>
                  <a:gdLst>
                    <a:gd name="T0" fmla="*/ 3 w 11"/>
                    <a:gd name="T1" fmla="*/ 7 h 7"/>
                    <a:gd name="T2" fmla="*/ 8 w 11"/>
                    <a:gd name="T3" fmla="*/ 7 h 7"/>
                    <a:gd name="T4" fmla="*/ 11 w 11"/>
                    <a:gd name="T5" fmla="*/ 3 h 7"/>
                    <a:gd name="T6" fmla="*/ 8 w 11"/>
                    <a:gd name="T7" fmla="*/ 0 h 7"/>
                    <a:gd name="T8" fmla="*/ 3 w 11"/>
                    <a:gd name="T9" fmla="*/ 0 h 7"/>
                    <a:gd name="T10" fmla="*/ 0 w 11"/>
                    <a:gd name="T11" fmla="*/ 3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3"/>
                      </a:cubicBezTo>
                      <a:cubicBezTo>
                        <a:pt x="11" y="2"/>
                        <a:pt x="10" y="0"/>
                        <a:pt x="8" y="0"/>
                      </a:cubicBezTo>
                      <a:cubicBezTo>
                        <a:pt x="3" y="0"/>
                        <a:pt x="3" y="0"/>
                        <a:pt x="3" y="0"/>
                      </a:cubicBezTo>
                      <a:cubicBezTo>
                        <a:pt x="1" y="0"/>
                        <a:pt x="0" y="2"/>
                        <a:pt x="0" y="3"/>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34" name="Freeform 151">
                  <a:extLst>
                    <a:ext uri="{FF2B5EF4-FFF2-40B4-BE49-F238E27FC236}">
                      <a16:creationId xmlns:a16="http://schemas.microsoft.com/office/drawing/2014/main" id="{B4D82F70-1D2F-95FE-52A5-3478079FA239}"/>
                    </a:ext>
                  </a:extLst>
                </p:cNvPr>
                <p:cNvSpPr>
                  <a:spLocks noEditPoints="1"/>
                </p:cNvSpPr>
                <p:nvPr/>
              </p:nvSpPr>
              <p:spPr bwMode="auto">
                <a:xfrm>
                  <a:off x="178" y="354"/>
                  <a:ext cx="21" cy="14"/>
                </a:xfrm>
                <a:custGeom>
                  <a:avLst/>
                  <a:gdLst>
                    <a:gd name="T0" fmla="*/ 3 w 11"/>
                    <a:gd name="T1" fmla="*/ 7 h 7"/>
                    <a:gd name="T2" fmla="*/ 8 w 11"/>
                    <a:gd name="T3" fmla="*/ 7 h 7"/>
                    <a:gd name="T4" fmla="*/ 11 w 11"/>
                    <a:gd name="T5" fmla="*/ 3 h 7"/>
                    <a:gd name="T6" fmla="*/ 8 w 11"/>
                    <a:gd name="T7" fmla="*/ 0 h 7"/>
                    <a:gd name="T8" fmla="*/ 3 w 11"/>
                    <a:gd name="T9" fmla="*/ 0 h 7"/>
                    <a:gd name="T10" fmla="*/ 0 w 11"/>
                    <a:gd name="T11" fmla="*/ 3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3"/>
                      </a:cubicBezTo>
                      <a:cubicBezTo>
                        <a:pt x="11" y="2"/>
                        <a:pt x="10" y="0"/>
                        <a:pt x="8" y="0"/>
                      </a:cubicBezTo>
                      <a:cubicBezTo>
                        <a:pt x="3" y="0"/>
                        <a:pt x="3" y="0"/>
                        <a:pt x="3" y="0"/>
                      </a:cubicBezTo>
                      <a:cubicBezTo>
                        <a:pt x="1" y="0"/>
                        <a:pt x="0" y="2"/>
                        <a:pt x="0" y="3"/>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35" name="Freeform 152">
                  <a:extLst>
                    <a:ext uri="{FF2B5EF4-FFF2-40B4-BE49-F238E27FC236}">
                      <a16:creationId xmlns:a16="http://schemas.microsoft.com/office/drawing/2014/main" id="{61ED8AA5-3F6F-7E36-2481-AF6C180BC9C3}"/>
                    </a:ext>
                  </a:extLst>
                </p:cNvPr>
                <p:cNvSpPr>
                  <a:spLocks noEditPoints="1"/>
                </p:cNvSpPr>
                <p:nvPr/>
              </p:nvSpPr>
              <p:spPr bwMode="auto">
                <a:xfrm>
                  <a:off x="50" y="354"/>
                  <a:ext cx="23" cy="14"/>
                </a:xfrm>
                <a:custGeom>
                  <a:avLst/>
                  <a:gdLst>
                    <a:gd name="T0" fmla="*/ 5 w 12"/>
                    <a:gd name="T1" fmla="*/ 7 h 7"/>
                    <a:gd name="T2" fmla="*/ 8 w 12"/>
                    <a:gd name="T3" fmla="*/ 7 h 7"/>
                    <a:gd name="T4" fmla="*/ 12 w 12"/>
                    <a:gd name="T5" fmla="*/ 3 h 7"/>
                    <a:gd name="T6" fmla="*/ 8 w 12"/>
                    <a:gd name="T7" fmla="*/ 0 h 7"/>
                    <a:gd name="T8" fmla="*/ 3 w 12"/>
                    <a:gd name="T9" fmla="*/ 0 h 7"/>
                    <a:gd name="T10" fmla="*/ 0 w 12"/>
                    <a:gd name="T11" fmla="*/ 3 h 7"/>
                    <a:gd name="T12" fmla="*/ 3 w 12"/>
                    <a:gd name="T13" fmla="*/ 7 h 7"/>
                    <a:gd name="T14" fmla="*/ 5 w 12"/>
                    <a:gd name="T15" fmla="*/ 7 h 7"/>
                    <a:gd name="T16" fmla="*/ 5 w 12"/>
                    <a:gd name="T17" fmla="*/ 7 h 7"/>
                    <a:gd name="T18" fmla="*/ 5 w 1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5" y="7"/>
                      </a:moveTo>
                      <a:cubicBezTo>
                        <a:pt x="8" y="7"/>
                        <a:pt x="8" y="7"/>
                        <a:pt x="8" y="7"/>
                      </a:cubicBezTo>
                      <a:cubicBezTo>
                        <a:pt x="10" y="7"/>
                        <a:pt x="12" y="5"/>
                        <a:pt x="12" y="3"/>
                      </a:cubicBezTo>
                      <a:cubicBezTo>
                        <a:pt x="12" y="2"/>
                        <a:pt x="10" y="0"/>
                        <a:pt x="8" y="0"/>
                      </a:cubicBezTo>
                      <a:cubicBezTo>
                        <a:pt x="3" y="0"/>
                        <a:pt x="3" y="0"/>
                        <a:pt x="3" y="0"/>
                      </a:cubicBezTo>
                      <a:cubicBezTo>
                        <a:pt x="2" y="0"/>
                        <a:pt x="0" y="2"/>
                        <a:pt x="0" y="3"/>
                      </a:cubicBezTo>
                      <a:cubicBezTo>
                        <a:pt x="0" y="5"/>
                        <a:pt x="2" y="7"/>
                        <a:pt x="3" y="7"/>
                      </a:cubicBezTo>
                      <a:lnTo>
                        <a:pt x="5" y="7"/>
                      </a:lnTo>
                      <a:close/>
                      <a:moveTo>
                        <a:pt x="5" y="7"/>
                      </a:moveTo>
                      <a:cubicBezTo>
                        <a:pt x="5" y="7"/>
                        <a:pt x="5" y="7"/>
                        <a:pt x="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36" name="Freeform 153">
                  <a:extLst>
                    <a:ext uri="{FF2B5EF4-FFF2-40B4-BE49-F238E27FC236}">
                      <a16:creationId xmlns:a16="http://schemas.microsoft.com/office/drawing/2014/main" id="{A0BB23AB-C460-D718-79C2-81B9A9C5300F}"/>
                    </a:ext>
                  </a:extLst>
                </p:cNvPr>
                <p:cNvSpPr>
                  <a:spLocks noEditPoints="1"/>
                </p:cNvSpPr>
                <p:nvPr/>
              </p:nvSpPr>
              <p:spPr bwMode="auto">
                <a:xfrm>
                  <a:off x="41" y="39"/>
                  <a:ext cx="56" cy="55"/>
                </a:xfrm>
                <a:custGeom>
                  <a:avLst/>
                  <a:gdLst>
                    <a:gd name="T0" fmla="*/ 14 w 29"/>
                    <a:gd name="T1" fmla="*/ 29 h 29"/>
                    <a:gd name="T2" fmla="*/ 29 w 29"/>
                    <a:gd name="T3" fmla="*/ 14 h 29"/>
                    <a:gd name="T4" fmla="*/ 14 w 29"/>
                    <a:gd name="T5" fmla="*/ 0 h 29"/>
                    <a:gd name="T6" fmla="*/ 0 w 29"/>
                    <a:gd name="T7" fmla="*/ 14 h 29"/>
                    <a:gd name="T8" fmla="*/ 14 w 29"/>
                    <a:gd name="T9" fmla="*/ 29 h 29"/>
                    <a:gd name="T10" fmla="*/ 14 w 29"/>
                    <a:gd name="T11" fmla="*/ 6 h 29"/>
                    <a:gd name="T12" fmla="*/ 22 w 29"/>
                    <a:gd name="T13" fmla="*/ 14 h 29"/>
                    <a:gd name="T14" fmla="*/ 14 w 29"/>
                    <a:gd name="T15" fmla="*/ 22 h 29"/>
                    <a:gd name="T16" fmla="*/ 6 w 29"/>
                    <a:gd name="T17" fmla="*/ 14 h 29"/>
                    <a:gd name="T18" fmla="*/ 14 w 29"/>
                    <a:gd name="T19" fmla="*/ 6 h 29"/>
                    <a:gd name="T20" fmla="*/ 14 w 29"/>
                    <a:gd name="T21" fmla="*/ 6 h 29"/>
                    <a:gd name="T22" fmla="*/ 14 w 29"/>
                    <a:gd name="T23"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14" y="29"/>
                      </a:moveTo>
                      <a:cubicBezTo>
                        <a:pt x="22" y="29"/>
                        <a:pt x="29" y="22"/>
                        <a:pt x="29" y="14"/>
                      </a:cubicBezTo>
                      <a:cubicBezTo>
                        <a:pt x="29" y="6"/>
                        <a:pt x="22" y="0"/>
                        <a:pt x="14" y="0"/>
                      </a:cubicBezTo>
                      <a:cubicBezTo>
                        <a:pt x="6" y="0"/>
                        <a:pt x="0" y="6"/>
                        <a:pt x="0" y="14"/>
                      </a:cubicBezTo>
                      <a:cubicBezTo>
                        <a:pt x="0" y="22"/>
                        <a:pt x="6" y="29"/>
                        <a:pt x="14" y="29"/>
                      </a:cubicBezTo>
                      <a:close/>
                      <a:moveTo>
                        <a:pt x="14" y="6"/>
                      </a:moveTo>
                      <a:cubicBezTo>
                        <a:pt x="19" y="6"/>
                        <a:pt x="22" y="10"/>
                        <a:pt x="22" y="14"/>
                      </a:cubicBezTo>
                      <a:cubicBezTo>
                        <a:pt x="22" y="19"/>
                        <a:pt x="19" y="22"/>
                        <a:pt x="14" y="22"/>
                      </a:cubicBezTo>
                      <a:cubicBezTo>
                        <a:pt x="10" y="22"/>
                        <a:pt x="6" y="19"/>
                        <a:pt x="6" y="14"/>
                      </a:cubicBezTo>
                      <a:cubicBezTo>
                        <a:pt x="6" y="10"/>
                        <a:pt x="10" y="6"/>
                        <a:pt x="14" y="6"/>
                      </a:cubicBezTo>
                      <a:close/>
                      <a:moveTo>
                        <a:pt x="14" y="6"/>
                      </a:moveTo>
                      <a:cubicBezTo>
                        <a:pt x="14" y="6"/>
                        <a:pt x="14" y="6"/>
                        <a:pt x="1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37" name="Freeform 154">
                  <a:extLst>
                    <a:ext uri="{FF2B5EF4-FFF2-40B4-BE49-F238E27FC236}">
                      <a16:creationId xmlns:a16="http://schemas.microsoft.com/office/drawing/2014/main" id="{0F3345C7-AC18-0DA6-9EA6-602311858521}"/>
                    </a:ext>
                  </a:extLst>
                </p:cNvPr>
                <p:cNvSpPr>
                  <a:spLocks noEditPoints="1"/>
                </p:cNvSpPr>
                <p:nvPr/>
              </p:nvSpPr>
              <p:spPr bwMode="auto">
                <a:xfrm>
                  <a:off x="307" y="50"/>
                  <a:ext cx="12" cy="14"/>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4" y="7"/>
                        <a:pt x="3" y="7"/>
                      </a:cubicBezTo>
                      <a:cubicBezTo>
                        <a:pt x="1" y="7"/>
                        <a:pt x="0" y="5"/>
                        <a:pt x="0" y="3"/>
                      </a:cubicBezTo>
                      <a:cubicBezTo>
                        <a:pt x="0" y="2"/>
                        <a:pt x="1" y="0"/>
                        <a:pt x="3" y="0"/>
                      </a:cubicBezTo>
                      <a:cubicBezTo>
                        <a:pt x="4"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38" name="Freeform 155">
                  <a:extLst>
                    <a:ext uri="{FF2B5EF4-FFF2-40B4-BE49-F238E27FC236}">
                      <a16:creationId xmlns:a16="http://schemas.microsoft.com/office/drawing/2014/main" id="{22869CA2-593F-DFAD-3059-EDE840B62279}"/>
                    </a:ext>
                  </a:extLst>
                </p:cNvPr>
                <p:cNvSpPr>
                  <a:spLocks noEditPoints="1"/>
                </p:cNvSpPr>
                <p:nvPr/>
              </p:nvSpPr>
              <p:spPr bwMode="auto">
                <a:xfrm>
                  <a:off x="282" y="50"/>
                  <a:ext cx="12" cy="14"/>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5" y="7"/>
                        <a:pt x="3" y="7"/>
                      </a:cubicBezTo>
                      <a:cubicBezTo>
                        <a:pt x="1" y="7"/>
                        <a:pt x="0" y="5"/>
                        <a:pt x="0" y="3"/>
                      </a:cubicBezTo>
                      <a:cubicBezTo>
                        <a:pt x="0" y="2"/>
                        <a:pt x="1" y="0"/>
                        <a:pt x="3" y="0"/>
                      </a:cubicBezTo>
                      <a:cubicBezTo>
                        <a:pt x="5"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39" name="Freeform 156">
                  <a:extLst>
                    <a:ext uri="{FF2B5EF4-FFF2-40B4-BE49-F238E27FC236}">
                      <a16:creationId xmlns:a16="http://schemas.microsoft.com/office/drawing/2014/main" id="{5BF4111C-457A-F7A6-8585-83796F0089C8}"/>
                    </a:ext>
                  </a:extLst>
                </p:cNvPr>
                <p:cNvSpPr>
                  <a:spLocks noEditPoints="1"/>
                </p:cNvSpPr>
                <p:nvPr/>
              </p:nvSpPr>
              <p:spPr bwMode="auto">
                <a:xfrm>
                  <a:off x="319" y="69"/>
                  <a:ext cx="11"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40" name="Freeform 157">
                  <a:extLst>
                    <a:ext uri="{FF2B5EF4-FFF2-40B4-BE49-F238E27FC236}">
                      <a16:creationId xmlns:a16="http://schemas.microsoft.com/office/drawing/2014/main" id="{5AEA9FED-8DCD-34A6-1C1F-253457E117DE}"/>
                    </a:ext>
                  </a:extLst>
                </p:cNvPr>
                <p:cNvSpPr>
                  <a:spLocks noEditPoints="1"/>
                </p:cNvSpPr>
                <p:nvPr/>
              </p:nvSpPr>
              <p:spPr bwMode="auto">
                <a:xfrm>
                  <a:off x="294" y="69"/>
                  <a:ext cx="13" cy="12"/>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3" y="6"/>
                      </a:cubicBezTo>
                      <a:cubicBezTo>
                        <a:pt x="2" y="6"/>
                        <a:pt x="0" y="5"/>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41" name="Freeform 158">
                  <a:extLst>
                    <a:ext uri="{FF2B5EF4-FFF2-40B4-BE49-F238E27FC236}">
                      <a16:creationId xmlns:a16="http://schemas.microsoft.com/office/drawing/2014/main" id="{FC53139B-CD2F-77F5-34AE-BC809F886B42}"/>
                    </a:ext>
                  </a:extLst>
                </p:cNvPr>
                <p:cNvSpPr>
                  <a:spLocks noEditPoints="1"/>
                </p:cNvSpPr>
                <p:nvPr/>
              </p:nvSpPr>
              <p:spPr bwMode="auto">
                <a:xfrm>
                  <a:off x="257" y="50"/>
                  <a:ext cx="12" cy="14"/>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5" y="7"/>
                        <a:pt x="3" y="7"/>
                      </a:cubicBezTo>
                      <a:cubicBezTo>
                        <a:pt x="1" y="7"/>
                        <a:pt x="0" y="5"/>
                        <a:pt x="0" y="3"/>
                      </a:cubicBezTo>
                      <a:cubicBezTo>
                        <a:pt x="0" y="2"/>
                        <a:pt x="1" y="0"/>
                        <a:pt x="3" y="0"/>
                      </a:cubicBezTo>
                      <a:cubicBezTo>
                        <a:pt x="5"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42" name="Freeform 159">
                  <a:extLst>
                    <a:ext uri="{FF2B5EF4-FFF2-40B4-BE49-F238E27FC236}">
                      <a16:creationId xmlns:a16="http://schemas.microsoft.com/office/drawing/2014/main" id="{29BB1905-9E4E-4742-C035-110155C4CF22}"/>
                    </a:ext>
                  </a:extLst>
                </p:cNvPr>
                <p:cNvSpPr>
                  <a:spLocks noEditPoints="1"/>
                </p:cNvSpPr>
                <p:nvPr/>
              </p:nvSpPr>
              <p:spPr bwMode="auto">
                <a:xfrm>
                  <a:off x="269" y="69"/>
                  <a:ext cx="13" cy="12"/>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4" y="6"/>
                      </a:cubicBezTo>
                      <a:cubicBezTo>
                        <a:pt x="2" y="6"/>
                        <a:pt x="0" y="5"/>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43" name="Freeform 160">
                  <a:extLst>
                    <a:ext uri="{FF2B5EF4-FFF2-40B4-BE49-F238E27FC236}">
                      <a16:creationId xmlns:a16="http://schemas.microsoft.com/office/drawing/2014/main" id="{CBF8E80F-C353-BD75-5727-2B28E5691A8F}"/>
                    </a:ext>
                  </a:extLst>
                </p:cNvPr>
                <p:cNvSpPr>
                  <a:spLocks noEditPoints="1"/>
                </p:cNvSpPr>
                <p:nvPr/>
              </p:nvSpPr>
              <p:spPr bwMode="auto">
                <a:xfrm>
                  <a:off x="232" y="50"/>
                  <a:ext cx="13" cy="14"/>
                </a:xfrm>
                <a:custGeom>
                  <a:avLst/>
                  <a:gdLst>
                    <a:gd name="T0" fmla="*/ 7 w 7"/>
                    <a:gd name="T1" fmla="*/ 3 h 7"/>
                    <a:gd name="T2" fmla="*/ 3 w 7"/>
                    <a:gd name="T3" fmla="*/ 7 h 7"/>
                    <a:gd name="T4" fmla="*/ 0 w 7"/>
                    <a:gd name="T5" fmla="*/ 3 h 7"/>
                    <a:gd name="T6" fmla="*/ 3 w 7"/>
                    <a:gd name="T7" fmla="*/ 0 h 7"/>
                    <a:gd name="T8" fmla="*/ 7 w 7"/>
                    <a:gd name="T9" fmla="*/ 3 h 7"/>
                    <a:gd name="T10" fmla="*/ 7 w 7"/>
                    <a:gd name="T11" fmla="*/ 3 h 7"/>
                    <a:gd name="T12" fmla="*/ 7 w 7"/>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3"/>
                      </a:moveTo>
                      <a:cubicBezTo>
                        <a:pt x="7" y="5"/>
                        <a:pt x="5" y="7"/>
                        <a:pt x="3" y="7"/>
                      </a:cubicBezTo>
                      <a:cubicBezTo>
                        <a:pt x="2" y="7"/>
                        <a:pt x="0" y="5"/>
                        <a:pt x="0" y="3"/>
                      </a:cubicBezTo>
                      <a:cubicBezTo>
                        <a:pt x="0" y="2"/>
                        <a:pt x="2" y="0"/>
                        <a:pt x="3" y="0"/>
                      </a:cubicBezTo>
                      <a:cubicBezTo>
                        <a:pt x="5" y="0"/>
                        <a:pt x="7" y="2"/>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44" name="Freeform 161">
                  <a:extLst>
                    <a:ext uri="{FF2B5EF4-FFF2-40B4-BE49-F238E27FC236}">
                      <a16:creationId xmlns:a16="http://schemas.microsoft.com/office/drawing/2014/main" id="{A1AAC5A5-A0CD-4FB8-88DF-DCB309F89462}"/>
                    </a:ext>
                  </a:extLst>
                </p:cNvPr>
                <p:cNvSpPr>
                  <a:spLocks noEditPoints="1"/>
                </p:cNvSpPr>
                <p:nvPr/>
              </p:nvSpPr>
              <p:spPr bwMode="auto">
                <a:xfrm>
                  <a:off x="245" y="69"/>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4" y="6"/>
                        <a:pt x="3" y="6"/>
                      </a:cubicBezTo>
                      <a:cubicBezTo>
                        <a:pt x="1" y="6"/>
                        <a:pt x="0" y="5"/>
                        <a:pt x="0" y="3"/>
                      </a:cubicBezTo>
                      <a:cubicBezTo>
                        <a:pt x="0" y="1"/>
                        <a:pt x="1" y="0"/>
                        <a:pt x="3" y="0"/>
                      </a:cubicBezTo>
                      <a:cubicBezTo>
                        <a:pt x="4"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45" name="Freeform 162">
                  <a:extLst>
                    <a:ext uri="{FF2B5EF4-FFF2-40B4-BE49-F238E27FC236}">
                      <a16:creationId xmlns:a16="http://schemas.microsoft.com/office/drawing/2014/main" id="{00D3DE45-294A-2AD8-B645-D1F17940EB27}"/>
                    </a:ext>
                  </a:extLst>
                </p:cNvPr>
                <p:cNvSpPr>
                  <a:spLocks noEditPoints="1"/>
                </p:cNvSpPr>
                <p:nvPr/>
              </p:nvSpPr>
              <p:spPr bwMode="auto">
                <a:xfrm>
                  <a:off x="207" y="50"/>
                  <a:ext cx="13" cy="14"/>
                </a:xfrm>
                <a:custGeom>
                  <a:avLst/>
                  <a:gdLst>
                    <a:gd name="T0" fmla="*/ 7 w 7"/>
                    <a:gd name="T1" fmla="*/ 3 h 7"/>
                    <a:gd name="T2" fmla="*/ 4 w 7"/>
                    <a:gd name="T3" fmla="*/ 7 h 7"/>
                    <a:gd name="T4" fmla="*/ 0 w 7"/>
                    <a:gd name="T5" fmla="*/ 3 h 7"/>
                    <a:gd name="T6" fmla="*/ 4 w 7"/>
                    <a:gd name="T7" fmla="*/ 0 h 7"/>
                    <a:gd name="T8" fmla="*/ 7 w 7"/>
                    <a:gd name="T9" fmla="*/ 3 h 7"/>
                    <a:gd name="T10" fmla="*/ 7 w 7"/>
                    <a:gd name="T11" fmla="*/ 3 h 7"/>
                    <a:gd name="T12" fmla="*/ 7 w 7"/>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3"/>
                      </a:moveTo>
                      <a:cubicBezTo>
                        <a:pt x="7" y="5"/>
                        <a:pt x="5" y="7"/>
                        <a:pt x="4" y="7"/>
                      </a:cubicBezTo>
                      <a:cubicBezTo>
                        <a:pt x="2" y="7"/>
                        <a:pt x="0" y="5"/>
                        <a:pt x="0" y="3"/>
                      </a:cubicBezTo>
                      <a:cubicBezTo>
                        <a:pt x="0" y="2"/>
                        <a:pt x="2" y="0"/>
                        <a:pt x="4" y="0"/>
                      </a:cubicBezTo>
                      <a:cubicBezTo>
                        <a:pt x="5" y="0"/>
                        <a:pt x="7" y="2"/>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46" name="Freeform 163">
                  <a:extLst>
                    <a:ext uri="{FF2B5EF4-FFF2-40B4-BE49-F238E27FC236}">
                      <a16:creationId xmlns:a16="http://schemas.microsoft.com/office/drawing/2014/main" id="{70E7DA13-E6B9-824B-F93A-E16E05117D17}"/>
                    </a:ext>
                  </a:extLst>
                </p:cNvPr>
                <p:cNvSpPr>
                  <a:spLocks noEditPoints="1"/>
                </p:cNvSpPr>
                <p:nvPr/>
              </p:nvSpPr>
              <p:spPr bwMode="auto">
                <a:xfrm>
                  <a:off x="220" y="69"/>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47" name="Freeform 164">
                  <a:extLst>
                    <a:ext uri="{FF2B5EF4-FFF2-40B4-BE49-F238E27FC236}">
                      <a16:creationId xmlns:a16="http://schemas.microsoft.com/office/drawing/2014/main" id="{5D9627B7-0E3E-9B1E-7CFC-96BEC8D125A5}"/>
                    </a:ext>
                  </a:extLst>
                </p:cNvPr>
                <p:cNvSpPr>
                  <a:spLocks noEditPoints="1"/>
                </p:cNvSpPr>
                <p:nvPr/>
              </p:nvSpPr>
              <p:spPr bwMode="auto">
                <a:xfrm>
                  <a:off x="102" y="2"/>
                  <a:ext cx="18"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4"/>
                        <a:pt x="9" y="3"/>
                      </a:cubicBezTo>
                      <a:cubicBezTo>
                        <a:pt x="9" y="1"/>
                        <a:pt x="8" y="0"/>
                        <a:pt x="6" y="0"/>
                      </a:cubicBezTo>
                      <a:cubicBezTo>
                        <a:pt x="3" y="0"/>
                        <a:pt x="3" y="0"/>
                        <a:pt x="3" y="0"/>
                      </a:cubicBezTo>
                      <a:cubicBezTo>
                        <a:pt x="1" y="0"/>
                        <a:pt x="0" y="1"/>
                        <a:pt x="0" y="3"/>
                      </a:cubicBezTo>
                      <a:cubicBezTo>
                        <a:pt x="0" y="4"/>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48" name="Freeform 165">
                  <a:extLst>
                    <a:ext uri="{FF2B5EF4-FFF2-40B4-BE49-F238E27FC236}">
                      <a16:creationId xmlns:a16="http://schemas.microsoft.com/office/drawing/2014/main" id="{87ABDB01-6C57-3E72-66F3-A511FCAF9C05}"/>
                    </a:ext>
                  </a:extLst>
                </p:cNvPr>
                <p:cNvSpPr>
                  <a:spLocks noEditPoints="1"/>
                </p:cNvSpPr>
                <p:nvPr/>
              </p:nvSpPr>
              <p:spPr bwMode="auto">
                <a:xfrm>
                  <a:off x="50" y="2"/>
                  <a:ext cx="20" cy="12"/>
                </a:xfrm>
                <a:custGeom>
                  <a:avLst/>
                  <a:gdLst>
                    <a:gd name="T0" fmla="*/ 4 w 10"/>
                    <a:gd name="T1" fmla="*/ 6 h 6"/>
                    <a:gd name="T2" fmla="*/ 7 w 10"/>
                    <a:gd name="T3" fmla="*/ 6 h 6"/>
                    <a:gd name="T4" fmla="*/ 10 w 10"/>
                    <a:gd name="T5" fmla="*/ 3 h 6"/>
                    <a:gd name="T6" fmla="*/ 7 w 10"/>
                    <a:gd name="T7" fmla="*/ 0 h 6"/>
                    <a:gd name="T8" fmla="*/ 4 w 10"/>
                    <a:gd name="T9" fmla="*/ 0 h 6"/>
                    <a:gd name="T10" fmla="*/ 0 w 10"/>
                    <a:gd name="T11" fmla="*/ 3 h 6"/>
                    <a:gd name="T12" fmla="*/ 4 w 10"/>
                    <a:gd name="T13" fmla="*/ 6 h 6"/>
                    <a:gd name="T14" fmla="*/ 4 w 10"/>
                    <a:gd name="T15" fmla="*/ 6 h 6"/>
                    <a:gd name="T16" fmla="*/ 4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4" y="6"/>
                      </a:moveTo>
                      <a:cubicBezTo>
                        <a:pt x="7" y="6"/>
                        <a:pt x="7" y="6"/>
                        <a:pt x="7" y="6"/>
                      </a:cubicBezTo>
                      <a:cubicBezTo>
                        <a:pt x="9" y="6"/>
                        <a:pt x="10" y="4"/>
                        <a:pt x="10" y="3"/>
                      </a:cubicBezTo>
                      <a:cubicBezTo>
                        <a:pt x="10" y="1"/>
                        <a:pt x="9" y="0"/>
                        <a:pt x="7" y="0"/>
                      </a:cubicBezTo>
                      <a:cubicBezTo>
                        <a:pt x="4" y="0"/>
                        <a:pt x="4" y="0"/>
                        <a:pt x="4" y="0"/>
                      </a:cubicBezTo>
                      <a:cubicBezTo>
                        <a:pt x="2" y="0"/>
                        <a:pt x="0" y="1"/>
                        <a:pt x="0" y="3"/>
                      </a:cubicBezTo>
                      <a:cubicBezTo>
                        <a:pt x="0" y="4"/>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49" name="Freeform 166">
                  <a:extLst>
                    <a:ext uri="{FF2B5EF4-FFF2-40B4-BE49-F238E27FC236}">
                      <a16:creationId xmlns:a16="http://schemas.microsoft.com/office/drawing/2014/main" id="{EDD90003-BD56-6323-F4FA-C8A64E3BEA50}"/>
                    </a:ext>
                  </a:extLst>
                </p:cNvPr>
                <p:cNvSpPr>
                  <a:spLocks noEditPoints="1"/>
                </p:cNvSpPr>
                <p:nvPr/>
              </p:nvSpPr>
              <p:spPr bwMode="auto">
                <a:xfrm>
                  <a:off x="75" y="118"/>
                  <a:ext cx="24" cy="13"/>
                </a:xfrm>
                <a:custGeom>
                  <a:avLst/>
                  <a:gdLst>
                    <a:gd name="T0" fmla="*/ 7 w 12"/>
                    <a:gd name="T1" fmla="*/ 0 h 7"/>
                    <a:gd name="T2" fmla="*/ 4 w 12"/>
                    <a:gd name="T3" fmla="*/ 0 h 7"/>
                    <a:gd name="T4" fmla="*/ 0 w 12"/>
                    <a:gd name="T5" fmla="*/ 4 h 7"/>
                    <a:gd name="T6" fmla="*/ 4 w 12"/>
                    <a:gd name="T7" fmla="*/ 7 h 7"/>
                    <a:gd name="T8" fmla="*/ 9 w 12"/>
                    <a:gd name="T9" fmla="*/ 7 h 7"/>
                    <a:gd name="T10" fmla="*/ 12 w 12"/>
                    <a:gd name="T11" fmla="*/ 4 h 7"/>
                    <a:gd name="T12" fmla="*/ 9 w 12"/>
                    <a:gd name="T13" fmla="*/ 0 h 7"/>
                    <a:gd name="T14" fmla="*/ 7 w 12"/>
                    <a:gd name="T15" fmla="*/ 0 h 7"/>
                    <a:gd name="T16" fmla="*/ 7 w 12"/>
                    <a:gd name="T17" fmla="*/ 0 h 7"/>
                    <a:gd name="T18" fmla="*/ 7 w 12"/>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7" y="0"/>
                      </a:moveTo>
                      <a:cubicBezTo>
                        <a:pt x="4" y="0"/>
                        <a:pt x="4" y="0"/>
                        <a:pt x="4" y="0"/>
                      </a:cubicBezTo>
                      <a:cubicBezTo>
                        <a:pt x="2" y="0"/>
                        <a:pt x="0" y="2"/>
                        <a:pt x="0" y="4"/>
                      </a:cubicBezTo>
                      <a:cubicBezTo>
                        <a:pt x="0" y="5"/>
                        <a:pt x="2" y="7"/>
                        <a:pt x="4" y="7"/>
                      </a:cubicBezTo>
                      <a:cubicBezTo>
                        <a:pt x="9" y="7"/>
                        <a:pt x="9" y="7"/>
                        <a:pt x="9" y="7"/>
                      </a:cubicBezTo>
                      <a:cubicBezTo>
                        <a:pt x="10" y="7"/>
                        <a:pt x="12" y="5"/>
                        <a:pt x="12" y="4"/>
                      </a:cubicBezTo>
                      <a:cubicBezTo>
                        <a:pt x="12" y="2"/>
                        <a:pt x="10" y="0"/>
                        <a:pt x="9" y="0"/>
                      </a:cubicBezTo>
                      <a:lnTo>
                        <a:pt x="7" y="0"/>
                      </a:lnTo>
                      <a:close/>
                      <a:moveTo>
                        <a:pt x="7" y="0"/>
                      </a:move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50" name="Freeform 167">
                  <a:extLst>
                    <a:ext uri="{FF2B5EF4-FFF2-40B4-BE49-F238E27FC236}">
                      <a16:creationId xmlns:a16="http://schemas.microsoft.com/office/drawing/2014/main" id="{1E5B165D-173C-8B86-F339-35D30E6CE41B}"/>
                    </a:ext>
                  </a:extLst>
                </p:cNvPr>
                <p:cNvSpPr>
                  <a:spLocks noEditPoints="1"/>
                </p:cNvSpPr>
                <p:nvPr/>
              </p:nvSpPr>
              <p:spPr bwMode="auto">
                <a:xfrm>
                  <a:off x="75" y="2"/>
                  <a:ext cx="20" cy="12"/>
                </a:xfrm>
                <a:custGeom>
                  <a:avLst/>
                  <a:gdLst>
                    <a:gd name="T0" fmla="*/ 4 w 10"/>
                    <a:gd name="T1" fmla="*/ 6 h 6"/>
                    <a:gd name="T2" fmla="*/ 7 w 10"/>
                    <a:gd name="T3" fmla="*/ 6 h 6"/>
                    <a:gd name="T4" fmla="*/ 10 w 10"/>
                    <a:gd name="T5" fmla="*/ 3 h 6"/>
                    <a:gd name="T6" fmla="*/ 7 w 10"/>
                    <a:gd name="T7" fmla="*/ 0 h 6"/>
                    <a:gd name="T8" fmla="*/ 4 w 10"/>
                    <a:gd name="T9" fmla="*/ 0 h 6"/>
                    <a:gd name="T10" fmla="*/ 0 w 10"/>
                    <a:gd name="T11" fmla="*/ 3 h 6"/>
                    <a:gd name="T12" fmla="*/ 4 w 10"/>
                    <a:gd name="T13" fmla="*/ 6 h 6"/>
                    <a:gd name="T14" fmla="*/ 4 w 10"/>
                    <a:gd name="T15" fmla="*/ 6 h 6"/>
                    <a:gd name="T16" fmla="*/ 4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4" y="6"/>
                      </a:moveTo>
                      <a:cubicBezTo>
                        <a:pt x="7" y="6"/>
                        <a:pt x="7" y="6"/>
                        <a:pt x="7" y="6"/>
                      </a:cubicBezTo>
                      <a:cubicBezTo>
                        <a:pt x="9" y="6"/>
                        <a:pt x="10" y="4"/>
                        <a:pt x="10" y="3"/>
                      </a:cubicBezTo>
                      <a:cubicBezTo>
                        <a:pt x="10" y="1"/>
                        <a:pt x="9" y="0"/>
                        <a:pt x="7" y="0"/>
                      </a:cubicBezTo>
                      <a:cubicBezTo>
                        <a:pt x="4" y="0"/>
                        <a:pt x="4" y="0"/>
                        <a:pt x="4" y="0"/>
                      </a:cubicBezTo>
                      <a:cubicBezTo>
                        <a:pt x="2" y="0"/>
                        <a:pt x="0" y="1"/>
                        <a:pt x="0" y="3"/>
                      </a:cubicBezTo>
                      <a:cubicBezTo>
                        <a:pt x="0" y="4"/>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51" name="Freeform 168">
                  <a:extLst>
                    <a:ext uri="{FF2B5EF4-FFF2-40B4-BE49-F238E27FC236}">
                      <a16:creationId xmlns:a16="http://schemas.microsoft.com/office/drawing/2014/main" id="{D62B899C-483B-0F22-ABF5-435BE537E752}"/>
                    </a:ext>
                  </a:extLst>
                </p:cNvPr>
                <p:cNvSpPr>
                  <a:spLocks noEditPoints="1"/>
                </p:cNvSpPr>
                <p:nvPr/>
              </p:nvSpPr>
              <p:spPr bwMode="auto">
                <a:xfrm>
                  <a:off x="128" y="2"/>
                  <a:ext cx="17"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4"/>
                        <a:pt x="9" y="3"/>
                      </a:cubicBezTo>
                      <a:cubicBezTo>
                        <a:pt x="9" y="1"/>
                        <a:pt x="8" y="0"/>
                        <a:pt x="6" y="0"/>
                      </a:cubicBezTo>
                      <a:cubicBezTo>
                        <a:pt x="3" y="0"/>
                        <a:pt x="3" y="0"/>
                        <a:pt x="3" y="0"/>
                      </a:cubicBezTo>
                      <a:cubicBezTo>
                        <a:pt x="1" y="0"/>
                        <a:pt x="0" y="1"/>
                        <a:pt x="0" y="3"/>
                      </a:cubicBezTo>
                      <a:cubicBezTo>
                        <a:pt x="0" y="4"/>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52" name="Freeform 169">
                  <a:extLst>
                    <a:ext uri="{FF2B5EF4-FFF2-40B4-BE49-F238E27FC236}">
                      <a16:creationId xmlns:a16="http://schemas.microsoft.com/office/drawing/2014/main" id="{F822CD7F-E646-358D-123C-59664C4E2609}"/>
                    </a:ext>
                  </a:extLst>
                </p:cNvPr>
                <p:cNvSpPr>
                  <a:spLocks noEditPoints="1"/>
                </p:cNvSpPr>
                <p:nvPr/>
              </p:nvSpPr>
              <p:spPr bwMode="auto">
                <a:xfrm>
                  <a:off x="253" y="2"/>
                  <a:ext cx="19" cy="12"/>
                </a:xfrm>
                <a:custGeom>
                  <a:avLst/>
                  <a:gdLst>
                    <a:gd name="T0" fmla="*/ 4 w 10"/>
                    <a:gd name="T1" fmla="*/ 6 h 6"/>
                    <a:gd name="T2" fmla="*/ 7 w 10"/>
                    <a:gd name="T3" fmla="*/ 6 h 6"/>
                    <a:gd name="T4" fmla="*/ 10 w 10"/>
                    <a:gd name="T5" fmla="*/ 3 h 6"/>
                    <a:gd name="T6" fmla="*/ 7 w 10"/>
                    <a:gd name="T7" fmla="*/ 0 h 6"/>
                    <a:gd name="T8" fmla="*/ 4 w 10"/>
                    <a:gd name="T9" fmla="*/ 0 h 6"/>
                    <a:gd name="T10" fmla="*/ 0 w 10"/>
                    <a:gd name="T11" fmla="*/ 3 h 6"/>
                    <a:gd name="T12" fmla="*/ 4 w 10"/>
                    <a:gd name="T13" fmla="*/ 6 h 6"/>
                    <a:gd name="T14" fmla="*/ 4 w 10"/>
                    <a:gd name="T15" fmla="*/ 6 h 6"/>
                    <a:gd name="T16" fmla="*/ 4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4" y="6"/>
                      </a:moveTo>
                      <a:cubicBezTo>
                        <a:pt x="7" y="6"/>
                        <a:pt x="7" y="6"/>
                        <a:pt x="7" y="6"/>
                      </a:cubicBezTo>
                      <a:cubicBezTo>
                        <a:pt x="9" y="6"/>
                        <a:pt x="10" y="4"/>
                        <a:pt x="10" y="3"/>
                      </a:cubicBezTo>
                      <a:cubicBezTo>
                        <a:pt x="10" y="1"/>
                        <a:pt x="9" y="0"/>
                        <a:pt x="7" y="0"/>
                      </a:cubicBezTo>
                      <a:cubicBezTo>
                        <a:pt x="4" y="0"/>
                        <a:pt x="4" y="0"/>
                        <a:pt x="4" y="0"/>
                      </a:cubicBezTo>
                      <a:cubicBezTo>
                        <a:pt x="2" y="0"/>
                        <a:pt x="0" y="1"/>
                        <a:pt x="0" y="3"/>
                      </a:cubicBezTo>
                      <a:cubicBezTo>
                        <a:pt x="0" y="4"/>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53" name="Freeform 170">
                  <a:extLst>
                    <a:ext uri="{FF2B5EF4-FFF2-40B4-BE49-F238E27FC236}">
                      <a16:creationId xmlns:a16="http://schemas.microsoft.com/office/drawing/2014/main" id="{03A1B558-C7AF-C1A8-044C-A2DFE9347EA8}"/>
                    </a:ext>
                  </a:extLst>
                </p:cNvPr>
                <p:cNvSpPr>
                  <a:spLocks noEditPoints="1"/>
                </p:cNvSpPr>
                <p:nvPr/>
              </p:nvSpPr>
              <p:spPr bwMode="auto">
                <a:xfrm>
                  <a:off x="228" y="2"/>
                  <a:ext cx="19"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9" y="6"/>
                        <a:pt x="10" y="4"/>
                        <a:pt x="10" y="3"/>
                      </a:cubicBezTo>
                      <a:cubicBezTo>
                        <a:pt x="10" y="1"/>
                        <a:pt x="9" y="0"/>
                        <a:pt x="7" y="0"/>
                      </a:cubicBezTo>
                      <a:cubicBezTo>
                        <a:pt x="3" y="0"/>
                        <a:pt x="3" y="0"/>
                        <a:pt x="3" y="0"/>
                      </a:cubicBezTo>
                      <a:cubicBezTo>
                        <a:pt x="2" y="0"/>
                        <a:pt x="0" y="1"/>
                        <a:pt x="0" y="3"/>
                      </a:cubicBezTo>
                      <a:cubicBezTo>
                        <a:pt x="0" y="4"/>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54" name="Freeform 171">
                  <a:extLst>
                    <a:ext uri="{FF2B5EF4-FFF2-40B4-BE49-F238E27FC236}">
                      <a16:creationId xmlns:a16="http://schemas.microsoft.com/office/drawing/2014/main" id="{97349655-CC49-34D9-B17B-5C57767EDF56}"/>
                    </a:ext>
                  </a:extLst>
                </p:cNvPr>
                <p:cNvSpPr>
                  <a:spLocks noEditPoints="1"/>
                </p:cNvSpPr>
                <p:nvPr/>
              </p:nvSpPr>
              <p:spPr bwMode="auto">
                <a:xfrm>
                  <a:off x="305" y="2"/>
                  <a:ext cx="18"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4"/>
                        <a:pt x="9" y="3"/>
                      </a:cubicBezTo>
                      <a:cubicBezTo>
                        <a:pt x="9" y="1"/>
                        <a:pt x="8" y="0"/>
                        <a:pt x="6" y="0"/>
                      </a:cubicBezTo>
                      <a:cubicBezTo>
                        <a:pt x="3" y="0"/>
                        <a:pt x="3" y="0"/>
                        <a:pt x="3" y="0"/>
                      </a:cubicBezTo>
                      <a:cubicBezTo>
                        <a:pt x="1" y="0"/>
                        <a:pt x="0" y="1"/>
                        <a:pt x="0" y="3"/>
                      </a:cubicBezTo>
                      <a:cubicBezTo>
                        <a:pt x="0" y="4"/>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55" name="Freeform 172">
                  <a:extLst>
                    <a:ext uri="{FF2B5EF4-FFF2-40B4-BE49-F238E27FC236}">
                      <a16:creationId xmlns:a16="http://schemas.microsoft.com/office/drawing/2014/main" id="{C30BB96E-A47B-D52C-1BB1-DF57286B1363}"/>
                    </a:ext>
                  </a:extLst>
                </p:cNvPr>
                <p:cNvSpPr>
                  <a:spLocks noEditPoints="1"/>
                </p:cNvSpPr>
                <p:nvPr/>
              </p:nvSpPr>
              <p:spPr bwMode="auto">
                <a:xfrm>
                  <a:off x="330" y="2"/>
                  <a:ext cx="20" cy="12"/>
                </a:xfrm>
                <a:custGeom>
                  <a:avLst/>
                  <a:gdLst>
                    <a:gd name="T0" fmla="*/ 3 w 10"/>
                    <a:gd name="T1" fmla="*/ 6 h 6"/>
                    <a:gd name="T2" fmla="*/ 6 w 10"/>
                    <a:gd name="T3" fmla="*/ 6 h 6"/>
                    <a:gd name="T4" fmla="*/ 10 w 10"/>
                    <a:gd name="T5" fmla="*/ 3 h 6"/>
                    <a:gd name="T6" fmla="*/ 6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6" y="6"/>
                        <a:pt x="6" y="6"/>
                        <a:pt x="6" y="6"/>
                      </a:cubicBezTo>
                      <a:cubicBezTo>
                        <a:pt x="8" y="6"/>
                        <a:pt x="10" y="4"/>
                        <a:pt x="10" y="3"/>
                      </a:cubicBezTo>
                      <a:cubicBezTo>
                        <a:pt x="10" y="1"/>
                        <a:pt x="8" y="0"/>
                        <a:pt x="6" y="0"/>
                      </a:cubicBezTo>
                      <a:cubicBezTo>
                        <a:pt x="3" y="0"/>
                        <a:pt x="3" y="0"/>
                        <a:pt x="3" y="0"/>
                      </a:cubicBezTo>
                      <a:cubicBezTo>
                        <a:pt x="1" y="0"/>
                        <a:pt x="0" y="1"/>
                        <a:pt x="0" y="3"/>
                      </a:cubicBezTo>
                      <a:cubicBezTo>
                        <a:pt x="0" y="4"/>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56" name="Freeform 173">
                  <a:extLst>
                    <a:ext uri="{FF2B5EF4-FFF2-40B4-BE49-F238E27FC236}">
                      <a16:creationId xmlns:a16="http://schemas.microsoft.com/office/drawing/2014/main" id="{7829488E-EB85-E07A-89EC-8CC554627C17}"/>
                    </a:ext>
                  </a:extLst>
                </p:cNvPr>
                <p:cNvSpPr>
                  <a:spLocks noEditPoints="1"/>
                </p:cNvSpPr>
                <p:nvPr/>
              </p:nvSpPr>
              <p:spPr bwMode="auto">
                <a:xfrm>
                  <a:off x="203" y="2"/>
                  <a:ext cx="19"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4"/>
                        <a:pt x="10" y="3"/>
                      </a:cubicBezTo>
                      <a:cubicBezTo>
                        <a:pt x="10" y="1"/>
                        <a:pt x="8" y="0"/>
                        <a:pt x="7" y="0"/>
                      </a:cubicBezTo>
                      <a:cubicBezTo>
                        <a:pt x="3" y="0"/>
                        <a:pt x="3" y="0"/>
                        <a:pt x="3" y="0"/>
                      </a:cubicBezTo>
                      <a:cubicBezTo>
                        <a:pt x="2" y="0"/>
                        <a:pt x="0" y="1"/>
                        <a:pt x="0" y="3"/>
                      </a:cubicBezTo>
                      <a:cubicBezTo>
                        <a:pt x="0" y="4"/>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57" name="Freeform 174">
                  <a:extLst>
                    <a:ext uri="{FF2B5EF4-FFF2-40B4-BE49-F238E27FC236}">
                      <a16:creationId xmlns:a16="http://schemas.microsoft.com/office/drawing/2014/main" id="{9CA1DE4C-4E3B-8371-67C0-D0DC30A125B9}"/>
                    </a:ext>
                  </a:extLst>
                </p:cNvPr>
                <p:cNvSpPr>
                  <a:spLocks noEditPoints="1"/>
                </p:cNvSpPr>
                <p:nvPr/>
              </p:nvSpPr>
              <p:spPr bwMode="auto">
                <a:xfrm>
                  <a:off x="153" y="2"/>
                  <a:ext cx="19" cy="12"/>
                </a:xfrm>
                <a:custGeom>
                  <a:avLst/>
                  <a:gdLst>
                    <a:gd name="T0" fmla="*/ 3 w 10"/>
                    <a:gd name="T1" fmla="*/ 6 h 6"/>
                    <a:gd name="T2" fmla="*/ 6 w 10"/>
                    <a:gd name="T3" fmla="*/ 6 h 6"/>
                    <a:gd name="T4" fmla="*/ 10 w 10"/>
                    <a:gd name="T5" fmla="*/ 3 h 6"/>
                    <a:gd name="T6" fmla="*/ 6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6" y="6"/>
                        <a:pt x="6" y="6"/>
                        <a:pt x="6" y="6"/>
                      </a:cubicBezTo>
                      <a:cubicBezTo>
                        <a:pt x="8" y="6"/>
                        <a:pt x="10" y="4"/>
                        <a:pt x="10" y="3"/>
                      </a:cubicBezTo>
                      <a:cubicBezTo>
                        <a:pt x="10" y="1"/>
                        <a:pt x="8" y="0"/>
                        <a:pt x="6" y="0"/>
                      </a:cubicBezTo>
                      <a:cubicBezTo>
                        <a:pt x="3" y="0"/>
                        <a:pt x="3" y="0"/>
                        <a:pt x="3" y="0"/>
                      </a:cubicBezTo>
                      <a:cubicBezTo>
                        <a:pt x="1" y="0"/>
                        <a:pt x="0" y="1"/>
                        <a:pt x="0" y="3"/>
                      </a:cubicBezTo>
                      <a:cubicBezTo>
                        <a:pt x="0" y="4"/>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58" name="Freeform 175">
                  <a:extLst>
                    <a:ext uri="{FF2B5EF4-FFF2-40B4-BE49-F238E27FC236}">
                      <a16:creationId xmlns:a16="http://schemas.microsoft.com/office/drawing/2014/main" id="{1FDDEE7A-3765-DCF6-48D8-9C9F4B65DA8B}"/>
                    </a:ext>
                  </a:extLst>
                </p:cNvPr>
                <p:cNvSpPr>
                  <a:spLocks noEditPoints="1"/>
                </p:cNvSpPr>
                <p:nvPr/>
              </p:nvSpPr>
              <p:spPr bwMode="auto">
                <a:xfrm>
                  <a:off x="178" y="2"/>
                  <a:ext cx="19"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4"/>
                        <a:pt x="10" y="3"/>
                      </a:cubicBezTo>
                      <a:cubicBezTo>
                        <a:pt x="10" y="1"/>
                        <a:pt x="8" y="0"/>
                        <a:pt x="7" y="0"/>
                      </a:cubicBezTo>
                      <a:cubicBezTo>
                        <a:pt x="3" y="0"/>
                        <a:pt x="3" y="0"/>
                        <a:pt x="3" y="0"/>
                      </a:cubicBezTo>
                      <a:cubicBezTo>
                        <a:pt x="1" y="0"/>
                        <a:pt x="0" y="1"/>
                        <a:pt x="0" y="3"/>
                      </a:cubicBezTo>
                      <a:cubicBezTo>
                        <a:pt x="0" y="4"/>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59" name="Freeform 176">
                  <a:extLst>
                    <a:ext uri="{FF2B5EF4-FFF2-40B4-BE49-F238E27FC236}">
                      <a16:creationId xmlns:a16="http://schemas.microsoft.com/office/drawing/2014/main" id="{E9583322-507E-B086-491A-8A3EE8CD0D11}"/>
                    </a:ext>
                  </a:extLst>
                </p:cNvPr>
                <p:cNvSpPr>
                  <a:spLocks noEditPoints="1"/>
                </p:cNvSpPr>
                <p:nvPr/>
              </p:nvSpPr>
              <p:spPr bwMode="auto">
                <a:xfrm>
                  <a:off x="280" y="2"/>
                  <a:ext cx="18"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4"/>
                        <a:pt x="9" y="3"/>
                      </a:cubicBezTo>
                      <a:cubicBezTo>
                        <a:pt x="9" y="1"/>
                        <a:pt x="8" y="0"/>
                        <a:pt x="6" y="0"/>
                      </a:cubicBezTo>
                      <a:cubicBezTo>
                        <a:pt x="3" y="0"/>
                        <a:pt x="3" y="0"/>
                        <a:pt x="3" y="0"/>
                      </a:cubicBezTo>
                      <a:cubicBezTo>
                        <a:pt x="1" y="0"/>
                        <a:pt x="0" y="1"/>
                        <a:pt x="0" y="3"/>
                      </a:cubicBezTo>
                      <a:cubicBezTo>
                        <a:pt x="0" y="4"/>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60" name="Freeform 177">
                  <a:extLst>
                    <a:ext uri="{FF2B5EF4-FFF2-40B4-BE49-F238E27FC236}">
                      <a16:creationId xmlns:a16="http://schemas.microsoft.com/office/drawing/2014/main" id="{3F48C14A-0763-4E64-1F02-B57E714AB073}"/>
                    </a:ext>
                  </a:extLst>
                </p:cNvPr>
                <p:cNvSpPr>
                  <a:spLocks noEditPoints="1"/>
                </p:cNvSpPr>
                <p:nvPr/>
              </p:nvSpPr>
              <p:spPr bwMode="auto">
                <a:xfrm>
                  <a:off x="25" y="2"/>
                  <a:ext cx="19"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4"/>
                        <a:pt x="10" y="3"/>
                      </a:cubicBezTo>
                      <a:cubicBezTo>
                        <a:pt x="10" y="1"/>
                        <a:pt x="8" y="0"/>
                        <a:pt x="7" y="0"/>
                      </a:cubicBezTo>
                      <a:cubicBezTo>
                        <a:pt x="3" y="0"/>
                        <a:pt x="3" y="0"/>
                        <a:pt x="3" y="0"/>
                      </a:cubicBezTo>
                      <a:cubicBezTo>
                        <a:pt x="2" y="0"/>
                        <a:pt x="0" y="1"/>
                        <a:pt x="0" y="3"/>
                      </a:cubicBezTo>
                      <a:cubicBezTo>
                        <a:pt x="0" y="4"/>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61" name="Freeform 178">
                  <a:extLst>
                    <a:ext uri="{FF2B5EF4-FFF2-40B4-BE49-F238E27FC236}">
                      <a16:creationId xmlns:a16="http://schemas.microsoft.com/office/drawing/2014/main" id="{3D0BDADC-7CE4-3983-4704-352219FE1231}"/>
                    </a:ext>
                  </a:extLst>
                </p:cNvPr>
                <p:cNvSpPr>
                  <a:spLocks noEditPoints="1"/>
                </p:cNvSpPr>
                <p:nvPr/>
              </p:nvSpPr>
              <p:spPr bwMode="auto">
                <a:xfrm>
                  <a:off x="356" y="104"/>
                  <a:ext cx="17" cy="19"/>
                </a:xfrm>
                <a:custGeom>
                  <a:avLst/>
                  <a:gdLst>
                    <a:gd name="T0" fmla="*/ 2 w 9"/>
                    <a:gd name="T1" fmla="*/ 9 h 10"/>
                    <a:gd name="T2" fmla="*/ 4 w 9"/>
                    <a:gd name="T3" fmla="*/ 10 h 10"/>
                    <a:gd name="T4" fmla="*/ 6 w 9"/>
                    <a:gd name="T5" fmla="*/ 9 h 10"/>
                    <a:gd name="T6" fmla="*/ 8 w 9"/>
                    <a:gd name="T7" fmla="*/ 5 h 10"/>
                    <a:gd name="T8" fmla="*/ 7 w 9"/>
                    <a:gd name="T9" fmla="*/ 1 h 10"/>
                    <a:gd name="T10" fmla="*/ 3 w 9"/>
                    <a:gd name="T11" fmla="*/ 2 h 10"/>
                    <a:gd name="T12" fmla="*/ 1 w 9"/>
                    <a:gd name="T13" fmla="*/ 4 h 10"/>
                    <a:gd name="T14" fmla="*/ 2 w 9"/>
                    <a:gd name="T15" fmla="*/ 9 h 10"/>
                    <a:gd name="T16" fmla="*/ 2 w 9"/>
                    <a:gd name="T17" fmla="*/ 9 h 10"/>
                    <a:gd name="T18" fmla="*/ 2 w 9"/>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2" y="9"/>
                      </a:moveTo>
                      <a:cubicBezTo>
                        <a:pt x="2" y="9"/>
                        <a:pt x="3" y="10"/>
                        <a:pt x="4" y="10"/>
                      </a:cubicBezTo>
                      <a:cubicBezTo>
                        <a:pt x="5" y="10"/>
                        <a:pt x="6" y="9"/>
                        <a:pt x="6" y="9"/>
                      </a:cubicBezTo>
                      <a:cubicBezTo>
                        <a:pt x="7" y="7"/>
                        <a:pt x="8" y="6"/>
                        <a:pt x="8" y="5"/>
                      </a:cubicBezTo>
                      <a:cubicBezTo>
                        <a:pt x="9" y="3"/>
                        <a:pt x="8" y="1"/>
                        <a:pt x="7" y="1"/>
                      </a:cubicBezTo>
                      <a:cubicBezTo>
                        <a:pt x="5" y="0"/>
                        <a:pt x="3" y="1"/>
                        <a:pt x="3" y="2"/>
                      </a:cubicBezTo>
                      <a:cubicBezTo>
                        <a:pt x="2" y="3"/>
                        <a:pt x="2" y="4"/>
                        <a:pt x="1" y="4"/>
                      </a:cubicBezTo>
                      <a:cubicBezTo>
                        <a:pt x="0" y="6"/>
                        <a:pt x="0" y="8"/>
                        <a:pt x="2" y="9"/>
                      </a:cubicBezTo>
                      <a:close/>
                      <a:moveTo>
                        <a:pt x="2" y="9"/>
                      </a:moveTo>
                      <a:cubicBezTo>
                        <a:pt x="2" y="9"/>
                        <a:pt x="2" y="9"/>
                        <a:pt x="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62" name="Freeform 179">
                  <a:extLst>
                    <a:ext uri="{FF2B5EF4-FFF2-40B4-BE49-F238E27FC236}">
                      <a16:creationId xmlns:a16="http://schemas.microsoft.com/office/drawing/2014/main" id="{A21D0C8F-1CEA-EBD8-AA5D-8C768A091E48}"/>
                    </a:ext>
                  </a:extLst>
                </p:cNvPr>
                <p:cNvSpPr>
                  <a:spLocks noEditPoints="1"/>
                </p:cNvSpPr>
                <p:nvPr/>
              </p:nvSpPr>
              <p:spPr bwMode="auto">
                <a:xfrm>
                  <a:off x="4" y="33"/>
                  <a:ext cx="11" cy="19"/>
                </a:xfrm>
                <a:custGeom>
                  <a:avLst/>
                  <a:gdLst>
                    <a:gd name="T0" fmla="*/ 3 w 6"/>
                    <a:gd name="T1" fmla="*/ 10 h 10"/>
                    <a:gd name="T2" fmla="*/ 6 w 6"/>
                    <a:gd name="T3" fmla="*/ 6 h 10"/>
                    <a:gd name="T4" fmla="*/ 6 w 6"/>
                    <a:gd name="T5" fmla="*/ 3 h 10"/>
                    <a:gd name="T6" fmla="*/ 3 w 6"/>
                    <a:gd name="T7" fmla="*/ 0 h 10"/>
                    <a:gd name="T8" fmla="*/ 0 w 6"/>
                    <a:gd name="T9" fmla="*/ 3 h 10"/>
                    <a:gd name="T10" fmla="*/ 0 w 6"/>
                    <a:gd name="T11" fmla="*/ 6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6"/>
                      </a:cubicBezTo>
                      <a:cubicBezTo>
                        <a:pt x="6" y="3"/>
                        <a:pt x="6" y="3"/>
                        <a:pt x="6" y="3"/>
                      </a:cubicBezTo>
                      <a:cubicBezTo>
                        <a:pt x="6" y="1"/>
                        <a:pt x="5" y="0"/>
                        <a:pt x="3" y="0"/>
                      </a:cubicBezTo>
                      <a:cubicBezTo>
                        <a:pt x="1" y="0"/>
                        <a:pt x="0" y="1"/>
                        <a:pt x="0" y="3"/>
                      </a:cubicBezTo>
                      <a:cubicBezTo>
                        <a:pt x="0" y="6"/>
                        <a:pt x="0" y="6"/>
                        <a:pt x="0" y="6"/>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63" name="Freeform 180">
                  <a:extLst>
                    <a:ext uri="{FF2B5EF4-FFF2-40B4-BE49-F238E27FC236}">
                      <a16:creationId xmlns:a16="http://schemas.microsoft.com/office/drawing/2014/main" id="{1A1A757E-7112-F6AB-9EAA-0BB9B61413E3}"/>
                    </a:ext>
                  </a:extLst>
                </p:cNvPr>
                <p:cNvSpPr>
                  <a:spLocks noEditPoints="1"/>
                </p:cNvSpPr>
                <p:nvPr/>
              </p:nvSpPr>
              <p:spPr bwMode="auto">
                <a:xfrm>
                  <a:off x="4" y="58"/>
                  <a:ext cx="11" cy="19"/>
                </a:xfrm>
                <a:custGeom>
                  <a:avLst/>
                  <a:gdLst>
                    <a:gd name="T0" fmla="*/ 3 w 6"/>
                    <a:gd name="T1" fmla="*/ 10 h 10"/>
                    <a:gd name="T2" fmla="*/ 6 w 6"/>
                    <a:gd name="T3" fmla="*/ 7 h 10"/>
                    <a:gd name="T4" fmla="*/ 6 w 6"/>
                    <a:gd name="T5" fmla="*/ 3 h 10"/>
                    <a:gd name="T6" fmla="*/ 3 w 6"/>
                    <a:gd name="T7" fmla="*/ 0 h 10"/>
                    <a:gd name="T8" fmla="*/ 0 w 6"/>
                    <a:gd name="T9" fmla="*/ 3 h 10"/>
                    <a:gd name="T10" fmla="*/ 0 w 6"/>
                    <a:gd name="T11" fmla="*/ 7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7"/>
                      </a:cubicBezTo>
                      <a:cubicBezTo>
                        <a:pt x="6" y="3"/>
                        <a:pt x="6" y="3"/>
                        <a:pt x="6" y="3"/>
                      </a:cubicBezTo>
                      <a:cubicBezTo>
                        <a:pt x="6" y="2"/>
                        <a:pt x="5" y="0"/>
                        <a:pt x="3" y="0"/>
                      </a:cubicBezTo>
                      <a:cubicBezTo>
                        <a:pt x="1" y="0"/>
                        <a:pt x="0" y="2"/>
                        <a:pt x="0" y="3"/>
                      </a:cubicBezTo>
                      <a:cubicBezTo>
                        <a:pt x="0" y="7"/>
                        <a:pt x="0" y="7"/>
                        <a:pt x="0" y="7"/>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64" name="Freeform 181">
                  <a:extLst>
                    <a:ext uri="{FF2B5EF4-FFF2-40B4-BE49-F238E27FC236}">
                      <a16:creationId xmlns:a16="http://schemas.microsoft.com/office/drawing/2014/main" id="{61C7817C-5889-467F-F38C-24C441266F36}"/>
                    </a:ext>
                  </a:extLst>
                </p:cNvPr>
                <p:cNvSpPr>
                  <a:spLocks noEditPoints="1"/>
                </p:cNvSpPr>
                <p:nvPr/>
              </p:nvSpPr>
              <p:spPr bwMode="auto">
                <a:xfrm>
                  <a:off x="128" y="118"/>
                  <a:ext cx="21" cy="13"/>
                </a:xfrm>
                <a:custGeom>
                  <a:avLst/>
                  <a:gdLst>
                    <a:gd name="T0" fmla="*/ 8 w 11"/>
                    <a:gd name="T1" fmla="*/ 0 h 7"/>
                    <a:gd name="T2" fmla="*/ 3 w 11"/>
                    <a:gd name="T3" fmla="*/ 0 h 7"/>
                    <a:gd name="T4" fmla="*/ 0 w 11"/>
                    <a:gd name="T5" fmla="*/ 4 h 7"/>
                    <a:gd name="T6" fmla="*/ 3 w 11"/>
                    <a:gd name="T7" fmla="*/ 7 h 7"/>
                    <a:gd name="T8" fmla="*/ 8 w 11"/>
                    <a:gd name="T9" fmla="*/ 7 h 7"/>
                    <a:gd name="T10" fmla="*/ 11 w 11"/>
                    <a:gd name="T11" fmla="*/ 4 h 7"/>
                    <a:gd name="T12" fmla="*/ 8 w 11"/>
                    <a:gd name="T13" fmla="*/ 0 h 7"/>
                    <a:gd name="T14" fmla="*/ 8 w 11"/>
                    <a:gd name="T15" fmla="*/ 0 h 7"/>
                    <a:gd name="T16" fmla="*/ 8 w 11"/>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8" y="0"/>
                      </a:moveTo>
                      <a:cubicBezTo>
                        <a:pt x="3" y="0"/>
                        <a:pt x="3" y="0"/>
                        <a:pt x="3" y="0"/>
                      </a:cubicBezTo>
                      <a:cubicBezTo>
                        <a:pt x="1" y="0"/>
                        <a:pt x="0" y="2"/>
                        <a:pt x="0" y="4"/>
                      </a:cubicBezTo>
                      <a:cubicBezTo>
                        <a:pt x="0" y="5"/>
                        <a:pt x="1" y="7"/>
                        <a:pt x="3" y="7"/>
                      </a:cubicBezTo>
                      <a:cubicBezTo>
                        <a:pt x="8" y="7"/>
                        <a:pt x="8" y="7"/>
                        <a:pt x="8" y="7"/>
                      </a:cubicBezTo>
                      <a:cubicBezTo>
                        <a:pt x="10" y="7"/>
                        <a:pt x="11" y="5"/>
                        <a:pt x="11" y="4"/>
                      </a:cubicBezTo>
                      <a:cubicBezTo>
                        <a:pt x="11" y="2"/>
                        <a:pt x="10" y="0"/>
                        <a:pt x="8" y="0"/>
                      </a:cubicBezTo>
                      <a:close/>
                      <a:moveTo>
                        <a:pt x="8" y="0"/>
                      </a:move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65" name="Freeform 182">
                  <a:extLst>
                    <a:ext uri="{FF2B5EF4-FFF2-40B4-BE49-F238E27FC236}">
                      <a16:creationId xmlns:a16="http://schemas.microsoft.com/office/drawing/2014/main" id="{826C70E0-FC8E-806E-5E27-F890AD791F29}"/>
                    </a:ext>
                  </a:extLst>
                </p:cNvPr>
                <p:cNvSpPr>
                  <a:spLocks noEditPoints="1"/>
                </p:cNvSpPr>
                <p:nvPr/>
              </p:nvSpPr>
              <p:spPr bwMode="auto">
                <a:xfrm>
                  <a:off x="330" y="118"/>
                  <a:ext cx="22" cy="13"/>
                </a:xfrm>
                <a:custGeom>
                  <a:avLst/>
                  <a:gdLst>
                    <a:gd name="T0" fmla="*/ 6 w 11"/>
                    <a:gd name="T1" fmla="*/ 0 h 7"/>
                    <a:gd name="T2" fmla="*/ 3 w 11"/>
                    <a:gd name="T3" fmla="*/ 0 h 7"/>
                    <a:gd name="T4" fmla="*/ 0 w 11"/>
                    <a:gd name="T5" fmla="*/ 4 h 7"/>
                    <a:gd name="T6" fmla="*/ 3 w 11"/>
                    <a:gd name="T7" fmla="*/ 7 h 7"/>
                    <a:gd name="T8" fmla="*/ 8 w 11"/>
                    <a:gd name="T9" fmla="*/ 7 h 7"/>
                    <a:gd name="T10" fmla="*/ 8 w 11"/>
                    <a:gd name="T11" fmla="*/ 6 h 7"/>
                    <a:gd name="T12" fmla="*/ 8 w 11"/>
                    <a:gd name="T13" fmla="*/ 6 h 7"/>
                    <a:gd name="T14" fmla="*/ 8 w 11"/>
                    <a:gd name="T15" fmla="*/ 7 h 7"/>
                    <a:gd name="T16" fmla="*/ 11 w 11"/>
                    <a:gd name="T17" fmla="*/ 4 h 7"/>
                    <a:gd name="T18" fmla="*/ 8 w 11"/>
                    <a:gd name="T19" fmla="*/ 0 h 7"/>
                    <a:gd name="T20" fmla="*/ 6 w 11"/>
                    <a:gd name="T21" fmla="*/ 0 h 7"/>
                    <a:gd name="T22" fmla="*/ 6 w 11"/>
                    <a:gd name="T23" fmla="*/ 0 h 7"/>
                    <a:gd name="T24" fmla="*/ 6 w 11"/>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
                      <a:moveTo>
                        <a:pt x="6" y="0"/>
                      </a:moveTo>
                      <a:cubicBezTo>
                        <a:pt x="3" y="0"/>
                        <a:pt x="3" y="0"/>
                        <a:pt x="3" y="0"/>
                      </a:cubicBezTo>
                      <a:cubicBezTo>
                        <a:pt x="1" y="0"/>
                        <a:pt x="0" y="2"/>
                        <a:pt x="0" y="4"/>
                      </a:cubicBezTo>
                      <a:cubicBezTo>
                        <a:pt x="0" y="5"/>
                        <a:pt x="1" y="7"/>
                        <a:pt x="3" y="7"/>
                      </a:cubicBezTo>
                      <a:cubicBezTo>
                        <a:pt x="8" y="7"/>
                        <a:pt x="8" y="7"/>
                        <a:pt x="8" y="7"/>
                      </a:cubicBezTo>
                      <a:cubicBezTo>
                        <a:pt x="8" y="6"/>
                        <a:pt x="8" y="6"/>
                        <a:pt x="8" y="6"/>
                      </a:cubicBezTo>
                      <a:cubicBezTo>
                        <a:pt x="8" y="6"/>
                        <a:pt x="8" y="6"/>
                        <a:pt x="8" y="6"/>
                      </a:cubicBezTo>
                      <a:cubicBezTo>
                        <a:pt x="8" y="7"/>
                        <a:pt x="8" y="7"/>
                        <a:pt x="8" y="7"/>
                      </a:cubicBezTo>
                      <a:cubicBezTo>
                        <a:pt x="10" y="7"/>
                        <a:pt x="11" y="5"/>
                        <a:pt x="11" y="4"/>
                      </a:cubicBezTo>
                      <a:cubicBezTo>
                        <a:pt x="11" y="2"/>
                        <a:pt x="10" y="0"/>
                        <a:pt x="8" y="0"/>
                      </a:cubicBezTo>
                      <a:lnTo>
                        <a:pt x="6" y="0"/>
                      </a:lnTo>
                      <a:close/>
                      <a:moveTo>
                        <a:pt x="6" y="0"/>
                      </a:move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66" name="Freeform 183">
                  <a:extLst>
                    <a:ext uri="{FF2B5EF4-FFF2-40B4-BE49-F238E27FC236}">
                      <a16:creationId xmlns:a16="http://schemas.microsoft.com/office/drawing/2014/main" id="{3C46B39F-A744-A4DE-70D1-51145E5451CE}"/>
                    </a:ext>
                  </a:extLst>
                </p:cNvPr>
                <p:cNvSpPr>
                  <a:spLocks noEditPoints="1"/>
                </p:cNvSpPr>
                <p:nvPr/>
              </p:nvSpPr>
              <p:spPr bwMode="auto">
                <a:xfrm>
                  <a:off x="4" y="83"/>
                  <a:ext cx="11" cy="19"/>
                </a:xfrm>
                <a:custGeom>
                  <a:avLst/>
                  <a:gdLst>
                    <a:gd name="T0" fmla="*/ 3 w 6"/>
                    <a:gd name="T1" fmla="*/ 10 h 10"/>
                    <a:gd name="T2" fmla="*/ 6 w 6"/>
                    <a:gd name="T3" fmla="*/ 7 h 10"/>
                    <a:gd name="T4" fmla="*/ 6 w 6"/>
                    <a:gd name="T5" fmla="*/ 3 h 10"/>
                    <a:gd name="T6" fmla="*/ 3 w 6"/>
                    <a:gd name="T7" fmla="*/ 0 h 10"/>
                    <a:gd name="T8" fmla="*/ 0 w 6"/>
                    <a:gd name="T9" fmla="*/ 3 h 10"/>
                    <a:gd name="T10" fmla="*/ 0 w 6"/>
                    <a:gd name="T11" fmla="*/ 7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7"/>
                      </a:cubicBezTo>
                      <a:cubicBezTo>
                        <a:pt x="6" y="3"/>
                        <a:pt x="6" y="3"/>
                        <a:pt x="6" y="3"/>
                      </a:cubicBezTo>
                      <a:cubicBezTo>
                        <a:pt x="6" y="2"/>
                        <a:pt x="5" y="0"/>
                        <a:pt x="3" y="0"/>
                      </a:cubicBezTo>
                      <a:cubicBezTo>
                        <a:pt x="1" y="0"/>
                        <a:pt x="0" y="2"/>
                        <a:pt x="0" y="3"/>
                      </a:cubicBezTo>
                      <a:cubicBezTo>
                        <a:pt x="0" y="7"/>
                        <a:pt x="0" y="7"/>
                        <a:pt x="0" y="7"/>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67" name="Freeform 184">
                  <a:extLst>
                    <a:ext uri="{FF2B5EF4-FFF2-40B4-BE49-F238E27FC236}">
                      <a16:creationId xmlns:a16="http://schemas.microsoft.com/office/drawing/2014/main" id="{24A0D76D-B947-B4F2-8359-3AB2A87F5C42}"/>
                    </a:ext>
                  </a:extLst>
                </p:cNvPr>
                <p:cNvSpPr>
                  <a:spLocks noEditPoints="1"/>
                </p:cNvSpPr>
                <p:nvPr/>
              </p:nvSpPr>
              <p:spPr bwMode="auto">
                <a:xfrm>
                  <a:off x="361" y="54"/>
                  <a:ext cx="14" cy="19"/>
                </a:xfrm>
                <a:custGeom>
                  <a:avLst/>
                  <a:gdLst>
                    <a:gd name="T0" fmla="*/ 4 w 7"/>
                    <a:gd name="T1" fmla="*/ 0 h 10"/>
                    <a:gd name="T2" fmla="*/ 0 w 7"/>
                    <a:gd name="T3" fmla="*/ 4 h 10"/>
                    <a:gd name="T4" fmla="*/ 0 w 7"/>
                    <a:gd name="T5" fmla="*/ 7 h 10"/>
                    <a:gd name="T6" fmla="*/ 4 w 7"/>
                    <a:gd name="T7" fmla="*/ 10 h 10"/>
                    <a:gd name="T8" fmla="*/ 7 w 7"/>
                    <a:gd name="T9" fmla="*/ 7 h 10"/>
                    <a:gd name="T10" fmla="*/ 7 w 7"/>
                    <a:gd name="T11" fmla="*/ 4 h 10"/>
                    <a:gd name="T12" fmla="*/ 4 w 7"/>
                    <a:gd name="T13" fmla="*/ 0 h 10"/>
                    <a:gd name="T14" fmla="*/ 4 w 7"/>
                    <a:gd name="T15" fmla="*/ 0 h 10"/>
                    <a:gd name="T16" fmla="*/ 4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4" y="0"/>
                      </a:moveTo>
                      <a:cubicBezTo>
                        <a:pt x="2" y="0"/>
                        <a:pt x="0" y="2"/>
                        <a:pt x="0" y="4"/>
                      </a:cubicBezTo>
                      <a:cubicBezTo>
                        <a:pt x="0" y="7"/>
                        <a:pt x="0" y="7"/>
                        <a:pt x="0" y="7"/>
                      </a:cubicBezTo>
                      <a:cubicBezTo>
                        <a:pt x="0" y="9"/>
                        <a:pt x="2" y="10"/>
                        <a:pt x="4" y="10"/>
                      </a:cubicBezTo>
                      <a:cubicBezTo>
                        <a:pt x="5" y="10"/>
                        <a:pt x="7" y="9"/>
                        <a:pt x="7" y="7"/>
                      </a:cubicBezTo>
                      <a:cubicBezTo>
                        <a:pt x="7" y="4"/>
                        <a:pt x="7" y="4"/>
                        <a:pt x="7" y="4"/>
                      </a:cubicBezTo>
                      <a:cubicBezTo>
                        <a:pt x="7" y="2"/>
                        <a:pt x="5" y="0"/>
                        <a:pt x="4" y="0"/>
                      </a:cubicBezTo>
                      <a:close/>
                      <a:moveTo>
                        <a:pt x="4" y="0"/>
                      </a:move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68" name="Freeform 185">
                  <a:extLst>
                    <a:ext uri="{FF2B5EF4-FFF2-40B4-BE49-F238E27FC236}">
                      <a16:creationId xmlns:a16="http://schemas.microsoft.com/office/drawing/2014/main" id="{59C3B999-DFD4-55AA-EF73-CC301C83CCC1}"/>
                    </a:ext>
                  </a:extLst>
                </p:cNvPr>
                <p:cNvSpPr>
                  <a:spLocks noEditPoints="1"/>
                </p:cNvSpPr>
                <p:nvPr/>
              </p:nvSpPr>
              <p:spPr bwMode="auto">
                <a:xfrm>
                  <a:off x="354" y="6"/>
                  <a:ext cx="17" cy="17"/>
                </a:xfrm>
                <a:custGeom>
                  <a:avLst/>
                  <a:gdLst>
                    <a:gd name="T0" fmla="*/ 3 w 9"/>
                    <a:gd name="T1" fmla="*/ 8 h 9"/>
                    <a:gd name="T2" fmla="*/ 6 w 9"/>
                    <a:gd name="T3" fmla="*/ 9 h 9"/>
                    <a:gd name="T4" fmla="*/ 7 w 9"/>
                    <a:gd name="T5" fmla="*/ 9 h 9"/>
                    <a:gd name="T6" fmla="*/ 8 w 9"/>
                    <a:gd name="T7" fmla="*/ 4 h 9"/>
                    <a:gd name="T8" fmla="*/ 6 w 9"/>
                    <a:gd name="T9" fmla="*/ 1 h 9"/>
                    <a:gd name="T10" fmla="*/ 1 w 9"/>
                    <a:gd name="T11" fmla="*/ 1 h 9"/>
                    <a:gd name="T12" fmla="*/ 1 w 9"/>
                    <a:gd name="T13" fmla="*/ 6 h 9"/>
                    <a:gd name="T14" fmla="*/ 3 w 9"/>
                    <a:gd name="T15" fmla="*/ 8 h 9"/>
                    <a:gd name="T16" fmla="*/ 3 w 9"/>
                    <a:gd name="T17" fmla="*/ 8 h 9"/>
                    <a:gd name="T18" fmla="*/ 3 w 9"/>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8"/>
                      </a:moveTo>
                      <a:cubicBezTo>
                        <a:pt x="4" y="9"/>
                        <a:pt x="5" y="9"/>
                        <a:pt x="6" y="9"/>
                      </a:cubicBezTo>
                      <a:cubicBezTo>
                        <a:pt x="6" y="9"/>
                        <a:pt x="7" y="9"/>
                        <a:pt x="7" y="9"/>
                      </a:cubicBezTo>
                      <a:cubicBezTo>
                        <a:pt x="9" y="8"/>
                        <a:pt x="9" y="6"/>
                        <a:pt x="8" y="4"/>
                      </a:cubicBezTo>
                      <a:cubicBezTo>
                        <a:pt x="8" y="3"/>
                        <a:pt x="7" y="2"/>
                        <a:pt x="6" y="1"/>
                      </a:cubicBezTo>
                      <a:cubicBezTo>
                        <a:pt x="4" y="0"/>
                        <a:pt x="2" y="0"/>
                        <a:pt x="1" y="1"/>
                      </a:cubicBezTo>
                      <a:cubicBezTo>
                        <a:pt x="0" y="3"/>
                        <a:pt x="0" y="5"/>
                        <a:pt x="1" y="6"/>
                      </a:cubicBezTo>
                      <a:cubicBezTo>
                        <a:pt x="2" y="6"/>
                        <a:pt x="3" y="7"/>
                        <a:pt x="3" y="8"/>
                      </a:cubicBezTo>
                      <a:close/>
                      <a:moveTo>
                        <a:pt x="3" y="8"/>
                      </a:moveTo>
                      <a:cubicBezTo>
                        <a:pt x="3" y="8"/>
                        <a:pt x="3" y="8"/>
                        <a:pt x="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69" name="Freeform 186">
                  <a:extLst>
                    <a:ext uri="{FF2B5EF4-FFF2-40B4-BE49-F238E27FC236}">
                      <a16:creationId xmlns:a16="http://schemas.microsoft.com/office/drawing/2014/main" id="{B5B8032E-1EC7-2BE7-9E83-3BCB12ED5378}"/>
                    </a:ext>
                  </a:extLst>
                </p:cNvPr>
                <p:cNvSpPr>
                  <a:spLocks noEditPoints="1"/>
                </p:cNvSpPr>
                <p:nvPr/>
              </p:nvSpPr>
              <p:spPr bwMode="auto">
                <a:xfrm>
                  <a:off x="361" y="81"/>
                  <a:ext cx="14" cy="17"/>
                </a:xfrm>
                <a:custGeom>
                  <a:avLst/>
                  <a:gdLst>
                    <a:gd name="T0" fmla="*/ 4 w 7"/>
                    <a:gd name="T1" fmla="*/ 0 h 9"/>
                    <a:gd name="T2" fmla="*/ 0 w 7"/>
                    <a:gd name="T3" fmla="*/ 3 h 9"/>
                    <a:gd name="T4" fmla="*/ 0 w 7"/>
                    <a:gd name="T5" fmla="*/ 6 h 9"/>
                    <a:gd name="T6" fmla="*/ 4 w 7"/>
                    <a:gd name="T7" fmla="*/ 9 h 9"/>
                    <a:gd name="T8" fmla="*/ 7 w 7"/>
                    <a:gd name="T9" fmla="*/ 6 h 9"/>
                    <a:gd name="T10" fmla="*/ 7 w 7"/>
                    <a:gd name="T11" fmla="*/ 3 h 9"/>
                    <a:gd name="T12" fmla="*/ 4 w 7"/>
                    <a:gd name="T13" fmla="*/ 0 h 9"/>
                    <a:gd name="T14" fmla="*/ 4 w 7"/>
                    <a:gd name="T15" fmla="*/ 0 h 9"/>
                    <a:gd name="T16" fmla="*/ 4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4" y="0"/>
                      </a:moveTo>
                      <a:cubicBezTo>
                        <a:pt x="2" y="0"/>
                        <a:pt x="0" y="1"/>
                        <a:pt x="0" y="3"/>
                      </a:cubicBezTo>
                      <a:cubicBezTo>
                        <a:pt x="0" y="6"/>
                        <a:pt x="0" y="6"/>
                        <a:pt x="0" y="6"/>
                      </a:cubicBezTo>
                      <a:cubicBezTo>
                        <a:pt x="0" y="8"/>
                        <a:pt x="2" y="9"/>
                        <a:pt x="4" y="9"/>
                      </a:cubicBezTo>
                      <a:cubicBezTo>
                        <a:pt x="5" y="9"/>
                        <a:pt x="7" y="8"/>
                        <a:pt x="7" y="6"/>
                      </a:cubicBezTo>
                      <a:cubicBezTo>
                        <a:pt x="7" y="3"/>
                        <a:pt x="7" y="3"/>
                        <a:pt x="7" y="3"/>
                      </a:cubicBezTo>
                      <a:cubicBezTo>
                        <a:pt x="7" y="1"/>
                        <a:pt x="5" y="0"/>
                        <a:pt x="4" y="0"/>
                      </a:cubicBezTo>
                      <a:close/>
                      <a:moveTo>
                        <a:pt x="4" y="0"/>
                      </a:move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70" name="Freeform 187">
                  <a:extLst>
                    <a:ext uri="{FF2B5EF4-FFF2-40B4-BE49-F238E27FC236}">
                      <a16:creationId xmlns:a16="http://schemas.microsoft.com/office/drawing/2014/main" id="{103539B7-F640-211F-9684-CF75589FA0D7}"/>
                    </a:ext>
                  </a:extLst>
                </p:cNvPr>
                <p:cNvSpPr>
                  <a:spLocks noEditPoints="1"/>
                </p:cNvSpPr>
                <p:nvPr/>
              </p:nvSpPr>
              <p:spPr bwMode="auto">
                <a:xfrm>
                  <a:off x="4" y="8"/>
                  <a:ext cx="17" cy="19"/>
                </a:xfrm>
                <a:custGeom>
                  <a:avLst/>
                  <a:gdLst>
                    <a:gd name="T0" fmla="*/ 3 w 9"/>
                    <a:gd name="T1" fmla="*/ 9 h 10"/>
                    <a:gd name="T2" fmla="*/ 4 w 9"/>
                    <a:gd name="T3" fmla="*/ 10 h 10"/>
                    <a:gd name="T4" fmla="*/ 7 w 9"/>
                    <a:gd name="T5" fmla="*/ 8 h 10"/>
                    <a:gd name="T6" fmla="*/ 8 w 9"/>
                    <a:gd name="T7" fmla="*/ 6 h 10"/>
                    <a:gd name="T8" fmla="*/ 8 w 9"/>
                    <a:gd name="T9" fmla="*/ 1 h 10"/>
                    <a:gd name="T10" fmla="*/ 3 w 9"/>
                    <a:gd name="T11" fmla="*/ 2 h 10"/>
                    <a:gd name="T12" fmla="*/ 1 w 9"/>
                    <a:gd name="T13" fmla="*/ 5 h 10"/>
                    <a:gd name="T14" fmla="*/ 3 w 9"/>
                    <a:gd name="T15" fmla="*/ 9 h 10"/>
                    <a:gd name="T16" fmla="*/ 3 w 9"/>
                    <a:gd name="T17" fmla="*/ 9 h 10"/>
                    <a:gd name="T18" fmla="*/ 3 w 9"/>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9"/>
                      </a:moveTo>
                      <a:cubicBezTo>
                        <a:pt x="3" y="10"/>
                        <a:pt x="4" y="10"/>
                        <a:pt x="4" y="10"/>
                      </a:cubicBezTo>
                      <a:cubicBezTo>
                        <a:pt x="5" y="10"/>
                        <a:pt x="6" y="9"/>
                        <a:pt x="7" y="8"/>
                      </a:cubicBezTo>
                      <a:cubicBezTo>
                        <a:pt x="7" y="7"/>
                        <a:pt x="8" y="6"/>
                        <a:pt x="8" y="6"/>
                      </a:cubicBezTo>
                      <a:cubicBezTo>
                        <a:pt x="9" y="4"/>
                        <a:pt x="9" y="2"/>
                        <a:pt x="8" y="1"/>
                      </a:cubicBezTo>
                      <a:cubicBezTo>
                        <a:pt x="6" y="0"/>
                        <a:pt x="4" y="0"/>
                        <a:pt x="3" y="2"/>
                      </a:cubicBezTo>
                      <a:cubicBezTo>
                        <a:pt x="2" y="3"/>
                        <a:pt x="2" y="4"/>
                        <a:pt x="1" y="5"/>
                      </a:cubicBezTo>
                      <a:cubicBezTo>
                        <a:pt x="0" y="7"/>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71" name="Freeform 188">
                  <a:extLst>
                    <a:ext uri="{FF2B5EF4-FFF2-40B4-BE49-F238E27FC236}">
                      <a16:creationId xmlns:a16="http://schemas.microsoft.com/office/drawing/2014/main" id="{560FBCE6-BDF6-30F8-8D69-CC6DBEBF67DD}"/>
                    </a:ext>
                  </a:extLst>
                </p:cNvPr>
                <p:cNvSpPr>
                  <a:spLocks noEditPoints="1"/>
                </p:cNvSpPr>
                <p:nvPr/>
              </p:nvSpPr>
              <p:spPr bwMode="auto">
                <a:xfrm>
                  <a:off x="6" y="108"/>
                  <a:ext cx="17" cy="17"/>
                </a:xfrm>
                <a:custGeom>
                  <a:avLst/>
                  <a:gdLst>
                    <a:gd name="T0" fmla="*/ 2 w 9"/>
                    <a:gd name="T1" fmla="*/ 1 h 9"/>
                    <a:gd name="T2" fmla="*/ 1 w 9"/>
                    <a:gd name="T3" fmla="*/ 5 h 9"/>
                    <a:gd name="T4" fmla="*/ 4 w 9"/>
                    <a:gd name="T5" fmla="*/ 8 h 9"/>
                    <a:gd name="T6" fmla="*/ 6 w 9"/>
                    <a:gd name="T7" fmla="*/ 9 h 9"/>
                    <a:gd name="T8" fmla="*/ 8 w 9"/>
                    <a:gd name="T9" fmla="*/ 8 h 9"/>
                    <a:gd name="T10" fmla="*/ 8 w 9"/>
                    <a:gd name="T11" fmla="*/ 3 h 9"/>
                    <a:gd name="T12" fmla="*/ 6 w 9"/>
                    <a:gd name="T13" fmla="*/ 1 h 9"/>
                    <a:gd name="T14" fmla="*/ 2 w 9"/>
                    <a:gd name="T15" fmla="*/ 1 h 9"/>
                    <a:gd name="T16" fmla="*/ 2 w 9"/>
                    <a:gd name="T17" fmla="*/ 1 h 9"/>
                    <a:gd name="T18" fmla="*/ 2 w 9"/>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1"/>
                      </a:moveTo>
                      <a:cubicBezTo>
                        <a:pt x="1" y="1"/>
                        <a:pt x="0" y="3"/>
                        <a:pt x="1" y="5"/>
                      </a:cubicBezTo>
                      <a:cubicBezTo>
                        <a:pt x="2" y="6"/>
                        <a:pt x="3" y="7"/>
                        <a:pt x="4" y="8"/>
                      </a:cubicBezTo>
                      <a:cubicBezTo>
                        <a:pt x="4" y="9"/>
                        <a:pt x="5" y="9"/>
                        <a:pt x="6" y="9"/>
                      </a:cubicBezTo>
                      <a:cubicBezTo>
                        <a:pt x="7" y="9"/>
                        <a:pt x="8" y="9"/>
                        <a:pt x="8" y="8"/>
                      </a:cubicBezTo>
                      <a:cubicBezTo>
                        <a:pt x="9" y="6"/>
                        <a:pt x="9" y="4"/>
                        <a:pt x="8" y="3"/>
                      </a:cubicBezTo>
                      <a:cubicBezTo>
                        <a:pt x="7" y="3"/>
                        <a:pt x="7" y="2"/>
                        <a:pt x="6" y="1"/>
                      </a:cubicBezTo>
                      <a:cubicBezTo>
                        <a:pt x="6" y="0"/>
                        <a:pt x="4" y="0"/>
                        <a:pt x="2" y="1"/>
                      </a:cubicBezTo>
                      <a:close/>
                      <a:moveTo>
                        <a:pt x="2" y="1"/>
                      </a:move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72" name="Freeform 189">
                  <a:extLst>
                    <a:ext uri="{FF2B5EF4-FFF2-40B4-BE49-F238E27FC236}">
                      <a16:creationId xmlns:a16="http://schemas.microsoft.com/office/drawing/2014/main" id="{DBD23757-D30A-F1EA-B48B-75D01D53CDE5}"/>
                    </a:ext>
                  </a:extLst>
                </p:cNvPr>
                <p:cNvSpPr>
                  <a:spLocks noEditPoints="1"/>
                </p:cNvSpPr>
                <p:nvPr/>
              </p:nvSpPr>
              <p:spPr bwMode="auto">
                <a:xfrm>
                  <a:off x="361" y="29"/>
                  <a:ext cx="14" cy="19"/>
                </a:xfrm>
                <a:custGeom>
                  <a:avLst/>
                  <a:gdLst>
                    <a:gd name="T0" fmla="*/ 4 w 7"/>
                    <a:gd name="T1" fmla="*/ 0 h 10"/>
                    <a:gd name="T2" fmla="*/ 0 w 7"/>
                    <a:gd name="T3" fmla="*/ 3 h 10"/>
                    <a:gd name="T4" fmla="*/ 0 w 7"/>
                    <a:gd name="T5" fmla="*/ 7 h 10"/>
                    <a:gd name="T6" fmla="*/ 4 w 7"/>
                    <a:gd name="T7" fmla="*/ 10 h 10"/>
                    <a:gd name="T8" fmla="*/ 7 w 7"/>
                    <a:gd name="T9" fmla="*/ 7 h 10"/>
                    <a:gd name="T10" fmla="*/ 7 w 7"/>
                    <a:gd name="T11" fmla="*/ 3 h 10"/>
                    <a:gd name="T12" fmla="*/ 4 w 7"/>
                    <a:gd name="T13" fmla="*/ 0 h 10"/>
                    <a:gd name="T14" fmla="*/ 4 w 7"/>
                    <a:gd name="T15" fmla="*/ 0 h 10"/>
                    <a:gd name="T16" fmla="*/ 4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4" y="0"/>
                      </a:moveTo>
                      <a:cubicBezTo>
                        <a:pt x="2" y="0"/>
                        <a:pt x="0" y="2"/>
                        <a:pt x="0" y="3"/>
                      </a:cubicBezTo>
                      <a:cubicBezTo>
                        <a:pt x="0" y="7"/>
                        <a:pt x="0" y="7"/>
                        <a:pt x="0" y="7"/>
                      </a:cubicBezTo>
                      <a:cubicBezTo>
                        <a:pt x="0" y="8"/>
                        <a:pt x="2" y="10"/>
                        <a:pt x="4" y="10"/>
                      </a:cubicBezTo>
                      <a:cubicBezTo>
                        <a:pt x="5" y="10"/>
                        <a:pt x="7" y="8"/>
                        <a:pt x="7" y="7"/>
                      </a:cubicBezTo>
                      <a:cubicBezTo>
                        <a:pt x="7" y="3"/>
                        <a:pt x="7" y="3"/>
                        <a:pt x="7" y="3"/>
                      </a:cubicBezTo>
                      <a:cubicBezTo>
                        <a:pt x="7" y="2"/>
                        <a:pt x="5" y="0"/>
                        <a:pt x="4" y="0"/>
                      </a:cubicBezTo>
                      <a:close/>
                      <a:moveTo>
                        <a:pt x="4" y="0"/>
                      </a:move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73" name="Freeform 190">
                  <a:extLst>
                    <a:ext uri="{FF2B5EF4-FFF2-40B4-BE49-F238E27FC236}">
                      <a16:creationId xmlns:a16="http://schemas.microsoft.com/office/drawing/2014/main" id="{28FB7006-3823-95C1-6990-319D3E148AE3}"/>
                    </a:ext>
                  </a:extLst>
                </p:cNvPr>
                <p:cNvSpPr>
                  <a:spLocks noEditPoints="1"/>
                </p:cNvSpPr>
                <p:nvPr/>
              </p:nvSpPr>
              <p:spPr bwMode="auto">
                <a:xfrm>
                  <a:off x="41" y="156"/>
                  <a:ext cx="56" cy="54"/>
                </a:xfrm>
                <a:custGeom>
                  <a:avLst/>
                  <a:gdLst>
                    <a:gd name="T0" fmla="*/ 29 w 29"/>
                    <a:gd name="T1" fmla="*/ 14 h 28"/>
                    <a:gd name="T2" fmla="*/ 14 w 29"/>
                    <a:gd name="T3" fmla="*/ 0 h 28"/>
                    <a:gd name="T4" fmla="*/ 0 w 29"/>
                    <a:gd name="T5" fmla="*/ 14 h 28"/>
                    <a:gd name="T6" fmla="*/ 14 w 29"/>
                    <a:gd name="T7" fmla="*/ 28 h 28"/>
                    <a:gd name="T8" fmla="*/ 29 w 29"/>
                    <a:gd name="T9" fmla="*/ 14 h 28"/>
                    <a:gd name="T10" fmla="*/ 14 w 29"/>
                    <a:gd name="T11" fmla="*/ 22 h 28"/>
                    <a:gd name="T12" fmla="*/ 6 w 29"/>
                    <a:gd name="T13" fmla="*/ 14 h 28"/>
                    <a:gd name="T14" fmla="*/ 14 w 29"/>
                    <a:gd name="T15" fmla="*/ 6 h 28"/>
                    <a:gd name="T16" fmla="*/ 22 w 29"/>
                    <a:gd name="T17" fmla="*/ 14 h 28"/>
                    <a:gd name="T18" fmla="*/ 14 w 29"/>
                    <a:gd name="T19" fmla="*/ 22 h 28"/>
                    <a:gd name="T20" fmla="*/ 14 w 29"/>
                    <a:gd name="T21" fmla="*/ 22 h 28"/>
                    <a:gd name="T22" fmla="*/ 14 w 29"/>
                    <a:gd name="T23"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8">
                      <a:moveTo>
                        <a:pt x="29" y="14"/>
                      </a:moveTo>
                      <a:cubicBezTo>
                        <a:pt x="29" y="6"/>
                        <a:pt x="22" y="0"/>
                        <a:pt x="14" y="0"/>
                      </a:cubicBezTo>
                      <a:cubicBezTo>
                        <a:pt x="6" y="0"/>
                        <a:pt x="0" y="6"/>
                        <a:pt x="0" y="14"/>
                      </a:cubicBezTo>
                      <a:cubicBezTo>
                        <a:pt x="0" y="22"/>
                        <a:pt x="6" y="28"/>
                        <a:pt x="14" y="28"/>
                      </a:cubicBezTo>
                      <a:cubicBezTo>
                        <a:pt x="22" y="28"/>
                        <a:pt x="29" y="22"/>
                        <a:pt x="29" y="14"/>
                      </a:cubicBezTo>
                      <a:close/>
                      <a:moveTo>
                        <a:pt x="14" y="22"/>
                      </a:moveTo>
                      <a:cubicBezTo>
                        <a:pt x="10" y="22"/>
                        <a:pt x="6" y="18"/>
                        <a:pt x="6" y="14"/>
                      </a:cubicBezTo>
                      <a:cubicBezTo>
                        <a:pt x="6" y="9"/>
                        <a:pt x="10" y="6"/>
                        <a:pt x="14" y="6"/>
                      </a:cubicBezTo>
                      <a:cubicBezTo>
                        <a:pt x="19" y="6"/>
                        <a:pt x="22" y="9"/>
                        <a:pt x="22" y="14"/>
                      </a:cubicBezTo>
                      <a:cubicBezTo>
                        <a:pt x="22" y="18"/>
                        <a:pt x="19" y="22"/>
                        <a:pt x="14" y="22"/>
                      </a:cubicBezTo>
                      <a:close/>
                      <a:moveTo>
                        <a:pt x="14" y="22"/>
                      </a:moveTo>
                      <a:cubicBezTo>
                        <a:pt x="14" y="22"/>
                        <a:pt x="14" y="22"/>
                        <a:pt x="14"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74" name="Freeform 191">
                  <a:extLst>
                    <a:ext uri="{FF2B5EF4-FFF2-40B4-BE49-F238E27FC236}">
                      <a16:creationId xmlns:a16="http://schemas.microsoft.com/office/drawing/2014/main" id="{4945F4CD-DC3A-E000-046A-E09A87A0239B}"/>
                    </a:ext>
                  </a:extLst>
                </p:cNvPr>
                <p:cNvSpPr>
                  <a:spLocks noEditPoints="1"/>
                </p:cNvSpPr>
                <p:nvPr/>
              </p:nvSpPr>
              <p:spPr bwMode="auto">
                <a:xfrm>
                  <a:off x="307" y="168"/>
                  <a:ext cx="12"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4" y="6"/>
                        <a:pt x="3" y="6"/>
                      </a:cubicBezTo>
                      <a:cubicBezTo>
                        <a:pt x="1" y="6"/>
                        <a:pt x="0" y="5"/>
                        <a:pt x="0" y="3"/>
                      </a:cubicBezTo>
                      <a:cubicBezTo>
                        <a:pt x="0" y="1"/>
                        <a:pt x="1" y="0"/>
                        <a:pt x="3" y="0"/>
                      </a:cubicBezTo>
                      <a:cubicBezTo>
                        <a:pt x="4"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75" name="Freeform 192">
                  <a:extLst>
                    <a:ext uri="{FF2B5EF4-FFF2-40B4-BE49-F238E27FC236}">
                      <a16:creationId xmlns:a16="http://schemas.microsoft.com/office/drawing/2014/main" id="{C31CA3B4-1C13-3F2E-F8F9-B7BF6171E802}"/>
                    </a:ext>
                  </a:extLst>
                </p:cNvPr>
                <p:cNvSpPr>
                  <a:spLocks noEditPoints="1"/>
                </p:cNvSpPr>
                <p:nvPr/>
              </p:nvSpPr>
              <p:spPr bwMode="auto">
                <a:xfrm>
                  <a:off x="282" y="168"/>
                  <a:ext cx="12"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76" name="Freeform 193">
                  <a:extLst>
                    <a:ext uri="{FF2B5EF4-FFF2-40B4-BE49-F238E27FC236}">
                      <a16:creationId xmlns:a16="http://schemas.microsoft.com/office/drawing/2014/main" id="{09EABD29-0EE0-8688-5618-2ADB9395311A}"/>
                    </a:ext>
                  </a:extLst>
                </p:cNvPr>
                <p:cNvSpPr>
                  <a:spLocks noEditPoints="1"/>
                </p:cNvSpPr>
                <p:nvPr/>
              </p:nvSpPr>
              <p:spPr bwMode="auto">
                <a:xfrm>
                  <a:off x="319" y="187"/>
                  <a:ext cx="11"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4"/>
                        <a:pt x="5" y="6"/>
                        <a:pt x="3" y="6"/>
                      </a:cubicBezTo>
                      <a:cubicBezTo>
                        <a:pt x="1" y="6"/>
                        <a:pt x="0" y="4"/>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77" name="Freeform 194">
                  <a:extLst>
                    <a:ext uri="{FF2B5EF4-FFF2-40B4-BE49-F238E27FC236}">
                      <a16:creationId xmlns:a16="http://schemas.microsoft.com/office/drawing/2014/main" id="{0F0C64CB-2324-14CB-EA22-FBDAAB0C96E4}"/>
                    </a:ext>
                  </a:extLst>
                </p:cNvPr>
                <p:cNvSpPr>
                  <a:spLocks noEditPoints="1"/>
                </p:cNvSpPr>
                <p:nvPr/>
              </p:nvSpPr>
              <p:spPr bwMode="auto">
                <a:xfrm>
                  <a:off x="294" y="187"/>
                  <a:ext cx="13" cy="11"/>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4"/>
                        <a:pt x="5" y="6"/>
                        <a:pt x="3" y="6"/>
                      </a:cubicBezTo>
                      <a:cubicBezTo>
                        <a:pt x="2" y="6"/>
                        <a:pt x="0" y="4"/>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78" name="Freeform 195">
                  <a:extLst>
                    <a:ext uri="{FF2B5EF4-FFF2-40B4-BE49-F238E27FC236}">
                      <a16:creationId xmlns:a16="http://schemas.microsoft.com/office/drawing/2014/main" id="{E79AA162-15B7-5A24-AD77-1774DB3867AC}"/>
                    </a:ext>
                  </a:extLst>
                </p:cNvPr>
                <p:cNvSpPr>
                  <a:spLocks noEditPoints="1"/>
                </p:cNvSpPr>
                <p:nvPr/>
              </p:nvSpPr>
              <p:spPr bwMode="auto">
                <a:xfrm>
                  <a:off x="257" y="168"/>
                  <a:ext cx="12"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79" name="Freeform 196">
                  <a:extLst>
                    <a:ext uri="{FF2B5EF4-FFF2-40B4-BE49-F238E27FC236}">
                      <a16:creationId xmlns:a16="http://schemas.microsoft.com/office/drawing/2014/main" id="{18F3765F-7D2D-3BCE-3CF4-699AC084D436}"/>
                    </a:ext>
                  </a:extLst>
                </p:cNvPr>
                <p:cNvSpPr>
                  <a:spLocks noEditPoints="1"/>
                </p:cNvSpPr>
                <p:nvPr/>
              </p:nvSpPr>
              <p:spPr bwMode="auto">
                <a:xfrm>
                  <a:off x="269" y="187"/>
                  <a:ext cx="13" cy="11"/>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4"/>
                        <a:pt x="5" y="6"/>
                        <a:pt x="4" y="6"/>
                      </a:cubicBezTo>
                      <a:cubicBezTo>
                        <a:pt x="2" y="6"/>
                        <a:pt x="0" y="4"/>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80" name="Freeform 197">
                  <a:extLst>
                    <a:ext uri="{FF2B5EF4-FFF2-40B4-BE49-F238E27FC236}">
                      <a16:creationId xmlns:a16="http://schemas.microsoft.com/office/drawing/2014/main" id="{F2C29302-F9A5-BB67-FD40-7F00BCF7C41E}"/>
                    </a:ext>
                  </a:extLst>
                </p:cNvPr>
                <p:cNvSpPr>
                  <a:spLocks noEditPoints="1"/>
                </p:cNvSpPr>
                <p:nvPr/>
              </p:nvSpPr>
              <p:spPr bwMode="auto">
                <a:xfrm>
                  <a:off x="232" y="168"/>
                  <a:ext cx="13" cy="11"/>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3" y="6"/>
                      </a:cubicBezTo>
                      <a:cubicBezTo>
                        <a:pt x="2" y="6"/>
                        <a:pt x="0" y="5"/>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81" name="Freeform 198">
                  <a:extLst>
                    <a:ext uri="{FF2B5EF4-FFF2-40B4-BE49-F238E27FC236}">
                      <a16:creationId xmlns:a16="http://schemas.microsoft.com/office/drawing/2014/main" id="{2664822F-8089-BA2B-4210-B8619CAFBBB5}"/>
                    </a:ext>
                  </a:extLst>
                </p:cNvPr>
                <p:cNvSpPr>
                  <a:spLocks noEditPoints="1"/>
                </p:cNvSpPr>
                <p:nvPr/>
              </p:nvSpPr>
              <p:spPr bwMode="auto">
                <a:xfrm>
                  <a:off x="245" y="187"/>
                  <a:ext cx="12"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4"/>
                        <a:pt x="4" y="6"/>
                        <a:pt x="3" y="6"/>
                      </a:cubicBezTo>
                      <a:cubicBezTo>
                        <a:pt x="1" y="6"/>
                        <a:pt x="0" y="4"/>
                        <a:pt x="0" y="3"/>
                      </a:cubicBezTo>
                      <a:cubicBezTo>
                        <a:pt x="0" y="1"/>
                        <a:pt x="1" y="0"/>
                        <a:pt x="3" y="0"/>
                      </a:cubicBezTo>
                      <a:cubicBezTo>
                        <a:pt x="4"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82" name="Freeform 199">
                  <a:extLst>
                    <a:ext uri="{FF2B5EF4-FFF2-40B4-BE49-F238E27FC236}">
                      <a16:creationId xmlns:a16="http://schemas.microsoft.com/office/drawing/2014/main" id="{F2CCCE6E-69CB-1975-ECFA-C7CD7422CD6E}"/>
                    </a:ext>
                  </a:extLst>
                </p:cNvPr>
                <p:cNvSpPr>
                  <a:spLocks noEditPoints="1"/>
                </p:cNvSpPr>
                <p:nvPr/>
              </p:nvSpPr>
              <p:spPr bwMode="auto">
                <a:xfrm>
                  <a:off x="207" y="168"/>
                  <a:ext cx="13" cy="11"/>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4" y="6"/>
                      </a:cubicBezTo>
                      <a:cubicBezTo>
                        <a:pt x="2" y="6"/>
                        <a:pt x="0" y="5"/>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83" name="Freeform 200">
                  <a:extLst>
                    <a:ext uri="{FF2B5EF4-FFF2-40B4-BE49-F238E27FC236}">
                      <a16:creationId xmlns:a16="http://schemas.microsoft.com/office/drawing/2014/main" id="{B32A1425-41EB-38C1-5CD8-29BA82426FD0}"/>
                    </a:ext>
                  </a:extLst>
                </p:cNvPr>
                <p:cNvSpPr>
                  <a:spLocks noEditPoints="1"/>
                </p:cNvSpPr>
                <p:nvPr/>
              </p:nvSpPr>
              <p:spPr bwMode="auto">
                <a:xfrm>
                  <a:off x="220" y="187"/>
                  <a:ext cx="12"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4"/>
                        <a:pt x="5" y="6"/>
                        <a:pt x="3" y="6"/>
                      </a:cubicBezTo>
                      <a:cubicBezTo>
                        <a:pt x="1" y="6"/>
                        <a:pt x="0" y="4"/>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84" name="Freeform 201">
                  <a:extLst>
                    <a:ext uri="{FF2B5EF4-FFF2-40B4-BE49-F238E27FC236}">
                      <a16:creationId xmlns:a16="http://schemas.microsoft.com/office/drawing/2014/main" id="{9D6954E9-9A7F-EBFF-4970-477C599DAE00}"/>
                    </a:ext>
                  </a:extLst>
                </p:cNvPr>
                <p:cNvSpPr>
                  <a:spLocks noEditPoints="1"/>
                </p:cNvSpPr>
                <p:nvPr/>
              </p:nvSpPr>
              <p:spPr bwMode="auto">
                <a:xfrm>
                  <a:off x="280" y="118"/>
                  <a:ext cx="21" cy="13"/>
                </a:xfrm>
                <a:custGeom>
                  <a:avLst/>
                  <a:gdLst>
                    <a:gd name="T0" fmla="*/ 4 w 11"/>
                    <a:gd name="T1" fmla="*/ 7 h 7"/>
                    <a:gd name="T2" fmla="*/ 8 w 11"/>
                    <a:gd name="T3" fmla="*/ 7 h 7"/>
                    <a:gd name="T4" fmla="*/ 11 w 11"/>
                    <a:gd name="T5" fmla="*/ 4 h 7"/>
                    <a:gd name="T6" fmla="*/ 8 w 11"/>
                    <a:gd name="T7" fmla="*/ 0 h 7"/>
                    <a:gd name="T8" fmla="*/ 3 w 11"/>
                    <a:gd name="T9" fmla="*/ 0 h 7"/>
                    <a:gd name="T10" fmla="*/ 0 w 11"/>
                    <a:gd name="T11" fmla="*/ 4 h 7"/>
                    <a:gd name="T12" fmla="*/ 3 w 11"/>
                    <a:gd name="T13" fmla="*/ 7 h 7"/>
                    <a:gd name="T14" fmla="*/ 4 w 11"/>
                    <a:gd name="T15" fmla="*/ 7 h 7"/>
                    <a:gd name="T16" fmla="*/ 4 w 11"/>
                    <a:gd name="T17" fmla="*/ 7 h 7"/>
                    <a:gd name="T18" fmla="*/ 4 w 11"/>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4" y="7"/>
                      </a:moveTo>
                      <a:cubicBezTo>
                        <a:pt x="8" y="7"/>
                        <a:pt x="8" y="7"/>
                        <a:pt x="8" y="7"/>
                      </a:cubicBezTo>
                      <a:cubicBezTo>
                        <a:pt x="9" y="7"/>
                        <a:pt x="11" y="5"/>
                        <a:pt x="11" y="4"/>
                      </a:cubicBezTo>
                      <a:cubicBezTo>
                        <a:pt x="11" y="2"/>
                        <a:pt x="9" y="0"/>
                        <a:pt x="8" y="0"/>
                      </a:cubicBezTo>
                      <a:cubicBezTo>
                        <a:pt x="3" y="0"/>
                        <a:pt x="3" y="0"/>
                        <a:pt x="3" y="0"/>
                      </a:cubicBezTo>
                      <a:cubicBezTo>
                        <a:pt x="1" y="0"/>
                        <a:pt x="0" y="2"/>
                        <a:pt x="0" y="4"/>
                      </a:cubicBezTo>
                      <a:cubicBezTo>
                        <a:pt x="0" y="5"/>
                        <a:pt x="1" y="7"/>
                        <a:pt x="3" y="7"/>
                      </a:cubicBezTo>
                      <a:lnTo>
                        <a:pt x="4" y="7"/>
                      </a:lnTo>
                      <a:close/>
                      <a:moveTo>
                        <a:pt x="4" y="7"/>
                      </a:moveTo>
                      <a:cubicBezTo>
                        <a:pt x="4" y="7"/>
                        <a:pt x="4" y="7"/>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85" name="Freeform 202">
                  <a:extLst>
                    <a:ext uri="{FF2B5EF4-FFF2-40B4-BE49-F238E27FC236}">
                      <a16:creationId xmlns:a16="http://schemas.microsoft.com/office/drawing/2014/main" id="{8FB07B41-CE3B-8CCB-EA35-58CCE7094DAC}"/>
                    </a:ext>
                  </a:extLst>
                </p:cNvPr>
                <p:cNvSpPr>
                  <a:spLocks noEditPoints="1"/>
                </p:cNvSpPr>
                <p:nvPr/>
              </p:nvSpPr>
              <p:spPr bwMode="auto">
                <a:xfrm>
                  <a:off x="354" y="123"/>
                  <a:ext cx="17" cy="18"/>
                </a:xfrm>
                <a:custGeom>
                  <a:avLst/>
                  <a:gdLst>
                    <a:gd name="T0" fmla="*/ 3 w 9"/>
                    <a:gd name="T1" fmla="*/ 8 h 9"/>
                    <a:gd name="T2" fmla="*/ 6 w 9"/>
                    <a:gd name="T3" fmla="*/ 9 h 9"/>
                    <a:gd name="T4" fmla="*/ 7 w 9"/>
                    <a:gd name="T5" fmla="*/ 8 h 9"/>
                    <a:gd name="T6" fmla="*/ 8 w 9"/>
                    <a:gd name="T7" fmla="*/ 4 h 9"/>
                    <a:gd name="T8" fmla="*/ 6 w 9"/>
                    <a:gd name="T9" fmla="*/ 1 h 9"/>
                    <a:gd name="T10" fmla="*/ 1 w 9"/>
                    <a:gd name="T11" fmla="*/ 1 h 9"/>
                    <a:gd name="T12" fmla="*/ 1 w 9"/>
                    <a:gd name="T13" fmla="*/ 6 h 9"/>
                    <a:gd name="T14" fmla="*/ 3 w 9"/>
                    <a:gd name="T15" fmla="*/ 8 h 9"/>
                    <a:gd name="T16" fmla="*/ 3 w 9"/>
                    <a:gd name="T17" fmla="*/ 8 h 9"/>
                    <a:gd name="T18" fmla="*/ 3 w 9"/>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8"/>
                      </a:moveTo>
                      <a:cubicBezTo>
                        <a:pt x="4" y="8"/>
                        <a:pt x="5" y="9"/>
                        <a:pt x="6" y="9"/>
                      </a:cubicBezTo>
                      <a:cubicBezTo>
                        <a:pt x="6" y="9"/>
                        <a:pt x="7" y="9"/>
                        <a:pt x="7" y="8"/>
                      </a:cubicBezTo>
                      <a:cubicBezTo>
                        <a:pt x="9" y="7"/>
                        <a:pt x="9" y="5"/>
                        <a:pt x="8" y="4"/>
                      </a:cubicBezTo>
                      <a:cubicBezTo>
                        <a:pt x="8" y="3"/>
                        <a:pt x="7" y="2"/>
                        <a:pt x="6" y="1"/>
                      </a:cubicBezTo>
                      <a:cubicBezTo>
                        <a:pt x="4" y="0"/>
                        <a:pt x="2" y="0"/>
                        <a:pt x="1" y="1"/>
                      </a:cubicBezTo>
                      <a:cubicBezTo>
                        <a:pt x="0" y="3"/>
                        <a:pt x="0" y="5"/>
                        <a:pt x="1" y="6"/>
                      </a:cubicBezTo>
                      <a:cubicBezTo>
                        <a:pt x="2" y="6"/>
                        <a:pt x="3" y="7"/>
                        <a:pt x="3" y="8"/>
                      </a:cubicBezTo>
                      <a:close/>
                      <a:moveTo>
                        <a:pt x="3" y="8"/>
                      </a:moveTo>
                      <a:cubicBezTo>
                        <a:pt x="3" y="8"/>
                        <a:pt x="3" y="8"/>
                        <a:pt x="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86" name="Freeform 203">
                  <a:extLst>
                    <a:ext uri="{FF2B5EF4-FFF2-40B4-BE49-F238E27FC236}">
                      <a16:creationId xmlns:a16="http://schemas.microsoft.com/office/drawing/2014/main" id="{ED1613F9-F2D1-C385-1FE9-B0C8166C23DA}"/>
                    </a:ext>
                  </a:extLst>
                </p:cNvPr>
                <p:cNvSpPr>
                  <a:spLocks noEditPoints="1"/>
                </p:cNvSpPr>
                <p:nvPr/>
              </p:nvSpPr>
              <p:spPr bwMode="auto">
                <a:xfrm>
                  <a:off x="305" y="118"/>
                  <a:ext cx="22" cy="13"/>
                </a:xfrm>
                <a:custGeom>
                  <a:avLst/>
                  <a:gdLst>
                    <a:gd name="T0" fmla="*/ 3 w 11"/>
                    <a:gd name="T1" fmla="*/ 7 h 7"/>
                    <a:gd name="T2" fmla="*/ 8 w 11"/>
                    <a:gd name="T3" fmla="*/ 7 h 7"/>
                    <a:gd name="T4" fmla="*/ 11 w 11"/>
                    <a:gd name="T5" fmla="*/ 4 h 7"/>
                    <a:gd name="T6" fmla="*/ 8 w 11"/>
                    <a:gd name="T7" fmla="*/ 0 h 7"/>
                    <a:gd name="T8" fmla="*/ 3 w 11"/>
                    <a:gd name="T9" fmla="*/ 0 h 7"/>
                    <a:gd name="T10" fmla="*/ 0 w 11"/>
                    <a:gd name="T11" fmla="*/ 4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4"/>
                      </a:cubicBezTo>
                      <a:cubicBezTo>
                        <a:pt x="11" y="2"/>
                        <a:pt x="10" y="0"/>
                        <a:pt x="8"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87" name="Freeform 204">
                  <a:extLst>
                    <a:ext uri="{FF2B5EF4-FFF2-40B4-BE49-F238E27FC236}">
                      <a16:creationId xmlns:a16="http://schemas.microsoft.com/office/drawing/2014/main" id="{3792FDD1-75A5-8E5D-9832-B1A0D1D838B1}"/>
                    </a:ext>
                  </a:extLst>
                </p:cNvPr>
                <p:cNvSpPr>
                  <a:spLocks noEditPoints="1"/>
                </p:cNvSpPr>
                <p:nvPr/>
              </p:nvSpPr>
              <p:spPr bwMode="auto">
                <a:xfrm>
                  <a:off x="228" y="118"/>
                  <a:ext cx="23" cy="13"/>
                </a:xfrm>
                <a:custGeom>
                  <a:avLst/>
                  <a:gdLst>
                    <a:gd name="T0" fmla="*/ 0 w 12"/>
                    <a:gd name="T1" fmla="*/ 4 h 7"/>
                    <a:gd name="T2" fmla="*/ 3 w 12"/>
                    <a:gd name="T3" fmla="*/ 7 h 7"/>
                    <a:gd name="T4" fmla="*/ 8 w 12"/>
                    <a:gd name="T5" fmla="*/ 7 h 7"/>
                    <a:gd name="T6" fmla="*/ 12 w 12"/>
                    <a:gd name="T7" fmla="*/ 4 h 7"/>
                    <a:gd name="T8" fmla="*/ 8 w 12"/>
                    <a:gd name="T9" fmla="*/ 0 h 7"/>
                    <a:gd name="T10" fmla="*/ 3 w 12"/>
                    <a:gd name="T11" fmla="*/ 0 h 7"/>
                    <a:gd name="T12" fmla="*/ 0 w 12"/>
                    <a:gd name="T13" fmla="*/ 4 h 7"/>
                    <a:gd name="T14" fmla="*/ 0 w 12"/>
                    <a:gd name="T15" fmla="*/ 4 h 7"/>
                    <a:gd name="T16" fmla="*/ 0 w 12"/>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4"/>
                      </a:moveTo>
                      <a:cubicBezTo>
                        <a:pt x="0" y="5"/>
                        <a:pt x="2" y="7"/>
                        <a:pt x="3" y="7"/>
                      </a:cubicBezTo>
                      <a:cubicBezTo>
                        <a:pt x="8" y="7"/>
                        <a:pt x="8" y="7"/>
                        <a:pt x="8" y="7"/>
                      </a:cubicBezTo>
                      <a:cubicBezTo>
                        <a:pt x="10" y="7"/>
                        <a:pt x="12" y="5"/>
                        <a:pt x="12" y="4"/>
                      </a:cubicBezTo>
                      <a:cubicBezTo>
                        <a:pt x="12" y="2"/>
                        <a:pt x="10" y="0"/>
                        <a:pt x="8" y="0"/>
                      </a:cubicBezTo>
                      <a:cubicBezTo>
                        <a:pt x="3" y="0"/>
                        <a:pt x="3" y="0"/>
                        <a:pt x="3" y="0"/>
                      </a:cubicBezTo>
                      <a:cubicBezTo>
                        <a:pt x="2" y="0"/>
                        <a:pt x="0" y="2"/>
                        <a:pt x="0" y="4"/>
                      </a:cubicBezTo>
                      <a:close/>
                      <a:moveTo>
                        <a:pt x="0" y="4"/>
                      </a:moveTo>
                      <a:cubicBezTo>
                        <a:pt x="0" y="4"/>
                        <a:pt x="0" y="4"/>
                        <a:pt x="0"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grpSp>
          <p:sp>
            <p:nvSpPr>
              <p:cNvPr id="170" name="Freeform 206">
                <a:extLst>
                  <a:ext uri="{FF2B5EF4-FFF2-40B4-BE49-F238E27FC236}">
                    <a16:creationId xmlns:a16="http://schemas.microsoft.com/office/drawing/2014/main" id="{E1F5A763-044B-3741-F3F4-6779F131CAA1}"/>
                  </a:ext>
                </a:extLst>
              </p:cNvPr>
              <p:cNvSpPr>
                <a:spLocks noEditPoints="1"/>
              </p:cNvSpPr>
              <p:nvPr/>
            </p:nvSpPr>
            <p:spPr bwMode="auto">
              <a:xfrm>
                <a:off x="356" y="221"/>
                <a:ext cx="17" cy="18"/>
              </a:xfrm>
              <a:custGeom>
                <a:avLst/>
                <a:gdLst>
                  <a:gd name="T0" fmla="*/ 2 w 9"/>
                  <a:gd name="T1" fmla="*/ 9 h 9"/>
                  <a:gd name="T2" fmla="*/ 4 w 9"/>
                  <a:gd name="T3" fmla="*/ 9 h 9"/>
                  <a:gd name="T4" fmla="*/ 6 w 9"/>
                  <a:gd name="T5" fmla="*/ 8 h 9"/>
                  <a:gd name="T6" fmla="*/ 8 w 9"/>
                  <a:gd name="T7" fmla="*/ 5 h 9"/>
                  <a:gd name="T8" fmla="*/ 7 w 9"/>
                  <a:gd name="T9" fmla="*/ 1 h 9"/>
                  <a:gd name="T10" fmla="*/ 3 w 9"/>
                  <a:gd name="T11" fmla="*/ 2 h 9"/>
                  <a:gd name="T12" fmla="*/ 1 w 9"/>
                  <a:gd name="T13" fmla="*/ 4 h 9"/>
                  <a:gd name="T14" fmla="*/ 2 w 9"/>
                  <a:gd name="T15" fmla="*/ 9 h 9"/>
                  <a:gd name="T16" fmla="*/ 2 w 9"/>
                  <a:gd name="T17" fmla="*/ 9 h 9"/>
                  <a:gd name="T18" fmla="*/ 2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9"/>
                    </a:moveTo>
                    <a:cubicBezTo>
                      <a:pt x="2" y="9"/>
                      <a:pt x="3" y="9"/>
                      <a:pt x="4" y="9"/>
                    </a:cubicBezTo>
                    <a:cubicBezTo>
                      <a:pt x="5" y="9"/>
                      <a:pt x="6" y="9"/>
                      <a:pt x="6" y="8"/>
                    </a:cubicBezTo>
                    <a:cubicBezTo>
                      <a:pt x="7" y="7"/>
                      <a:pt x="8" y="6"/>
                      <a:pt x="8" y="5"/>
                    </a:cubicBezTo>
                    <a:cubicBezTo>
                      <a:pt x="9" y="3"/>
                      <a:pt x="8" y="1"/>
                      <a:pt x="7" y="1"/>
                    </a:cubicBezTo>
                    <a:cubicBezTo>
                      <a:pt x="5" y="0"/>
                      <a:pt x="3" y="1"/>
                      <a:pt x="3" y="2"/>
                    </a:cubicBezTo>
                    <a:cubicBezTo>
                      <a:pt x="2" y="3"/>
                      <a:pt x="2" y="4"/>
                      <a:pt x="1" y="4"/>
                    </a:cubicBezTo>
                    <a:cubicBezTo>
                      <a:pt x="0" y="6"/>
                      <a:pt x="0" y="8"/>
                      <a:pt x="2" y="9"/>
                    </a:cubicBezTo>
                    <a:close/>
                    <a:moveTo>
                      <a:pt x="2" y="9"/>
                    </a:moveTo>
                    <a:cubicBezTo>
                      <a:pt x="2" y="9"/>
                      <a:pt x="2" y="9"/>
                      <a:pt x="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71" name="Freeform 207">
                <a:extLst>
                  <a:ext uri="{FF2B5EF4-FFF2-40B4-BE49-F238E27FC236}">
                    <a16:creationId xmlns:a16="http://schemas.microsoft.com/office/drawing/2014/main" id="{73E097C7-6909-F117-E315-DB3CBC91FE3F}"/>
                  </a:ext>
                </a:extLst>
              </p:cNvPr>
              <p:cNvSpPr>
                <a:spLocks noEditPoints="1"/>
              </p:cNvSpPr>
              <p:nvPr/>
            </p:nvSpPr>
            <p:spPr bwMode="auto">
              <a:xfrm>
                <a:off x="253" y="118"/>
                <a:ext cx="23" cy="13"/>
              </a:xfrm>
              <a:custGeom>
                <a:avLst/>
                <a:gdLst>
                  <a:gd name="T0" fmla="*/ 5 w 12"/>
                  <a:gd name="T1" fmla="*/ 7 h 7"/>
                  <a:gd name="T2" fmla="*/ 9 w 12"/>
                  <a:gd name="T3" fmla="*/ 7 h 7"/>
                  <a:gd name="T4" fmla="*/ 12 w 12"/>
                  <a:gd name="T5" fmla="*/ 4 h 7"/>
                  <a:gd name="T6" fmla="*/ 9 w 12"/>
                  <a:gd name="T7" fmla="*/ 0 h 7"/>
                  <a:gd name="T8" fmla="*/ 4 w 12"/>
                  <a:gd name="T9" fmla="*/ 0 h 7"/>
                  <a:gd name="T10" fmla="*/ 0 w 12"/>
                  <a:gd name="T11" fmla="*/ 4 h 7"/>
                  <a:gd name="T12" fmla="*/ 4 w 12"/>
                  <a:gd name="T13" fmla="*/ 7 h 7"/>
                  <a:gd name="T14" fmla="*/ 5 w 12"/>
                  <a:gd name="T15" fmla="*/ 7 h 7"/>
                  <a:gd name="T16" fmla="*/ 5 w 12"/>
                  <a:gd name="T17" fmla="*/ 7 h 7"/>
                  <a:gd name="T18" fmla="*/ 5 w 1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5" y="7"/>
                    </a:moveTo>
                    <a:cubicBezTo>
                      <a:pt x="9" y="7"/>
                      <a:pt x="9" y="7"/>
                      <a:pt x="9" y="7"/>
                    </a:cubicBezTo>
                    <a:cubicBezTo>
                      <a:pt x="10" y="7"/>
                      <a:pt x="12" y="5"/>
                      <a:pt x="12" y="4"/>
                    </a:cubicBezTo>
                    <a:cubicBezTo>
                      <a:pt x="12" y="2"/>
                      <a:pt x="10" y="0"/>
                      <a:pt x="9" y="0"/>
                    </a:cubicBezTo>
                    <a:cubicBezTo>
                      <a:pt x="4" y="0"/>
                      <a:pt x="4" y="0"/>
                      <a:pt x="4" y="0"/>
                    </a:cubicBezTo>
                    <a:cubicBezTo>
                      <a:pt x="2" y="0"/>
                      <a:pt x="0" y="2"/>
                      <a:pt x="0" y="4"/>
                    </a:cubicBezTo>
                    <a:cubicBezTo>
                      <a:pt x="0" y="5"/>
                      <a:pt x="2" y="7"/>
                      <a:pt x="4" y="7"/>
                    </a:cubicBezTo>
                    <a:lnTo>
                      <a:pt x="5" y="7"/>
                    </a:lnTo>
                    <a:close/>
                    <a:moveTo>
                      <a:pt x="5" y="7"/>
                    </a:moveTo>
                    <a:cubicBezTo>
                      <a:pt x="5" y="7"/>
                      <a:pt x="5" y="7"/>
                      <a:pt x="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72" name="Freeform 208">
                <a:extLst>
                  <a:ext uri="{FF2B5EF4-FFF2-40B4-BE49-F238E27FC236}">
                    <a16:creationId xmlns:a16="http://schemas.microsoft.com/office/drawing/2014/main" id="{7109DD36-8736-E659-9094-B8056F7F998C}"/>
                  </a:ext>
                </a:extLst>
              </p:cNvPr>
              <p:cNvSpPr>
                <a:spLocks noEditPoints="1"/>
              </p:cNvSpPr>
              <p:nvPr/>
            </p:nvSpPr>
            <p:spPr bwMode="auto">
              <a:xfrm>
                <a:off x="4" y="150"/>
                <a:ext cx="11" cy="18"/>
              </a:xfrm>
              <a:custGeom>
                <a:avLst/>
                <a:gdLst>
                  <a:gd name="T0" fmla="*/ 3 w 6"/>
                  <a:gd name="T1" fmla="*/ 9 h 9"/>
                  <a:gd name="T2" fmla="*/ 6 w 6"/>
                  <a:gd name="T3" fmla="*/ 6 h 9"/>
                  <a:gd name="T4" fmla="*/ 6 w 6"/>
                  <a:gd name="T5" fmla="*/ 3 h 9"/>
                  <a:gd name="T6" fmla="*/ 3 w 6"/>
                  <a:gd name="T7" fmla="*/ 0 h 9"/>
                  <a:gd name="T8" fmla="*/ 0 w 6"/>
                  <a:gd name="T9" fmla="*/ 3 h 9"/>
                  <a:gd name="T10" fmla="*/ 0 w 6"/>
                  <a:gd name="T11" fmla="*/ 6 h 9"/>
                  <a:gd name="T12" fmla="*/ 3 w 6"/>
                  <a:gd name="T13" fmla="*/ 9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5" y="9"/>
                      <a:pt x="6" y="8"/>
                      <a:pt x="6" y="6"/>
                    </a:cubicBezTo>
                    <a:cubicBezTo>
                      <a:pt x="6" y="3"/>
                      <a:pt x="6" y="3"/>
                      <a:pt x="6" y="3"/>
                    </a:cubicBezTo>
                    <a:cubicBezTo>
                      <a:pt x="6" y="1"/>
                      <a:pt x="5" y="0"/>
                      <a:pt x="3" y="0"/>
                    </a:cubicBezTo>
                    <a:cubicBezTo>
                      <a:pt x="1" y="0"/>
                      <a:pt x="0" y="1"/>
                      <a:pt x="0" y="3"/>
                    </a:cubicBezTo>
                    <a:cubicBezTo>
                      <a:pt x="0" y="6"/>
                      <a:pt x="0" y="6"/>
                      <a:pt x="0" y="6"/>
                    </a:cubicBezTo>
                    <a:cubicBezTo>
                      <a:pt x="0" y="8"/>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73" name="Freeform 209">
                <a:extLst>
                  <a:ext uri="{FF2B5EF4-FFF2-40B4-BE49-F238E27FC236}">
                    <a16:creationId xmlns:a16="http://schemas.microsoft.com/office/drawing/2014/main" id="{F12F8B7F-292C-16E2-8277-EA3E689D3944}"/>
                  </a:ext>
                </a:extLst>
              </p:cNvPr>
              <p:cNvSpPr>
                <a:spLocks noEditPoints="1"/>
              </p:cNvSpPr>
              <p:nvPr/>
            </p:nvSpPr>
            <p:spPr bwMode="auto">
              <a:xfrm>
                <a:off x="4" y="200"/>
                <a:ext cx="11" cy="19"/>
              </a:xfrm>
              <a:custGeom>
                <a:avLst/>
                <a:gdLst>
                  <a:gd name="T0" fmla="*/ 3 w 6"/>
                  <a:gd name="T1" fmla="*/ 10 h 10"/>
                  <a:gd name="T2" fmla="*/ 6 w 6"/>
                  <a:gd name="T3" fmla="*/ 7 h 10"/>
                  <a:gd name="T4" fmla="*/ 6 w 6"/>
                  <a:gd name="T5" fmla="*/ 3 h 10"/>
                  <a:gd name="T6" fmla="*/ 3 w 6"/>
                  <a:gd name="T7" fmla="*/ 0 h 10"/>
                  <a:gd name="T8" fmla="*/ 0 w 6"/>
                  <a:gd name="T9" fmla="*/ 3 h 10"/>
                  <a:gd name="T10" fmla="*/ 0 w 6"/>
                  <a:gd name="T11" fmla="*/ 7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7"/>
                    </a:cubicBezTo>
                    <a:cubicBezTo>
                      <a:pt x="6" y="3"/>
                      <a:pt x="6" y="3"/>
                      <a:pt x="6" y="3"/>
                    </a:cubicBezTo>
                    <a:cubicBezTo>
                      <a:pt x="6" y="1"/>
                      <a:pt x="5" y="0"/>
                      <a:pt x="3" y="0"/>
                    </a:cubicBezTo>
                    <a:cubicBezTo>
                      <a:pt x="1" y="0"/>
                      <a:pt x="0" y="1"/>
                      <a:pt x="0" y="3"/>
                    </a:cubicBezTo>
                    <a:cubicBezTo>
                      <a:pt x="0" y="7"/>
                      <a:pt x="0" y="7"/>
                      <a:pt x="0" y="7"/>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74" name="Freeform 210">
                <a:extLst>
                  <a:ext uri="{FF2B5EF4-FFF2-40B4-BE49-F238E27FC236}">
                    <a16:creationId xmlns:a16="http://schemas.microsoft.com/office/drawing/2014/main" id="{4C1E2A2A-CBA1-4110-6CAF-25341DC98BD4}"/>
                  </a:ext>
                </a:extLst>
              </p:cNvPr>
              <p:cNvSpPr>
                <a:spLocks noEditPoints="1"/>
              </p:cNvSpPr>
              <p:nvPr/>
            </p:nvSpPr>
            <p:spPr bwMode="auto">
              <a:xfrm>
                <a:off x="361" y="196"/>
                <a:ext cx="14" cy="20"/>
              </a:xfrm>
              <a:custGeom>
                <a:avLst/>
                <a:gdLst>
                  <a:gd name="T0" fmla="*/ 4 w 7"/>
                  <a:gd name="T1" fmla="*/ 0 h 10"/>
                  <a:gd name="T2" fmla="*/ 0 w 7"/>
                  <a:gd name="T3" fmla="*/ 4 h 10"/>
                  <a:gd name="T4" fmla="*/ 0 w 7"/>
                  <a:gd name="T5" fmla="*/ 7 h 10"/>
                  <a:gd name="T6" fmla="*/ 4 w 7"/>
                  <a:gd name="T7" fmla="*/ 10 h 10"/>
                  <a:gd name="T8" fmla="*/ 7 w 7"/>
                  <a:gd name="T9" fmla="*/ 7 h 10"/>
                  <a:gd name="T10" fmla="*/ 7 w 7"/>
                  <a:gd name="T11" fmla="*/ 4 h 10"/>
                  <a:gd name="T12" fmla="*/ 4 w 7"/>
                  <a:gd name="T13" fmla="*/ 0 h 10"/>
                  <a:gd name="T14" fmla="*/ 4 w 7"/>
                  <a:gd name="T15" fmla="*/ 0 h 10"/>
                  <a:gd name="T16" fmla="*/ 4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4" y="0"/>
                    </a:moveTo>
                    <a:cubicBezTo>
                      <a:pt x="2" y="0"/>
                      <a:pt x="0" y="2"/>
                      <a:pt x="0" y="4"/>
                    </a:cubicBezTo>
                    <a:cubicBezTo>
                      <a:pt x="0" y="7"/>
                      <a:pt x="0" y="7"/>
                      <a:pt x="0" y="7"/>
                    </a:cubicBezTo>
                    <a:cubicBezTo>
                      <a:pt x="0" y="9"/>
                      <a:pt x="2" y="10"/>
                      <a:pt x="4" y="10"/>
                    </a:cubicBezTo>
                    <a:cubicBezTo>
                      <a:pt x="5" y="10"/>
                      <a:pt x="7" y="9"/>
                      <a:pt x="7" y="7"/>
                    </a:cubicBezTo>
                    <a:cubicBezTo>
                      <a:pt x="7" y="4"/>
                      <a:pt x="7" y="4"/>
                      <a:pt x="7" y="4"/>
                    </a:cubicBezTo>
                    <a:cubicBezTo>
                      <a:pt x="7" y="2"/>
                      <a:pt x="5" y="0"/>
                      <a:pt x="4" y="0"/>
                    </a:cubicBezTo>
                    <a:close/>
                    <a:moveTo>
                      <a:pt x="4" y="0"/>
                    </a:move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75" name="Freeform 211">
                <a:extLst>
                  <a:ext uri="{FF2B5EF4-FFF2-40B4-BE49-F238E27FC236}">
                    <a16:creationId xmlns:a16="http://schemas.microsoft.com/office/drawing/2014/main" id="{489DA90B-FA3F-2704-0B85-265156E35FC3}"/>
                  </a:ext>
                </a:extLst>
              </p:cNvPr>
              <p:cNvSpPr>
                <a:spLocks noEditPoints="1"/>
              </p:cNvSpPr>
              <p:nvPr/>
            </p:nvSpPr>
            <p:spPr bwMode="auto">
              <a:xfrm>
                <a:off x="4" y="125"/>
                <a:ext cx="17" cy="18"/>
              </a:xfrm>
              <a:custGeom>
                <a:avLst/>
                <a:gdLst>
                  <a:gd name="T0" fmla="*/ 8 w 9"/>
                  <a:gd name="T1" fmla="*/ 6 h 9"/>
                  <a:gd name="T2" fmla="*/ 8 w 9"/>
                  <a:gd name="T3" fmla="*/ 1 h 9"/>
                  <a:gd name="T4" fmla="*/ 3 w 9"/>
                  <a:gd name="T5" fmla="*/ 1 h 9"/>
                  <a:gd name="T6" fmla="*/ 1 w 9"/>
                  <a:gd name="T7" fmla="*/ 5 h 9"/>
                  <a:gd name="T8" fmla="*/ 3 w 9"/>
                  <a:gd name="T9" fmla="*/ 9 h 9"/>
                  <a:gd name="T10" fmla="*/ 4 w 9"/>
                  <a:gd name="T11" fmla="*/ 9 h 9"/>
                  <a:gd name="T12" fmla="*/ 7 w 9"/>
                  <a:gd name="T13" fmla="*/ 8 h 9"/>
                  <a:gd name="T14" fmla="*/ 8 w 9"/>
                  <a:gd name="T15" fmla="*/ 6 h 9"/>
                  <a:gd name="T16" fmla="*/ 8 w 9"/>
                  <a:gd name="T17" fmla="*/ 6 h 9"/>
                  <a:gd name="T18" fmla="*/ 8 w 9"/>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8" y="6"/>
                    </a:moveTo>
                    <a:cubicBezTo>
                      <a:pt x="9" y="4"/>
                      <a:pt x="9" y="2"/>
                      <a:pt x="8" y="1"/>
                    </a:cubicBezTo>
                    <a:cubicBezTo>
                      <a:pt x="6" y="0"/>
                      <a:pt x="4" y="0"/>
                      <a:pt x="3" y="1"/>
                    </a:cubicBezTo>
                    <a:cubicBezTo>
                      <a:pt x="2" y="2"/>
                      <a:pt x="2" y="4"/>
                      <a:pt x="1" y="5"/>
                    </a:cubicBezTo>
                    <a:cubicBezTo>
                      <a:pt x="0" y="7"/>
                      <a:pt x="1" y="8"/>
                      <a:pt x="3" y="9"/>
                    </a:cubicBezTo>
                    <a:cubicBezTo>
                      <a:pt x="3" y="9"/>
                      <a:pt x="4" y="9"/>
                      <a:pt x="4" y="9"/>
                    </a:cubicBezTo>
                    <a:cubicBezTo>
                      <a:pt x="5" y="9"/>
                      <a:pt x="6" y="9"/>
                      <a:pt x="7" y="8"/>
                    </a:cubicBezTo>
                    <a:cubicBezTo>
                      <a:pt x="7" y="7"/>
                      <a:pt x="8" y="6"/>
                      <a:pt x="8" y="6"/>
                    </a:cubicBezTo>
                    <a:close/>
                    <a:moveTo>
                      <a:pt x="8" y="6"/>
                    </a:moveTo>
                    <a:cubicBezTo>
                      <a:pt x="8" y="6"/>
                      <a:pt x="8" y="6"/>
                      <a:pt x="8"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76" name="Freeform 212">
                <a:extLst>
                  <a:ext uri="{FF2B5EF4-FFF2-40B4-BE49-F238E27FC236}">
                    <a16:creationId xmlns:a16="http://schemas.microsoft.com/office/drawing/2014/main" id="{DFCFDF2C-61CD-1A01-8E04-9248FA1CE71C}"/>
                  </a:ext>
                </a:extLst>
              </p:cNvPr>
              <p:cNvSpPr>
                <a:spLocks noEditPoints="1"/>
              </p:cNvSpPr>
              <p:nvPr/>
            </p:nvSpPr>
            <p:spPr bwMode="auto">
              <a:xfrm>
                <a:off x="6" y="223"/>
                <a:ext cx="17" cy="20"/>
              </a:xfrm>
              <a:custGeom>
                <a:avLst/>
                <a:gdLst>
                  <a:gd name="T0" fmla="*/ 2 w 9"/>
                  <a:gd name="T1" fmla="*/ 1 h 10"/>
                  <a:gd name="T2" fmla="*/ 1 w 9"/>
                  <a:gd name="T3" fmla="*/ 6 h 10"/>
                  <a:gd name="T4" fmla="*/ 4 w 9"/>
                  <a:gd name="T5" fmla="*/ 9 h 10"/>
                  <a:gd name="T6" fmla="*/ 6 w 9"/>
                  <a:gd name="T7" fmla="*/ 10 h 10"/>
                  <a:gd name="T8" fmla="*/ 8 w 9"/>
                  <a:gd name="T9" fmla="*/ 9 h 10"/>
                  <a:gd name="T10" fmla="*/ 8 w 9"/>
                  <a:gd name="T11" fmla="*/ 4 h 10"/>
                  <a:gd name="T12" fmla="*/ 6 w 9"/>
                  <a:gd name="T13" fmla="*/ 2 h 10"/>
                  <a:gd name="T14" fmla="*/ 2 w 9"/>
                  <a:gd name="T15" fmla="*/ 1 h 10"/>
                  <a:gd name="T16" fmla="*/ 2 w 9"/>
                  <a:gd name="T17" fmla="*/ 1 h 10"/>
                  <a:gd name="T18" fmla="*/ 2 w 9"/>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2" y="1"/>
                    </a:moveTo>
                    <a:cubicBezTo>
                      <a:pt x="1" y="2"/>
                      <a:pt x="0" y="4"/>
                      <a:pt x="1" y="6"/>
                    </a:cubicBezTo>
                    <a:cubicBezTo>
                      <a:pt x="2" y="7"/>
                      <a:pt x="3" y="8"/>
                      <a:pt x="4" y="9"/>
                    </a:cubicBezTo>
                    <a:cubicBezTo>
                      <a:pt x="4" y="9"/>
                      <a:pt x="5" y="10"/>
                      <a:pt x="6" y="10"/>
                    </a:cubicBezTo>
                    <a:cubicBezTo>
                      <a:pt x="7" y="10"/>
                      <a:pt x="8" y="9"/>
                      <a:pt x="8" y="9"/>
                    </a:cubicBezTo>
                    <a:cubicBezTo>
                      <a:pt x="9" y="7"/>
                      <a:pt x="9" y="5"/>
                      <a:pt x="8" y="4"/>
                    </a:cubicBezTo>
                    <a:cubicBezTo>
                      <a:pt x="7" y="4"/>
                      <a:pt x="7" y="3"/>
                      <a:pt x="6" y="2"/>
                    </a:cubicBezTo>
                    <a:cubicBezTo>
                      <a:pt x="6" y="1"/>
                      <a:pt x="4" y="0"/>
                      <a:pt x="2" y="1"/>
                    </a:cubicBezTo>
                    <a:close/>
                    <a:moveTo>
                      <a:pt x="2" y="1"/>
                    </a:move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77" name="Freeform 213">
                <a:extLst>
                  <a:ext uri="{FF2B5EF4-FFF2-40B4-BE49-F238E27FC236}">
                    <a16:creationId xmlns:a16="http://schemas.microsoft.com/office/drawing/2014/main" id="{D928733F-2522-072A-4C8C-68F82F984FC4}"/>
                  </a:ext>
                </a:extLst>
              </p:cNvPr>
              <p:cNvSpPr>
                <a:spLocks noEditPoints="1"/>
              </p:cNvSpPr>
              <p:nvPr/>
            </p:nvSpPr>
            <p:spPr bwMode="auto">
              <a:xfrm>
                <a:off x="203" y="118"/>
                <a:ext cx="23" cy="13"/>
              </a:xfrm>
              <a:custGeom>
                <a:avLst/>
                <a:gdLst>
                  <a:gd name="T0" fmla="*/ 3 w 12"/>
                  <a:gd name="T1" fmla="*/ 7 h 7"/>
                  <a:gd name="T2" fmla="*/ 8 w 12"/>
                  <a:gd name="T3" fmla="*/ 7 h 7"/>
                  <a:gd name="T4" fmla="*/ 12 w 12"/>
                  <a:gd name="T5" fmla="*/ 4 h 7"/>
                  <a:gd name="T6" fmla="*/ 8 w 12"/>
                  <a:gd name="T7" fmla="*/ 0 h 7"/>
                  <a:gd name="T8" fmla="*/ 3 w 12"/>
                  <a:gd name="T9" fmla="*/ 0 h 7"/>
                  <a:gd name="T10" fmla="*/ 0 w 12"/>
                  <a:gd name="T11" fmla="*/ 4 h 7"/>
                  <a:gd name="T12" fmla="*/ 3 w 12"/>
                  <a:gd name="T13" fmla="*/ 7 h 7"/>
                  <a:gd name="T14" fmla="*/ 3 w 12"/>
                  <a:gd name="T15" fmla="*/ 7 h 7"/>
                  <a:gd name="T16" fmla="*/ 3 w 12"/>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3" y="7"/>
                    </a:moveTo>
                    <a:cubicBezTo>
                      <a:pt x="8" y="7"/>
                      <a:pt x="8" y="7"/>
                      <a:pt x="8" y="7"/>
                    </a:cubicBezTo>
                    <a:cubicBezTo>
                      <a:pt x="10" y="7"/>
                      <a:pt x="12" y="5"/>
                      <a:pt x="12" y="4"/>
                    </a:cubicBezTo>
                    <a:cubicBezTo>
                      <a:pt x="12" y="2"/>
                      <a:pt x="10" y="0"/>
                      <a:pt x="8" y="0"/>
                    </a:cubicBezTo>
                    <a:cubicBezTo>
                      <a:pt x="3" y="0"/>
                      <a:pt x="3" y="0"/>
                      <a:pt x="3" y="0"/>
                    </a:cubicBezTo>
                    <a:cubicBezTo>
                      <a:pt x="2" y="0"/>
                      <a:pt x="0" y="2"/>
                      <a:pt x="0" y="4"/>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78" name="Freeform 214">
                <a:extLst>
                  <a:ext uri="{FF2B5EF4-FFF2-40B4-BE49-F238E27FC236}">
                    <a16:creationId xmlns:a16="http://schemas.microsoft.com/office/drawing/2014/main" id="{AD8CD664-2522-4B19-7914-703204D93B33}"/>
                  </a:ext>
                </a:extLst>
              </p:cNvPr>
              <p:cNvSpPr>
                <a:spLocks noEditPoints="1"/>
              </p:cNvSpPr>
              <p:nvPr/>
            </p:nvSpPr>
            <p:spPr bwMode="auto">
              <a:xfrm>
                <a:off x="361" y="171"/>
                <a:ext cx="14" cy="20"/>
              </a:xfrm>
              <a:custGeom>
                <a:avLst/>
                <a:gdLst>
                  <a:gd name="T0" fmla="*/ 4 w 7"/>
                  <a:gd name="T1" fmla="*/ 0 h 10"/>
                  <a:gd name="T2" fmla="*/ 0 w 7"/>
                  <a:gd name="T3" fmla="*/ 3 h 10"/>
                  <a:gd name="T4" fmla="*/ 0 w 7"/>
                  <a:gd name="T5" fmla="*/ 7 h 10"/>
                  <a:gd name="T6" fmla="*/ 4 w 7"/>
                  <a:gd name="T7" fmla="*/ 10 h 10"/>
                  <a:gd name="T8" fmla="*/ 7 w 7"/>
                  <a:gd name="T9" fmla="*/ 7 h 10"/>
                  <a:gd name="T10" fmla="*/ 7 w 7"/>
                  <a:gd name="T11" fmla="*/ 3 h 10"/>
                  <a:gd name="T12" fmla="*/ 4 w 7"/>
                  <a:gd name="T13" fmla="*/ 0 h 10"/>
                  <a:gd name="T14" fmla="*/ 4 w 7"/>
                  <a:gd name="T15" fmla="*/ 0 h 10"/>
                  <a:gd name="T16" fmla="*/ 4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4" y="0"/>
                    </a:moveTo>
                    <a:cubicBezTo>
                      <a:pt x="2" y="0"/>
                      <a:pt x="0" y="2"/>
                      <a:pt x="0" y="3"/>
                    </a:cubicBezTo>
                    <a:cubicBezTo>
                      <a:pt x="0" y="7"/>
                      <a:pt x="0" y="7"/>
                      <a:pt x="0" y="7"/>
                    </a:cubicBezTo>
                    <a:cubicBezTo>
                      <a:pt x="0" y="8"/>
                      <a:pt x="2" y="10"/>
                      <a:pt x="4" y="10"/>
                    </a:cubicBezTo>
                    <a:cubicBezTo>
                      <a:pt x="5" y="10"/>
                      <a:pt x="7" y="8"/>
                      <a:pt x="7" y="7"/>
                    </a:cubicBezTo>
                    <a:cubicBezTo>
                      <a:pt x="7" y="3"/>
                      <a:pt x="7" y="3"/>
                      <a:pt x="7" y="3"/>
                    </a:cubicBezTo>
                    <a:cubicBezTo>
                      <a:pt x="7" y="2"/>
                      <a:pt x="5" y="0"/>
                      <a:pt x="4" y="0"/>
                    </a:cubicBezTo>
                    <a:close/>
                    <a:moveTo>
                      <a:pt x="4" y="0"/>
                    </a:move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79" name="Freeform 215">
                <a:extLst>
                  <a:ext uri="{FF2B5EF4-FFF2-40B4-BE49-F238E27FC236}">
                    <a16:creationId xmlns:a16="http://schemas.microsoft.com/office/drawing/2014/main" id="{B21CB8CA-1C80-B293-471B-83307D11CA17}"/>
                  </a:ext>
                </a:extLst>
              </p:cNvPr>
              <p:cNvSpPr>
                <a:spLocks noEditPoints="1"/>
              </p:cNvSpPr>
              <p:nvPr/>
            </p:nvSpPr>
            <p:spPr bwMode="auto">
              <a:xfrm>
                <a:off x="361" y="146"/>
                <a:ext cx="14" cy="20"/>
              </a:xfrm>
              <a:custGeom>
                <a:avLst/>
                <a:gdLst>
                  <a:gd name="T0" fmla="*/ 4 w 7"/>
                  <a:gd name="T1" fmla="*/ 0 h 10"/>
                  <a:gd name="T2" fmla="*/ 0 w 7"/>
                  <a:gd name="T3" fmla="*/ 3 h 10"/>
                  <a:gd name="T4" fmla="*/ 0 w 7"/>
                  <a:gd name="T5" fmla="*/ 7 h 10"/>
                  <a:gd name="T6" fmla="*/ 4 w 7"/>
                  <a:gd name="T7" fmla="*/ 10 h 10"/>
                  <a:gd name="T8" fmla="*/ 7 w 7"/>
                  <a:gd name="T9" fmla="*/ 7 h 10"/>
                  <a:gd name="T10" fmla="*/ 7 w 7"/>
                  <a:gd name="T11" fmla="*/ 3 h 10"/>
                  <a:gd name="T12" fmla="*/ 4 w 7"/>
                  <a:gd name="T13" fmla="*/ 0 h 10"/>
                  <a:gd name="T14" fmla="*/ 4 w 7"/>
                  <a:gd name="T15" fmla="*/ 0 h 10"/>
                  <a:gd name="T16" fmla="*/ 4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4" y="0"/>
                    </a:moveTo>
                    <a:cubicBezTo>
                      <a:pt x="2" y="0"/>
                      <a:pt x="0" y="1"/>
                      <a:pt x="0" y="3"/>
                    </a:cubicBezTo>
                    <a:cubicBezTo>
                      <a:pt x="0" y="7"/>
                      <a:pt x="0" y="7"/>
                      <a:pt x="0" y="7"/>
                    </a:cubicBezTo>
                    <a:cubicBezTo>
                      <a:pt x="0" y="8"/>
                      <a:pt x="2" y="10"/>
                      <a:pt x="4" y="10"/>
                    </a:cubicBezTo>
                    <a:cubicBezTo>
                      <a:pt x="5" y="10"/>
                      <a:pt x="7" y="8"/>
                      <a:pt x="7" y="7"/>
                    </a:cubicBezTo>
                    <a:cubicBezTo>
                      <a:pt x="7" y="3"/>
                      <a:pt x="7" y="3"/>
                      <a:pt x="7" y="3"/>
                    </a:cubicBezTo>
                    <a:cubicBezTo>
                      <a:pt x="7" y="1"/>
                      <a:pt x="5" y="0"/>
                      <a:pt x="4" y="0"/>
                    </a:cubicBezTo>
                    <a:close/>
                    <a:moveTo>
                      <a:pt x="4" y="0"/>
                    </a:move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80" name="Freeform 216">
                <a:extLst>
                  <a:ext uri="{FF2B5EF4-FFF2-40B4-BE49-F238E27FC236}">
                    <a16:creationId xmlns:a16="http://schemas.microsoft.com/office/drawing/2014/main" id="{64DDE32D-61B2-D618-2CE1-D11DFFEC8F2C}"/>
                  </a:ext>
                </a:extLst>
              </p:cNvPr>
              <p:cNvSpPr>
                <a:spLocks noEditPoints="1"/>
              </p:cNvSpPr>
              <p:nvPr/>
            </p:nvSpPr>
            <p:spPr bwMode="auto">
              <a:xfrm>
                <a:off x="25" y="118"/>
                <a:ext cx="23" cy="13"/>
              </a:xfrm>
              <a:custGeom>
                <a:avLst/>
                <a:gdLst>
                  <a:gd name="T0" fmla="*/ 3 w 12"/>
                  <a:gd name="T1" fmla="*/ 7 h 7"/>
                  <a:gd name="T2" fmla="*/ 8 w 12"/>
                  <a:gd name="T3" fmla="*/ 7 h 7"/>
                  <a:gd name="T4" fmla="*/ 12 w 12"/>
                  <a:gd name="T5" fmla="*/ 4 h 7"/>
                  <a:gd name="T6" fmla="*/ 8 w 12"/>
                  <a:gd name="T7" fmla="*/ 0 h 7"/>
                  <a:gd name="T8" fmla="*/ 3 w 12"/>
                  <a:gd name="T9" fmla="*/ 0 h 7"/>
                  <a:gd name="T10" fmla="*/ 0 w 12"/>
                  <a:gd name="T11" fmla="*/ 4 h 7"/>
                  <a:gd name="T12" fmla="*/ 3 w 12"/>
                  <a:gd name="T13" fmla="*/ 7 h 7"/>
                  <a:gd name="T14" fmla="*/ 3 w 12"/>
                  <a:gd name="T15" fmla="*/ 7 h 7"/>
                  <a:gd name="T16" fmla="*/ 3 w 12"/>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3" y="7"/>
                    </a:moveTo>
                    <a:cubicBezTo>
                      <a:pt x="8" y="7"/>
                      <a:pt x="8" y="7"/>
                      <a:pt x="8" y="7"/>
                    </a:cubicBezTo>
                    <a:cubicBezTo>
                      <a:pt x="10" y="7"/>
                      <a:pt x="12" y="5"/>
                      <a:pt x="12" y="4"/>
                    </a:cubicBezTo>
                    <a:cubicBezTo>
                      <a:pt x="12" y="2"/>
                      <a:pt x="10" y="0"/>
                      <a:pt x="8" y="0"/>
                    </a:cubicBezTo>
                    <a:cubicBezTo>
                      <a:pt x="3" y="0"/>
                      <a:pt x="3" y="0"/>
                      <a:pt x="3" y="0"/>
                    </a:cubicBezTo>
                    <a:cubicBezTo>
                      <a:pt x="2" y="0"/>
                      <a:pt x="0" y="2"/>
                      <a:pt x="0" y="4"/>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81" name="Freeform 217">
                <a:extLst>
                  <a:ext uri="{FF2B5EF4-FFF2-40B4-BE49-F238E27FC236}">
                    <a16:creationId xmlns:a16="http://schemas.microsoft.com/office/drawing/2014/main" id="{31E67224-A375-8540-7774-7CB772ED9E2D}"/>
                  </a:ext>
                </a:extLst>
              </p:cNvPr>
              <p:cNvSpPr>
                <a:spLocks noEditPoints="1"/>
              </p:cNvSpPr>
              <p:nvPr/>
            </p:nvSpPr>
            <p:spPr bwMode="auto">
              <a:xfrm>
                <a:off x="4" y="175"/>
                <a:ext cx="11" cy="19"/>
              </a:xfrm>
              <a:custGeom>
                <a:avLst/>
                <a:gdLst>
                  <a:gd name="T0" fmla="*/ 3 w 6"/>
                  <a:gd name="T1" fmla="*/ 10 h 10"/>
                  <a:gd name="T2" fmla="*/ 6 w 6"/>
                  <a:gd name="T3" fmla="*/ 6 h 10"/>
                  <a:gd name="T4" fmla="*/ 6 w 6"/>
                  <a:gd name="T5" fmla="*/ 3 h 10"/>
                  <a:gd name="T6" fmla="*/ 3 w 6"/>
                  <a:gd name="T7" fmla="*/ 0 h 10"/>
                  <a:gd name="T8" fmla="*/ 0 w 6"/>
                  <a:gd name="T9" fmla="*/ 3 h 10"/>
                  <a:gd name="T10" fmla="*/ 0 w 6"/>
                  <a:gd name="T11" fmla="*/ 6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6"/>
                    </a:cubicBezTo>
                    <a:cubicBezTo>
                      <a:pt x="6" y="3"/>
                      <a:pt x="6" y="3"/>
                      <a:pt x="6" y="3"/>
                    </a:cubicBezTo>
                    <a:cubicBezTo>
                      <a:pt x="6" y="1"/>
                      <a:pt x="5" y="0"/>
                      <a:pt x="3" y="0"/>
                    </a:cubicBezTo>
                    <a:cubicBezTo>
                      <a:pt x="1" y="0"/>
                      <a:pt x="0" y="1"/>
                      <a:pt x="0" y="3"/>
                    </a:cubicBezTo>
                    <a:cubicBezTo>
                      <a:pt x="0" y="6"/>
                      <a:pt x="0" y="6"/>
                      <a:pt x="0" y="6"/>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82" name="Freeform 218">
                <a:extLst>
                  <a:ext uri="{FF2B5EF4-FFF2-40B4-BE49-F238E27FC236}">
                    <a16:creationId xmlns:a16="http://schemas.microsoft.com/office/drawing/2014/main" id="{97BC945A-FAEF-D50E-1034-90F1E036826D}"/>
                  </a:ext>
                </a:extLst>
              </p:cNvPr>
              <p:cNvSpPr>
                <a:spLocks noEditPoints="1"/>
              </p:cNvSpPr>
              <p:nvPr/>
            </p:nvSpPr>
            <p:spPr bwMode="auto">
              <a:xfrm>
                <a:off x="102" y="118"/>
                <a:ext cx="22" cy="13"/>
              </a:xfrm>
              <a:custGeom>
                <a:avLst/>
                <a:gdLst>
                  <a:gd name="T0" fmla="*/ 3 w 11"/>
                  <a:gd name="T1" fmla="*/ 7 h 7"/>
                  <a:gd name="T2" fmla="*/ 8 w 11"/>
                  <a:gd name="T3" fmla="*/ 7 h 7"/>
                  <a:gd name="T4" fmla="*/ 11 w 11"/>
                  <a:gd name="T5" fmla="*/ 4 h 7"/>
                  <a:gd name="T6" fmla="*/ 8 w 11"/>
                  <a:gd name="T7" fmla="*/ 0 h 7"/>
                  <a:gd name="T8" fmla="*/ 3 w 11"/>
                  <a:gd name="T9" fmla="*/ 0 h 7"/>
                  <a:gd name="T10" fmla="*/ 0 w 11"/>
                  <a:gd name="T11" fmla="*/ 4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4"/>
                    </a:cubicBezTo>
                    <a:cubicBezTo>
                      <a:pt x="11" y="2"/>
                      <a:pt x="10" y="0"/>
                      <a:pt x="8"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83" name="Freeform 219">
                <a:extLst>
                  <a:ext uri="{FF2B5EF4-FFF2-40B4-BE49-F238E27FC236}">
                    <a16:creationId xmlns:a16="http://schemas.microsoft.com/office/drawing/2014/main" id="{2B100D1D-8F31-8C18-BE47-102BA8B0E91A}"/>
                  </a:ext>
                </a:extLst>
              </p:cNvPr>
              <p:cNvSpPr>
                <a:spLocks noEditPoints="1"/>
              </p:cNvSpPr>
              <p:nvPr/>
            </p:nvSpPr>
            <p:spPr bwMode="auto">
              <a:xfrm>
                <a:off x="153" y="118"/>
                <a:ext cx="21" cy="13"/>
              </a:xfrm>
              <a:custGeom>
                <a:avLst/>
                <a:gdLst>
                  <a:gd name="T0" fmla="*/ 3 w 11"/>
                  <a:gd name="T1" fmla="*/ 7 h 7"/>
                  <a:gd name="T2" fmla="*/ 8 w 11"/>
                  <a:gd name="T3" fmla="*/ 7 h 7"/>
                  <a:gd name="T4" fmla="*/ 11 w 11"/>
                  <a:gd name="T5" fmla="*/ 4 h 7"/>
                  <a:gd name="T6" fmla="*/ 8 w 11"/>
                  <a:gd name="T7" fmla="*/ 0 h 7"/>
                  <a:gd name="T8" fmla="*/ 3 w 11"/>
                  <a:gd name="T9" fmla="*/ 0 h 7"/>
                  <a:gd name="T10" fmla="*/ 0 w 11"/>
                  <a:gd name="T11" fmla="*/ 4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4"/>
                    </a:cubicBezTo>
                    <a:cubicBezTo>
                      <a:pt x="11" y="2"/>
                      <a:pt x="10" y="0"/>
                      <a:pt x="8"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84" name="Freeform 220">
                <a:extLst>
                  <a:ext uri="{FF2B5EF4-FFF2-40B4-BE49-F238E27FC236}">
                    <a16:creationId xmlns:a16="http://schemas.microsoft.com/office/drawing/2014/main" id="{AA7F687D-8F23-DA72-96A2-7F11EFDFD031}"/>
                  </a:ext>
                </a:extLst>
              </p:cNvPr>
              <p:cNvSpPr>
                <a:spLocks noEditPoints="1"/>
              </p:cNvSpPr>
              <p:nvPr/>
            </p:nvSpPr>
            <p:spPr bwMode="auto">
              <a:xfrm>
                <a:off x="178" y="118"/>
                <a:ext cx="21" cy="13"/>
              </a:xfrm>
              <a:custGeom>
                <a:avLst/>
                <a:gdLst>
                  <a:gd name="T0" fmla="*/ 3 w 11"/>
                  <a:gd name="T1" fmla="*/ 7 h 7"/>
                  <a:gd name="T2" fmla="*/ 8 w 11"/>
                  <a:gd name="T3" fmla="*/ 7 h 7"/>
                  <a:gd name="T4" fmla="*/ 11 w 11"/>
                  <a:gd name="T5" fmla="*/ 4 h 7"/>
                  <a:gd name="T6" fmla="*/ 8 w 11"/>
                  <a:gd name="T7" fmla="*/ 0 h 7"/>
                  <a:gd name="T8" fmla="*/ 3 w 11"/>
                  <a:gd name="T9" fmla="*/ 0 h 7"/>
                  <a:gd name="T10" fmla="*/ 0 w 11"/>
                  <a:gd name="T11" fmla="*/ 4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4"/>
                    </a:cubicBezTo>
                    <a:cubicBezTo>
                      <a:pt x="11" y="2"/>
                      <a:pt x="10" y="0"/>
                      <a:pt x="8"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85" name="Freeform 221">
                <a:extLst>
                  <a:ext uri="{FF2B5EF4-FFF2-40B4-BE49-F238E27FC236}">
                    <a16:creationId xmlns:a16="http://schemas.microsoft.com/office/drawing/2014/main" id="{13FA5333-52D2-B26B-7767-9E90800BD55B}"/>
                  </a:ext>
                </a:extLst>
              </p:cNvPr>
              <p:cNvSpPr>
                <a:spLocks noEditPoints="1"/>
              </p:cNvSpPr>
              <p:nvPr/>
            </p:nvSpPr>
            <p:spPr bwMode="auto">
              <a:xfrm>
                <a:off x="50" y="118"/>
                <a:ext cx="23" cy="13"/>
              </a:xfrm>
              <a:custGeom>
                <a:avLst/>
                <a:gdLst>
                  <a:gd name="T0" fmla="*/ 5 w 12"/>
                  <a:gd name="T1" fmla="*/ 7 h 7"/>
                  <a:gd name="T2" fmla="*/ 8 w 12"/>
                  <a:gd name="T3" fmla="*/ 7 h 7"/>
                  <a:gd name="T4" fmla="*/ 12 w 12"/>
                  <a:gd name="T5" fmla="*/ 4 h 7"/>
                  <a:gd name="T6" fmla="*/ 8 w 12"/>
                  <a:gd name="T7" fmla="*/ 0 h 7"/>
                  <a:gd name="T8" fmla="*/ 4 w 12"/>
                  <a:gd name="T9" fmla="*/ 0 h 7"/>
                  <a:gd name="T10" fmla="*/ 0 w 12"/>
                  <a:gd name="T11" fmla="*/ 4 h 7"/>
                  <a:gd name="T12" fmla="*/ 4 w 12"/>
                  <a:gd name="T13" fmla="*/ 7 h 7"/>
                  <a:gd name="T14" fmla="*/ 5 w 12"/>
                  <a:gd name="T15" fmla="*/ 7 h 7"/>
                  <a:gd name="T16" fmla="*/ 5 w 12"/>
                  <a:gd name="T17" fmla="*/ 7 h 7"/>
                  <a:gd name="T18" fmla="*/ 5 w 1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5" y="7"/>
                    </a:moveTo>
                    <a:cubicBezTo>
                      <a:pt x="8" y="7"/>
                      <a:pt x="8" y="7"/>
                      <a:pt x="8" y="7"/>
                    </a:cubicBezTo>
                    <a:cubicBezTo>
                      <a:pt x="10" y="7"/>
                      <a:pt x="12" y="5"/>
                      <a:pt x="12" y="4"/>
                    </a:cubicBezTo>
                    <a:cubicBezTo>
                      <a:pt x="12" y="2"/>
                      <a:pt x="10" y="0"/>
                      <a:pt x="8" y="0"/>
                    </a:cubicBezTo>
                    <a:cubicBezTo>
                      <a:pt x="4" y="0"/>
                      <a:pt x="4" y="0"/>
                      <a:pt x="4" y="0"/>
                    </a:cubicBezTo>
                    <a:cubicBezTo>
                      <a:pt x="2" y="0"/>
                      <a:pt x="0" y="2"/>
                      <a:pt x="0" y="4"/>
                    </a:cubicBezTo>
                    <a:cubicBezTo>
                      <a:pt x="0" y="5"/>
                      <a:pt x="2" y="7"/>
                      <a:pt x="4" y="7"/>
                    </a:cubicBezTo>
                    <a:lnTo>
                      <a:pt x="5" y="7"/>
                    </a:lnTo>
                    <a:close/>
                    <a:moveTo>
                      <a:pt x="5" y="7"/>
                    </a:moveTo>
                    <a:cubicBezTo>
                      <a:pt x="5" y="7"/>
                      <a:pt x="5" y="7"/>
                      <a:pt x="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86" name="Freeform 222">
                <a:extLst>
                  <a:ext uri="{FF2B5EF4-FFF2-40B4-BE49-F238E27FC236}">
                    <a16:creationId xmlns:a16="http://schemas.microsoft.com/office/drawing/2014/main" id="{2587510D-C18E-B2E3-4F90-E56A725B8EEE}"/>
                  </a:ext>
                </a:extLst>
              </p:cNvPr>
              <p:cNvSpPr>
                <a:spLocks noEditPoints="1"/>
              </p:cNvSpPr>
              <p:nvPr/>
            </p:nvSpPr>
            <p:spPr bwMode="auto">
              <a:xfrm>
                <a:off x="187" y="739"/>
                <a:ext cx="12" cy="17"/>
              </a:xfrm>
              <a:custGeom>
                <a:avLst/>
                <a:gdLst>
                  <a:gd name="T0" fmla="*/ 3 w 6"/>
                  <a:gd name="T1" fmla="*/ 0 h 9"/>
                  <a:gd name="T2" fmla="*/ 0 w 6"/>
                  <a:gd name="T3" fmla="*/ 3 h 9"/>
                  <a:gd name="T4" fmla="*/ 0 w 6"/>
                  <a:gd name="T5" fmla="*/ 6 h 9"/>
                  <a:gd name="T6" fmla="*/ 3 w 6"/>
                  <a:gd name="T7" fmla="*/ 9 h 9"/>
                  <a:gd name="T8" fmla="*/ 6 w 6"/>
                  <a:gd name="T9" fmla="*/ 6 h 9"/>
                  <a:gd name="T10" fmla="*/ 6 w 6"/>
                  <a:gd name="T11" fmla="*/ 3 h 9"/>
                  <a:gd name="T12" fmla="*/ 3 w 6"/>
                  <a:gd name="T13" fmla="*/ 0 h 9"/>
                  <a:gd name="T14" fmla="*/ 3 w 6"/>
                  <a:gd name="T15" fmla="*/ 0 h 9"/>
                  <a:gd name="T16" fmla="*/ 3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0"/>
                    </a:moveTo>
                    <a:cubicBezTo>
                      <a:pt x="1" y="0"/>
                      <a:pt x="0" y="1"/>
                      <a:pt x="0" y="3"/>
                    </a:cubicBezTo>
                    <a:cubicBezTo>
                      <a:pt x="0" y="6"/>
                      <a:pt x="0" y="6"/>
                      <a:pt x="0" y="6"/>
                    </a:cubicBezTo>
                    <a:cubicBezTo>
                      <a:pt x="0" y="8"/>
                      <a:pt x="1" y="9"/>
                      <a:pt x="3" y="9"/>
                    </a:cubicBezTo>
                    <a:cubicBezTo>
                      <a:pt x="5" y="9"/>
                      <a:pt x="6" y="8"/>
                      <a:pt x="6" y="6"/>
                    </a:cubicBezTo>
                    <a:cubicBezTo>
                      <a:pt x="6" y="3"/>
                      <a:pt x="6" y="3"/>
                      <a:pt x="6" y="3"/>
                    </a:cubicBezTo>
                    <a:cubicBezTo>
                      <a:pt x="6"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187" name="Freeform 223">
                <a:extLst>
                  <a:ext uri="{FF2B5EF4-FFF2-40B4-BE49-F238E27FC236}">
                    <a16:creationId xmlns:a16="http://schemas.microsoft.com/office/drawing/2014/main" id="{D793D9A9-3C2F-B9A6-FC18-A0071960BDDB}"/>
                  </a:ext>
                </a:extLst>
              </p:cNvPr>
              <p:cNvSpPr>
                <a:spLocks noEditPoints="1"/>
              </p:cNvSpPr>
              <p:nvPr/>
            </p:nvSpPr>
            <p:spPr bwMode="auto">
              <a:xfrm>
                <a:off x="187" y="714"/>
                <a:ext cx="12" cy="17"/>
              </a:xfrm>
              <a:custGeom>
                <a:avLst/>
                <a:gdLst>
                  <a:gd name="T0" fmla="*/ 3 w 6"/>
                  <a:gd name="T1" fmla="*/ 0 h 9"/>
                  <a:gd name="T2" fmla="*/ 0 w 6"/>
                  <a:gd name="T3" fmla="*/ 3 h 9"/>
                  <a:gd name="T4" fmla="*/ 0 w 6"/>
                  <a:gd name="T5" fmla="*/ 6 h 9"/>
                  <a:gd name="T6" fmla="*/ 3 w 6"/>
                  <a:gd name="T7" fmla="*/ 9 h 9"/>
                  <a:gd name="T8" fmla="*/ 6 w 6"/>
                  <a:gd name="T9" fmla="*/ 6 h 9"/>
                  <a:gd name="T10" fmla="*/ 6 w 6"/>
                  <a:gd name="T11" fmla="*/ 3 h 9"/>
                  <a:gd name="T12" fmla="*/ 3 w 6"/>
                  <a:gd name="T13" fmla="*/ 0 h 9"/>
                  <a:gd name="T14" fmla="*/ 3 w 6"/>
                  <a:gd name="T15" fmla="*/ 0 h 9"/>
                  <a:gd name="T16" fmla="*/ 3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0"/>
                    </a:moveTo>
                    <a:cubicBezTo>
                      <a:pt x="1" y="0"/>
                      <a:pt x="0" y="1"/>
                      <a:pt x="0" y="3"/>
                    </a:cubicBezTo>
                    <a:cubicBezTo>
                      <a:pt x="0" y="6"/>
                      <a:pt x="0" y="6"/>
                      <a:pt x="0" y="6"/>
                    </a:cubicBezTo>
                    <a:cubicBezTo>
                      <a:pt x="0" y="8"/>
                      <a:pt x="1" y="9"/>
                      <a:pt x="3" y="9"/>
                    </a:cubicBezTo>
                    <a:cubicBezTo>
                      <a:pt x="5" y="9"/>
                      <a:pt x="6" y="8"/>
                      <a:pt x="6" y="6"/>
                    </a:cubicBezTo>
                    <a:cubicBezTo>
                      <a:pt x="6" y="3"/>
                      <a:pt x="6" y="3"/>
                      <a:pt x="6" y="3"/>
                    </a:cubicBezTo>
                    <a:cubicBezTo>
                      <a:pt x="6"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grpSp>
      </p:grpSp>
      <p:grpSp>
        <p:nvGrpSpPr>
          <p:cNvPr id="388" name="Group 522">
            <a:extLst>
              <a:ext uri="{FF2B5EF4-FFF2-40B4-BE49-F238E27FC236}">
                <a16:creationId xmlns:a16="http://schemas.microsoft.com/office/drawing/2014/main" id="{9B02013C-92DA-FF39-3C97-9290B5E75C8A}"/>
              </a:ext>
            </a:extLst>
          </p:cNvPr>
          <p:cNvGrpSpPr>
            <a:grpSpLocks noChangeAspect="1"/>
          </p:cNvGrpSpPr>
          <p:nvPr/>
        </p:nvGrpSpPr>
        <p:grpSpPr bwMode="auto">
          <a:xfrm flipH="1">
            <a:off x="3043809" y="4759278"/>
            <a:ext cx="433219" cy="468708"/>
            <a:chOff x="3" y="1"/>
            <a:chExt cx="2771" cy="2998"/>
          </a:xfrm>
          <a:solidFill>
            <a:schemeClr val="bg1">
              <a:lumMod val="95000"/>
            </a:schemeClr>
          </a:solidFill>
        </p:grpSpPr>
        <p:sp>
          <p:nvSpPr>
            <p:cNvPr id="389" name="Freeform 523">
              <a:extLst>
                <a:ext uri="{FF2B5EF4-FFF2-40B4-BE49-F238E27FC236}">
                  <a16:creationId xmlns:a16="http://schemas.microsoft.com/office/drawing/2014/main" id="{9C2308A8-06F3-A319-21B7-7C18B9D5D4AE}"/>
                </a:ext>
              </a:extLst>
            </p:cNvPr>
            <p:cNvSpPr>
              <a:spLocks noEditPoints="1"/>
            </p:cNvSpPr>
            <p:nvPr/>
          </p:nvSpPr>
          <p:spPr bwMode="auto">
            <a:xfrm>
              <a:off x="3" y="1"/>
              <a:ext cx="2771" cy="2998"/>
            </a:xfrm>
            <a:custGeom>
              <a:avLst/>
              <a:gdLst>
                <a:gd name="T0" fmla="*/ 1422 w 1453"/>
                <a:gd name="T1" fmla="*/ 388 h 1567"/>
                <a:gd name="T2" fmla="*/ 937 w 1453"/>
                <a:gd name="T3" fmla="*/ 388 h 1567"/>
                <a:gd name="T4" fmla="*/ 937 w 1453"/>
                <a:gd name="T5" fmla="*/ 32 h 1567"/>
                <a:gd name="T6" fmla="*/ 905 w 1453"/>
                <a:gd name="T7" fmla="*/ 0 h 1567"/>
                <a:gd name="T8" fmla="*/ 32 w 1453"/>
                <a:gd name="T9" fmla="*/ 0 h 1567"/>
                <a:gd name="T10" fmla="*/ 0 w 1453"/>
                <a:gd name="T11" fmla="*/ 32 h 1567"/>
                <a:gd name="T12" fmla="*/ 0 w 1453"/>
                <a:gd name="T13" fmla="*/ 1536 h 1567"/>
                <a:gd name="T14" fmla="*/ 32 w 1453"/>
                <a:gd name="T15" fmla="*/ 1567 h 1567"/>
                <a:gd name="T16" fmla="*/ 1422 w 1453"/>
                <a:gd name="T17" fmla="*/ 1567 h 1567"/>
                <a:gd name="T18" fmla="*/ 1453 w 1453"/>
                <a:gd name="T19" fmla="*/ 1536 h 1567"/>
                <a:gd name="T20" fmla="*/ 1453 w 1453"/>
                <a:gd name="T21" fmla="*/ 420 h 1567"/>
                <a:gd name="T22" fmla="*/ 1422 w 1453"/>
                <a:gd name="T23" fmla="*/ 388 h 1567"/>
                <a:gd name="T24" fmla="*/ 873 w 1453"/>
                <a:gd name="T25" fmla="*/ 420 h 1567"/>
                <a:gd name="T26" fmla="*/ 873 w 1453"/>
                <a:gd name="T27" fmla="*/ 1504 h 1567"/>
                <a:gd name="T28" fmla="*/ 63 w 1453"/>
                <a:gd name="T29" fmla="*/ 1504 h 1567"/>
                <a:gd name="T30" fmla="*/ 63 w 1453"/>
                <a:gd name="T31" fmla="*/ 63 h 1567"/>
                <a:gd name="T32" fmla="*/ 873 w 1453"/>
                <a:gd name="T33" fmla="*/ 63 h 1567"/>
                <a:gd name="T34" fmla="*/ 873 w 1453"/>
                <a:gd name="T35" fmla="*/ 420 h 1567"/>
                <a:gd name="T36" fmla="*/ 1390 w 1453"/>
                <a:gd name="T37" fmla="*/ 1504 h 1567"/>
                <a:gd name="T38" fmla="*/ 937 w 1453"/>
                <a:gd name="T39" fmla="*/ 1504 h 1567"/>
                <a:gd name="T40" fmla="*/ 937 w 1453"/>
                <a:gd name="T41" fmla="*/ 451 h 1567"/>
                <a:gd name="T42" fmla="*/ 1390 w 1453"/>
                <a:gd name="T43" fmla="*/ 451 h 1567"/>
                <a:gd name="T44" fmla="*/ 1390 w 1453"/>
                <a:gd name="T45" fmla="*/ 1504 h 1567"/>
                <a:gd name="T46" fmla="*/ 1390 w 1453"/>
                <a:gd name="T47" fmla="*/ 1504 h 1567"/>
                <a:gd name="T48" fmla="*/ 1390 w 1453"/>
                <a:gd name="T49" fmla="*/ 1504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3" h="1567">
                  <a:moveTo>
                    <a:pt x="1422" y="388"/>
                  </a:moveTo>
                  <a:cubicBezTo>
                    <a:pt x="937" y="388"/>
                    <a:pt x="937" y="388"/>
                    <a:pt x="937" y="388"/>
                  </a:cubicBezTo>
                  <a:cubicBezTo>
                    <a:pt x="937" y="32"/>
                    <a:pt x="937" y="32"/>
                    <a:pt x="937" y="32"/>
                  </a:cubicBezTo>
                  <a:cubicBezTo>
                    <a:pt x="937" y="14"/>
                    <a:pt x="923" y="0"/>
                    <a:pt x="905" y="0"/>
                  </a:cubicBezTo>
                  <a:cubicBezTo>
                    <a:pt x="32" y="0"/>
                    <a:pt x="32" y="0"/>
                    <a:pt x="32" y="0"/>
                  </a:cubicBezTo>
                  <a:cubicBezTo>
                    <a:pt x="14" y="0"/>
                    <a:pt x="0" y="14"/>
                    <a:pt x="0" y="32"/>
                  </a:cubicBezTo>
                  <a:cubicBezTo>
                    <a:pt x="0" y="1536"/>
                    <a:pt x="0" y="1536"/>
                    <a:pt x="0" y="1536"/>
                  </a:cubicBezTo>
                  <a:cubicBezTo>
                    <a:pt x="0" y="1553"/>
                    <a:pt x="14" y="1567"/>
                    <a:pt x="32" y="1567"/>
                  </a:cubicBezTo>
                  <a:cubicBezTo>
                    <a:pt x="1422" y="1567"/>
                    <a:pt x="1422" y="1567"/>
                    <a:pt x="1422" y="1567"/>
                  </a:cubicBezTo>
                  <a:cubicBezTo>
                    <a:pt x="1439" y="1567"/>
                    <a:pt x="1453" y="1553"/>
                    <a:pt x="1453" y="1536"/>
                  </a:cubicBezTo>
                  <a:cubicBezTo>
                    <a:pt x="1453" y="420"/>
                    <a:pt x="1453" y="420"/>
                    <a:pt x="1453" y="420"/>
                  </a:cubicBezTo>
                  <a:cubicBezTo>
                    <a:pt x="1453" y="402"/>
                    <a:pt x="1439" y="388"/>
                    <a:pt x="1422" y="388"/>
                  </a:cubicBezTo>
                  <a:close/>
                  <a:moveTo>
                    <a:pt x="873" y="420"/>
                  </a:moveTo>
                  <a:cubicBezTo>
                    <a:pt x="873" y="1504"/>
                    <a:pt x="873" y="1504"/>
                    <a:pt x="873" y="1504"/>
                  </a:cubicBezTo>
                  <a:cubicBezTo>
                    <a:pt x="63" y="1504"/>
                    <a:pt x="63" y="1504"/>
                    <a:pt x="63" y="1504"/>
                  </a:cubicBezTo>
                  <a:cubicBezTo>
                    <a:pt x="63" y="63"/>
                    <a:pt x="63" y="63"/>
                    <a:pt x="63" y="63"/>
                  </a:cubicBezTo>
                  <a:cubicBezTo>
                    <a:pt x="873" y="63"/>
                    <a:pt x="873" y="63"/>
                    <a:pt x="873" y="63"/>
                  </a:cubicBezTo>
                  <a:lnTo>
                    <a:pt x="873" y="420"/>
                  </a:lnTo>
                  <a:close/>
                  <a:moveTo>
                    <a:pt x="1390" y="1504"/>
                  </a:moveTo>
                  <a:cubicBezTo>
                    <a:pt x="937" y="1504"/>
                    <a:pt x="937" y="1504"/>
                    <a:pt x="937" y="1504"/>
                  </a:cubicBezTo>
                  <a:cubicBezTo>
                    <a:pt x="937" y="451"/>
                    <a:pt x="937" y="451"/>
                    <a:pt x="937" y="451"/>
                  </a:cubicBezTo>
                  <a:cubicBezTo>
                    <a:pt x="1390" y="451"/>
                    <a:pt x="1390" y="451"/>
                    <a:pt x="1390" y="451"/>
                  </a:cubicBezTo>
                  <a:lnTo>
                    <a:pt x="1390" y="1504"/>
                  </a:lnTo>
                  <a:close/>
                  <a:moveTo>
                    <a:pt x="1390" y="1504"/>
                  </a:moveTo>
                  <a:cubicBezTo>
                    <a:pt x="1390" y="1504"/>
                    <a:pt x="1390" y="1504"/>
                    <a:pt x="1390" y="150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90" name="Freeform 524">
              <a:extLst>
                <a:ext uri="{FF2B5EF4-FFF2-40B4-BE49-F238E27FC236}">
                  <a16:creationId xmlns:a16="http://schemas.microsoft.com/office/drawing/2014/main" id="{E3AD48BE-BF26-BD71-1618-8CC567389213}"/>
                </a:ext>
              </a:extLst>
            </p:cNvPr>
            <p:cNvSpPr>
              <a:spLocks noEditPoints="1"/>
            </p:cNvSpPr>
            <p:nvPr/>
          </p:nvSpPr>
          <p:spPr bwMode="auto">
            <a:xfrm>
              <a:off x="1963" y="1051"/>
              <a:ext cx="515" cy="121"/>
            </a:xfrm>
            <a:custGeom>
              <a:avLst/>
              <a:gdLst>
                <a:gd name="T0" fmla="*/ 32 w 270"/>
                <a:gd name="T1" fmla="*/ 63 h 63"/>
                <a:gd name="T2" fmla="*/ 239 w 270"/>
                <a:gd name="T3" fmla="*/ 63 h 63"/>
                <a:gd name="T4" fmla="*/ 270 w 270"/>
                <a:gd name="T5" fmla="*/ 31 h 63"/>
                <a:gd name="T6" fmla="*/ 239 w 270"/>
                <a:gd name="T7" fmla="*/ 0 h 63"/>
                <a:gd name="T8" fmla="*/ 32 w 270"/>
                <a:gd name="T9" fmla="*/ 0 h 63"/>
                <a:gd name="T10" fmla="*/ 0 w 270"/>
                <a:gd name="T11" fmla="*/ 31 h 63"/>
                <a:gd name="T12" fmla="*/ 32 w 270"/>
                <a:gd name="T13" fmla="*/ 63 h 63"/>
                <a:gd name="T14" fmla="*/ 32 w 270"/>
                <a:gd name="T15" fmla="*/ 63 h 63"/>
                <a:gd name="T16" fmla="*/ 32 w 270"/>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63">
                  <a:moveTo>
                    <a:pt x="32" y="63"/>
                  </a:moveTo>
                  <a:cubicBezTo>
                    <a:pt x="239" y="63"/>
                    <a:pt x="239" y="63"/>
                    <a:pt x="239" y="63"/>
                  </a:cubicBezTo>
                  <a:cubicBezTo>
                    <a:pt x="256" y="63"/>
                    <a:pt x="270" y="49"/>
                    <a:pt x="270" y="31"/>
                  </a:cubicBezTo>
                  <a:cubicBezTo>
                    <a:pt x="270" y="14"/>
                    <a:pt x="256" y="0"/>
                    <a:pt x="239" y="0"/>
                  </a:cubicBezTo>
                  <a:cubicBezTo>
                    <a:pt x="32" y="0"/>
                    <a:pt x="32" y="0"/>
                    <a:pt x="32" y="0"/>
                  </a:cubicBezTo>
                  <a:cubicBezTo>
                    <a:pt x="15" y="0"/>
                    <a:pt x="0" y="14"/>
                    <a:pt x="0" y="31"/>
                  </a:cubicBezTo>
                  <a:cubicBezTo>
                    <a:pt x="0" y="49"/>
                    <a:pt x="15" y="63"/>
                    <a:pt x="32" y="63"/>
                  </a:cubicBezTo>
                  <a:close/>
                  <a:moveTo>
                    <a:pt x="32" y="63"/>
                  </a:moveTo>
                  <a:cubicBezTo>
                    <a:pt x="32" y="63"/>
                    <a:pt x="32" y="63"/>
                    <a:pt x="32" y="6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91" name="Freeform 525">
              <a:extLst>
                <a:ext uri="{FF2B5EF4-FFF2-40B4-BE49-F238E27FC236}">
                  <a16:creationId xmlns:a16="http://schemas.microsoft.com/office/drawing/2014/main" id="{12586292-279B-A549-66B1-6034AE35EFC6}"/>
                </a:ext>
              </a:extLst>
            </p:cNvPr>
            <p:cNvSpPr>
              <a:spLocks noEditPoints="1"/>
            </p:cNvSpPr>
            <p:nvPr/>
          </p:nvSpPr>
          <p:spPr bwMode="auto">
            <a:xfrm>
              <a:off x="1963" y="1356"/>
              <a:ext cx="515" cy="120"/>
            </a:xfrm>
            <a:custGeom>
              <a:avLst/>
              <a:gdLst>
                <a:gd name="T0" fmla="*/ 32 w 270"/>
                <a:gd name="T1" fmla="*/ 63 h 63"/>
                <a:gd name="T2" fmla="*/ 239 w 270"/>
                <a:gd name="T3" fmla="*/ 63 h 63"/>
                <a:gd name="T4" fmla="*/ 270 w 270"/>
                <a:gd name="T5" fmla="*/ 32 h 63"/>
                <a:gd name="T6" fmla="*/ 239 w 270"/>
                <a:gd name="T7" fmla="*/ 0 h 63"/>
                <a:gd name="T8" fmla="*/ 32 w 270"/>
                <a:gd name="T9" fmla="*/ 0 h 63"/>
                <a:gd name="T10" fmla="*/ 0 w 270"/>
                <a:gd name="T11" fmla="*/ 32 h 63"/>
                <a:gd name="T12" fmla="*/ 32 w 270"/>
                <a:gd name="T13" fmla="*/ 63 h 63"/>
                <a:gd name="T14" fmla="*/ 32 w 270"/>
                <a:gd name="T15" fmla="*/ 63 h 63"/>
                <a:gd name="T16" fmla="*/ 32 w 270"/>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63">
                  <a:moveTo>
                    <a:pt x="32" y="63"/>
                  </a:moveTo>
                  <a:cubicBezTo>
                    <a:pt x="239" y="63"/>
                    <a:pt x="239" y="63"/>
                    <a:pt x="239" y="63"/>
                  </a:cubicBezTo>
                  <a:cubicBezTo>
                    <a:pt x="256" y="63"/>
                    <a:pt x="270" y="49"/>
                    <a:pt x="270" y="32"/>
                  </a:cubicBezTo>
                  <a:cubicBezTo>
                    <a:pt x="270" y="14"/>
                    <a:pt x="256" y="0"/>
                    <a:pt x="239" y="0"/>
                  </a:cubicBezTo>
                  <a:cubicBezTo>
                    <a:pt x="32" y="0"/>
                    <a:pt x="32" y="0"/>
                    <a:pt x="32" y="0"/>
                  </a:cubicBezTo>
                  <a:cubicBezTo>
                    <a:pt x="15" y="0"/>
                    <a:pt x="0" y="14"/>
                    <a:pt x="0" y="32"/>
                  </a:cubicBezTo>
                  <a:cubicBezTo>
                    <a:pt x="0" y="49"/>
                    <a:pt x="15" y="63"/>
                    <a:pt x="32" y="63"/>
                  </a:cubicBezTo>
                  <a:close/>
                  <a:moveTo>
                    <a:pt x="32" y="63"/>
                  </a:moveTo>
                  <a:cubicBezTo>
                    <a:pt x="32" y="63"/>
                    <a:pt x="32" y="63"/>
                    <a:pt x="32" y="6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92" name="Freeform 526">
              <a:extLst>
                <a:ext uri="{FF2B5EF4-FFF2-40B4-BE49-F238E27FC236}">
                  <a16:creationId xmlns:a16="http://schemas.microsoft.com/office/drawing/2014/main" id="{1789C865-FB03-7BDE-90A9-580135BFA2D8}"/>
                </a:ext>
              </a:extLst>
            </p:cNvPr>
            <p:cNvSpPr>
              <a:spLocks noEditPoints="1"/>
            </p:cNvSpPr>
            <p:nvPr/>
          </p:nvSpPr>
          <p:spPr bwMode="auto">
            <a:xfrm>
              <a:off x="1963" y="1660"/>
              <a:ext cx="515" cy="120"/>
            </a:xfrm>
            <a:custGeom>
              <a:avLst/>
              <a:gdLst>
                <a:gd name="T0" fmla="*/ 32 w 270"/>
                <a:gd name="T1" fmla="*/ 63 h 63"/>
                <a:gd name="T2" fmla="*/ 239 w 270"/>
                <a:gd name="T3" fmla="*/ 63 h 63"/>
                <a:gd name="T4" fmla="*/ 270 w 270"/>
                <a:gd name="T5" fmla="*/ 31 h 63"/>
                <a:gd name="T6" fmla="*/ 239 w 270"/>
                <a:gd name="T7" fmla="*/ 0 h 63"/>
                <a:gd name="T8" fmla="*/ 32 w 270"/>
                <a:gd name="T9" fmla="*/ 0 h 63"/>
                <a:gd name="T10" fmla="*/ 0 w 270"/>
                <a:gd name="T11" fmla="*/ 31 h 63"/>
                <a:gd name="T12" fmla="*/ 32 w 270"/>
                <a:gd name="T13" fmla="*/ 63 h 63"/>
                <a:gd name="T14" fmla="*/ 32 w 270"/>
                <a:gd name="T15" fmla="*/ 63 h 63"/>
                <a:gd name="T16" fmla="*/ 32 w 270"/>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63">
                  <a:moveTo>
                    <a:pt x="32" y="63"/>
                  </a:moveTo>
                  <a:cubicBezTo>
                    <a:pt x="239" y="63"/>
                    <a:pt x="239" y="63"/>
                    <a:pt x="239" y="63"/>
                  </a:cubicBezTo>
                  <a:cubicBezTo>
                    <a:pt x="256" y="63"/>
                    <a:pt x="270" y="49"/>
                    <a:pt x="270" y="31"/>
                  </a:cubicBezTo>
                  <a:cubicBezTo>
                    <a:pt x="270" y="14"/>
                    <a:pt x="256" y="0"/>
                    <a:pt x="239" y="0"/>
                  </a:cubicBezTo>
                  <a:cubicBezTo>
                    <a:pt x="32" y="0"/>
                    <a:pt x="32" y="0"/>
                    <a:pt x="32" y="0"/>
                  </a:cubicBezTo>
                  <a:cubicBezTo>
                    <a:pt x="15" y="0"/>
                    <a:pt x="0" y="14"/>
                    <a:pt x="0" y="31"/>
                  </a:cubicBezTo>
                  <a:cubicBezTo>
                    <a:pt x="0" y="49"/>
                    <a:pt x="15" y="63"/>
                    <a:pt x="32" y="63"/>
                  </a:cubicBezTo>
                  <a:close/>
                  <a:moveTo>
                    <a:pt x="32" y="63"/>
                  </a:moveTo>
                  <a:cubicBezTo>
                    <a:pt x="32" y="63"/>
                    <a:pt x="32" y="63"/>
                    <a:pt x="32" y="6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93" name="Freeform 527">
              <a:extLst>
                <a:ext uri="{FF2B5EF4-FFF2-40B4-BE49-F238E27FC236}">
                  <a16:creationId xmlns:a16="http://schemas.microsoft.com/office/drawing/2014/main" id="{D4C19F8A-4F6A-CCBD-A387-6331C5C59E6F}"/>
                </a:ext>
              </a:extLst>
            </p:cNvPr>
            <p:cNvSpPr>
              <a:spLocks noEditPoints="1"/>
            </p:cNvSpPr>
            <p:nvPr/>
          </p:nvSpPr>
          <p:spPr bwMode="auto">
            <a:xfrm>
              <a:off x="1963" y="1964"/>
              <a:ext cx="515" cy="121"/>
            </a:xfrm>
            <a:custGeom>
              <a:avLst/>
              <a:gdLst>
                <a:gd name="T0" fmla="*/ 32 w 270"/>
                <a:gd name="T1" fmla="*/ 63 h 63"/>
                <a:gd name="T2" fmla="*/ 239 w 270"/>
                <a:gd name="T3" fmla="*/ 63 h 63"/>
                <a:gd name="T4" fmla="*/ 270 w 270"/>
                <a:gd name="T5" fmla="*/ 31 h 63"/>
                <a:gd name="T6" fmla="*/ 239 w 270"/>
                <a:gd name="T7" fmla="*/ 0 h 63"/>
                <a:gd name="T8" fmla="*/ 32 w 270"/>
                <a:gd name="T9" fmla="*/ 0 h 63"/>
                <a:gd name="T10" fmla="*/ 0 w 270"/>
                <a:gd name="T11" fmla="*/ 31 h 63"/>
                <a:gd name="T12" fmla="*/ 32 w 270"/>
                <a:gd name="T13" fmla="*/ 63 h 63"/>
                <a:gd name="T14" fmla="*/ 32 w 270"/>
                <a:gd name="T15" fmla="*/ 63 h 63"/>
                <a:gd name="T16" fmla="*/ 32 w 270"/>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63">
                  <a:moveTo>
                    <a:pt x="32" y="63"/>
                  </a:moveTo>
                  <a:cubicBezTo>
                    <a:pt x="239" y="63"/>
                    <a:pt x="239" y="63"/>
                    <a:pt x="239" y="63"/>
                  </a:cubicBezTo>
                  <a:cubicBezTo>
                    <a:pt x="256" y="63"/>
                    <a:pt x="270" y="49"/>
                    <a:pt x="270" y="31"/>
                  </a:cubicBezTo>
                  <a:cubicBezTo>
                    <a:pt x="270" y="14"/>
                    <a:pt x="256" y="0"/>
                    <a:pt x="239" y="0"/>
                  </a:cubicBezTo>
                  <a:cubicBezTo>
                    <a:pt x="32" y="0"/>
                    <a:pt x="32" y="0"/>
                    <a:pt x="32" y="0"/>
                  </a:cubicBezTo>
                  <a:cubicBezTo>
                    <a:pt x="15" y="0"/>
                    <a:pt x="0" y="14"/>
                    <a:pt x="0" y="31"/>
                  </a:cubicBezTo>
                  <a:cubicBezTo>
                    <a:pt x="0" y="49"/>
                    <a:pt x="15" y="63"/>
                    <a:pt x="32" y="63"/>
                  </a:cubicBezTo>
                  <a:close/>
                  <a:moveTo>
                    <a:pt x="32" y="63"/>
                  </a:moveTo>
                  <a:cubicBezTo>
                    <a:pt x="32" y="63"/>
                    <a:pt x="32" y="63"/>
                    <a:pt x="32" y="6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94" name="Freeform 528">
              <a:extLst>
                <a:ext uri="{FF2B5EF4-FFF2-40B4-BE49-F238E27FC236}">
                  <a16:creationId xmlns:a16="http://schemas.microsoft.com/office/drawing/2014/main" id="{E9668028-5E49-AF55-BD1A-EEA5BEB628F0}"/>
                </a:ext>
              </a:extLst>
            </p:cNvPr>
            <p:cNvSpPr>
              <a:spLocks noEditPoints="1"/>
            </p:cNvSpPr>
            <p:nvPr/>
          </p:nvSpPr>
          <p:spPr bwMode="auto">
            <a:xfrm>
              <a:off x="1963" y="2266"/>
              <a:ext cx="515" cy="123"/>
            </a:xfrm>
            <a:custGeom>
              <a:avLst/>
              <a:gdLst>
                <a:gd name="T0" fmla="*/ 32 w 270"/>
                <a:gd name="T1" fmla="*/ 64 h 64"/>
                <a:gd name="T2" fmla="*/ 239 w 270"/>
                <a:gd name="T3" fmla="*/ 64 h 64"/>
                <a:gd name="T4" fmla="*/ 270 w 270"/>
                <a:gd name="T5" fmla="*/ 32 h 64"/>
                <a:gd name="T6" fmla="*/ 239 w 270"/>
                <a:gd name="T7" fmla="*/ 0 h 64"/>
                <a:gd name="T8" fmla="*/ 32 w 270"/>
                <a:gd name="T9" fmla="*/ 0 h 64"/>
                <a:gd name="T10" fmla="*/ 0 w 270"/>
                <a:gd name="T11" fmla="*/ 32 h 64"/>
                <a:gd name="T12" fmla="*/ 32 w 270"/>
                <a:gd name="T13" fmla="*/ 64 h 64"/>
                <a:gd name="T14" fmla="*/ 32 w 270"/>
                <a:gd name="T15" fmla="*/ 64 h 64"/>
                <a:gd name="T16" fmla="*/ 32 w 27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64">
                  <a:moveTo>
                    <a:pt x="32" y="64"/>
                  </a:moveTo>
                  <a:cubicBezTo>
                    <a:pt x="239" y="64"/>
                    <a:pt x="239" y="64"/>
                    <a:pt x="239" y="64"/>
                  </a:cubicBezTo>
                  <a:cubicBezTo>
                    <a:pt x="256" y="64"/>
                    <a:pt x="270" y="50"/>
                    <a:pt x="270" y="32"/>
                  </a:cubicBezTo>
                  <a:cubicBezTo>
                    <a:pt x="270" y="14"/>
                    <a:pt x="256" y="0"/>
                    <a:pt x="239" y="0"/>
                  </a:cubicBezTo>
                  <a:cubicBezTo>
                    <a:pt x="32" y="0"/>
                    <a:pt x="32" y="0"/>
                    <a:pt x="32" y="0"/>
                  </a:cubicBezTo>
                  <a:cubicBezTo>
                    <a:pt x="15" y="0"/>
                    <a:pt x="0" y="14"/>
                    <a:pt x="0" y="32"/>
                  </a:cubicBezTo>
                  <a:cubicBezTo>
                    <a:pt x="0" y="49"/>
                    <a:pt x="15" y="64"/>
                    <a:pt x="32" y="64"/>
                  </a:cubicBezTo>
                  <a:close/>
                  <a:moveTo>
                    <a:pt x="32" y="64"/>
                  </a:moveTo>
                  <a:cubicBezTo>
                    <a:pt x="32" y="64"/>
                    <a:pt x="32" y="64"/>
                    <a:pt x="32" y="6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95" name="Freeform 529">
              <a:extLst>
                <a:ext uri="{FF2B5EF4-FFF2-40B4-BE49-F238E27FC236}">
                  <a16:creationId xmlns:a16="http://schemas.microsoft.com/office/drawing/2014/main" id="{5E2908F1-A3A7-AAD0-D43A-F946A7A0EF82}"/>
                </a:ext>
              </a:extLst>
            </p:cNvPr>
            <p:cNvSpPr>
              <a:spLocks noEditPoints="1"/>
            </p:cNvSpPr>
            <p:nvPr/>
          </p:nvSpPr>
          <p:spPr bwMode="auto">
            <a:xfrm>
              <a:off x="1963" y="2571"/>
              <a:ext cx="515" cy="122"/>
            </a:xfrm>
            <a:custGeom>
              <a:avLst/>
              <a:gdLst>
                <a:gd name="T0" fmla="*/ 32 w 270"/>
                <a:gd name="T1" fmla="*/ 64 h 64"/>
                <a:gd name="T2" fmla="*/ 239 w 270"/>
                <a:gd name="T3" fmla="*/ 64 h 64"/>
                <a:gd name="T4" fmla="*/ 270 w 270"/>
                <a:gd name="T5" fmla="*/ 32 h 64"/>
                <a:gd name="T6" fmla="*/ 239 w 270"/>
                <a:gd name="T7" fmla="*/ 0 h 64"/>
                <a:gd name="T8" fmla="*/ 32 w 270"/>
                <a:gd name="T9" fmla="*/ 0 h 64"/>
                <a:gd name="T10" fmla="*/ 0 w 270"/>
                <a:gd name="T11" fmla="*/ 32 h 64"/>
                <a:gd name="T12" fmla="*/ 32 w 270"/>
                <a:gd name="T13" fmla="*/ 64 h 64"/>
                <a:gd name="T14" fmla="*/ 32 w 270"/>
                <a:gd name="T15" fmla="*/ 64 h 64"/>
                <a:gd name="T16" fmla="*/ 32 w 27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64">
                  <a:moveTo>
                    <a:pt x="32" y="64"/>
                  </a:moveTo>
                  <a:cubicBezTo>
                    <a:pt x="239" y="64"/>
                    <a:pt x="239" y="64"/>
                    <a:pt x="239" y="64"/>
                  </a:cubicBezTo>
                  <a:cubicBezTo>
                    <a:pt x="256" y="64"/>
                    <a:pt x="270" y="50"/>
                    <a:pt x="270" y="32"/>
                  </a:cubicBezTo>
                  <a:cubicBezTo>
                    <a:pt x="270" y="14"/>
                    <a:pt x="256" y="0"/>
                    <a:pt x="239" y="0"/>
                  </a:cubicBezTo>
                  <a:cubicBezTo>
                    <a:pt x="32" y="0"/>
                    <a:pt x="32" y="0"/>
                    <a:pt x="32" y="0"/>
                  </a:cubicBezTo>
                  <a:cubicBezTo>
                    <a:pt x="15" y="0"/>
                    <a:pt x="0" y="14"/>
                    <a:pt x="0" y="32"/>
                  </a:cubicBezTo>
                  <a:cubicBezTo>
                    <a:pt x="0" y="50"/>
                    <a:pt x="15" y="64"/>
                    <a:pt x="32" y="64"/>
                  </a:cubicBezTo>
                  <a:close/>
                  <a:moveTo>
                    <a:pt x="32" y="64"/>
                  </a:moveTo>
                  <a:cubicBezTo>
                    <a:pt x="32" y="64"/>
                    <a:pt x="32" y="64"/>
                    <a:pt x="32" y="6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96" name="Freeform 530">
              <a:extLst>
                <a:ext uri="{FF2B5EF4-FFF2-40B4-BE49-F238E27FC236}">
                  <a16:creationId xmlns:a16="http://schemas.microsoft.com/office/drawing/2014/main" id="{7D878BEC-CD93-9F9C-5C48-626359880923}"/>
                </a:ext>
              </a:extLst>
            </p:cNvPr>
            <p:cNvSpPr>
              <a:spLocks noEditPoints="1"/>
            </p:cNvSpPr>
            <p:nvPr/>
          </p:nvSpPr>
          <p:spPr bwMode="auto">
            <a:xfrm>
              <a:off x="344" y="340"/>
              <a:ext cx="120" cy="254"/>
            </a:xfrm>
            <a:custGeom>
              <a:avLst/>
              <a:gdLst>
                <a:gd name="T0" fmla="*/ 31 w 63"/>
                <a:gd name="T1" fmla="*/ 133 h 133"/>
                <a:gd name="T2" fmla="*/ 63 w 63"/>
                <a:gd name="T3" fmla="*/ 102 h 133"/>
                <a:gd name="T4" fmla="*/ 63 w 63"/>
                <a:gd name="T5" fmla="*/ 32 h 133"/>
                <a:gd name="T6" fmla="*/ 31 w 63"/>
                <a:gd name="T7" fmla="*/ 0 h 133"/>
                <a:gd name="T8" fmla="*/ 0 w 63"/>
                <a:gd name="T9" fmla="*/ 32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97" name="Freeform 531">
              <a:extLst>
                <a:ext uri="{FF2B5EF4-FFF2-40B4-BE49-F238E27FC236}">
                  <a16:creationId xmlns:a16="http://schemas.microsoft.com/office/drawing/2014/main" id="{B846C31D-47D4-F21F-A263-A674A96B66D3}"/>
                </a:ext>
              </a:extLst>
            </p:cNvPr>
            <p:cNvSpPr>
              <a:spLocks noEditPoints="1"/>
            </p:cNvSpPr>
            <p:nvPr/>
          </p:nvSpPr>
          <p:spPr bwMode="auto">
            <a:xfrm>
              <a:off x="672" y="340"/>
              <a:ext cx="120" cy="254"/>
            </a:xfrm>
            <a:custGeom>
              <a:avLst/>
              <a:gdLst>
                <a:gd name="T0" fmla="*/ 31 w 63"/>
                <a:gd name="T1" fmla="*/ 133 h 133"/>
                <a:gd name="T2" fmla="*/ 63 w 63"/>
                <a:gd name="T3" fmla="*/ 102 h 133"/>
                <a:gd name="T4" fmla="*/ 63 w 63"/>
                <a:gd name="T5" fmla="*/ 32 h 133"/>
                <a:gd name="T6" fmla="*/ 31 w 63"/>
                <a:gd name="T7" fmla="*/ 0 h 133"/>
                <a:gd name="T8" fmla="*/ 0 w 63"/>
                <a:gd name="T9" fmla="*/ 32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98" name="Freeform 532">
              <a:extLst>
                <a:ext uri="{FF2B5EF4-FFF2-40B4-BE49-F238E27FC236}">
                  <a16:creationId xmlns:a16="http://schemas.microsoft.com/office/drawing/2014/main" id="{1EFF0CEB-CFEF-E772-11FA-1BE656C7E752}"/>
                </a:ext>
              </a:extLst>
            </p:cNvPr>
            <p:cNvSpPr>
              <a:spLocks noEditPoints="1"/>
            </p:cNvSpPr>
            <p:nvPr/>
          </p:nvSpPr>
          <p:spPr bwMode="auto">
            <a:xfrm>
              <a:off x="1000" y="340"/>
              <a:ext cx="121" cy="254"/>
            </a:xfrm>
            <a:custGeom>
              <a:avLst/>
              <a:gdLst>
                <a:gd name="T0" fmla="*/ 31 w 63"/>
                <a:gd name="T1" fmla="*/ 133 h 133"/>
                <a:gd name="T2" fmla="*/ 63 w 63"/>
                <a:gd name="T3" fmla="*/ 102 h 133"/>
                <a:gd name="T4" fmla="*/ 63 w 63"/>
                <a:gd name="T5" fmla="*/ 32 h 133"/>
                <a:gd name="T6" fmla="*/ 31 w 63"/>
                <a:gd name="T7" fmla="*/ 0 h 133"/>
                <a:gd name="T8" fmla="*/ 0 w 63"/>
                <a:gd name="T9" fmla="*/ 32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399" name="Freeform 533">
              <a:extLst>
                <a:ext uri="{FF2B5EF4-FFF2-40B4-BE49-F238E27FC236}">
                  <a16:creationId xmlns:a16="http://schemas.microsoft.com/office/drawing/2014/main" id="{16D18127-FEFD-D5BB-4FB2-18130C449803}"/>
                </a:ext>
              </a:extLst>
            </p:cNvPr>
            <p:cNvSpPr>
              <a:spLocks noEditPoints="1"/>
            </p:cNvSpPr>
            <p:nvPr/>
          </p:nvSpPr>
          <p:spPr bwMode="auto">
            <a:xfrm>
              <a:off x="1328" y="340"/>
              <a:ext cx="121" cy="254"/>
            </a:xfrm>
            <a:custGeom>
              <a:avLst/>
              <a:gdLst>
                <a:gd name="T0" fmla="*/ 31 w 63"/>
                <a:gd name="T1" fmla="*/ 133 h 133"/>
                <a:gd name="T2" fmla="*/ 63 w 63"/>
                <a:gd name="T3" fmla="*/ 102 h 133"/>
                <a:gd name="T4" fmla="*/ 63 w 63"/>
                <a:gd name="T5" fmla="*/ 32 h 133"/>
                <a:gd name="T6" fmla="*/ 31 w 63"/>
                <a:gd name="T7" fmla="*/ 0 h 133"/>
                <a:gd name="T8" fmla="*/ 0 w 63"/>
                <a:gd name="T9" fmla="*/ 32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00" name="Freeform 534">
              <a:extLst>
                <a:ext uri="{FF2B5EF4-FFF2-40B4-BE49-F238E27FC236}">
                  <a16:creationId xmlns:a16="http://schemas.microsoft.com/office/drawing/2014/main" id="{C15DC277-8623-7DA7-D8CF-6FE8B7CCEBB8}"/>
                </a:ext>
              </a:extLst>
            </p:cNvPr>
            <p:cNvSpPr>
              <a:spLocks noEditPoints="1"/>
            </p:cNvSpPr>
            <p:nvPr/>
          </p:nvSpPr>
          <p:spPr bwMode="auto">
            <a:xfrm>
              <a:off x="344" y="755"/>
              <a:ext cx="120" cy="254"/>
            </a:xfrm>
            <a:custGeom>
              <a:avLst/>
              <a:gdLst>
                <a:gd name="T0" fmla="*/ 31 w 63"/>
                <a:gd name="T1" fmla="*/ 133 h 133"/>
                <a:gd name="T2" fmla="*/ 63 w 63"/>
                <a:gd name="T3" fmla="*/ 102 h 133"/>
                <a:gd name="T4" fmla="*/ 63 w 63"/>
                <a:gd name="T5" fmla="*/ 31 h 133"/>
                <a:gd name="T6" fmla="*/ 31 w 63"/>
                <a:gd name="T7" fmla="*/ 0 h 133"/>
                <a:gd name="T8" fmla="*/ 0 w 63"/>
                <a:gd name="T9" fmla="*/ 31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01" name="Freeform 535">
              <a:extLst>
                <a:ext uri="{FF2B5EF4-FFF2-40B4-BE49-F238E27FC236}">
                  <a16:creationId xmlns:a16="http://schemas.microsoft.com/office/drawing/2014/main" id="{133CE522-1DDB-D46D-7492-5C52EBF57E61}"/>
                </a:ext>
              </a:extLst>
            </p:cNvPr>
            <p:cNvSpPr>
              <a:spLocks noEditPoints="1"/>
            </p:cNvSpPr>
            <p:nvPr/>
          </p:nvSpPr>
          <p:spPr bwMode="auto">
            <a:xfrm>
              <a:off x="672" y="755"/>
              <a:ext cx="120" cy="254"/>
            </a:xfrm>
            <a:custGeom>
              <a:avLst/>
              <a:gdLst>
                <a:gd name="T0" fmla="*/ 31 w 63"/>
                <a:gd name="T1" fmla="*/ 133 h 133"/>
                <a:gd name="T2" fmla="*/ 63 w 63"/>
                <a:gd name="T3" fmla="*/ 102 h 133"/>
                <a:gd name="T4" fmla="*/ 63 w 63"/>
                <a:gd name="T5" fmla="*/ 31 h 133"/>
                <a:gd name="T6" fmla="*/ 31 w 63"/>
                <a:gd name="T7" fmla="*/ 0 h 133"/>
                <a:gd name="T8" fmla="*/ 0 w 63"/>
                <a:gd name="T9" fmla="*/ 31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02" name="Freeform 536">
              <a:extLst>
                <a:ext uri="{FF2B5EF4-FFF2-40B4-BE49-F238E27FC236}">
                  <a16:creationId xmlns:a16="http://schemas.microsoft.com/office/drawing/2014/main" id="{66B14BF8-C668-2274-69D7-7DA80D6B82DF}"/>
                </a:ext>
              </a:extLst>
            </p:cNvPr>
            <p:cNvSpPr>
              <a:spLocks noEditPoints="1"/>
            </p:cNvSpPr>
            <p:nvPr/>
          </p:nvSpPr>
          <p:spPr bwMode="auto">
            <a:xfrm>
              <a:off x="1000" y="755"/>
              <a:ext cx="121" cy="254"/>
            </a:xfrm>
            <a:custGeom>
              <a:avLst/>
              <a:gdLst>
                <a:gd name="T0" fmla="*/ 31 w 63"/>
                <a:gd name="T1" fmla="*/ 133 h 133"/>
                <a:gd name="T2" fmla="*/ 63 w 63"/>
                <a:gd name="T3" fmla="*/ 102 h 133"/>
                <a:gd name="T4" fmla="*/ 63 w 63"/>
                <a:gd name="T5" fmla="*/ 31 h 133"/>
                <a:gd name="T6" fmla="*/ 31 w 63"/>
                <a:gd name="T7" fmla="*/ 0 h 133"/>
                <a:gd name="T8" fmla="*/ 0 w 63"/>
                <a:gd name="T9" fmla="*/ 31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03" name="Freeform 537">
              <a:extLst>
                <a:ext uri="{FF2B5EF4-FFF2-40B4-BE49-F238E27FC236}">
                  <a16:creationId xmlns:a16="http://schemas.microsoft.com/office/drawing/2014/main" id="{A0821A36-4191-F517-1CD8-E8E862399D0B}"/>
                </a:ext>
              </a:extLst>
            </p:cNvPr>
            <p:cNvSpPr>
              <a:spLocks noEditPoints="1"/>
            </p:cNvSpPr>
            <p:nvPr/>
          </p:nvSpPr>
          <p:spPr bwMode="auto">
            <a:xfrm>
              <a:off x="1328" y="755"/>
              <a:ext cx="121" cy="254"/>
            </a:xfrm>
            <a:custGeom>
              <a:avLst/>
              <a:gdLst>
                <a:gd name="T0" fmla="*/ 31 w 63"/>
                <a:gd name="T1" fmla="*/ 133 h 133"/>
                <a:gd name="T2" fmla="*/ 63 w 63"/>
                <a:gd name="T3" fmla="*/ 102 h 133"/>
                <a:gd name="T4" fmla="*/ 63 w 63"/>
                <a:gd name="T5" fmla="*/ 31 h 133"/>
                <a:gd name="T6" fmla="*/ 31 w 63"/>
                <a:gd name="T7" fmla="*/ 0 h 133"/>
                <a:gd name="T8" fmla="*/ 0 w 63"/>
                <a:gd name="T9" fmla="*/ 31 h 133"/>
                <a:gd name="T10" fmla="*/ 0 w 63"/>
                <a:gd name="T11" fmla="*/ 102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04" name="Freeform 538">
              <a:extLst>
                <a:ext uri="{FF2B5EF4-FFF2-40B4-BE49-F238E27FC236}">
                  <a16:creationId xmlns:a16="http://schemas.microsoft.com/office/drawing/2014/main" id="{487957ED-CD60-11C3-64C9-61A49F359C40}"/>
                </a:ext>
              </a:extLst>
            </p:cNvPr>
            <p:cNvSpPr>
              <a:spLocks noEditPoints="1"/>
            </p:cNvSpPr>
            <p:nvPr/>
          </p:nvSpPr>
          <p:spPr bwMode="auto">
            <a:xfrm>
              <a:off x="344" y="1170"/>
              <a:ext cx="120"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05" name="Freeform 539">
              <a:extLst>
                <a:ext uri="{FF2B5EF4-FFF2-40B4-BE49-F238E27FC236}">
                  <a16:creationId xmlns:a16="http://schemas.microsoft.com/office/drawing/2014/main" id="{683F4490-A185-AA9D-8B3F-E01AB3DCBAA8}"/>
                </a:ext>
              </a:extLst>
            </p:cNvPr>
            <p:cNvSpPr>
              <a:spLocks noEditPoints="1"/>
            </p:cNvSpPr>
            <p:nvPr/>
          </p:nvSpPr>
          <p:spPr bwMode="auto">
            <a:xfrm>
              <a:off x="672" y="1170"/>
              <a:ext cx="120"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06" name="Freeform 540">
              <a:extLst>
                <a:ext uri="{FF2B5EF4-FFF2-40B4-BE49-F238E27FC236}">
                  <a16:creationId xmlns:a16="http://schemas.microsoft.com/office/drawing/2014/main" id="{EEE6044E-E4A5-D496-8AE3-638B4D917F7E}"/>
                </a:ext>
              </a:extLst>
            </p:cNvPr>
            <p:cNvSpPr>
              <a:spLocks noEditPoints="1"/>
            </p:cNvSpPr>
            <p:nvPr/>
          </p:nvSpPr>
          <p:spPr bwMode="auto">
            <a:xfrm>
              <a:off x="1000" y="1170"/>
              <a:ext cx="121"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07" name="Freeform 541">
              <a:extLst>
                <a:ext uri="{FF2B5EF4-FFF2-40B4-BE49-F238E27FC236}">
                  <a16:creationId xmlns:a16="http://schemas.microsoft.com/office/drawing/2014/main" id="{3AC151F8-6122-5BF4-1118-D191B260BEA1}"/>
                </a:ext>
              </a:extLst>
            </p:cNvPr>
            <p:cNvSpPr>
              <a:spLocks noEditPoints="1"/>
            </p:cNvSpPr>
            <p:nvPr/>
          </p:nvSpPr>
          <p:spPr bwMode="auto">
            <a:xfrm>
              <a:off x="1328" y="1170"/>
              <a:ext cx="121"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08" name="Freeform 542">
              <a:extLst>
                <a:ext uri="{FF2B5EF4-FFF2-40B4-BE49-F238E27FC236}">
                  <a16:creationId xmlns:a16="http://schemas.microsoft.com/office/drawing/2014/main" id="{CDCF58DD-1CD7-822D-7BF6-3E1CD6F85FC2}"/>
                </a:ext>
              </a:extLst>
            </p:cNvPr>
            <p:cNvSpPr>
              <a:spLocks noEditPoints="1"/>
            </p:cNvSpPr>
            <p:nvPr/>
          </p:nvSpPr>
          <p:spPr bwMode="auto">
            <a:xfrm>
              <a:off x="344" y="1585"/>
              <a:ext cx="120"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09" name="Freeform 543">
              <a:extLst>
                <a:ext uri="{FF2B5EF4-FFF2-40B4-BE49-F238E27FC236}">
                  <a16:creationId xmlns:a16="http://schemas.microsoft.com/office/drawing/2014/main" id="{9B9DF31E-7CE2-DA3B-85D8-63B5C3864463}"/>
                </a:ext>
              </a:extLst>
            </p:cNvPr>
            <p:cNvSpPr>
              <a:spLocks noEditPoints="1"/>
            </p:cNvSpPr>
            <p:nvPr/>
          </p:nvSpPr>
          <p:spPr bwMode="auto">
            <a:xfrm>
              <a:off x="672" y="1585"/>
              <a:ext cx="120"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10" name="Freeform 544">
              <a:extLst>
                <a:ext uri="{FF2B5EF4-FFF2-40B4-BE49-F238E27FC236}">
                  <a16:creationId xmlns:a16="http://schemas.microsoft.com/office/drawing/2014/main" id="{AAB73E5D-EAED-36F0-AD46-2DC09B6D8709}"/>
                </a:ext>
              </a:extLst>
            </p:cNvPr>
            <p:cNvSpPr>
              <a:spLocks noEditPoints="1"/>
            </p:cNvSpPr>
            <p:nvPr/>
          </p:nvSpPr>
          <p:spPr bwMode="auto">
            <a:xfrm>
              <a:off x="1000" y="1585"/>
              <a:ext cx="121"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11" name="Freeform 545">
              <a:extLst>
                <a:ext uri="{FF2B5EF4-FFF2-40B4-BE49-F238E27FC236}">
                  <a16:creationId xmlns:a16="http://schemas.microsoft.com/office/drawing/2014/main" id="{1BB546F3-2AC6-2B8D-5D4C-C8B80B810D6B}"/>
                </a:ext>
              </a:extLst>
            </p:cNvPr>
            <p:cNvSpPr>
              <a:spLocks noEditPoints="1"/>
            </p:cNvSpPr>
            <p:nvPr/>
          </p:nvSpPr>
          <p:spPr bwMode="auto">
            <a:xfrm>
              <a:off x="1328" y="1585"/>
              <a:ext cx="121" cy="255"/>
            </a:xfrm>
            <a:custGeom>
              <a:avLst/>
              <a:gdLst>
                <a:gd name="T0" fmla="*/ 31 w 63"/>
                <a:gd name="T1" fmla="*/ 133 h 133"/>
                <a:gd name="T2" fmla="*/ 63 w 63"/>
                <a:gd name="T3" fmla="*/ 101 h 133"/>
                <a:gd name="T4" fmla="*/ 63 w 63"/>
                <a:gd name="T5" fmla="*/ 31 h 133"/>
                <a:gd name="T6" fmla="*/ 31 w 63"/>
                <a:gd name="T7" fmla="*/ 0 h 133"/>
                <a:gd name="T8" fmla="*/ 0 w 63"/>
                <a:gd name="T9" fmla="*/ 31 h 133"/>
                <a:gd name="T10" fmla="*/ 0 w 63"/>
                <a:gd name="T11" fmla="*/ 101 h 133"/>
                <a:gd name="T12" fmla="*/ 31 w 63"/>
                <a:gd name="T13" fmla="*/ 133 h 133"/>
                <a:gd name="T14" fmla="*/ 31 w 63"/>
                <a:gd name="T15" fmla="*/ 133 h 133"/>
                <a:gd name="T16" fmla="*/ 31 w 63"/>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3">
                  <a:moveTo>
                    <a:pt x="31" y="133"/>
                  </a:moveTo>
                  <a:cubicBezTo>
                    <a:pt x="49" y="133"/>
                    <a:pt x="63" y="119"/>
                    <a:pt x="63" y="101"/>
                  </a:cubicBezTo>
                  <a:cubicBezTo>
                    <a:pt x="63" y="31"/>
                    <a:pt x="63" y="31"/>
                    <a:pt x="63" y="31"/>
                  </a:cubicBezTo>
                  <a:cubicBezTo>
                    <a:pt x="63" y="14"/>
                    <a:pt x="49" y="0"/>
                    <a:pt x="31" y="0"/>
                  </a:cubicBezTo>
                  <a:cubicBezTo>
                    <a:pt x="14" y="0"/>
                    <a:pt x="0" y="14"/>
                    <a:pt x="0" y="31"/>
                  </a:cubicBezTo>
                  <a:cubicBezTo>
                    <a:pt x="0" y="101"/>
                    <a:pt x="0" y="101"/>
                    <a:pt x="0" y="101"/>
                  </a:cubicBezTo>
                  <a:cubicBezTo>
                    <a:pt x="0" y="119"/>
                    <a:pt x="14" y="133"/>
                    <a:pt x="31" y="133"/>
                  </a:cubicBezTo>
                  <a:close/>
                  <a:moveTo>
                    <a:pt x="31" y="133"/>
                  </a:moveTo>
                  <a:cubicBezTo>
                    <a:pt x="31" y="133"/>
                    <a:pt x="31" y="133"/>
                    <a:pt x="31" y="13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12" name="Freeform 546">
              <a:extLst>
                <a:ext uri="{FF2B5EF4-FFF2-40B4-BE49-F238E27FC236}">
                  <a16:creationId xmlns:a16="http://schemas.microsoft.com/office/drawing/2014/main" id="{F029033F-2E3C-DC95-2093-7F08A5B3F3A8}"/>
                </a:ext>
              </a:extLst>
            </p:cNvPr>
            <p:cNvSpPr>
              <a:spLocks noEditPoints="1"/>
            </p:cNvSpPr>
            <p:nvPr/>
          </p:nvSpPr>
          <p:spPr bwMode="auto">
            <a:xfrm>
              <a:off x="344" y="1998"/>
              <a:ext cx="120" cy="257"/>
            </a:xfrm>
            <a:custGeom>
              <a:avLst/>
              <a:gdLst>
                <a:gd name="T0" fmla="*/ 31 w 63"/>
                <a:gd name="T1" fmla="*/ 134 h 134"/>
                <a:gd name="T2" fmla="*/ 63 w 63"/>
                <a:gd name="T3" fmla="*/ 102 h 134"/>
                <a:gd name="T4" fmla="*/ 63 w 63"/>
                <a:gd name="T5" fmla="*/ 32 h 134"/>
                <a:gd name="T6" fmla="*/ 31 w 63"/>
                <a:gd name="T7" fmla="*/ 0 h 134"/>
                <a:gd name="T8" fmla="*/ 0 w 63"/>
                <a:gd name="T9" fmla="*/ 32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20"/>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20"/>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13" name="Freeform 547">
              <a:extLst>
                <a:ext uri="{FF2B5EF4-FFF2-40B4-BE49-F238E27FC236}">
                  <a16:creationId xmlns:a16="http://schemas.microsoft.com/office/drawing/2014/main" id="{C92A06E4-16EA-DFB1-31BB-B9F61C2E1608}"/>
                </a:ext>
              </a:extLst>
            </p:cNvPr>
            <p:cNvSpPr>
              <a:spLocks noEditPoints="1"/>
            </p:cNvSpPr>
            <p:nvPr/>
          </p:nvSpPr>
          <p:spPr bwMode="auto">
            <a:xfrm>
              <a:off x="672" y="1998"/>
              <a:ext cx="120" cy="257"/>
            </a:xfrm>
            <a:custGeom>
              <a:avLst/>
              <a:gdLst>
                <a:gd name="T0" fmla="*/ 31 w 63"/>
                <a:gd name="T1" fmla="*/ 134 h 134"/>
                <a:gd name="T2" fmla="*/ 63 w 63"/>
                <a:gd name="T3" fmla="*/ 102 h 134"/>
                <a:gd name="T4" fmla="*/ 63 w 63"/>
                <a:gd name="T5" fmla="*/ 32 h 134"/>
                <a:gd name="T6" fmla="*/ 31 w 63"/>
                <a:gd name="T7" fmla="*/ 0 h 134"/>
                <a:gd name="T8" fmla="*/ 0 w 63"/>
                <a:gd name="T9" fmla="*/ 32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20"/>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20"/>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14" name="Freeform 548">
              <a:extLst>
                <a:ext uri="{FF2B5EF4-FFF2-40B4-BE49-F238E27FC236}">
                  <a16:creationId xmlns:a16="http://schemas.microsoft.com/office/drawing/2014/main" id="{E06386D3-E82F-9233-80A3-441FB1A25AF0}"/>
                </a:ext>
              </a:extLst>
            </p:cNvPr>
            <p:cNvSpPr>
              <a:spLocks noEditPoints="1"/>
            </p:cNvSpPr>
            <p:nvPr/>
          </p:nvSpPr>
          <p:spPr bwMode="auto">
            <a:xfrm>
              <a:off x="1000" y="1998"/>
              <a:ext cx="121" cy="257"/>
            </a:xfrm>
            <a:custGeom>
              <a:avLst/>
              <a:gdLst>
                <a:gd name="T0" fmla="*/ 31 w 63"/>
                <a:gd name="T1" fmla="*/ 134 h 134"/>
                <a:gd name="T2" fmla="*/ 63 w 63"/>
                <a:gd name="T3" fmla="*/ 102 h 134"/>
                <a:gd name="T4" fmla="*/ 63 w 63"/>
                <a:gd name="T5" fmla="*/ 32 h 134"/>
                <a:gd name="T6" fmla="*/ 31 w 63"/>
                <a:gd name="T7" fmla="*/ 0 h 134"/>
                <a:gd name="T8" fmla="*/ 0 w 63"/>
                <a:gd name="T9" fmla="*/ 32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20"/>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20"/>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15" name="Freeform 549">
              <a:extLst>
                <a:ext uri="{FF2B5EF4-FFF2-40B4-BE49-F238E27FC236}">
                  <a16:creationId xmlns:a16="http://schemas.microsoft.com/office/drawing/2014/main" id="{37008BBC-82A8-6514-5328-1B3BE2C48E4C}"/>
                </a:ext>
              </a:extLst>
            </p:cNvPr>
            <p:cNvSpPr>
              <a:spLocks noEditPoints="1"/>
            </p:cNvSpPr>
            <p:nvPr/>
          </p:nvSpPr>
          <p:spPr bwMode="auto">
            <a:xfrm>
              <a:off x="1328" y="1998"/>
              <a:ext cx="121" cy="257"/>
            </a:xfrm>
            <a:custGeom>
              <a:avLst/>
              <a:gdLst>
                <a:gd name="T0" fmla="*/ 31 w 63"/>
                <a:gd name="T1" fmla="*/ 134 h 134"/>
                <a:gd name="T2" fmla="*/ 63 w 63"/>
                <a:gd name="T3" fmla="*/ 102 h 134"/>
                <a:gd name="T4" fmla="*/ 63 w 63"/>
                <a:gd name="T5" fmla="*/ 32 h 134"/>
                <a:gd name="T6" fmla="*/ 31 w 63"/>
                <a:gd name="T7" fmla="*/ 0 h 134"/>
                <a:gd name="T8" fmla="*/ 0 w 63"/>
                <a:gd name="T9" fmla="*/ 32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20"/>
                    <a:pt x="63" y="102"/>
                  </a:cubicBezTo>
                  <a:cubicBezTo>
                    <a:pt x="63" y="32"/>
                    <a:pt x="63" y="32"/>
                    <a:pt x="63" y="32"/>
                  </a:cubicBezTo>
                  <a:cubicBezTo>
                    <a:pt x="63" y="14"/>
                    <a:pt x="49" y="0"/>
                    <a:pt x="31" y="0"/>
                  </a:cubicBezTo>
                  <a:cubicBezTo>
                    <a:pt x="14" y="0"/>
                    <a:pt x="0" y="14"/>
                    <a:pt x="0" y="32"/>
                  </a:cubicBezTo>
                  <a:cubicBezTo>
                    <a:pt x="0" y="102"/>
                    <a:pt x="0" y="102"/>
                    <a:pt x="0" y="102"/>
                  </a:cubicBezTo>
                  <a:cubicBezTo>
                    <a:pt x="0" y="120"/>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16" name="Freeform 550">
              <a:extLst>
                <a:ext uri="{FF2B5EF4-FFF2-40B4-BE49-F238E27FC236}">
                  <a16:creationId xmlns:a16="http://schemas.microsoft.com/office/drawing/2014/main" id="{6B868E58-3DEE-5130-4CFE-8D94ED7BDE59}"/>
                </a:ext>
              </a:extLst>
            </p:cNvPr>
            <p:cNvSpPr>
              <a:spLocks noEditPoints="1"/>
            </p:cNvSpPr>
            <p:nvPr/>
          </p:nvSpPr>
          <p:spPr bwMode="auto">
            <a:xfrm>
              <a:off x="344" y="2414"/>
              <a:ext cx="120" cy="256"/>
            </a:xfrm>
            <a:custGeom>
              <a:avLst/>
              <a:gdLst>
                <a:gd name="T0" fmla="*/ 31 w 63"/>
                <a:gd name="T1" fmla="*/ 134 h 134"/>
                <a:gd name="T2" fmla="*/ 63 w 63"/>
                <a:gd name="T3" fmla="*/ 102 h 134"/>
                <a:gd name="T4" fmla="*/ 63 w 63"/>
                <a:gd name="T5" fmla="*/ 31 h 134"/>
                <a:gd name="T6" fmla="*/ 31 w 63"/>
                <a:gd name="T7" fmla="*/ 0 h 134"/>
                <a:gd name="T8" fmla="*/ 0 w 63"/>
                <a:gd name="T9" fmla="*/ 31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17" name="Freeform 551">
              <a:extLst>
                <a:ext uri="{FF2B5EF4-FFF2-40B4-BE49-F238E27FC236}">
                  <a16:creationId xmlns:a16="http://schemas.microsoft.com/office/drawing/2014/main" id="{12992CE6-CF0F-85F9-9B21-4E6046FC2980}"/>
                </a:ext>
              </a:extLst>
            </p:cNvPr>
            <p:cNvSpPr>
              <a:spLocks noEditPoints="1"/>
            </p:cNvSpPr>
            <p:nvPr/>
          </p:nvSpPr>
          <p:spPr bwMode="auto">
            <a:xfrm>
              <a:off x="672" y="2414"/>
              <a:ext cx="120" cy="256"/>
            </a:xfrm>
            <a:custGeom>
              <a:avLst/>
              <a:gdLst>
                <a:gd name="T0" fmla="*/ 31 w 63"/>
                <a:gd name="T1" fmla="*/ 134 h 134"/>
                <a:gd name="T2" fmla="*/ 63 w 63"/>
                <a:gd name="T3" fmla="*/ 102 h 134"/>
                <a:gd name="T4" fmla="*/ 63 w 63"/>
                <a:gd name="T5" fmla="*/ 31 h 134"/>
                <a:gd name="T6" fmla="*/ 31 w 63"/>
                <a:gd name="T7" fmla="*/ 0 h 134"/>
                <a:gd name="T8" fmla="*/ 0 w 63"/>
                <a:gd name="T9" fmla="*/ 31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18" name="Freeform 552">
              <a:extLst>
                <a:ext uri="{FF2B5EF4-FFF2-40B4-BE49-F238E27FC236}">
                  <a16:creationId xmlns:a16="http://schemas.microsoft.com/office/drawing/2014/main" id="{5B792BBE-0475-6C11-71E9-1DFC5700455B}"/>
                </a:ext>
              </a:extLst>
            </p:cNvPr>
            <p:cNvSpPr>
              <a:spLocks noEditPoints="1"/>
            </p:cNvSpPr>
            <p:nvPr/>
          </p:nvSpPr>
          <p:spPr bwMode="auto">
            <a:xfrm>
              <a:off x="1000" y="2414"/>
              <a:ext cx="121" cy="256"/>
            </a:xfrm>
            <a:custGeom>
              <a:avLst/>
              <a:gdLst>
                <a:gd name="T0" fmla="*/ 31 w 63"/>
                <a:gd name="T1" fmla="*/ 134 h 134"/>
                <a:gd name="T2" fmla="*/ 63 w 63"/>
                <a:gd name="T3" fmla="*/ 102 h 134"/>
                <a:gd name="T4" fmla="*/ 63 w 63"/>
                <a:gd name="T5" fmla="*/ 31 h 134"/>
                <a:gd name="T6" fmla="*/ 31 w 63"/>
                <a:gd name="T7" fmla="*/ 0 h 134"/>
                <a:gd name="T8" fmla="*/ 0 w 63"/>
                <a:gd name="T9" fmla="*/ 31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419" name="Freeform 553">
              <a:extLst>
                <a:ext uri="{FF2B5EF4-FFF2-40B4-BE49-F238E27FC236}">
                  <a16:creationId xmlns:a16="http://schemas.microsoft.com/office/drawing/2014/main" id="{66620F77-3445-76D8-1FDA-76BB11D7F29F}"/>
                </a:ext>
              </a:extLst>
            </p:cNvPr>
            <p:cNvSpPr>
              <a:spLocks noEditPoints="1"/>
            </p:cNvSpPr>
            <p:nvPr/>
          </p:nvSpPr>
          <p:spPr bwMode="auto">
            <a:xfrm>
              <a:off x="1328" y="2414"/>
              <a:ext cx="121" cy="256"/>
            </a:xfrm>
            <a:custGeom>
              <a:avLst/>
              <a:gdLst>
                <a:gd name="T0" fmla="*/ 31 w 63"/>
                <a:gd name="T1" fmla="*/ 134 h 134"/>
                <a:gd name="T2" fmla="*/ 63 w 63"/>
                <a:gd name="T3" fmla="*/ 102 h 134"/>
                <a:gd name="T4" fmla="*/ 63 w 63"/>
                <a:gd name="T5" fmla="*/ 31 h 134"/>
                <a:gd name="T6" fmla="*/ 31 w 63"/>
                <a:gd name="T7" fmla="*/ 0 h 134"/>
                <a:gd name="T8" fmla="*/ 0 w 63"/>
                <a:gd name="T9" fmla="*/ 31 h 134"/>
                <a:gd name="T10" fmla="*/ 0 w 63"/>
                <a:gd name="T11" fmla="*/ 102 h 134"/>
                <a:gd name="T12" fmla="*/ 31 w 63"/>
                <a:gd name="T13" fmla="*/ 134 h 134"/>
                <a:gd name="T14" fmla="*/ 31 w 63"/>
                <a:gd name="T15" fmla="*/ 134 h 134"/>
                <a:gd name="T16" fmla="*/ 31 w 63"/>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4">
                  <a:moveTo>
                    <a:pt x="31" y="134"/>
                  </a:moveTo>
                  <a:cubicBezTo>
                    <a:pt x="49" y="134"/>
                    <a:pt x="63" y="119"/>
                    <a:pt x="63" y="102"/>
                  </a:cubicBezTo>
                  <a:cubicBezTo>
                    <a:pt x="63" y="31"/>
                    <a:pt x="63" y="31"/>
                    <a:pt x="63" y="31"/>
                  </a:cubicBezTo>
                  <a:cubicBezTo>
                    <a:pt x="63" y="14"/>
                    <a:pt x="49" y="0"/>
                    <a:pt x="31" y="0"/>
                  </a:cubicBezTo>
                  <a:cubicBezTo>
                    <a:pt x="14" y="0"/>
                    <a:pt x="0" y="14"/>
                    <a:pt x="0" y="31"/>
                  </a:cubicBezTo>
                  <a:cubicBezTo>
                    <a:pt x="0" y="102"/>
                    <a:pt x="0" y="102"/>
                    <a:pt x="0" y="102"/>
                  </a:cubicBezTo>
                  <a:cubicBezTo>
                    <a:pt x="0" y="119"/>
                    <a:pt x="14" y="134"/>
                    <a:pt x="31" y="134"/>
                  </a:cubicBezTo>
                  <a:close/>
                  <a:moveTo>
                    <a:pt x="31" y="134"/>
                  </a:moveTo>
                  <a:cubicBezTo>
                    <a:pt x="31" y="134"/>
                    <a:pt x="31" y="134"/>
                    <a:pt x="31" y="134"/>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grpSp>
      <p:cxnSp>
        <p:nvCxnSpPr>
          <p:cNvPr id="420" name="Straight Arrow Connector 419">
            <a:extLst>
              <a:ext uri="{FF2B5EF4-FFF2-40B4-BE49-F238E27FC236}">
                <a16:creationId xmlns:a16="http://schemas.microsoft.com/office/drawing/2014/main" id="{189A577C-E748-E672-FF38-918FE9BDD7B5}"/>
              </a:ext>
            </a:extLst>
          </p:cNvPr>
          <p:cNvCxnSpPr>
            <a:cxnSpLocks/>
          </p:cNvCxnSpPr>
          <p:nvPr/>
        </p:nvCxnSpPr>
        <p:spPr>
          <a:xfrm>
            <a:off x="2324041" y="4070279"/>
            <a:ext cx="794623"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1" name="Straight Arrow Connector 420">
            <a:extLst>
              <a:ext uri="{FF2B5EF4-FFF2-40B4-BE49-F238E27FC236}">
                <a16:creationId xmlns:a16="http://schemas.microsoft.com/office/drawing/2014/main" id="{4FCBAD73-AF36-8366-D26D-8AEDDF5D5A56}"/>
              </a:ext>
            </a:extLst>
          </p:cNvPr>
          <p:cNvCxnSpPr>
            <a:cxnSpLocks/>
          </p:cNvCxnSpPr>
          <p:nvPr/>
        </p:nvCxnSpPr>
        <p:spPr>
          <a:xfrm>
            <a:off x="4994558" y="4081576"/>
            <a:ext cx="794623"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2" name="Straight Arrow Connector 421">
            <a:extLst>
              <a:ext uri="{FF2B5EF4-FFF2-40B4-BE49-F238E27FC236}">
                <a16:creationId xmlns:a16="http://schemas.microsoft.com/office/drawing/2014/main" id="{581AC290-7103-738B-C30C-18DCA0889E88}"/>
              </a:ext>
            </a:extLst>
          </p:cNvPr>
          <p:cNvCxnSpPr>
            <a:cxnSpLocks/>
          </p:cNvCxnSpPr>
          <p:nvPr/>
        </p:nvCxnSpPr>
        <p:spPr>
          <a:xfrm>
            <a:off x="7721345" y="4081576"/>
            <a:ext cx="794623"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23" name="TextBox 422">
            <a:extLst>
              <a:ext uri="{FF2B5EF4-FFF2-40B4-BE49-F238E27FC236}">
                <a16:creationId xmlns:a16="http://schemas.microsoft.com/office/drawing/2014/main" id="{FD04CA34-A814-ADBE-29BE-68A4457AEB59}"/>
              </a:ext>
            </a:extLst>
          </p:cNvPr>
          <p:cNvSpPr txBox="1"/>
          <p:nvPr/>
        </p:nvSpPr>
        <p:spPr>
          <a:xfrm>
            <a:off x="2377528" y="1503839"/>
            <a:ext cx="7284907" cy="748988"/>
          </a:xfrm>
          <a:prstGeom prst="rect">
            <a:avLst/>
          </a:prstGeom>
          <a:noFill/>
        </p:spPr>
        <p:txBody>
          <a:bodyPr wrap="square">
            <a:spAutoFit/>
          </a:bodyPr>
          <a:lstStyle/>
          <a:p>
            <a:r>
              <a:rPr lang="en-GB" sz="4267" b="1" i="1" dirty="0"/>
              <a:t>Pay-for-use billing model</a:t>
            </a:r>
          </a:p>
        </p:txBody>
      </p:sp>
      <p:sp>
        <p:nvSpPr>
          <p:cNvPr id="649" name="Freeform 151">
            <a:extLst>
              <a:ext uri="{FF2B5EF4-FFF2-40B4-BE49-F238E27FC236}">
                <a16:creationId xmlns:a16="http://schemas.microsoft.com/office/drawing/2014/main" id="{B5AA0556-46B6-1A49-BA97-42B1C50FCC09}"/>
              </a:ext>
            </a:extLst>
          </p:cNvPr>
          <p:cNvSpPr>
            <a:spLocks noEditPoints="1"/>
          </p:cNvSpPr>
          <p:nvPr/>
        </p:nvSpPr>
        <p:spPr bwMode="auto">
          <a:xfrm>
            <a:off x="4085212" y="4518096"/>
            <a:ext cx="40284" cy="26856"/>
          </a:xfrm>
          <a:custGeom>
            <a:avLst/>
            <a:gdLst>
              <a:gd name="T0" fmla="*/ 3 w 11"/>
              <a:gd name="T1" fmla="*/ 7 h 7"/>
              <a:gd name="T2" fmla="*/ 8 w 11"/>
              <a:gd name="T3" fmla="*/ 7 h 7"/>
              <a:gd name="T4" fmla="*/ 11 w 11"/>
              <a:gd name="T5" fmla="*/ 3 h 7"/>
              <a:gd name="T6" fmla="*/ 8 w 11"/>
              <a:gd name="T7" fmla="*/ 0 h 7"/>
              <a:gd name="T8" fmla="*/ 3 w 11"/>
              <a:gd name="T9" fmla="*/ 0 h 7"/>
              <a:gd name="T10" fmla="*/ 0 w 11"/>
              <a:gd name="T11" fmla="*/ 3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3"/>
                </a:cubicBezTo>
                <a:cubicBezTo>
                  <a:pt x="11" y="2"/>
                  <a:pt x="10" y="0"/>
                  <a:pt x="8" y="0"/>
                </a:cubicBezTo>
                <a:cubicBezTo>
                  <a:pt x="3" y="0"/>
                  <a:pt x="3" y="0"/>
                  <a:pt x="3" y="0"/>
                </a:cubicBezTo>
                <a:cubicBezTo>
                  <a:pt x="1" y="0"/>
                  <a:pt x="0" y="2"/>
                  <a:pt x="0" y="3"/>
                </a:cubicBezTo>
                <a:cubicBezTo>
                  <a:pt x="0" y="5"/>
                  <a:pt x="1" y="7"/>
                  <a:pt x="3" y="7"/>
                </a:cubicBezTo>
                <a:close/>
                <a:moveTo>
                  <a:pt x="3" y="7"/>
                </a:moveTo>
                <a:cubicBezTo>
                  <a:pt x="3" y="7"/>
                  <a:pt x="3" y="7"/>
                  <a:pt x="3" y="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grpSp>
        <p:nvGrpSpPr>
          <p:cNvPr id="651" name="Group 650">
            <a:extLst>
              <a:ext uri="{FF2B5EF4-FFF2-40B4-BE49-F238E27FC236}">
                <a16:creationId xmlns:a16="http://schemas.microsoft.com/office/drawing/2014/main" id="{E9BD7929-1B39-D8E4-2444-83925E5D6005}"/>
              </a:ext>
            </a:extLst>
          </p:cNvPr>
          <p:cNvGrpSpPr/>
          <p:nvPr/>
        </p:nvGrpSpPr>
        <p:grpSpPr>
          <a:xfrm>
            <a:off x="422040" y="3455013"/>
            <a:ext cx="1749391" cy="1772973"/>
            <a:chOff x="3098996" y="3575125"/>
            <a:chExt cx="1749391" cy="1772973"/>
          </a:xfrm>
        </p:grpSpPr>
        <p:cxnSp>
          <p:nvCxnSpPr>
            <p:cNvPr id="652" name="Connector: Elbow 859">
              <a:extLst>
                <a:ext uri="{FF2B5EF4-FFF2-40B4-BE49-F238E27FC236}">
                  <a16:creationId xmlns:a16="http://schemas.microsoft.com/office/drawing/2014/main" id="{48AB5378-E9E7-3550-7961-8167FD00B627}"/>
                </a:ext>
              </a:extLst>
            </p:cNvPr>
            <p:cNvCxnSpPr/>
            <p:nvPr/>
          </p:nvCxnSpPr>
          <p:spPr>
            <a:xfrm flipV="1">
              <a:off x="3098996" y="5033559"/>
              <a:ext cx="648609" cy="314539"/>
            </a:xfrm>
            <a:prstGeom prst="bentConnector3">
              <a:avLst>
                <a:gd name="adj1" fmla="val 100141"/>
              </a:avLst>
            </a:prstGeom>
            <a:ln>
              <a:solidFill>
                <a:srgbClr val="9F87A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3" name="Connector: Elbow 860">
              <a:extLst>
                <a:ext uri="{FF2B5EF4-FFF2-40B4-BE49-F238E27FC236}">
                  <a16:creationId xmlns:a16="http://schemas.microsoft.com/office/drawing/2014/main" id="{EF2FC6C8-12F0-7884-AD26-C3350B8FEB21}"/>
                </a:ext>
              </a:extLst>
            </p:cNvPr>
            <p:cNvCxnSpPr/>
            <p:nvPr/>
          </p:nvCxnSpPr>
          <p:spPr>
            <a:xfrm flipH="1" flipV="1">
              <a:off x="4199778" y="5033559"/>
              <a:ext cx="648609" cy="314539"/>
            </a:xfrm>
            <a:prstGeom prst="bentConnector3">
              <a:avLst>
                <a:gd name="adj1" fmla="val 100141"/>
              </a:avLst>
            </a:prstGeom>
            <a:ln>
              <a:solidFill>
                <a:srgbClr val="9F87A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4" name="Rectangle: Rounded Corners 862">
              <a:extLst>
                <a:ext uri="{FF2B5EF4-FFF2-40B4-BE49-F238E27FC236}">
                  <a16:creationId xmlns:a16="http://schemas.microsoft.com/office/drawing/2014/main" id="{AD251728-8A05-F649-881F-795B196E59A0}"/>
                </a:ext>
              </a:extLst>
            </p:cNvPr>
            <p:cNvSpPr/>
            <p:nvPr/>
          </p:nvSpPr>
          <p:spPr>
            <a:xfrm>
              <a:off x="3533522" y="3575125"/>
              <a:ext cx="835521" cy="1528097"/>
            </a:xfrm>
            <a:prstGeom prst="roundRect">
              <a:avLst>
                <a:gd name="adj" fmla="val 10338"/>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bg1"/>
                </a:solidFill>
              </a:endParaRPr>
            </a:p>
          </p:txBody>
        </p:sp>
        <p:grpSp>
          <p:nvGrpSpPr>
            <p:cNvPr id="655" name="Group 4">
              <a:extLst>
                <a:ext uri="{FF2B5EF4-FFF2-40B4-BE49-F238E27FC236}">
                  <a16:creationId xmlns:a16="http://schemas.microsoft.com/office/drawing/2014/main" id="{6394028B-B87C-B713-4372-DB7CCA604768}"/>
                </a:ext>
              </a:extLst>
            </p:cNvPr>
            <p:cNvGrpSpPr>
              <a:grpSpLocks noChangeAspect="1"/>
            </p:cNvGrpSpPr>
            <p:nvPr/>
          </p:nvGrpSpPr>
          <p:grpSpPr bwMode="auto">
            <a:xfrm>
              <a:off x="3599028" y="3690456"/>
              <a:ext cx="711688" cy="1446395"/>
              <a:chOff x="4" y="2"/>
              <a:chExt cx="371" cy="754"/>
            </a:xfrm>
            <a:solidFill>
              <a:schemeClr val="tx1"/>
            </a:solidFill>
          </p:grpSpPr>
          <p:grpSp>
            <p:nvGrpSpPr>
              <p:cNvPr id="656" name="Group 205">
                <a:extLst>
                  <a:ext uri="{FF2B5EF4-FFF2-40B4-BE49-F238E27FC236}">
                    <a16:creationId xmlns:a16="http://schemas.microsoft.com/office/drawing/2014/main" id="{6900BFD3-BF4E-5CB2-B856-E78B1BC5BA31}"/>
                  </a:ext>
                </a:extLst>
              </p:cNvPr>
              <p:cNvGrpSpPr>
                <a:grpSpLocks/>
              </p:cNvGrpSpPr>
              <p:nvPr/>
            </p:nvGrpSpPr>
            <p:grpSpPr bwMode="auto">
              <a:xfrm>
                <a:off x="4" y="2"/>
                <a:ext cx="371" cy="718"/>
                <a:chOff x="4" y="2"/>
                <a:chExt cx="371" cy="718"/>
              </a:xfrm>
              <a:grpFill/>
            </p:grpSpPr>
            <p:sp>
              <p:nvSpPr>
                <p:cNvPr id="675" name="Freeform 5">
                  <a:extLst>
                    <a:ext uri="{FF2B5EF4-FFF2-40B4-BE49-F238E27FC236}">
                      <a16:creationId xmlns:a16="http://schemas.microsoft.com/office/drawing/2014/main" id="{DB95CADA-5BF8-1B77-EE6E-11386C7229E7}"/>
                    </a:ext>
                  </a:extLst>
                </p:cNvPr>
                <p:cNvSpPr>
                  <a:spLocks noEditPoints="1"/>
                </p:cNvSpPr>
                <p:nvPr/>
              </p:nvSpPr>
              <p:spPr bwMode="auto">
                <a:xfrm>
                  <a:off x="41" y="510"/>
                  <a:ext cx="56" cy="56"/>
                </a:xfrm>
                <a:custGeom>
                  <a:avLst/>
                  <a:gdLst>
                    <a:gd name="T0" fmla="*/ 14 w 29"/>
                    <a:gd name="T1" fmla="*/ 29 h 29"/>
                    <a:gd name="T2" fmla="*/ 29 w 29"/>
                    <a:gd name="T3" fmla="*/ 15 h 29"/>
                    <a:gd name="T4" fmla="*/ 14 w 29"/>
                    <a:gd name="T5" fmla="*/ 0 h 29"/>
                    <a:gd name="T6" fmla="*/ 0 w 29"/>
                    <a:gd name="T7" fmla="*/ 15 h 29"/>
                    <a:gd name="T8" fmla="*/ 14 w 29"/>
                    <a:gd name="T9" fmla="*/ 29 h 29"/>
                    <a:gd name="T10" fmla="*/ 14 w 29"/>
                    <a:gd name="T11" fmla="*/ 7 h 29"/>
                    <a:gd name="T12" fmla="*/ 22 w 29"/>
                    <a:gd name="T13" fmla="*/ 15 h 29"/>
                    <a:gd name="T14" fmla="*/ 14 w 29"/>
                    <a:gd name="T15" fmla="*/ 23 h 29"/>
                    <a:gd name="T16" fmla="*/ 6 w 29"/>
                    <a:gd name="T17" fmla="*/ 15 h 29"/>
                    <a:gd name="T18" fmla="*/ 14 w 29"/>
                    <a:gd name="T19" fmla="*/ 7 h 29"/>
                    <a:gd name="T20" fmla="*/ 14 w 29"/>
                    <a:gd name="T21" fmla="*/ 7 h 29"/>
                    <a:gd name="T22" fmla="*/ 14 w 29"/>
                    <a:gd name="T2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14" y="29"/>
                      </a:moveTo>
                      <a:cubicBezTo>
                        <a:pt x="22" y="29"/>
                        <a:pt x="29" y="23"/>
                        <a:pt x="29" y="15"/>
                      </a:cubicBezTo>
                      <a:cubicBezTo>
                        <a:pt x="29" y="7"/>
                        <a:pt x="22" y="0"/>
                        <a:pt x="14" y="0"/>
                      </a:cubicBezTo>
                      <a:cubicBezTo>
                        <a:pt x="6" y="0"/>
                        <a:pt x="0" y="7"/>
                        <a:pt x="0" y="15"/>
                      </a:cubicBezTo>
                      <a:cubicBezTo>
                        <a:pt x="0" y="23"/>
                        <a:pt x="6" y="29"/>
                        <a:pt x="14" y="29"/>
                      </a:cubicBezTo>
                      <a:close/>
                      <a:moveTo>
                        <a:pt x="14" y="7"/>
                      </a:moveTo>
                      <a:cubicBezTo>
                        <a:pt x="19" y="7"/>
                        <a:pt x="22" y="10"/>
                        <a:pt x="22" y="15"/>
                      </a:cubicBezTo>
                      <a:cubicBezTo>
                        <a:pt x="22" y="19"/>
                        <a:pt x="19" y="23"/>
                        <a:pt x="14" y="23"/>
                      </a:cubicBezTo>
                      <a:cubicBezTo>
                        <a:pt x="10" y="23"/>
                        <a:pt x="6" y="19"/>
                        <a:pt x="6" y="15"/>
                      </a:cubicBezTo>
                      <a:cubicBezTo>
                        <a:pt x="6" y="10"/>
                        <a:pt x="10" y="7"/>
                        <a:pt x="14" y="7"/>
                      </a:cubicBezTo>
                      <a:close/>
                      <a:moveTo>
                        <a:pt x="14" y="7"/>
                      </a:moveTo>
                      <a:cubicBezTo>
                        <a:pt x="14" y="7"/>
                        <a:pt x="14" y="7"/>
                        <a:pt x="1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76" name="Freeform 6">
                  <a:extLst>
                    <a:ext uri="{FF2B5EF4-FFF2-40B4-BE49-F238E27FC236}">
                      <a16:creationId xmlns:a16="http://schemas.microsoft.com/office/drawing/2014/main" id="{CFBABF7F-B155-D670-B21E-215FABC16781}"/>
                    </a:ext>
                  </a:extLst>
                </p:cNvPr>
                <p:cNvSpPr>
                  <a:spLocks noEditPoints="1"/>
                </p:cNvSpPr>
                <p:nvPr/>
              </p:nvSpPr>
              <p:spPr bwMode="auto">
                <a:xfrm>
                  <a:off x="305" y="523"/>
                  <a:ext cx="14" cy="12"/>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4" y="6"/>
                      </a:cubicBezTo>
                      <a:cubicBezTo>
                        <a:pt x="2" y="6"/>
                        <a:pt x="0" y="5"/>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77" name="Freeform 7">
                  <a:extLst>
                    <a:ext uri="{FF2B5EF4-FFF2-40B4-BE49-F238E27FC236}">
                      <a16:creationId xmlns:a16="http://schemas.microsoft.com/office/drawing/2014/main" id="{E81FBE7B-E1AF-33D4-8545-2E89BE40EF55}"/>
                    </a:ext>
                  </a:extLst>
                </p:cNvPr>
                <p:cNvSpPr>
                  <a:spLocks noEditPoints="1"/>
                </p:cNvSpPr>
                <p:nvPr/>
              </p:nvSpPr>
              <p:spPr bwMode="auto">
                <a:xfrm>
                  <a:off x="282" y="523"/>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4" y="6"/>
                        <a:pt x="3" y="6"/>
                      </a:cubicBezTo>
                      <a:cubicBezTo>
                        <a:pt x="1" y="6"/>
                        <a:pt x="0" y="5"/>
                        <a:pt x="0" y="3"/>
                      </a:cubicBezTo>
                      <a:cubicBezTo>
                        <a:pt x="0" y="1"/>
                        <a:pt x="1" y="0"/>
                        <a:pt x="3" y="0"/>
                      </a:cubicBezTo>
                      <a:cubicBezTo>
                        <a:pt x="4"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78" name="Freeform 8">
                  <a:extLst>
                    <a:ext uri="{FF2B5EF4-FFF2-40B4-BE49-F238E27FC236}">
                      <a16:creationId xmlns:a16="http://schemas.microsoft.com/office/drawing/2014/main" id="{EDA8FB25-11AE-3826-456C-5978A78082EC}"/>
                    </a:ext>
                  </a:extLst>
                </p:cNvPr>
                <p:cNvSpPr>
                  <a:spLocks noEditPoints="1"/>
                </p:cNvSpPr>
                <p:nvPr/>
              </p:nvSpPr>
              <p:spPr bwMode="auto">
                <a:xfrm>
                  <a:off x="319" y="541"/>
                  <a:ext cx="11" cy="13"/>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5" y="7"/>
                        <a:pt x="3" y="7"/>
                      </a:cubicBezTo>
                      <a:cubicBezTo>
                        <a:pt x="1" y="7"/>
                        <a:pt x="0" y="5"/>
                        <a:pt x="0" y="3"/>
                      </a:cubicBezTo>
                      <a:cubicBezTo>
                        <a:pt x="0" y="2"/>
                        <a:pt x="1" y="0"/>
                        <a:pt x="3" y="0"/>
                      </a:cubicBezTo>
                      <a:cubicBezTo>
                        <a:pt x="5"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79" name="Freeform 9">
                  <a:extLst>
                    <a:ext uri="{FF2B5EF4-FFF2-40B4-BE49-F238E27FC236}">
                      <a16:creationId xmlns:a16="http://schemas.microsoft.com/office/drawing/2014/main" id="{12F28E4D-47AA-D295-A97C-5BAE766CF9CB}"/>
                    </a:ext>
                  </a:extLst>
                </p:cNvPr>
                <p:cNvSpPr>
                  <a:spLocks noEditPoints="1"/>
                </p:cNvSpPr>
                <p:nvPr/>
              </p:nvSpPr>
              <p:spPr bwMode="auto">
                <a:xfrm>
                  <a:off x="294" y="541"/>
                  <a:ext cx="11" cy="13"/>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5" y="7"/>
                        <a:pt x="3" y="7"/>
                      </a:cubicBezTo>
                      <a:cubicBezTo>
                        <a:pt x="1" y="7"/>
                        <a:pt x="0" y="5"/>
                        <a:pt x="0" y="3"/>
                      </a:cubicBezTo>
                      <a:cubicBezTo>
                        <a:pt x="0" y="2"/>
                        <a:pt x="1" y="0"/>
                        <a:pt x="3" y="0"/>
                      </a:cubicBezTo>
                      <a:cubicBezTo>
                        <a:pt x="5"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80" name="Freeform 10">
                  <a:extLst>
                    <a:ext uri="{FF2B5EF4-FFF2-40B4-BE49-F238E27FC236}">
                      <a16:creationId xmlns:a16="http://schemas.microsoft.com/office/drawing/2014/main" id="{D588620F-52C3-687E-4E57-E1772EC5BB21}"/>
                    </a:ext>
                  </a:extLst>
                </p:cNvPr>
                <p:cNvSpPr>
                  <a:spLocks noEditPoints="1"/>
                </p:cNvSpPr>
                <p:nvPr/>
              </p:nvSpPr>
              <p:spPr bwMode="auto">
                <a:xfrm>
                  <a:off x="257" y="523"/>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81" name="Freeform 11">
                  <a:extLst>
                    <a:ext uri="{FF2B5EF4-FFF2-40B4-BE49-F238E27FC236}">
                      <a16:creationId xmlns:a16="http://schemas.microsoft.com/office/drawing/2014/main" id="{1C60714E-1820-C218-B78B-5067C6FBAEE3}"/>
                    </a:ext>
                  </a:extLst>
                </p:cNvPr>
                <p:cNvSpPr>
                  <a:spLocks noEditPoints="1"/>
                </p:cNvSpPr>
                <p:nvPr/>
              </p:nvSpPr>
              <p:spPr bwMode="auto">
                <a:xfrm>
                  <a:off x="269" y="541"/>
                  <a:ext cx="13" cy="13"/>
                </a:xfrm>
                <a:custGeom>
                  <a:avLst/>
                  <a:gdLst>
                    <a:gd name="T0" fmla="*/ 7 w 7"/>
                    <a:gd name="T1" fmla="*/ 3 h 7"/>
                    <a:gd name="T2" fmla="*/ 3 w 7"/>
                    <a:gd name="T3" fmla="*/ 7 h 7"/>
                    <a:gd name="T4" fmla="*/ 0 w 7"/>
                    <a:gd name="T5" fmla="*/ 3 h 7"/>
                    <a:gd name="T6" fmla="*/ 3 w 7"/>
                    <a:gd name="T7" fmla="*/ 0 h 7"/>
                    <a:gd name="T8" fmla="*/ 7 w 7"/>
                    <a:gd name="T9" fmla="*/ 3 h 7"/>
                    <a:gd name="T10" fmla="*/ 7 w 7"/>
                    <a:gd name="T11" fmla="*/ 3 h 7"/>
                    <a:gd name="T12" fmla="*/ 7 w 7"/>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3"/>
                      </a:moveTo>
                      <a:cubicBezTo>
                        <a:pt x="7" y="5"/>
                        <a:pt x="5" y="7"/>
                        <a:pt x="3" y="7"/>
                      </a:cubicBezTo>
                      <a:cubicBezTo>
                        <a:pt x="2" y="7"/>
                        <a:pt x="0" y="5"/>
                        <a:pt x="0" y="3"/>
                      </a:cubicBezTo>
                      <a:cubicBezTo>
                        <a:pt x="0" y="2"/>
                        <a:pt x="2" y="0"/>
                        <a:pt x="3" y="0"/>
                      </a:cubicBezTo>
                      <a:cubicBezTo>
                        <a:pt x="5" y="0"/>
                        <a:pt x="7" y="2"/>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82" name="Freeform 12">
                  <a:extLst>
                    <a:ext uri="{FF2B5EF4-FFF2-40B4-BE49-F238E27FC236}">
                      <a16:creationId xmlns:a16="http://schemas.microsoft.com/office/drawing/2014/main" id="{02452C50-B232-6208-06B3-C05FC70B843A}"/>
                    </a:ext>
                  </a:extLst>
                </p:cNvPr>
                <p:cNvSpPr>
                  <a:spLocks noEditPoints="1"/>
                </p:cNvSpPr>
                <p:nvPr/>
              </p:nvSpPr>
              <p:spPr bwMode="auto">
                <a:xfrm>
                  <a:off x="232" y="523"/>
                  <a:ext cx="11"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83" name="Freeform 13">
                  <a:extLst>
                    <a:ext uri="{FF2B5EF4-FFF2-40B4-BE49-F238E27FC236}">
                      <a16:creationId xmlns:a16="http://schemas.microsoft.com/office/drawing/2014/main" id="{AF259963-BD0F-0410-1BF1-E844513F68CD}"/>
                    </a:ext>
                  </a:extLst>
                </p:cNvPr>
                <p:cNvSpPr>
                  <a:spLocks noEditPoints="1"/>
                </p:cNvSpPr>
                <p:nvPr/>
              </p:nvSpPr>
              <p:spPr bwMode="auto">
                <a:xfrm>
                  <a:off x="243" y="541"/>
                  <a:ext cx="14" cy="13"/>
                </a:xfrm>
                <a:custGeom>
                  <a:avLst/>
                  <a:gdLst>
                    <a:gd name="T0" fmla="*/ 7 w 7"/>
                    <a:gd name="T1" fmla="*/ 3 h 7"/>
                    <a:gd name="T2" fmla="*/ 4 w 7"/>
                    <a:gd name="T3" fmla="*/ 7 h 7"/>
                    <a:gd name="T4" fmla="*/ 0 w 7"/>
                    <a:gd name="T5" fmla="*/ 3 h 7"/>
                    <a:gd name="T6" fmla="*/ 4 w 7"/>
                    <a:gd name="T7" fmla="*/ 0 h 7"/>
                    <a:gd name="T8" fmla="*/ 7 w 7"/>
                    <a:gd name="T9" fmla="*/ 3 h 7"/>
                    <a:gd name="T10" fmla="*/ 7 w 7"/>
                    <a:gd name="T11" fmla="*/ 3 h 7"/>
                    <a:gd name="T12" fmla="*/ 7 w 7"/>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3"/>
                      </a:moveTo>
                      <a:cubicBezTo>
                        <a:pt x="7" y="5"/>
                        <a:pt x="5" y="7"/>
                        <a:pt x="4" y="7"/>
                      </a:cubicBezTo>
                      <a:cubicBezTo>
                        <a:pt x="2" y="7"/>
                        <a:pt x="0" y="5"/>
                        <a:pt x="0" y="3"/>
                      </a:cubicBezTo>
                      <a:cubicBezTo>
                        <a:pt x="0" y="2"/>
                        <a:pt x="2" y="0"/>
                        <a:pt x="4" y="0"/>
                      </a:cubicBezTo>
                      <a:cubicBezTo>
                        <a:pt x="5" y="0"/>
                        <a:pt x="7" y="2"/>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84" name="Freeform 14">
                  <a:extLst>
                    <a:ext uri="{FF2B5EF4-FFF2-40B4-BE49-F238E27FC236}">
                      <a16:creationId xmlns:a16="http://schemas.microsoft.com/office/drawing/2014/main" id="{518D1E6D-7969-69FD-1B3F-758C9FA41257}"/>
                    </a:ext>
                  </a:extLst>
                </p:cNvPr>
                <p:cNvSpPr>
                  <a:spLocks noEditPoints="1"/>
                </p:cNvSpPr>
                <p:nvPr/>
              </p:nvSpPr>
              <p:spPr bwMode="auto">
                <a:xfrm>
                  <a:off x="207" y="523"/>
                  <a:ext cx="13" cy="12"/>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3" y="6"/>
                      </a:cubicBezTo>
                      <a:cubicBezTo>
                        <a:pt x="2" y="6"/>
                        <a:pt x="0" y="5"/>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85" name="Freeform 15">
                  <a:extLst>
                    <a:ext uri="{FF2B5EF4-FFF2-40B4-BE49-F238E27FC236}">
                      <a16:creationId xmlns:a16="http://schemas.microsoft.com/office/drawing/2014/main" id="{EE4F4125-3265-1275-82EC-C1818A41377B}"/>
                    </a:ext>
                  </a:extLst>
                </p:cNvPr>
                <p:cNvSpPr>
                  <a:spLocks noEditPoints="1"/>
                </p:cNvSpPr>
                <p:nvPr/>
              </p:nvSpPr>
              <p:spPr bwMode="auto">
                <a:xfrm>
                  <a:off x="220" y="541"/>
                  <a:ext cx="12" cy="13"/>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4" y="7"/>
                        <a:pt x="3" y="7"/>
                      </a:cubicBezTo>
                      <a:cubicBezTo>
                        <a:pt x="1" y="7"/>
                        <a:pt x="0" y="5"/>
                        <a:pt x="0" y="3"/>
                      </a:cubicBezTo>
                      <a:cubicBezTo>
                        <a:pt x="0" y="2"/>
                        <a:pt x="1" y="0"/>
                        <a:pt x="3" y="0"/>
                      </a:cubicBezTo>
                      <a:cubicBezTo>
                        <a:pt x="4"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86" name="Freeform 16">
                  <a:extLst>
                    <a:ext uri="{FF2B5EF4-FFF2-40B4-BE49-F238E27FC236}">
                      <a16:creationId xmlns:a16="http://schemas.microsoft.com/office/drawing/2014/main" id="{3DD51245-D0E4-99EE-9BFB-2AE9C39B24CF}"/>
                    </a:ext>
                  </a:extLst>
                </p:cNvPr>
                <p:cNvSpPr>
                  <a:spLocks noEditPoints="1"/>
                </p:cNvSpPr>
                <p:nvPr/>
              </p:nvSpPr>
              <p:spPr bwMode="auto">
                <a:xfrm>
                  <a:off x="100" y="473"/>
                  <a:ext cx="20" cy="12"/>
                </a:xfrm>
                <a:custGeom>
                  <a:avLst/>
                  <a:gdLst>
                    <a:gd name="T0" fmla="*/ 4 w 10"/>
                    <a:gd name="T1" fmla="*/ 6 h 6"/>
                    <a:gd name="T2" fmla="*/ 7 w 10"/>
                    <a:gd name="T3" fmla="*/ 6 h 6"/>
                    <a:gd name="T4" fmla="*/ 10 w 10"/>
                    <a:gd name="T5" fmla="*/ 3 h 6"/>
                    <a:gd name="T6" fmla="*/ 7 w 10"/>
                    <a:gd name="T7" fmla="*/ 0 h 6"/>
                    <a:gd name="T8" fmla="*/ 4 w 10"/>
                    <a:gd name="T9" fmla="*/ 0 h 6"/>
                    <a:gd name="T10" fmla="*/ 0 w 10"/>
                    <a:gd name="T11" fmla="*/ 3 h 6"/>
                    <a:gd name="T12" fmla="*/ 4 w 10"/>
                    <a:gd name="T13" fmla="*/ 6 h 6"/>
                    <a:gd name="T14" fmla="*/ 4 w 10"/>
                    <a:gd name="T15" fmla="*/ 6 h 6"/>
                    <a:gd name="T16" fmla="*/ 4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4" y="6"/>
                      </a:moveTo>
                      <a:cubicBezTo>
                        <a:pt x="7" y="6"/>
                        <a:pt x="7" y="6"/>
                        <a:pt x="7" y="6"/>
                      </a:cubicBezTo>
                      <a:cubicBezTo>
                        <a:pt x="9" y="6"/>
                        <a:pt x="10" y="5"/>
                        <a:pt x="10" y="3"/>
                      </a:cubicBezTo>
                      <a:cubicBezTo>
                        <a:pt x="10" y="1"/>
                        <a:pt x="9" y="0"/>
                        <a:pt x="7" y="0"/>
                      </a:cubicBezTo>
                      <a:cubicBezTo>
                        <a:pt x="4" y="0"/>
                        <a:pt x="4" y="0"/>
                        <a:pt x="4" y="0"/>
                      </a:cubicBezTo>
                      <a:cubicBezTo>
                        <a:pt x="2" y="0"/>
                        <a:pt x="0" y="1"/>
                        <a:pt x="0" y="3"/>
                      </a:cubicBezTo>
                      <a:cubicBezTo>
                        <a:pt x="0" y="5"/>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87" name="Freeform 17">
                  <a:extLst>
                    <a:ext uri="{FF2B5EF4-FFF2-40B4-BE49-F238E27FC236}">
                      <a16:creationId xmlns:a16="http://schemas.microsoft.com/office/drawing/2014/main" id="{E575FEBE-5061-4F5A-E4F3-F6010D0AE091}"/>
                    </a:ext>
                  </a:extLst>
                </p:cNvPr>
                <p:cNvSpPr>
                  <a:spLocks noEditPoints="1"/>
                </p:cNvSpPr>
                <p:nvPr/>
              </p:nvSpPr>
              <p:spPr bwMode="auto">
                <a:xfrm>
                  <a:off x="50" y="473"/>
                  <a:ext cx="20"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5"/>
                        <a:pt x="10" y="3"/>
                      </a:cubicBezTo>
                      <a:cubicBezTo>
                        <a:pt x="10" y="1"/>
                        <a:pt x="8" y="0"/>
                        <a:pt x="7" y="0"/>
                      </a:cubicBezTo>
                      <a:cubicBezTo>
                        <a:pt x="3" y="0"/>
                        <a:pt x="3" y="0"/>
                        <a:pt x="3" y="0"/>
                      </a:cubicBezTo>
                      <a:cubicBezTo>
                        <a:pt x="2" y="0"/>
                        <a:pt x="0" y="1"/>
                        <a:pt x="0" y="3"/>
                      </a:cubicBezTo>
                      <a:cubicBezTo>
                        <a:pt x="0" y="5"/>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88" name="Freeform 18">
                  <a:extLst>
                    <a:ext uri="{FF2B5EF4-FFF2-40B4-BE49-F238E27FC236}">
                      <a16:creationId xmlns:a16="http://schemas.microsoft.com/office/drawing/2014/main" id="{2D13A092-4788-440A-0F36-C3746439FC0C}"/>
                    </a:ext>
                  </a:extLst>
                </p:cNvPr>
                <p:cNvSpPr>
                  <a:spLocks noEditPoints="1"/>
                </p:cNvSpPr>
                <p:nvPr/>
              </p:nvSpPr>
              <p:spPr bwMode="auto">
                <a:xfrm>
                  <a:off x="75" y="591"/>
                  <a:ext cx="24" cy="11"/>
                </a:xfrm>
                <a:custGeom>
                  <a:avLst/>
                  <a:gdLst>
                    <a:gd name="T0" fmla="*/ 7 w 12"/>
                    <a:gd name="T1" fmla="*/ 0 h 6"/>
                    <a:gd name="T2" fmla="*/ 3 w 12"/>
                    <a:gd name="T3" fmla="*/ 0 h 6"/>
                    <a:gd name="T4" fmla="*/ 0 w 12"/>
                    <a:gd name="T5" fmla="*/ 3 h 6"/>
                    <a:gd name="T6" fmla="*/ 3 w 12"/>
                    <a:gd name="T7" fmla="*/ 6 h 6"/>
                    <a:gd name="T8" fmla="*/ 8 w 12"/>
                    <a:gd name="T9" fmla="*/ 6 h 6"/>
                    <a:gd name="T10" fmla="*/ 12 w 12"/>
                    <a:gd name="T11" fmla="*/ 3 h 6"/>
                    <a:gd name="T12" fmla="*/ 8 w 12"/>
                    <a:gd name="T13" fmla="*/ 0 h 6"/>
                    <a:gd name="T14" fmla="*/ 7 w 12"/>
                    <a:gd name="T15" fmla="*/ 0 h 6"/>
                    <a:gd name="T16" fmla="*/ 7 w 12"/>
                    <a:gd name="T17" fmla="*/ 0 h 6"/>
                    <a:gd name="T18" fmla="*/ 7 w 12"/>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7" y="0"/>
                      </a:moveTo>
                      <a:cubicBezTo>
                        <a:pt x="3" y="0"/>
                        <a:pt x="3" y="0"/>
                        <a:pt x="3" y="0"/>
                      </a:cubicBezTo>
                      <a:cubicBezTo>
                        <a:pt x="2" y="0"/>
                        <a:pt x="0" y="1"/>
                        <a:pt x="0" y="3"/>
                      </a:cubicBezTo>
                      <a:cubicBezTo>
                        <a:pt x="0" y="5"/>
                        <a:pt x="2" y="6"/>
                        <a:pt x="3" y="6"/>
                      </a:cubicBezTo>
                      <a:cubicBezTo>
                        <a:pt x="8" y="6"/>
                        <a:pt x="8" y="6"/>
                        <a:pt x="8" y="6"/>
                      </a:cubicBezTo>
                      <a:cubicBezTo>
                        <a:pt x="10" y="6"/>
                        <a:pt x="12" y="5"/>
                        <a:pt x="12" y="3"/>
                      </a:cubicBezTo>
                      <a:cubicBezTo>
                        <a:pt x="12" y="1"/>
                        <a:pt x="10" y="0"/>
                        <a:pt x="8" y="0"/>
                      </a:cubicBezTo>
                      <a:lnTo>
                        <a:pt x="7" y="0"/>
                      </a:lnTo>
                      <a:close/>
                      <a:moveTo>
                        <a:pt x="7" y="0"/>
                      </a:move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89" name="Freeform 19">
                  <a:extLst>
                    <a:ext uri="{FF2B5EF4-FFF2-40B4-BE49-F238E27FC236}">
                      <a16:creationId xmlns:a16="http://schemas.microsoft.com/office/drawing/2014/main" id="{AE24F615-D96F-1E4A-615E-FD1EF0833C6E}"/>
                    </a:ext>
                  </a:extLst>
                </p:cNvPr>
                <p:cNvSpPr>
                  <a:spLocks noEditPoints="1"/>
                </p:cNvSpPr>
                <p:nvPr/>
              </p:nvSpPr>
              <p:spPr bwMode="auto">
                <a:xfrm>
                  <a:off x="75" y="473"/>
                  <a:ext cx="20"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9" y="6"/>
                        <a:pt x="10" y="5"/>
                        <a:pt x="10" y="3"/>
                      </a:cubicBezTo>
                      <a:cubicBezTo>
                        <a:pt x="10" y="1"/>
                        <a:pt x="9" y="0"/>
                        <a:pt x="7" y="0"/>
                      </a:cubicBezTo>
                      <a:cubicBezTo>
                        <a:pt x="3" y="0"/>
                        <a:pt x="3" y="0"/>
                        <a:pt x="3" y="0"/>
                      </a:cubicBezTo>
                      <a:cubicBezTo>
                        <a:pt x="2" y="0"/>
                        <a:pt x="0" y="1"/>
                        <a:pt x="0" y="3"/>
                      </a:cubicBezTo>
                      <a:cubicBezTo>
                        <a:pt x="0" y="5"/>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90" name="Freeform 20">
                  <a:extLst>
                    <a:ext uri="{FF2B5EF4-FFF2-40B4-BE49-F238E27FC236}">
                      <a16:creationId xmlns:a16="http://schemas.microsoft.com/office/drawing/2014/main" id="{770137B3-13DA-D1D5-F570-7E41BD791FA3}"/>
                    </a:ext>
                  </a:extLst>
                </p:cNvPr>
                <p:cNvSpPr>
                  <a:spLocks noEditPoints="1"/>
                </p:cNvSpPr>
                <p:nvPr/>
              </p:nvSpPr>
              <p:spPr bwMode="auto">
                <a:xfrm>
                  <a:off x="128" y="473"/>
                  <a:ext cx="17"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5"/>
                        <a:pt x="9" y="3"/>
                      </a:cubicBezTo>
                      <a:cubicBezTo>
                        <a:pt x="9"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91" name="Freeform 21">
                  <a:extLst>
                    <a:ext uri="{FF2B5EF4-FFF2-40B4-BE49-F238E27FC236}">
                      <a16:creationId xmlns:a16="http://schemas.microsoft.com/office/drawing/2014/main" id="{7077F683-D42F-79F1-2580-48465793B63D}"/>
                    </a:ext>
                  </a:extLst>
                </p:cNvPr>
                <p:cNvSpPr>
                  <a:spLocks noEditPoints="1"/>
                </p:cNvSpPr>
                <p:nvPr/>
              </p:nvSpPr>
              <p:spPr bwMode="auto">
                <a:xfrm>
                  <a:off x="253" y="473"/>
                  <a:ext cx="19"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5"/>
                        <a:pt x="10" y="3"/>
                      </a:cubicBezTo>
                      <a:cubicBezTo>
                        <a:pt x="10" y="1"/>
                        <a:pt x="8" y="0"/>
                        <a:pt x="7" y="0"/>
                      </a:cubicBezTo>
                      <a:cubicBezTo>
                        <a:pt x="3" y="0"/>
                        <a:pt x="3" y="0"/>
                        <a:pt x="3" y="0"/>
                      </a:cubicBezTo>
                      <a:cubicBezTo>
                        <a:pt x="2" y="0"/>
                        <a:pt x="0" y="1"/>
                        <a:pt x="0" y="3"/>
                      </a:cubicBezTo>
                      <a:cubicBezTo>
                        <a:pt x="0" y="5"/>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92" name="Freeform 22">
                  <a:extLst>
                    <a:ext uri="{FF2B5EF4-FFF2-40B4-BE49-F238E27FC236}">
                      <a16:creationId xmlns:a16="http://schemas.microsoft.com/office/drawing/2014/main" id="{E12BA17F-B3CD-501D-6596-435112EE9DC6}"/>
                    </a:ext>
                  </a:extLst>
                </p:cNvPr>
                <p:cNvSpPr>
                  <a:spLocks noEditPoints="1"/>
                </p:cNvSpPr>
                <p:nvPr/>
              </p:nvSpPr>
              <p:spPr bwMode="auto">
                <a:xfrm>
                  <a:off x="228" y="473"/>
                  <a:ext cx="19"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5"/>
                        <a:pt x="10" y="3"/>
                      </a:cubicBezTo>
                      <a:cubicBezTo>
                        <a:pt x="10" y="1"/>
                        <a:pt x="8" y="0"/>
                        <a:pt x="7" y="0"/>
                      </a:cubicBezTo>
                      <a:cubicBezTo>
                        <a:pt x="3" y="0"/>
                        <a:pt x="3" y="0"/>
                        <a:pt x="3" y="0"/>
                      </a:cubicBezTo>
                      <a:cubicBezTo>
                        <a:pt x="2" y="0"/>
                        <a:pt x="0" y="1"/>
                        <a:pt x="0" y="3"/>
                      </a:cubicBezTo>
                      <a:cubicBezTo>
                        <a:pt x="0" y="5"/>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93" name="Freeform 23">
                  <a:extLst>
                    <a:ext uri="{FF2B5EF4-FFF2-40B4-BE49-F238E27FC236}">
                      <a16:creationId xmlns:a16="http://schemas.microsoft.com/office/drawing/2014/main" id="{8772A7FF-8B8F-90D8-52B7-0EF4BF7C3B9B}"/>
                    </a:ext>
                  </a:extLst>
                </p:cNvPr>
                <p:cNvSpPr>
                  <a:spLocks noEditPoints="1"/>
                </p:cNvSpPr>
                <p:nvPr/>
              </p:nvSpPr>
              <p:spPr bwMode="auto">
                <a:xfrm>
                  <a:off x="303" y="473"/>
                  <a:ext cx="20" cy="12"/>
                </a:xfrm>
                <a:custGeom>
                  <a:avLst/>
                  <a:gdLst>
                    <a:gd name="T0" fmla="*/ 4 w 10"/>
                    <a:gd name="T1" fmla="*/ 6 h 6"/>
                    <a:gd name="T2" fmla="*/ 7 w 10"/>
                    <a:gd name="T3" fmla="*/ 6 h 6"/>
                    <a:gd name="T4" fmla="*/ 10 w 10"/>
                    <a:gd name="T5" fmla="*/ 3 h 6"/>
                    <a:gd name="T6" fmla="*/ 7 w 10"/>
                    <a:gd name="T7" fmla="*/ 0 h 6"/>
                    <a:gd name="T8" fmla="*/ 4 w 10"/>
                    <a:gd name="T9" fmla="*/ 0 h 6"/>
                    <a:gd name="T10" fmla="*/ 0 w 10"/>
                    <a:gd name="T11" fmla="*/ 3 h 6"/>
                    <a:gd name="T12" fmla="*/ 4 w 10"/>
                    <a:gd name="T13" fmla="*/ 6 h 6"/>
                    <a:gd name="T14" fmla="*/ 4 w 10"/>
                    <a:gd name="T15" fmla="*/ 6 h 6"/>
                    <a:gd name="T16" fmla="*/ 4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4" y="6"/>
                      </a:moveTo>
                      <a:cubicBezTo>
                        <a:pt x="7" y="6"/>
                        <a:pt x="7" y="6"/>
                        <a:pt x="7" y="6"/>
                      </a:cubicBezTo>
                      <a:cubicBezTo>
                        <a:pt x="9" y="6"/>
                        <a:pt x="10" y="5"/>
                        <a:pt x="10" y="3"/>
                      </a:cubicBezTo>
                      <a:cubicBezTo>
                        <a:pt x="10" y="1"/>
                        <a:pt x="9" y="0"/>
                        <a:pt x="7" y="0"/>
                      </a:cubicBezTo>
                      <a:cubicBezTo>
                        <a:pt x="4" y="0"/>
                        <a:pt x="4" y="0"/>
                        <a:pt x="4" y="0"/>
                      </a:cubicBezTo>
                      <a:cubicBezTo>
                        <a:pt x="2" y="0"/>
                        <a:pt x="0" y="1"/>
                        <a:pt x="0" y="3"/>
                      </a:cubicBezTo>
                      <a:cubicBezTo>
                        <a:pt x="0" y="5"/>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94" name="Freeform 24">
                  <a:extLst>
                    <a:ext uri="{FF2B5EF4-FFF2-40B4-BE49-F238E27FC236}">
                      <a16:creationId xmlns:a16="http://schemas.microsoft.com/office/drawing/2014/main" id="{09C052FD-5983-76BA-0D1D-C65A6893AD19}"/>
                    </a:ext>
                  </a:extLst>
                </p:cNvPr>
                <p:cNvSpPr>
                  <a:spLocks noEditPoints="1"/>
                </p:cNvSpPr>
                <p:nvPr/>
              </p:nvSpPr>
              <p:spPr bwMode="auto">
                <a:xfrm>
                  <a:off x="330" y="473"/>
                  <a:ext cx="18"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5"/>
                        <a:pt x="9" y="3"/>
                      </a:cubicBezTo>
                      <a:cubicBezTo>
                        <a:pt x="9"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95" name="Freeform 25">
                  <a:extLst>
                    <a:ext uri="{FF2B5EF4-FFF2-40B4-BE49-F238E27FC236}">
                      <a16:creationId xmlns:a16="http://schemas.microsoft.com/office/drawing/2014/main" id="{7185771B-9B47-E656-BA79-3142F49D7326}"/>
                    </a:ext>
                  </a:extLst>
                </p:cNvPr>
                <p:cNvSpPr>
                  <a:spLocks noEditPoints="1"/>
                </p:cNvSpPr>
                <p:nvPr/>
              </p:nvSpPr>
              <p:spPr bwMode="auto">
                <a:xfrm>
                  <a:off x="203" y="473"/>
                  <a:ext cx="19" cy="12"/>
                </a:xfrm>
                <a:custGeom>
                  <a:avLst/>
                  <a:gdLst>
                    <a:gd name="T0" fmla="*/ 3 w 10"/>
                    <a:gd name="T1" fmla="*/ 6 h 6"/>
                    <a:gd name="T2" fmla="*/ 6 w 10"/>
                    <a:gd name="T3" fmla="*/ 6 h 6"/>
                    <a:gd name="T4" fmla="*/ 10 w 10"/>
                    <a:gd name="T5" fmla="*/ 3 h 6"/>
                    <a:gd name="T6" fmla="*/ 6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6" y="6"/>
                        <a:pt x="6" y="6"/>
                        <a:pt x="6" y="6"/>
                      </a:cubicBezTo>
                      <a:cubicBezTo>
                        <a:pt x="8" y="6"/>
                        <a:pt x="10" y="5"/>
                        <a:pt x="10" y="3"/>
                      </a:cubicBezTo>
                      <a:cubicBezTo>
                        <a:pt x="10"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96" name="Freeform 26">
                  <a:extLst>
                    <a:ext uri="{FF2B5EF4-FFF2-40B4-BE49-F238E27FC236}">
                      <a16:creationId xmlns:a16="http://schemas.microsoft.com/office/drawing/2014/main" id="{99812536-EAC9-9040-3AE3-9ED3FEDCDED8}"/>
                    </a:ext>
                  </a:extLst>
                </p:cNvPr>
                <p:cNvSpPr>
                  <a:spLocks noEditPoints="1"/>
                </p:cNvSpPr>
                <p:nvPr/>
              </p:nvSpPr>
              <p:spPr bwMode="auto">
                <a:xfrm>
                  <a:off x="153" y="473"/>
                  <a:ext cx="17"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5"/>
                        <a:pt x="9" y="3"/>
                      </a:cubicBezTo>
                      <a:cubicBezTo>
                        <a:pt x="9"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97" name="Freeform 27">
                  <a:extLst>
                    <a:ext uri="{FF2B5EF4-FFF2-40B4-BE49-F238E27FC236}">
                      <a16:creationId xmlns:a16="http://schemas.microsoft.com/office/drawing/2014/main" id="{EE670623-9225-E6A0-280F-BCBE11FA73E8}"/>
                    </a:ext>
                  </a:extLst>
                </p:cNvPr>
                <p:cNvSpPr>
                  <a:spLocks noEditPoints="1"/>
                </p:cNvSpPr>
                <p:nvPr/>
              </p:nvSpPr>
              <p:spPr bwMode="auto">
                <a:xfrm>
                  <a:off x="178" y="473"/>
                  <a:ext cx="17"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5"/>
                        <a:pt x="9" y="3"/>
                      </a:cubicBezTo>
                      <a:cubicBezTo>
                        <a:pt x="9"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98" name="Freeform 28">
                  <a:extLst>
                    <a:ext uri="{FF2B5EF4-FFF2-40B4-BE49-F238E27FC236}">
                      <a16:creationId xmlns:a16="http://schemas.microsoft.com/office/drawing/2014/main" id="{225523DC-CCEF-60F6-A067-1063985369BA}"/>
                    </a:ext>
                  </a:extLst>
                </p:cNvPr>
                <p:cNvSpPr>
                  <a:spLocks noEditPoints="1"/>
                </p:cNvSpPr>
                <p:nvPr/>
              </p:nvSpPr>
              <p:spPr bwMode="auto">
                <a:xfrm>
                  <a:off x="278" y="473"/>
                  <a:ext cx="20" cy="12"/>
                </a:xfrm>
                <a:custGeom>
                  <a:avLst/>
                  <a:gdLst>
                    <a:gd name="T0" fmla="*/ 4 w 10"/>
                    <a:gd name="T1" fmla="*/ 6 h 6"/>
                    <a:gd name="T2" fmla="*/ 7 w 10"/>
                    <a:gd name="T3" fmla="*/ 6 h 6"/>
                    <a:gd name="T4" fmla="*/ 10 w 10"/>
                    <a:gd name="T5" fmla="*/ 3 h 6"/>
                    <a:gd name="T6" fmla="*/ 7 w 10"/>
                    <a:gd name="T7" fmla="*/ 0 h 6"/>
                    <a:gd name="T8" fmla="*/ 4 w 10"/>
                    <a:gd name="T9" fmla="*/ 0 h 6"/>
                    <a:gd name="T10" fmla="*/ 0 w 10"/>
                    <a:gd name="T11" fmla="*/ 3 h 6"/>
                    <a:gd name="T12" fmla="*/ 4 w 10"/>
                    <a:gd name="T13" fmla="*/ 6 h 6"/>
                    <a:gd name="T14" fmla="*/ 4 w 10"/>
                    <a:gd name="T15" fmla="*/ 6 h 6"/>
                    <a:gd name="T16" fmla="*/ 4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4" y="6"/>
                      </a:moveTo>
                      <a:cubicBezTo>
                        <a:pt x="7" y="6"/>
                        <a:pt x="7" y="6"/>
                        <a:pt x="7" y="6"/>
                      </a:cubicBezTo>
                      <a:cubicBezTo>
                        <a:pt x="9" y="6"/>
                        <a:pt x="10" y="5"/>
                        <a:pt x="10" y="3"/>
                      </a:cubicBezTo>
                      <a:cubicBezTo>
                        <a:pt x="10" y="1"/>
                        <a:pt x="9" y="0"/>
                        <a:pt x="7" y="0"/>
                      </a:cubicBezTo>
                      <a:cubicBezTo>
                        <a:pt x="4" y="0"/>
                        <a:pt x="4" y="0"/>
                        <a:pt x="4" y="0"/>
                      </a:cubicBezTo>
                      <a:cubicBezTo>
                        <a:pt x="2" y="0"/>
                        <a:pt x="0" y="1"/>
                        <a:pt x="0" y="3"/>
                      </a:cubicBezTo>
                      <a:cubicBezTo>
                        <a:pt x="0" y="5"/>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99" name="Freeform 29">
                  <a:extLst>
                    <a:ext uri="{FF2B5EF4-FFF2-40B4-BE49-F238E27FC236}">
                      <a16:creationId xmlns:a16="http://schemas.microsoft.com/office/drawing/2014/main" id="{E775B7CE-D351-6D08-BE5E-A81E3725DBDB}"/>
                    </a:ext>
                  </a:extLst>
                </p:cNvPr>
                <p:cNvSpPr>
                  <a:spLocks noEditPoints="1"/>
                </p:cNvSpPr>
                <p:nvPr/>
              </p:nvSpPr>
              <p:spPr bwMode="auto">
                <a:xfrm>
                  <a:off x="25" y="473"/>
                  <a:ext cx="19" cy="12"/>
                </a:xfrm>
                <a:custGeom>
                  <a:avLst/>
                  <a:gdLst>
                    <a:gd name="T0" fmla="*/ 3 w 10"/>
                    <a:gd name="T1" fmla="*/ 6 h 6"/>
                    <a:gd name="T2" fmla="*/ 6 w 10"/>
                    <a:gd name="T3" fmla="*/ 6 h 6"/>
                    <a:gd name="T4" fmla="*/ 10 w 10"/>
                    <a:gd name="T5" fmla="*/ 3 h 6"/>
                    <a:gd name="T6" fmla="*/ 6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6" y="6"/>
                        <a:pt x="6" y="6"/>
                        <a:pt x="6" y="6"/>
                      </a:cubicBezTo>
                      <a:cubicBezTo>
                        <a:pt x="8" y="6"/>
                        <a:pt x="10" y="5"/>
                        <a:pt x="10" y="3"/>
                      </a:cubicBezTo>
                      <a:cubicBezTo>
                        <a:pt x="10" y="1"/>
                        <a:pt x="8" y="0"/>
                        <a:pt x="6" y="0"/>
                      </a:cubicBezTo>
                      <a:cubicBezTo>
                        <a:pt x="3" y="0"/>
                        <a:pt x="3" y="0"/>
                        <a:pt x="3" y="0"/>
                      </a:cubicBezTo>
                      <a:cubicBezTo>
                        <a:pt x="1" y="0"/>
                        <a:pt x="0" y="1"/>
                        <a:pt x="0" y="3"/>
                      </a:cubicBezTo>
                      <a:cubicBezTo>
                        <a:pt x="0" y="5"/>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00" name="Freeform 30">
                  <a:extLst>
                    <a:ext uri="{FF2B5EF4-FFF2-40B4-BE49-F238E27FC236}">
                      <a16:creationId xmlns:a16="http://schemas.microsoft.com/office/drawing/2014/main" id="{740FD825-5767-B683-FEC2-F47DBA402071}"/>
                    </a:ext>
                  </a:extLst>
                </p:cNvPr>
                <p:cNvSpPr>
                  <a:spLocks noEditPoints="1"/>
                </p:cNvSpPr>
                <p:nvPr/>
              </p:nvSpPr>
              <p:spPr bwMode="auto">
                <a:xfrm>
                  <a:off x="356" y="577"/>
                  <a:ext cx="17" cy="18"/>
                </a:xfrm>
                <a:custGeom>
                  <a:avLst/>
                  <a:gdLst>
                    <a:gd name="T0" fmla="*/ 1 w 9"/>
                    <a:gd name="T1" fmla="*/ 8 h 9"/>
                    <a:gd name="T2" fmla="*/ 4 w 9"/>
                    <a:gd name="T3" fmla="*/ 9 h 9"/>
                    <a:gd name="T4" fmla="*/ 6 w 9"/>
                    <a:gd name="T5" fmla="*/ 8 h 9"/>
                    <a:gd name="T6" fmla="*/ 8 w 9"/>
                    <a:gd name="T7" fmla="*/ 4 h 9"/>
                    <a:gd name="T8" fmla="*/ 7 w 9"/>
                    <a:gd name="T9" fmla="*/ 0 h 9"/>
                    <a:gd name="T10" fmla="*/ 2 w 9"/>
                    <a:gd name="T11" fmla="*/ 2 h 9"/>
                    <a:gd name="T12" fmla="*/ 1 w 9"/>
                    <a:gd name="T13" fmla="*/ 4 h 9"/>
                    <a:gd name="T14" fmla="*/ 1 w 9"/>
                    <a:gd name="T15" fmla="*/ 8 h 9"/>
                    <a:gd name="T16" fmla="*/ 1 w 9"/>
                    <a:gd name="T17" fmla="*/ 8 h 9"/>
                    <a:gd name="T18" fmla="*/ 1 w 9"/>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1" y="8"/>
                      </a:moveTo>
                      <a:cubicBezTo>
                        <a:pt x="2" y="9"/>
                        <a:pt x="3" y="9"/>
                        <a:pt x="4" y="9"/>
                      </a:cubicBezTo>
                      <a:cubicBezTo>
                        <a:pt x="4" y="9"/>
                        <a:pt x="5" y="9"/>
                        <a:pt x="6" y="8"/>
                      </a:cubicBezTo>
                      <a:cubicBezTo>
                        <a:pt x="7" y="7"/>
                        <a:pt x="8" y="6"/>
                        <a:pt x="8" y="4"/>
                      </a:cubicBezTo>
                      <a:cubicBezTo>
                        <a:pt x="9" y="3"/>
                        <a:pt x="8" y="1"/>
                        <a:pt x="7" y="0"/>
                      </a:cubicBezTo>
                      <a:cubicBezTo>
                        <a:pt x="5" y="0"/>
                        <a:pt x="3" y="0"/>
                        <a:pt x="2" y="2"/>
                      </a:cubicBezTo>
                      <a:cubicBezTo>
                        <a:pt x="2" y="3"/>
                        <a:pt x="2" y="3"/>
                        <a:pt x="1" y="4"/>
                      </a:cubicBezTo>
                      <a:cubicBezTo>
                        <a:pt x="0" y="5"/>
                        <a:pt x="0" y="7"/>
                        <a:pt x="1" y="8"/>
                      </a:cubicBezTo>
                      <a:close/>
                      <a:moveTo>
                        <a:pt x="1" y="8"/>
                      </a:moveTo>
                      <a:cubicBezTo>
                        <a:pt x="1" y="8"/>
                        <a:pt x="1" y="8"/>
                        <a:pt x="1"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01" name="Freeform 31">
                  <a:extLst>
                    <a:ext uri="{FF2B5EF4-FFF2-40B4-BE49-F238E27FC236}">
                      <a16:creationId xmlns:a16="http://schemas.microsoft.com/office/drawing/2014/main" id="{39DC960A-EC00-EDB6-BA7C-BC8EF8127AA4}"/>
                    </a:ext>
                  </a:extLst>
                </p:cNvPr>
                <p:cNvSpPr>
                  <a:spLocks noEditPoints="1"/>
                </p:cNvSpPr>
                <p:nvPr/>
              </p:nvSpPr>
              <p:spPr bwMode="auto">
                <a:xfrm>
                  <a:off x="4" y="504"/>
                  <a:ext cx="11" cy="19"/>
                </a:xfrm>
                <a:custGeom>
                  <a:avLst/>
                  <a:gdLst>
                    <a:gd name="T0" fmla="*/ 3 w 6"/>
                    <a:gd name="T1" fmla="*/ 10 h 10"/>
                    <a:gd name="T2" fmla="*/ 6 w 6"/>
                    <a:gd name="T3" fmla="*/ 7 h 10"/>
                    <a:gd name="T4" fmla="*/ 6 w 6"/>
                    <a:gd name="T5" fmla="*/ 4 h 10"/>
                    <a:gd name="T6" fmla="*/ 3 w 6"/>
                    <a:gd name="T7" fmla="*/ 0 h 10"/>
                    <a:gd name="T8" fmla="*/ 0 w 6"/>
                    <a:gd name="T9" fmla="*/ 4 h 10"/>
                    <a:gd name="T10" fmla="*/ 0 w 6"/>
                    <a:gd name="T11" fmla="*/ 7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4" y="10"/>
                        <a:pt x="6" y="9"/>
                        <a:pt x="6" y="7"/>
                      </a:cubicBezTo>
                      <a:cubicBezTo>
                        <a:pt x="6" y="4"/>
                        <a:pt x="6" y="4"/>
                        <a:pt x="6" y="4"/>
                      </a:cubicBezTo>
                      <a:cubicBezTo>
                        <a:pt x="6" y="2"/>
                        <a:pt x="4" y="0"/>
                        <a:pt x="3" y="0"/>
                      </a:cubicBezTo>
                      <a:cubicBezTo>
                        <a:pt x="1" y="0"/>
                        <a:pt x="0" y="2"/>
                        <a:pt x="0" y="4"/>
                      </a:cubicBezTo>
                      <a:cubicBezTo>
                        <a:pt x="0" y="7"/>
                        <a:pt x="0" y="7"/>
                        <a:pt x="0" y="7"/>
                      </a:cubicBezTo>
                      <a:cubicBezTo>
                        <a:pt x="0" y="9"/>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02" name="Freeform 32">
                  <a:extLst>
                    <a:ext uri="{FF2B5EF4-FFF2-40B4-BE49-F238E27FC236}">
                      <a16:creationId xmlns:a16="http://schemas.microsoft.com/office/drawing/2014/main" id="{A2783351-8967-887F-2385-2B8364F6E278}"/>
                    </a:ext>
                  </a:extLst>
                </p:cNvPr>
                <p:cNvSpPr>
                  <a:spLocks noEditPoints="1"/>
                </p:cNvSpPr>
                <p:nvPr/>
              </p:nvSpPr>
              <p:spPr bwMode="auto">
                <a:xfrm>
                  <a:off x="4" y="531"/>
                  <a:ext cx="11" cy="17"/>
                </a:xfrm>
                <a:custGeom>
                  <a:avLst/>
                  <a:gdLst>
                    <a:gd name="T0" fmla="*/ 3 w 6"/>
                    <a:gd name="T1" fmla="*/ 9 h 9"/>
                    <a:gd name="T2" fmla="*/ 6 w 6"/>
                    <a:gd name="T3" fmla="*/ 6 h 9"/>
                    <a:gd name="T4" fmla="*/ 6 w 6"/>
                    <a:gd name="T5" fmla="*/ 3 h 9"/>
                    <a:gd name="T6" fmla="*/ 3 w 6"/>
                    <a:gd name="T7" fmla="*/ 0 h 9"/>
                    <a:gd name="T8" fmla="*/ 0 w 6"/>
                    <a:gd name="T9" fmla="*/ 3 h 9"/>
                    <a:gd name="T10" fmla="*/ 0 w 6"/>
                    <a:gd name="T11" fmla="*/ 6 h 9"/>
                    <a:gd name="T12" fmla="*/ 3 w 6"/>
                    <a:gd name="T13" fmla="*/ 9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4" y="9"/>
                        <a:pt x="6" y="8"/>
                        <a:pt x="6" y="6"/>
                      </a:cubicBezTo>
                      <a:cubicBezTo>
                        <a:pt x="6" y="3"/>
                        <a:pt x="6" y="3"/>
                        <a:pt x="6" y="3"/>
                      </a:cubicBezTo>
                      <a:cubicBezTo>
                        <a:pt x="6" y="1"/>
                        <a:pt x="4" y="0"/>
                        <a:pt x="3" y="0"/>
                      </a:cubicBezTo>
                      <a:cubicBezTo>
                        <a:pt x="1" y="0"/>
                        <a:pt x="0" y="1"/>
                        <a:pt x="0" y="3"/>
                      </a:cubicBezTo>
                      <a:cubicBezTo>
                        <a:pt x="0" y="6"/>
                        <a:pt x="0" y="6"/>
                        <a:pt x="0" y="6"/>
                      </a:cubicBezTo>
                      <a:cubicBezTo>
                        <a:pt x="0" y="8"/>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03" name="Freeform 33">
                  <a:extLst>
                    <a:ext uri="{FF2B5EF4-FFF2-40B4-BE49-F238E27FC236}">
                      <a16:creationId xmlns:a16="http://schemas.microsoft.com/office/drawing/2014/main" id="{93487B61-DE78-9D5C-87CA-EE3B8F483A32}"/>
                    </a:ext>
                  </a:extLst>
                </p:cNvPr>
                <p:cNvSpPr>
                  <a:spLocks noEditPoints="1"/>
                </p:cNvSpPr>
                <p:nvPr/>
              </p:nvSpPr>
              <p:spPr bwMode="auto">
                <a:xfrm>
                  <a:off x="128" y="591"/>
                  <a:ext cx="21" cy="11"/>
                </a:xfrm>
                <a:custGeom>
                  <a:avLst/>
                  <a:gdLst>
                    <a:gd name="T0" fmla="*/ 8 w 11"/>
                    <a:gd name="T1" fmla="*/ 0 h 6"/>
                    <a:gd name="T2" fmla="*/ 3 w 11"/>
                    <a:gd name="T3" fmla="*/ 0 h 6"/>
                    <a:gd name="T4" fmla="*/ 0 w 11"/>
                    <a:gd name="T5" fmla="*/ 3 h 6"/>
                    <a:gd name="T6" fmla="*/ 3 w 11"/>
                    <a:gd name="T7" fmla="*/ 6 h 6"/>
                    <a:gd name="T8" fmla="*/ 8 w 11"/>
                    <a:gd name="T9" fmla="*/ 6 h 6"/>
                    <a:gd name="T10" fmla="*/ 11 w 11"/>
                    <a:gd name="T11" fmla="*/ 3 h 6"/>
                    <a:gd name="T12" fmla="*/ 8 w 11"/>
                    <a:gd name="T13" fmla="*/ 0 h 6"/>
                    <a:gd name="T14" fmla="*/ 8 w 11"/>
                    <a:gd name="T15" fmla="*/ 0 h 6"/>
                    <a:gd name="T16" fmla="*/ 8 w 11"/>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8" y="0"/>
                      </a:moveTo>
                      <a:cubicBezTo>
                        <a:pt x="3" y="0"/>
                        <a:pt x="3" y="0"/>
                        <a:pt x="3" y="0"/>
                      </a:cubicBezTo>
                      <a:cubicBezTo>
                        <a:pt x="1" y="0"/>
                        <a:pt x="0" y="1"/>
                        <a:pt x="0" y="3"/>
                      </a:cubicBezTo>
                      <a:cubicBezTo>
                        <a:pt x="0" y="5"/>
                        <a:pt x="1" y="6"/>
                        <a:pt x="3" y="6"/>
                      </a:cubicBezTo>
                      <a:cubicBezTo>
                        <a:pt x="8" y="6"/>
                        <a:pt x="8" y="6"/>
                        <a:pt x="8" y="6"/>
                      </a:cubicBezTo>
                      <a:cubicBezTo>
                        <a:pt x="9" y="6"/>
                        <a:pt x="11" y="5"/>
                        <a:pt x="11" y="3"/>
                      </a:cubicBezTo>
                      <a:cubicBezTo>
                        <a:pt x="11" y="1"/>
                        <a:pt x="9" y="0"/>
                        <a:pt x="8" y="0"/>
                      </a:cubicBezTo>
                      <a:close/>
                      <a:moveTo>
                        <a:pt x="8" y="0"/>
                      </a:move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04" name="Freeform 34">
                  <a:extLst>
                    <a:ext uri="{FF2B5EF4-FFF2-40B4-BE49-F238E27FC236}">
                      <a16:creationId xmlns:a16="http://schemas.microsoft.com/office/drawing/2014/main" id="{97581423-53E8-3EBD-6E62-F3284547D2B0}"/>
                    </a:ext>
                  </a:extLst>
                </p:cNvPr>
                <p:cNvSpPr>
                  <a:spLocks noEditPoints="1"/>
                </p:cNvSpPr>
                <p:nvPr/>
              </p:nvSpPr>
              <p:spPr bwMode="auto">
                <a:xfrm>
                  <a:off x="330" y="591"/>
                  <a:ext cx="22" cy="11"/>
                </a:xfrm>
                <a:custGeom>
                  <a:avLst/>
                  <a:gdLst>
                    <a:gd name="T0" fmla="*/ 6 w 11"/>
                    <a:gd name="T1" fmla="*/ 0 h 6"/>
                    <a:gd name="T2" fmla="*/ 3 w 11"/>
                    <a:gd name="T3" fmla="*/ 0 h 6"/>
                    <a:gd name="T4" fmla="*/ 0 w 11"/>
                    <a:gd name="T5" fmla="*/ 3 h 6"/>
                    <a:gd name="T6" fmla="*/ 3 w 11"/>
                    <a:gd name="T7" fmla="*/ 6 h 6"/>
                    <a:gd name="T8" fmla="*/ 8 w 11"/>
                    <a:gd name="T9" fmla="*/ 6 h 6"/>
                    <a:gd name="T10" fmla="*/ 8 w 11"/>
                    <a:gd name="T11" fmla="*/ 6 h 6"/>
                    <a:gd name="T12" fmla="*/ 8 w 11"/>
                    <a:gd name="T13" fmla="*/ 6 h 6"/>
                    <a:gd name="T14" fmla="*/ 8 w 11"/>
                    <a:gd name="T15" fmla="*/ 6 h 6"/>
                    <a:gd name="T16" fmla="*/ 11 w 11"/>
                    <a:gd name="T17" fmla="*/ 3 h 6"/>
                    <a:gd name="T18" fmla="*/ 8 w 11"/>
                    <a:gd name="T19" fmla="*/ 0 h 6"/>
                    <a:gd name="T20" fmla="*/ 6 w 11"/>
                    <a:gd name="T21" fmla="*/ 0 h 6"/>
                    <a:gd name="T22" fmla="*/ 6 w 11"/>
                    <a:gd name="T23" fmla="*/ 0 h 6"/>
                    <a:gd name="T24" fmla="*/ 6 w 11"/>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
                      <a:moveTo>
                        <a:pt x="6" y="0"/>
                      </a:moveTo>
                      <a:cubicBezTo>
                        <a:pt x="3" y="0"/>
                        <a:pt x="3" y="0"/>
                        <a:pt x="3" y="0"/>
                      </a:cubicBezTo>
                      <a:cubicBezTo>
                        <a:pt x="1" y="0"/>
                        <a:pt x="0" y="1"/>
                        <a:pt x="0" y="3"/>
                      </a:cubicBezTo>
                      <a:cubicBezTo>
                        <a:pt x="0" y="5"/>
                        <a:pt x="1" y="6"/>
                        <a:pt x="3" y="6"/>
                      </a:cubicBezTo>
                      <a:cubicBezTo>
                        <a:pt x="8" y="6"/>
                        <a:pt x="8" y="6"/>
                        <a:pt x="8" y="6"/>
                      </a:cubicBezTo>
                      <a:cubicBezTo>
                        <a:pt x="8" y="6"/>
                        <a:pt x="8" y="6"/>
                        <a:pt x="8" y="6"/>
                      </a:cubicBezTo>
                      <a:cubicBezTo>
                        <a:pt x="8" y="6"/>
                        <a:pt x="8" y="6"/>
                        <a:pt x="8" y="6"/>
                      </a:cubicBezTo>
                      <a:cubicBezTo>
                        <a:pt x="8" y="6"/>
                        <a:pt x="8" y="6"/>
                        <a:pt x="8" y="6"/>
                      </a:cubicBezTo>
                      <a:cubicBezTo>
                        <a:pt x="10" y="6"/>
                        <a:pt x="11" y="5"/>
                        <a:pt x="11" y="3"/>
                      </a:cubicBezTo>
                      <a:cubicBezTo>
                        <a:pt x="11" y="1"/>
                        <a:pt x="10" y="0"/>
                        <a:pt x="8" y="0"/>
                      </a:cubicBezTo>
                      <a:lnTo>
                        <a:pt x="6" y="0"/>
                      </a:lnTo>
                      <a:close/>
                      <a:moveTo>
                        <a:pt x="6" y="0"/>
                      </a:move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05" name="Freeform 35">
                  <a:extLst>
                    <a:ext uri="{FF2B5EF4-FFF2-40B4-BE49-F238E27FC236}">
                      <a16:creationId xmlns:a16="http://schemas.microsoft.com/office/drawing/2014/main" id="{96556C1C-3131-9A52-0362-F9708F4A12A5}"/>
                    </a:ext>
                  </a:extLst>
                </p:cNvPr>
                <p:cNvSpPr>
                  <a:spLocks noEditPoints="1"/>
                </p:cNvSpPr>
                <p:nvPr/>
              </p:nvSpPr>
              <p:spPr bwMode="auto">
                <a:xfrm>
                  <a:off x="4" y="556"/>
                  <a:ext cx="11" cy="17"/>
                </a:xfrm>
                <a:custGeom>
                  <a:avLst/>
                  <a:gdLst>
                    <a:gd name="T0" fmla="*/ 3 w 6"/>
                    <a:gd name="T1" fmla="*/ 9 h 9"/>
                    <a:gd name="T2" fmla="*/ 6 w 6"/>
                    <a:gd name="T3" fmla="*/ 6 h 9"/>
                    <a:gd name="T4" fmla="*/ 6 w 6"/>
                    <a:gd name="T5" fmla="*/ 3 h 9"/>
                    <a:gd name="T6" fmla="*/ 3 w 6"/>
                    <a:gd name="T7" fmla="*/ 0 h 9"/>
                    <a:gd name="T8" fmla="*/ 0 w 6"/>
                    <a:gd name="T9" fmla="*/ 3 h 9"/>
                    <a:gd name="T10" fmla="*/ 0 w 6"/>
                    <a:gd name="T11" fmla="*/ 6 h 9"/>
                    <a:gd name="T12" fmla="*/ 3 w 6"/>
                    <a:gd name="T13" fmla="*/ 9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4" y="9"/>
                        <a:pt x="6" y="8"/>
                        <a:pt x="6" y="6"/>
                      </a:cubicBezTo>
                      <a:cubicBezTo>
                        <a:pt x="6" y="3"/>
                        <a:pt x="6" y="3"/>
                        <a:pt x="6" y="3"/>
                      </a:cubicBezTo>
                      <a:cubicBezTo>
                        <a:pt x="6" y="1"/>
                        <a:pt x="4" y="0"/>
                        <a:pt x="3" y="0"/>
                      </a:cubicBezTo>
                      <a:cubicBezTo>
                        <a:pt x="1" y="0"/>
                        <a:pt x="0" y="1"/>
                        <a:pt x="0" y="3"/>
                      </a:cubicBezTo>
                      <a:cubicBezTo>
                        <a:pt x="0" y="6"/>
                        <a:pt x="0" y="6"/>
                        <a:pt x="0" y="6"/>
                      </a:cubicBezTo>
                      <a:cubicBezTo>
                        <a:pt x="0" y="8"/>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06" name="Freeform 36">
                  <a:extLst>
                    <a:ext uri="{FF2B5EF4-FFF2-40B4-BE49-F238E27FC236}">
                      <a16:creationId xmlns:a16="http://schemas.microsoft.com/office/drawing/2014/main" id="{0463613F-EF5A-FDCE-5FEE-93D9E07EE3DD}"/>
                    </a:ext>
                  </a:extLst>
                </p:cNvPr>
                <p:cNvSpPr>
                  <a:spLocks noEditPoints="1"/>
                </p:cNvSpPr>
                <p:nvPr/>
              </p:nvSpPr>
              <p:spPr bwMode="auto">
                <a:xfrm>
                  <a:off x="361" y="527"/>
                  <a:ext cx="14" cy="19"/>
                </a:xfrm>
                <a:custGeom>
                  <a:avLst/>
                  <a:gdLst>
                    <a:gd name="T0" fmla="*/ 3 w 7"/>
                    <a:gd name="T1" fmla="*/ 0 h 10"/>
                    <a:gd name="T2" fmla="*/ 0 w 7"/>
                    <a:gd name="T3" fmla="*/ 3 h 10"/>
                    <a:gd name="T4" fmla="*/ 0 w 7"/>
                    <a:gd name="T5" fmla="*/ 6 h 10"/>
                    <a:gd name="T6" fmla="*/ 3 w 7"/>
                    <a:gd name="T7" fmla="*/ 10 h 10"/>
                    <a:gd name="T8" fmla="*/ 7 w 7"/>
                    <a:gd name="T9" fmla="*/ 6 h 10"/>
                    <a:gd name="T10" fmla="*/ 7 w 7"/>
                    <a:gd name="T11" fmla="*/ 3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1"/>
                        <a:pt x="0" y="3"/>
                      </a:cubicBezTo>
                      <a:cubicBezTo>
                        <a:pt x="0" y="6"/>
                        <a:pt x="0" y="6"/>
                        <a:pt x="0" y="6"/>
                      </a:cubicBezTo>
                      <a:cubicBezTo>
                        <a:pt x="0" y="8"/>
                        <a:pt x="2" y="10"/>
                        <a:pt x="3" y="10"/>
                      </a:cubicBezTo>
                      <a:cubicBezTo>
                        <a:pt x="5" y="10"/>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07" name="Freeform 37">
                  <a:extLst>
                    <a:ext uri="{FF2B5EF4-FFF2-40B4-BE49-F238E27FC236}">
                      <a16:creationId xmlns:a16="http://schemas.microsoft.com/office/drawing/2014/main" id="{27F1ACFF-3EE1-D6D0-96E4-53EA1B037E3B}"/>
                    </a:ext>
                  </a:extLst>
                </p:cNvPr>
                <p:cNvSpPr>
                  <a:spLocks noEditPoints="1"/>
                </p:cNvSpPr>
                <p:nvPr/>
              </p:nvSpPr>
              <p:spPr bwMode="auto">
                <a:xfrm>
                  <a:off x="354" y="477"/>
                  <a:ext cx="17" cy="19"/>
                </a:xfrm>
                <a:custGeom>
                  <a:avLst/>
                  <a:gdLst>
                    <a:gd name="T0" fmla="*/ 3 w 9"/>
                    <a:gd name="T1" fmla="*/ 8 h 10"/>
                    <a:gd name="T2" fmla="*/ 5 w 9"/>
                    <a:gd name="T3" fmla="*/ 10 h 10"/>
                    <a:gd name="T4" fmla="*/ 7 w 9"/>
                    <a:gd name="T5" fmla="*/ 9 h 10"/>
                    <a:gd name="T6" fmla="*/ 8 w 9"/>
                    <a:gd name="T7" fmla="*/ 5 h 10"/>
                    <a:gd name="T8" fmla="*/ 5 w 9"/>
                    <a:gd name="T9" fmla="*/ 2 h 10"/>
                    <a:gd name="T10" fmla="*/ 1 w 9"/>
                    <a:gd name="T11" fmla="*/ 2 h 10"/>
                    <a:gd name="T12" fmla="*/ 1 w 9"/>
                    <a:gd name="T13" fmla="*/ 6 h 10"/>
                    <a:gd name="T14" fmla="*/ 3 w 9"/>
                    <a:gd name="T15" fmla="*/ 8 h 10"/>
                    <a:gd name="T16" fmla="*/ 3 w 9"/>
                    <a:gd name="T17" fmla="*/ 8 h 10"/>
                    <a:gd name="T18" fmla="*/ 3 w 9"/>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8"/>
                      </a:moveTo>
                      <a:cubicBezTo>
                        <a:pt x="3" y="9"/>
                        <a:pt x="4" y="10"/>
                        <a:pt x="5" y="10"/>
                      </a:cubicBezTo>
                      <a:cubicBezTo>
                        <a:pt x="6" y="10"/>
                        <a:pt x="7" y="9"/>
                        <a:pt x="7" y="9"/>
                      </a:cubicBezTo>
                      <a:cubicBezTo>
                        <a:pt x="9" y="8"/>
                        <a:pt x="9" y="6"/>
                        <a:pt x="8" y="5"/>
                      </a:cubicBezTo>
                      <a:cubicBezTo>
                        <a:pt x="7" y="4"/>
                        <a:pt x="6" y="2"/>
                        <a:pt x="5" y="2"/>
                      </a:cubicBezTo>
                      <a:cubicBezTo>
                        <a:pt x="4" y="0"/>
                        <a:pt x="2" y="1"/>
                        <a:pt x="1" y="2"/>
                      </a:cubicBezTo>
                      <a:cubicBezTo>
                        <a:pt x="0" y="3"/>
                        <a:pt x="0" y="5"/>
                        <a:pt x="1" y="6"/>
                      </a:cubicBezTo>
                      <a:cubicBezTo>
                        <a:pt x="2" y="7"/>
                        <a:pt x="2" y="8"/>
                        <a:pt x="3" y="8"/>
                      </a:cubicBezTo>
                      <a:close/>
                      <a:moveTo>
                        <a:pt x="3" y="8"/>
                      </a:moveTo>
                      <a:cubicBezTo>
                        <a:pt x="3" y="8"/>
                        <a:pt x="3" y="8"/>
                        <a:pt x="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08" name="Freeform 38">
                  <a:extLst>
                    <a:ext uri="{FF2B5EF4-FFF2-40B4-BE49-F238E27FC236}">
                      <a16:creationId xmlns:a16="http://schemas.microsoft.com/office/drawing/2014/main" id="{1E6F6F5D-2A2D-45BB-C409-5D8E517EB7EE}"/>
                    </a:ext>
                  </a:extLst>
                </p:cNvPr>
                <p:cNvSpPr>
                  <a:spLocks noEditPoints="1"/>
                </p:cNvSpPr>
                <p:nvPr/>
              </p:nvSpPr>
              <p:spPr bwMode="auto">
                <a:xfrm>
                  <a:off x="361" y="552"/>
                  <a:ext cx="14" cy="19"/>
                </a:xfrm>
                <a:custGeom>
                  <a:avLst/>
                  <a:gdLst>
                    <a:gd name="T0" fmla="*/ 3 w 7"/>
                    <a:gd name="T1" fmla="*/ 0 h 10"/>
                    <a:gd name="T2" fmla="*/ 0 w 7"/>
                    <a:gd name="T3" fmla="*/ 3 h 10"/>
                    <a:gd name="T4" fmla="*/ 0 w 7"/>
                    <a:gd name="T5" fmla="*/ 6 h 10"/>
                    <a:gd name="T6" fmla="*/ 3 w 7"/>
                    <a:gd name="T7" fmla="*/ 10 h 10"/>
                    <a:gd name="T8" fmla="*/ 7 w 7"/>
                    <a:gd name="T9" fmla="*/ 6 h 10"/>
                    <a:gd name="T10" fmla="*/ 7 w 7"/>
                    <a:gd name="T11" fmla="*/ 3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1"/>
                        <a:pt x="0" y="3"/>
                      </a:cubicBezTo>
                      <a:cubicBezTo>
                        <a:pt x="0" y="6"/>
                        <a:pt x="0" y="6"/>
                        <a:pt x="0" y="6"/>
                      </a:cubicBezTo>
                      <a:cubicBezTo>
                        <a:pt x="0" y="8"/>
                        <a:pt x="2" y="10"/>
                        <a:pt x="3" y="10"/>
                      </a:cubicBezTo>
                      <a:cubicBezTo>
                        <a:pt x="5" y="10"/>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09" name="Freeform 39">
                  <a:extLst>
                    <a:ext uri="{FF2B5EF4-FFF2-40B4-BE49-F238E27FC236}">
                      <a16:creationId xmlns:a16="http://schemas.microsoft.com/office/drawing/2014/main" id="{26EFE0EB-55BA-B53E-33B8-71A9C04A4BA0}"/>
                    </a:ext>
                  </a:extLst>
                </p:cNvPr>
                <p:cNvSpPr>
                  <a:spLocks noEditPoints="1"/>
                </p:cNvSpPr>
                <p:nvPr/>
              </p:nvSpPr>
              <p:spPr bwMode="auto">
                <a:xfrm>
                  <a:off x="4" y="481"/>
                  <a:ext cx="17" cy="17"/>
                </a:xfrm>
                <a:custGeom>
                  <a:avLst/>
                  <a:gdLst>
                    <a:gd name="T0" fmla="*/ 2 w 9"/>
                    <a:gd name="T1" fmla="*/ 9 h 9"/>
                    <a:gd name="T2" fmla="*/ 4 w 9"/>
                    <a:gd name="T3" fmla="*/ 9 h 9"/>
                    <a:gd name="T4" fmla="*/ 7 w 9"/>
                    <a:gd name="T5" fmla="*/ 7 h 9"/>
                    <a:gd name="T6" fmla="*/ 8 w 9"/>
                    <a:gd name="T7" fmla="*/ 5 h 9"/>
                    <a:gd name="T8" fmla="*/ 8 w 9"/>
                    <a:gd name="T9" fmla="*/ 1 h 9"/>
                    <a:gd name="T10" fmla="*/ 3 w 9"/>
                    <a:gd name="T11" fmla="*/ 1 h 9"/>
                    <a:gd name="T12" fmla="*/ 1 w 9"/>
                    <a:gd name="T13" fmla="*/ 5 h 9"/>
                    <a:gd name="T14" fmla="*/ 2 w 9"/>
                    <a:gd name="T15" fmla="*/ 9 h 9"/>
                    <a:gd name="T16" fmla="*/ 2 w 9"/>
                    <a:gd name="T17" fmla="*/ 9 h 9"/>
                    <a:gd name="T18" fmla="*/ 2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9"/>
                      </a:moveTo>
                      <a:cubicBezTo>
                        <a:pt x="3" y="9"/>
                        <a:pt x="3" y="9"/>
                        <a:pt x="4" y="9"/>
                      </a:cubicBezTo>
                      <a:cubicBezTo>
                        <a:pt x="5" y="9"/>
                        <a:pt x="6" y="8"/>
                        <a:pt x="7" y="7"/>
                      </a:cubicBezTo>
                      <a:cubicBezTo>
                        <a:pt x="7" y="7"/>
                        <a:pt x="7" y="6"/>
                        <a:pt x="8" y="5"/>
                      </a:cubicBezTo>
                      <a:cubicBezTo>
                        <a:pt x="9" y="4"/>
                        <a:pt x="9" y="2"/>
                        <a:pt x="8" y="1"/>
                      </a:cubicBezTo>
                      <a:cubicBezTo>
                        <a:pt x="6" y="0"/>
                        <a:pt x="4" y="0"/>
                        <a:pt x="3" y="1"/>
                      </a:cubicBezTo>
                      <a:cubicBezTo>
                        <a:pt x="2" y="2"/>
                        <a:pt x="1" y="3"/>
                        <a:pt x="1" y="5"/>
                      </a:cubicBezTo>
                      <a:cubicBezTo>
                        <a:pt x="0" y="6"/>
                        <a:pt x="1" y="8"/>
                        <a:pt x="2" y="9"/>
                      </a:cubicBezTo>
                      <a:close/>
                      <a:moveTo>
                        <a:pt x="2" y="9"/>
                      </a:moveTo>
                      <a:cubicBezTo>
                        <a:pt x="2" y="9"/>
                        <a:pt x="2" y="9"/>
                        <a:pt x="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10" name="Freeform 40">
                  <a:extLst>
                    <a:ext uri="{FF2B5EF4-FFF2-40B4-BE49-F238E27FC236}">
                      <a16:creationId xmlns:a16="http://schemas.microsoft.com/office/drawing/2014/main" id="{3F7AEC4A-5FBC-E924-C59E-F6CD6B7F2E6A}"/>
                    </a:ext>
                  </a:extLst>
                </p:cNvPr>
                <p:cNvSpPr>
                  <a:spLocks noEditPoints="1"/>
                </p:cNvSpPr>
                <p:nvPr/>
              </p:nvSpPr>
              <p:spPr bwMode="auto">
                <a:xfrm>
                  <a:off x="6" y="579"/>
                  <a:ext cx="17" cy="17"/>
                </a:xfrm>
                <a:custGeom>
                  <a:avLst/>
                  <a:gdLst>
                    <a:gd name="T0" fmla="*/ 2 w 9"/>
                    <a:gd name="T1" fmla="*/ 1 h 9"/>
                    <a:gd name="T2" fmla="*/ 1 w 9"/>
                    <a:gd name="T3" fmla="*/ 5 h 9"/>
                    <a:gd name="T4" fmla="*/ 4 w 9"/>
                    <a:gd name="T5" fmla="*/ 9 h 9"/>
                    <a:gd name="T6" fmla="*/ 6 w 9"/>
                    <a:gd name="T7" fmla="*/ 9 h 9"/>
                    <a:gd name="T8" fmla="*/ 8 w 9"/>
                    <a:gd name="T9" fmla="*/ 8 h 9"/>
                    <a:gd name="T10" fmla="*/ 8 w 9"/>
                    <a:gd name="T11" fmla="*/ 4 h 9"/>
                    <a:gd name="T12" fmla="*/ 6 w 9"/>
                    <a:gd name="T13" fmla="*/ 2 h 9"/>
                    <a:gd name="T14" fmla="*/ 2 w 9"/>
                    <a:gd name="T15" fmla="*/ 1 h 9"/>
                    <a:gd name="T16" fmla="*/ 2 w 9"/>
                    <a:gd name="T17" fmla="*/ 1 h 9"/>
                    <a:gd name="T18" fmla="*/ 2 w 9"/>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1"/>
                      </a:moveTo>
                      <a:cubicBezTo>
                        <a:pt x="0" y="2"/>
                        <a:pt x="0" y="4"/>
                        <a:pt x="1" y="5"/>
                      </a:cubicBezTo>
                      <a:cubicBezTo>
                        <a:pt x="2" y="7"/>
                        <a:pt x="3" y="8"/>
                        <a:pt x="4" y="9"/>
                      </a:cubicBezTo>
                      <a:cubicBezTo>
                        <a:pt x="4" y="9"/>
                        <a:pt x="5" y="9"/>
                        <a:pt x="6" y="9"/>
                      </a:cubicBezTo>
                      <a:cubicBezTo>
                        <a:pt x="7" y="9"/>
                        <a:pt x="7" y="9"/>
                        <a:pt x="8" y="8"/>
                      </a:cubicBezTo>
                      <a:cubicBezTo>
                        <a:pt x="9" y="7"/>
                        <a:pt x="9" y="5"/>
                        <a:pt x="8" y="4"/>
                      </a:cubicBezTo>
                      <a:cubicBezTo>
                        <a:pt x="7" y="3"/>
                        <a:pt x="7" y="3"/>
                        <a:pt x="6" y="2"/>
                      </a:cubicBezTo>
                      <a:cubicBezTo>
                        <a:pt x="5" y="0"/>
                        <a:pt x="3" y="0"/>
                        <a:pt x="2" y="1"/>
                      </a:cubicBezTo>
                      <a:close/>
                      <a:moveTo>
                        <a:pt x="2" y="1"/>
                      </a:move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11" name="Freeform 41">
                  <a:extLst>
                    <a:ext uri="{FF2B5EF4-FFF2-40B4-BE49-F238E27FC236}">
                      <a16:creationId xmlns:a16="http://schemas.microsoft.com/office/drawing/2014/main" id="{0D51F9ED-B23C-0901-D564-E84B4E8C50F2}"/>
                    </a:ext>
                  </a:extLst>
                </p:cNvPr>
                <p:cNvSpPr>
                  <a:spLocks noEditPoints="1"/>
                </p:cNvSpPr>
                <p:nvPr/>
              </p:nvSpPr>
              <p:spPr bwMode="auto">
                <a:xfrm>
                  <a:off x="361" y="502"/>
                  <a:ext cx="14" cy="18"/>
                </a:xfrm>
                <a:custGeom>
                  <a:avLst/>
                  <a:gdLst>
                    <a:gd name="T0" fmla="*/ 3 w 7"/>
                    <a:gd name="T1" fmla="*/ 0 h 9"/>
                    <a:gd name="T2" fmla="*/ 0 w 7"/>
                    <a:gd name="T3" fmla="*/ 3 h 9"/>
                    <a:gd name="T4" fmla="*/ 0 w 7"/>
                    <a:gd name="T5" fmla="*/ 6 h 9"/>
                    <a:gd name="T6" fmla="*/ 3 w 7"/>
                    <a:gd name="T7" fmla="*/ 9 h 9"/>
                    <a:gd name="T8" fmla="*/ 7 w 7"/>
                    <a:gd name="T9" fmla="*/ 6 h 9"/>
                    <a:gd name="T10" fmla="*/ 7 w 7"/>
                    <a:gd name="T11" fmla="*/ 3 h 9"/>
                    <a:gd name="T12" fmla="*/ 3 w 7"/>
                    <a:gd name="T13" fmla="*/ 0 h 9"/>
                    <a:gd name="T14" fmla="*/ 3 w 7"/>
                    <a:gd name="T15" fmla="*/ 0 h 9"/>
                    <a:gd name="T16" fmla="*/ 3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3" y="0"/>
                      </a:moveTo>
                      <a:cubicBezTo>
                        <a:pt x="2" y="0"/>
                        <a:pt x="0" y="1"/>
                        <a:pt x="0" y="3"/>
                      </a:cubicBezTo>
                      <a:cubicBezTo>
                        <a:pt x="0" y="6"/>
                        <a:pt x="0" y="6"/>
                        <a:pt x="0" y="6"/>
                      </a:cubicBezTo>
                      <a:cubicBezTo>
                        <a:pt x="0" y="8"/>
                        <a:pt x="2" y="9"/>
                        <a:pt x="3" y="9"/>
                      </a:cubicBezTo>
                      <a:cubicBezTo>
                        <a:pt x="5" y="9"/>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12" name="Freeform 42">
                  <a:extLst>
                    <a:ext uri="{FF2B5EF4-FFF2-40B4-BE49-F238E27FC236}">
                      <a16:creationId xmlns:a16="http://schemas.microsoft.com/office/drawing/2014/main" id="{AF7196F4-911E-8276-4818-229BBB2970A8}"/>
                    </a:ext>
                  </a:extLst>
                </p:cNvPr>
                <p:cNvSpPr>
                  <a:spLocks noEditPoints="1"/>
                </p:cNvSpPr>
                <p:nvPr/>
              </p:nvSpPr>
              <p:spPr bwMode="auto">
                <a:xfrm>
                  <a:off x="41" y="627"/>
                  <a:ext cx="56" cy="56"/>
                </a:xfrm>
                <a:custGeom>
                  <a:avLst/>
                  <a:gdLst>
                    <a:gd name="T0" fmla="*/ 29 w 29"/>
                    <a:gd name="T1" fmla="*/ 14 h 29"/>
                    <a:gd name="T2" fmla="*/ 14 w 29"/>
                    <a:gd name="T3" fmla="*/ 0 h 29"/>
                    <a:gd name="T4" fmla="*/ 0 w 29"/>
                    <a:gd name="T5" fmla="*/ 14 h 29"/>
                    <a:gd name="T6" fmla="*/ 14 w 29"/>
                    <a:gd name="T7" fmla="*/ 29 h 29"/>
                    <a:gd name="T8" fmla="*/ 29 w 29"/>
                    <a:gd name="T9" fmla="*/ 14 h 29"/>
                    <a:gd name="T10" fmla="*/ 14 w 29"/>
                    <a:gd name="T11" fmla="*/ 22 h 29"/>
                    <a:gd name="T12" fmla="*/ 6 w 29"/>
                    <a:gd name="T13" fmla="*/ 14 h 29"/>
                    <a:gd name="T14" fmla="*/ 14 w 29"/>
                    <a:gd name="T15" fmla="*/ 6 h 29"/>
                    <a:gd name="T16" fmla="*/ 22 w 29"/>
                    <a:gd name="T17" fmla="*/ 14 h 29"/>
                    <a:gd name="T18" fmla="*/ 14 w 29"/>
                    <a:gd name="T19" fmla="*/ 22 h 29"/>
                    <a:gd name="T20" fmla="*/ 14 w 29"/>
                    <a:gd name="T21" fmla="*/ 22 h 29"/>
                    <a:gd name="T22" fmla="*/ 14 w 29"/>
                    <a:gd name="T23"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29" y="14"/>
                      </a:moveTo>
                      <a:cubicBezTo>
                        <a:pt x="29" y="6"/>
                        <a:pt x="22" y="0"/>
                        <a:pt x="14" y="0"/>
                      </a:cubicBezTo>
                      <a:cubicBezTo>
                        <a:pt x="6" y="0"/>
                        <a:pt x="0" y="6"/>
                        <a:pt x="0" y="14"/>
                      </a:cubicBezTo>
                      <a:cubicBezTo>
                        <a:pt x="0" y="22"/>
                        <a:pt x="6" y="29"/>
                        <a:pt x="14" y="29"/>
                      </a:cubicBezTo>
                      <a:cubicBezTo>
                        <a:pt x="22" y="29"/>
                        <a:pt x="29" y="22"/>
                        <a:pt x="29" y="14"/>
                      </a:cubicBezTo>
                      <a:close/>
                      <a:moveTo>
                        <a:pt x="14" y="22"/>
                      </a:moveTo>
                      <a:cubicBezTo>
                        <a:pt x="10" y="22"/>
                        <a:pt x="6" y="19"/>
                        <a:pt x="6" y="14"/>
                      </a:cubicBezTo>
                      <a:cubicBezTo>
                        <a:pt x="6" y="10"/>
                        <a:pt x="10" y="6"/>
                        <a:pt x="14" y="6"/>
                      </a:cubicBezTo>
                      <a:cubicBezTo>
                        <a:pt x="19" y="6"/>
                        <a:pt x="22" y="10"/>
                        <a:pt x="22" y="14"/>
                      </a:cubicBezTo>
                      <a:cubicBezTo>
                        <a:pt x="22" y="19"/>
                        <a:pt x="19" y="22"/>
                        <a:pt x="14" y="22"/>
                      </a:cubicBezTo>
                      <a:close/>
                      <a:moveTo>
                        <a:pt x="14" y="22"/>
                      </a:moveTo>
                      <a:cubicBezTo>
                        <a:pt x="14" y="22"/>
                        <a:pt x="14" y="22"/>
                        <a:pt x="14"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13" name="Freeform 43">
                  <a:extLst>
                    <a:ext uri="{FF2B5EF4-FFF2-40B4-BE49-F238E27FC236}">
                      <a16:creationId xmlns:a16="http://schemas.microsoft.com/office/drawing/2014/main" id="{474204D4-C0D4-82F9-BD41-100BD6CFE453}"/>
                    </a:ext>
                  </a:extLst>
                </p:cNvPr>
                <p:cNvSpPr>
                  <a:spLocks noEditPoints="1"/>
                </p:cNvSpPr>
                <p:nvPr/>
              </p:nvSpPr>
              <p:spPr bwMode="auto">
                <a:xfrm>
                  <a:off x="305" y="639"/>
                  <a:ext cx="14" cy="13"/>
                </a:xfrm>
                <a:custGeom>
                  <a:avLst/>
                  <a:gdLst>
                    <a:gd name="T0" fmla="*/ 7 w 7"/>
                    <a:gd name="T1" fmla="*/ 4 h 7"/>
                    <a:gd name="T2" fmla="*/ 4 w 7"/>
                    <a:gd name="T3" fmla="*/ 7 h 7"/>
                    <a:gd name="T4" fmla="*/ 0 w 7"/>
                    <a:gd name="T5" fmla="*/ 4 h 7"/>
                    <a:gd name="T6" fmla="*/ 4 w 7"/>
                    <a:gd name="T7" fmla="*/ 0 h 7"/>
                    <a:gd name="T8" fmla="*/ 7 w 7"/>
                    <a:gd name="T9" fmla="*/ 4 h 7"/>
                    <a:gd name="T10" fmla="*/ 7 w 7"/>
                    <a:gd name="T11" fmla="*/ 4 h 7"/>
                    <a:gd name="T12" fmla="*/ 7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4"/>
                      </a:moveTo>
                      <a:cubicBezTo>
                        <a:pt x="7" y="5"/>
                        <a:pt x="5" y="7"/>
                        <a:pt x="4" y="7"/>
                      </a:cubicBezTo>
                      <a:cubicBezTo>
                        <a:pt x="2" y="7"/>
                        <a:pt x="0" y="5"/>
                        <a:pt x="0" y="4"/>
                      </a:cubicBezTo>
                      <a:cubicBezTo>
                        <a:pt x="0" y="2"/>
                        <a:pt x="2" y="0"/>
                        <a:pt x="4" y="0"/>
                      </a:cubicBezTo>
                      <a:cubicBezTo>
                        <a:pt x="5" y="0"/>
                        <a:pt x="7" y="2"/>
                        <a:pt x="7" y="4"/>
                      </a:cubicBezTo>
                      <a:close/>
                      <a:moveTo>
                        <a:pt x="7" y="4"/>
                      </a:moveTo>
                      <a:cubicBezTo>
                        <a:pt x="7" y="4"/>
                        <a:pt x="7" y="4"/>
                        <a:pt x="7"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14" name="Freeform 44">
                  <a:extLst>
                    <a:ext uri="{FF2B5EF4-FFF2-40B4-BE49-F238E27FC236}">
                      <a16:creationId xmlns:a16="http://schemas.microsoft.com/office/drawing/2014/main" id="{D072EADA-7DB1-630C-7659-67FAE2D20527}"/>
                    </a:ext>
                  </a:extLst>
                </p:cNvPr>
                <p:cNvSpPr>
                  <a:spLocks noEditPoints="1"/>
                </p:cNvSpPr>
                <p:nvPr/>
              </p:nvSpPr>
              <p:spPr bwMode="auto">
                <a:xfrm>
                  <a:off x="282" y="639"/>
                  <a:ext cx="12" cy="13"/>
                </a:xfrm>
                <a:custGeom>
                  <a:avLst/>
                  <a:gdLst>
                    <a:gd name="T0" fmla="*/ 6 w 6"/>
                    <a:gd name="T1" fmla="*/ 4 h 7"/>
                    <a:gd name="T2" fmla="*/ 3 w 6"/>
                    <a:gd name="T3" fmla="*/ 7 h 7"/>
                    <a:gd name="T4" fmla="*/ 0 w 6"/>
                    <a:gd name="T5" fmla="*/ 4 h 7"/>
                    <a:gd name="T6" fmla="*/ 3 w 6"/>
                    <a:gd name="T7" fmla="*/ 0 h 7"/>
                    <a:gd name="T8" fmla="*/ 6 w 6"/>
                    <a:gd name="T9" fmla="*/ 4 h 7"/>
                    <a:gd name="T10" fmla="*/ 6 w 6"/>
                    <a:gd name="T11" fmla="*/ 4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5"/>
                        <a:pt x="4" y="7"/>
                        <a:pt x="3" y="7"/>
                      </a:cubicBezTo>
                      <a:cubicBezTo>
                        <a:pt x="1" y="7"/>
                        <a:pt x="0" y="5"/>
                        <a:pt x="0" y="4"/>
                      </a:cubicBezTo>
                      <a:cubicBezTo>
                        <a:pt x="0" y="2"/>
                        <a:pt x="1" y="0"/>
                        <a:pt x="3" y="0"/>
                      </a:cubicBezTo>
                      <a:cubicBezTo>
                        <a:pt x="4" y="0"/>
                        <a:pt x="6" y="2"/>
                        <a:pt x="6" y="4"/>
                      </a:cubicBezTo>
                      <a:close/>
                      <a:moveTo>
                        <a:pt x="6" y="4"/>
                      </a:moveTo>
                      <a:cubicBezTo>
                        <a:pt x="6" y="4"/>
                        <a:pt x="6" y="4"/>
                        <a:pt x="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15" name="Freeform 45">
                  <a:extLst>
                    <a:ext uri="{FF2B5EF4-FFF2-40B4-BE49-F238E27FC236}">
                      <a16:creationId xmlns:a16="http://schemas.microsoft.com/office/drawing/2014/main" id="{05D39241-BD44-740D-C7E4-525EAECEBC58}"/>
                    </a:ext>
                  </a:extLst>
                </p:cNvPr>
                <p:cNvSpPr>
                  <a:spLocks noEditPoints="1"/>
                </p:cNvSpPr>
                <p:nvPr/>
              </p:nvSpPr>
              <p:spPr bwMode="auto">
                <a:xfrm>
                  <a:off x="319" y="658"/>
                  <a:ext cx="11"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16" name="Freeform 46">
                  <a:extLst>
                    <a:ext uri="{FF2B5EF4-FFF2-40B4-BE49-F238E27FC236}">
                      <a16:creationId xmlns:a16="http://schemas.microsoft.com/office/drawing/2014/main" id="{3C41211C-83BB-77C0-2593-25051D1A3B80}"/>
                    </a:ext>
                  </a:extLst>
                </p:cNvPr>
                <p:cNvSpPr>
                  <a:spLocks noEditPoints="1"/>
                </p:cNvSpPr>
                <p:nvPr/>
              </p:nvSpPr>
              <p:spPr bwMode="auto">
                <a:xfrm>
                  <a:off x="294" y="658"/>
                  <a:ext cx="11"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17" name="Freeform 47">
                  <a:extLst>
                    <a:ext uri="{FF2B5EF4-FFF2-40B4-BE49-F238E27FC236}">
                      <a16:creationId xmlns:a16="http://schemas.microsoft.com/office/drawing/2014/main" id="{D6A15D66-0114-7176-6609-06773F58BE70}"/>
                    </a:ext>
                  </a:extLst>
                </p:cNvPr>
                <p:cNvSpPr>
                  <a:spLocks noEditPoints="1"/>
                </p:cNvSpPr>
                <p:nvPr/>
              </p:nvSpPr>
              <p:spPr bwMode="auto">
                <a:xfrm>
                  <a:off x="257" y="639"/>
                  <a:ext cx="12" cy="13"/>
                </a:xfrm>
                <a:custGeom>
                  <a:avLst/>
                  <a:gdLst>
                    <a:gd name="T0" fmla="*/ 6 w 6"/>
                    <a:gd name="T1" fmla="*/ 4 h 7"/>
                    <a:gd name="T2" fmla="*/ 3 w 6"/>
                    <a:gd name="T3" fmla="*/ 7 h 7"/>
                    <a:gd name="T4" fmla="*/ 0 w 6"/>
                    <a:gd name="T5" fmla="*/ 4 h 7"/>
                    <a:gd name="T6" fmla="*/ 3 w 6"/>
                    <a:gd name="T7" fmla="*/ 0 h 7"/>
                    <a:gd name="T8" fmla="*/ 6 w 6"/>
                    <a:gd name="T9" fmla="*/ 4 h 7"/>
                    <a:gd name="T10" fmla="*/ 6 w 6"/>
                    <a:gd name="T11" fmla="*/ 4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5"/>
                        <a:pt x="5" y="7"/>
                        <a:pt x="3" y="7"/>
                      </a:cubicBezTo>
                      <a:cubicBezTo>
                        <a:pt x="1" y="7"/>
                        <a:pt x="0" y="5"/>
                        <a:pt x="0" y="4"/>
                      </a:cubicBezTo>
                      <a:cubicBezTo>
                        <a:pt x="0" y="2"/>
                        <a:pt x="1" y="0"/>
                        <a:pt x="3" y="0"/>
                      </a:cubicBezTo>
                      <a:cubicBezTo>
                        <a:pt x="5" y="0"/>
                        <a:pt x="6" y="2"/>
                        <a:pt x="6" y="4"/>
                      </a:cubicBezTo>
                      <a:close/>
                      <a:moveTo>
                        <a:pt x="6" y="4"/>
                      </a:moveTo>
                      <a:cubicBezTo>
                        <a:pt x="6" y="4"/>
                        <a:pt x="6" y="4"/>
                        <a:pt x="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18" name="Freeform 48">
                  <a:extLst>
                    <a:ext uri="{FF2B5EF4-FFF2-40B4-BE49-F238E27FC236}">
                      <a16:creationId xmlns:a16="http://schemas.microsoft.com/office/drawing/2014/main" id="{1C80AC42-3FEF-AD06-E597-6E9662A5973D}"/>
                    </a:ext>
                  </a:extLst>
                </p:cNvPr>
                <p:cNvSpPr>
                  <a:spLocks noEditPoints="1"/>
                </p:cNvSpPr>
                <p:nvPr/>
              </p:nvSpPr>
              <p:spPr bwMode="auto">
                <a:xfrm>
                  <a:off x="269" y="658"/>
                  <a:ext cx="13" cy="12"/>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3" y="6"/>
                      </a:cubicBezTo>
                      <a:cubicBezTo>
                        <a:pt x="2" y="6"/>
                        <a:pt x="0" y="5"/>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19" name="Freeform 49">
                  <a:extLst>
                    <a:ext uri="{FF2B5EF4-FFF2-40B4-BE49-F238E27FC236}">
                      <a16:creationId xmlns:a16="http://schemas.microsoft.com/office/drawing/2014/main" id="{124E8453-53B7-F2EB-1AAA-6A70F34E311E}"/>
                    </a:ext>
                  </a:extLst>
                </p:cNvPr>
                <p:cNvSpPr>
                  <a:spLocks noEditPoints="1"/>
                </p:cNvSpPr>
                <p:nvPr/>
              </p:nvSpPr>
              <p:spPr bwMode="auto">
                <a:xfrm>
                  <a:off x="232" y="639"/>
                  <a:ext cx="11" cy="13"/>
                </a:xfrm>
                <a:custGeom>
                  <a:avLst/>
                  <a:gdLst>
                    <a:gd name="T0" fmla="*/ 6 w 6"/>
                    <a:gd name="T1" fmla="*/ 4 h 7"/>
                    <a:gd name="T2" fmla="*/ 3 w 6"/>
                    <a:gd name="T3" fmla="*/ 7 h 7"/>
                    <a:gd name="T4" fmla="*/ 0 w 6"/>
                    <a:gd name="T5" fmla="*/ 4 h 7"/>
                    <a:gd name="T6" fmla="*/ 3 w 6"/>
                    <a:gd name="T7" fmla="*/ 0 h 7"/>
                    <a:gd name="T8" fmla="*/ 6 w 6"/>
                    <a:gd name="T9" fmla="*/ 4 h 7"/>
                    <a:gd name="T10" fmla="*/ 6 w 6"/>
                    <a:gd name="T11" fmla="*/ 4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5"/>
                        <a:pt x="5" y="7"/>
                        <a:pt x="3" y="7"/>
                      </a:cubicBezTo>
                      <a:cubicBezTo>
                        <a:pt x="1" y="7"/>
                        <a:pt x="0" y="5"/>
                        <a:pt x="0" y="4"/>
                      </a:cubicBezTo>
                      <a:cubicBezTo>
                        <a:pt x="0" y="2"/>
                        <a:pt x="1" y="0"/>
                        <a:pt x="3" y="0"/>
                      </a:cubicBezTo>
                      <a:cubicBezTo>
                        <a:pt x="5" y="0"/>
                        <a:pt x="6" y="2"/>
                        <a:pt x="6" y="4"/>
                      </a:cubicBezTo>
                      <a:close/>
                      <a:moveTo>
                        <a:pt x="6" y="4"/>
                      </a:moveTo>
                      <a:cubicBezTo>
                        <a:pt x="6" y="4"/>
                        <a:pt x="6" y="4"/>
                        <a:pt x="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20" name="Freeform 50">
                  <a:extLst>
                    <a:ext uri="{FF2B5EF4-FFF2-40B4-BE49-F238E27FC236}">
                      <a16:creationId xmlns:a16="http://schemas.microsoft.com/office/drawing/2014/main" id="{07325F83-E824-CBA7-481A-CB00DF180A2E}"/>
                    </a:ext>
                  </a:extLst>
                </p:cNvPr>
                <p:cNvSpPr>
                  <a:spLocks noEditPoints="1"/>
                </p:cNvSpPr>
                <p:nvPr/>
              </p:nvSpPr>
              <p:spPr bwMode="auto">
                <a:xfrm>
                  <a:off x="243" y="658"/>
                  <a:ext cx="14" cy="12"/>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4" y="6"/>
                      </a:cubicBezTo>
                      <a:cubicBezTo>
                        <a:pt x="2" y="6"/>
                        <a:pt x="0" y="5"/>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21" name="Freeform 51">
                  <a:extLst>
                    <a:ext uri="{FF2B5EF4-FFF2-40B4-BE49-F238E27FC236}">
                      <a16:creationId xmlns:a16="http://schemas.microsoft.com/office/drawing/2014/main" id="{D935918A-8E22-E20F-6FAA-0C1559D0489E}"/>
                    </a:ext>
                  </a:extLst>
                </p:cNvPr>
                <p:cNvSpPr>
                  <a:spLocks noEditPoints="1"/>
                </p:cNvSpPr>
                <p:nvPr/>
              </p:nvSpPr>
              <p:spPr bwMode="auto">
                <a:xfrm>
                  <a:off x="207" y="639"/>
                  <a:ext cx="13" cy="13"/>
                </a:xfrm>
                <a:custGeom>
                  <a:avLst/>
                  <a:gdLst>
                    <a:gd name="T0" fmla="*/ 7 w 7"/>
                    <a:gd name="T1" fmla="*/ 4 h 7"/>
                    <a:gd name="T2" fmla="*/ 3 w 7"/>
                    <a:gd name="T3" fmla="*/ 7 h 7"/>
                    <a:gd name="T4" fmla="*/ 0 w 7"/>
                    <a:gd name="T5" fmla="*/ 4 h 7"/>
                    <a:gd name="T6" fmla="*/ 3 w 7"/>
                    <a:gd name="T7" fmla="*/ 0 h 7"/>
                    <a:gd name="T8" fmla="*/ 7 w 7"/>
                    <a:gd name="T9" fmla="*/ 4 h 7"/>
                    <a:gd name="T10" fmla="*/ 7 w 7"/>
                    <a:gd name="T11" fmla="*/ 4 h 7"/>
                    <a:gd name="T12" fmla="*/ 7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4"/>
                      </a:moveTo>
                      <a:cubicBezTo>
                        <a:pt x="7" y="5"/>
                        <a:pt x="5" y="7"/>
                        <a:pt x="3" y="7"/>
                      </a:cubicBezTo>
                      <a:cubicBezTo>
                        <a:pt x="2" y="7"/>
                        <a:pt x="0" y="5"/>
                        <a:pt x="0" y="4"/>
                      </a:cubicBezTo>
                      <a:cubicBezTo>
                        <a:pt x="0" y="2"/>
                        <a:pt x="2" y="0"/>
                        <a:pt x="3" y="0"/>
                      </a:cubicBezTo>
                      <a:cubicBezTo>
                        <a:pt x="5" y="0"/>
                        <a:pt x="7" y="2"/>
                        <a:pt x="7" y="4"/>
                      </a:cubicBezTo>
                      <a:close/>
                      <a:moveTo>
                        <a:pt x="7" y="4"/>
                      </a:moveTo>
                      <a:cubicBezTo>
                        <a:pt x="7" y="4"/>
                        <a:pt x="7" y="4"/>
                        <a:pt x="7"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22" name="Freeform 52">
                  <a:extLst>
                    <a:ext uri="{FF2B5EF4-FFF2-40B4-BE49-F238E27FC236}">
                      <a16:creationId xmlns:a16="http://schemas.microsoft.com/office/drawing/2014/main" id="{ED3FA9C9-A505-91B1-0158-38AD6688D245}"/>
                    </a:ext>
                  </a:extLst>
                </p:cNvPr>
                <p:cNvSpPr>
                  <a:spLocks noEditPoints="1"/>
                </p:cNvSpPr>
                <p:nvPr/>
              </p:nvSpPr>
              <p:spPr bwMode="auto">
                <a:xfrm>
                  <a:off x="220" y="658"/>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4" y="6"/>
                        <a:pt x="3" y="6"/>
                      </a:cubicBezTo>
                      <a:cubicBezTo>
                        <a:pt x="1" y="6"/>
                        <a:pt x="0" y="5"/>
                        <a:pt x="0" y="3"/>
                      </a:cubicBezTo>
                      <a:cubicBezTo>
                        <a:pt x="0" y="1"/>
                        <a:pt x="1" y="0"/>
                        <a:pt x="3" y="0"/>
                      </a:cubicBezTo>
                      <a:cubicBezTo>
                        <a:pt x="4"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23" name="Freeform 53">
                  <a:extLst>
                    <a:ext uri="{FF2B5EF4-FFF2-40B4-BE49-F238E27FC236}">
                      <a16:creationId xmlns:a16="http://schemas.microsoft.com/office/drawing/2014/main" id="{E5F7A0C8-A1C1-E856-0B93-2B184AF0D7A1}"/>
                    </a:ext>
                  </a:extLst>
                </p:cNvPr>
                <p:cNvSpPr>
                  <a:spLocks noEditPoints="1"/>
                </p:cNvSpPr>
                <p:nvPr/>
              </p:nvSpPr>
              <p:spPr bwMode="auto">
                <a:xfrm>
                  <a:off x="282" y="708"/>
                  <a:ext cx="19"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5"/>
                        <a:pt x="10" y="3"/>
                      </a:cubicBezTo>
                      <a:cubicBezTo>
                        <a:pt x="10" y="1"/>
                        <a:pt x="8" y="0"/>
                        <a:pt x="7"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24" name="Freeform 54">
                  <a:extLst>
                    <a:ext uri="{FF2B5EF4-FFF2-40B4-BE49-F238E27FC236}">
                      <a16:creationId xmlns:a16="http://schemas.microsoft.com/office/drawing/2014/main" id="{AF957EA8-511F-A85A-F19C-539DA1A7ECC7}"/>
                    </a:ext>
                  </a:extLst>
                </p:cNvPr>
                <p:cNvSpPr>
                  <a:spLocks noEditPoints="1"/>
                </p:cNvSpPr>
                <p:nvPr/>
              </p:nvSpPr>
              <p:spPr bwMode="auto">
                <a:xfrm>
                  <a:off x="257" y="708"/>
                  <a:ext cx="19" cy="12"/>
                </a:xfrm>
                <a:custGeom>
                  <a:avLst/>
                  <a:gdLst>
                    <a:gd name="T0" fmla="*/ 3 w 10"/>
                    <a:gd name="T1" fmla="*/ 6 h 6"/>
                    <a:gd name="T2" fmla="*/ 6 w 10"/>
                    <a:gd name="T3" fmla="*/ 6 h 6"/>
                    <a:gd name="T4" fmla="*/ 10 w 10"/>
                    <a:gd name="T5" fmla="*/ 3 h 6"/>
                    <a:gd name="T6" fmla="*/ 6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6" y="6"/>
                        <a:pt x="6" y="6"/>
                        <a:pt x="6" y="6"/>
                      </a:cubicBezTo>
                      <a:cubicBezTo>
                        <a:pt x="8" y="6"/>
                        <a:pt x="10" y="5"/>
                        <a:pt x="10" y="3"/>
                      </a:cubicBezTo>
                      <a:cubicBezTo>
                        <a:pt x="10"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25" name="Freeform 55">
                  <a:extLst>
                    <a:ext uri="{FF2B5EF4-FFF2-40B4-BE49-F238E27FC236}">
                      <a16:creationId xmlns:a16="http://schemas.microsoft.com/office/drawing/2014/main" id="{E03576B8-0388-D762-3551-A74355E40FBE}"/>
                    </a:ext>
                  </a:extLst>
                </p:cNvPr>
                <p:cNvSpPr>
                  <a:spLocks noEditPoints="1"/>
                </p:cNvSpPr>
                <p:nvPr/>
              </p:nvSpPr>
              <p:spPr bwMode="auto">
                <a:xfrm>
                  <a:off x="278" y="591"/>
                  <a:ext cx="23" cy="11"/>
                </a:xfrm>
                <a:custGeom>
                  <a:avLst/>
                  <a:gdLst>
                    <a:gd name="T0" fmla="*/ 5 w 12"/>
                    <a:gd name="T1" fmla="*/ 6 h 6"/>
                    <a:gd name="T2" fmla="*/ 9 w 12"/>
                    <a:gd name="T3" fmla="*/ 6 h 6"/>
                    <a:gd name="T4" fmla="*/ 12 w 12"/>
                    <a:gd name="T5" fmla="*/ 3 h 6"/>
                    <a:gd name="T6" fmla="*/ 9 w 12"/>
                    <a:gd name="T7" fmla="*/ 0 h 6"/>
                    <a:gd name="T8" fmla="*/ 4 w 12"/>
                    <a:gd name="T9" fmla="*/ 0 h 6"/>
                    <a:gd name="T10" fmla="*/ 0 w 12"/>
                    <a:gd name="T11" fmla="*/ 3 h 6"/>
                    <a:gd name="T12" fmla="*/ 4 w 12"/>
                    <a:gd name="T13" fmla="*/ 6 h 6"/>
                    <a:gd name="T14" fmla="*/ 5 w 12"/>
                    <a:gd name="T15" fmla="*/ 6 h 6"/>
                    <a:gd name="T16" fmla="*/ 5 w 12"/>
                    <a:gd name="T17" fmla="*/ 6 h 6"/>
                    <a:gd name="T18" fmla="*/ 5 w 12"/>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5" y="6"/>
                      </a:moveTo>
                      <a:cubicBezTo>
                        <a:pt x="9" y="6"/>
                        <a:pt x="9" y="6"/>
                        <a:pt x="9" y="6"/>
                      </a:cubicBezTo>
                      <a:cubicBezTo>
                        <a:pt x="10" y="6"/>
                        <a:pt x="12" y="5"/>
                        <a:pt x="12" y="3"/>
                      </a:cubicBezTo>
                      <a:cubicBezTo>
                        <a:pt x="12" y="1"/>
                        <a:pt x="10" y="0"/>
                        <a:pt x="9" y="0"/>
                      </a:cubicBezTo>
                      <a:cubicBezTo>
                        <a:pt x="4" y="0"/>
                        <a:pt x="4" y="0"/>
                        <a:pt x="4" y="0"/>
                      </a:cubicBezTo>
                      <a:cubicBezTo>
                        <a:pt x="2" y="0"/>
                        <a:pt x="0" y="1"/>
                        <a:pt x="0" y="3"/>
                      </a:cubicBezTo>
                      <a:cubicBezTo>
                        <a:pt x="0" y="5"/>
                        <a:pt x="2" y="6"/>
                        <a:pt x="4" y="6"/>
                      </a:cubicBezTo>
                      <a:lnTo>
                        <a:pt x="5" y="6"/>
                      </a:lnTo>
                      <a:close/>
                      <a:moveTo>
                        <a:pt x="5" y="6"/>
                      </a:moveTo>
                      <a:cubicBezTo>
                        <a:pt x="5" y="6"/>
                        <a:pt x="5" y="6"/>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26" name="Freeform 56">
                  <a:extLst>
                    <a:ext uri="{FF2B5EF4-FFF2-40B4-BE49-F238E27FC236}">
                      <a16:creationId xmlns:a16="http://schemas.microsoft.com/office/drawing/2014/main" id="{941A9F67-4B5E-1BBA-5D6B-B5F0D8E7DA77}"/>
                    </a:ext>
                  </a:extLst>
                </p:cNvPr>
                <p:cNvSpPr>
                  <a:spLocks noEditPoints="1"/>
                </p:cNvSpPr>
                <p:nvPr/>
              </p:nvSpPr>
              <p:spPr bwMode="auto">
                <a:xfrm>
                  <a:off x="354" y="595"/>
                  <a:ext cx="17" cy="17"/>
                </a:xfrm>
                <a:custGeom>
                  <a:avLst/>
                  <a:gdLst>
                    <a:gd name="T0" fmla="*/ 3 w 9"/>
                    <a:gd name="T1" fmla="*/ 8 h 9"/>
                    <a:gd name="T2" fmla="*/ 5 w 9"/>
                    <a:gd name="T3" fmla="*/ 9 h 9"/>
                    <a:gd name="T4" fmla="*/ 7 w 9"/>
                    <a:gd name="T5" fmla="*/ 9 h 9"/>
                    <a:gd name="T6" fmla="*/ 8 w 9"/>
                    <a:gd name="T7" fmla="*/ 4 h 9"/>
                    <a:gd name="T8" fmla="*/ 5 w 9"/>
                    <a:gd name="T9" fmla="*/ 1 h 9"/>
                    <a:gd name="T10" fmla="*/ 1 w 9"/>
                    <a:gd name="T11" fmla="*/ 2 h 9"/>
                    <a:gd name="T12" fmla="*/ 1 w 9"/>
                    <a:gd name="T13" fmla="*/ 6 h 9"/>
                    <a:gd name="T14" fmla="*/ 3 w 9"/>
                    <a:gd name="T15" fmla="*/ 8 h 9"/>
                    <a:gd name="T16" fmla="*/ 3 w 9"/>
                    <a:gd name="T17" fmla="*/ 8 h 9"/>
                    <a:gd name="T18" fmla="*/ 3 w 9"/>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8"/>
                      </a:moveTo>
                      <a:cubicBezTo>
                        <a:pt x="3" y="9"/>
                        <a:pt x="4" y="9"/>
                        <a:pt x="5" y="9"/>
                      </a:cubicBezTo>
                      <a:cubicBezTo>
                        <a:pt x="6" y="9"/>
                        <a:pt x="7" y="9"/>
                        <a:pt x="7" y="9"/>
                      </a:cubicBezTo>
                      <a:cubicBezTo>
                        <a:pt x="9" y="8"/>
                        <a:pt x="9" y="6"/>
                        <a:pt x="8" y="4"/>
                      </a:cubicBezTo>
                      <a:cubicBezTo>
                        <a:pt x="7" y="3"/>
                        <a:pt x="6" y="2"/>
                        <a:pt x="5" y="1"/>
                      </a:cubicBezTo>
                      <a:cubicBezTo>
                        <a:pt x="4" y="0"/>
                        <a:pt x="2" y="0"/>
                        <a:pt x="1" y="2"/>
                      </a:cubicBezTo>
                      <a:cubicBezTo>
                        <a:pt x="0" y="3"/>
                        <a:pt x="0" y="5"/>
                        <a:pt x="1" y="6"/>
                      </a:cubicBezTo>
                      <a:cubicBezTo>
                        <a:pt x="2" y="7"/>
                        <a:pt x="2" y="7"/>
                        <a:pt x="3" y="8"/>
                      </a:cubicBezTo>
                      <a:close/>
                      <a:moveTo>
                        <a:pt x="3" y="8"/>
                      </a:moveTo>
                      <a:cubicBezTo>
                        <a:pt x="3" y="8"/>
                        <a:pt x="3" y="8"/>
                        <a:pt x="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27" name="Freeform 57">
                  <a:extLst>
                    <a:ext uri="{FF2B5EF4-FFF2-40B4-BE49-F238E27FC236}">
                      <a16:creationId xmlns:a16="http://schemas.microsoft.com/office/drawing/2014/main" id="{B595D2A9-862A-6357-5064-C4DF6CF50D8A}"/>
                    </a:ext>
                  </a:extLst>
                </p:cNvPr>
                <p:cNvSpPr>
                  <a:spLocks noEditPoints="1"/>
                </p:cNvSpPr>
                <p:nvPr/>
              </p:nvSpPr>
              <p:spPr bwMode="auto">
                <a:xfrm>
                  <a:off x="303" y="591"/>
                  <a:ext cx="24" cy="11"/>
                </a:xfrm>
                <a:custGeom>
                  <a:avLst/>
                  <a:gdLst>
                    <a:gd name="T0" fmla="*/ 4 w 12"/>
                    <a:gd name="T1" fmla="*/ 6 h 6"/>
                    <a:gd name="T2" fmla="*/ 9 w 12"/>
                    <a:gd name="T3" fmla="*/ 6 h 6"/>
                    <a:gd name="T4" fmla="*/ 12 w 12"/>
                    <a:gd name="T5" fmla="*/ 3 h 6"/>
                    <a:gd name="T6" fmla="*/ 9 w 12"/>
                    <a:gd name="T7" fmla="*/ 0 h 6"/>
                    <a:gd name="T8" fmla="*/ 4 w 12"/>
                    <a:gd name="T9" fmla="*/ 0 h 6"/>
                    <a:gd name="T10" fmla="*/ 0 w 12"/>
                    <a:gd name="T11" fmla="*/ 3 h 6"/>
                    <a:gd name="T12" fmla="*/ 4 w 12"/>
                    <a:gd name="T13" fmla="*/ 6 h 6"/>
                    <a:gd name="T14" fmla="*/ 4 w 12"/>
                    <a:gd name="T15" fmla="*/ 6 h 6"/>
                    <a:gd name="T16" fmla="*/ 4 w 1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4" y="6"/>
                      </a:moveTo>
                      <a:cubicBezTo>
                        <a:pt x="9" y="6"/>
                        <a:pt x="9" y="6"/>
                        <a:pt x="9" y="6"/>
                      </a:cubicBezTo>
                      <a:cubicBezTo>
                        <a:pt x="10" y="6"/>
                        <a:pt x="12" y="5"/>
                        <a:pt x="12" y="3"/>
                      </a:cubicBezTo>
                      <a:cubicBezTo>
                        <a:pt x="12" y="1"/>
                        <a:pt x="10" y="0"/>
                        <a:pt x="9" y="0"/>
                      </a:cubicBezTo>
                      <a:cubicBezTo>
                        <a:pt x="4" y="0"/>
                        <a:pt x="4" y="0"/>
                        <a:pt x="4" y="0"/>
                      </a:cubicBezTo>
                      <a:cubicBezTo>
                        <a:pt x="2" y="0"/>
                        <a:pt x="0" y="1"/>
                        <a:pt x="0" y="3"/>
                      </a:cubicBezTo>
                      <a:cubicBezTo>
                        <a:pt x="0" y="5"/>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28" name="Freeform 58">
                  <a:extLst>
                    <a:ext uri="{FF2B5EF4-FFF2-40B4-BE49-F238E27FC236}">
                      <a16:creationId xmlns:a16="http://schemas.microsoft.com/office/drawing/2014/main" id="{4D33EE3F-DB91-7460-792B-CCE7A660D52C}"/>
                    </a:ext>
                  </a:extLst>
                </p:cNvPr>
                <p:cNvSpPr>
                  <a:spLocks noEditPoints="1"/>
                </p:cNvSpPr>
                <p:nvPr/>
              </p:nvSpPr>
              <p:spPr bwMode="auto">
                <a:xfrm>
                  <a:off x="228" y="591"/>
                  <a:ext cx="21" cy="11"/>
                </a:xfrm>
                <a:custGeom>
                  <a:avLst/>
                  <a:gdLst>
                    <a:gd name="T0" fmla="*/ 0 w 11"/>
                    <a:gd name="T1" fmla="*/ 3 h 6"/>
                    <a:gd name="T2" fmla="*/ 3 w 11"/>
                    <a:gd name="T3" fmla="*/ 6 h 6"/>
                    <a:gd name="T4" fmla="*/ 8 w 11"/>
                    <a:gd name="T5" fmla="*/ 6 h 6"/>
                    <a:gd name="T6" fmla="*/ 11 w 11"/>
                    <a:gd name="T7" fmla="*/ 3 h 6"/>
                    <a:gd name="T8" fmla="*/ 8 w 11"/>
                    <a:gd name="T9" fmla="*/ 0 h 6"/>
                    <a:gd name="T10" fmla="*/ 3 w 11"/>
                    <a:gd name="T11" fmla="*/ 0 h 6"/>
                    <a:gd name="T12" fmla="*/ 0 w 11"/>
                    <a:gd name="T13" fmla="*/ 3 h 6"/>
                    <a:gd name="T14" fmla="*/ 0 w 11"/>
                    <a:gd name="T15" fmla="*/ 3 h 6"/>
                    <a:gd name="T16" fmla="*/ 0 w 11"/>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0" y="3"/>
                      </a:moveTo>
                      <a:cubicBezTo>
                        <a:pt x="0" y="5"/>
                        <a:pt x="2" y="6"/>
                        <a:pt x="3" y="6"/>
                      </a:cubicBezTo>
                      <a:cubicBezTo>
                        <a:pt x="8" y="6"/>
                        <a:pt x="8" y="6"/>
                        <a:pt x="8" y="6"/>
                      </a:cubicBezTo>
                      <a:cubicBezTo>
                        <a:pt x="10" y="6"/>
                        <a:pt x="11" y="5"/>
                        <a:pt x="11" y="3"/>
                      </a:cubicBezTo>
                      <a:cubicBezTo>
                        <a:pt x="11" y="1"/>
                        <a:pt x="10" y="0"/>
                        <a:pt x="8" y="0"/>
                      </a:cubicBezTo>
                      <a:cubicBezTo>
                        <a:pt x="3" y="0"/>
                        <a:pt x="3" y="0"/>
                        <a:pt x="3" y="0"/>
                      </a:cubicBezTo>
                      <a:cubicBezTo>
                        <a:pt x="2" y="0"/>
                        <a:pt x="0" y="1"/>
                        <a:pt x="0" y="3"/>
                      </a:cubicBezTo>
                      <a:close/>
                      <a:moveTo>
                        <a:pt x="0" y="3"/>
                      </a:moveTo>
                      <a:cubicBezTo>
                        <a:pt x="0" y="3"/>
                        <a:pt x="0" y="3"/>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29" name="Freeform 59">
                  <a:extLst>
                    <a:ext uri="{FF2B5EF4-FFF2-40B4-BE49-F238E27FC236}">
                      <a16:creationId xmlns:a16="http://schemas.microsoft.com/office/drawing/2014/main" id="{1EFFFB2B-A841-5EC7-F8E3-D092BEEAFF1B}"/>
                    </a:ext>
                  </a:extLst>
                </p:cNvPr>
                <p:cNvSpPr>
                  <a:spLocks noEditPoints="1"/>
                </p:cNvSpPr>
                <p:nvPr/>
              </p:nvSpPr>
              <p:spPr bwMode="auto">
                <a:xfrm>
                  <a:off x="307" y="708"/>
                  <a:ext cx="20"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5"/>
                        <a:pt x="10" y="3"/>
                      </a:cubicBezTo>
                      <a:cubicBezTo>
                        <a:pt x="10" y="1"/>
                        <a:pt x="8" y="0"/>
                        <a:pt x="7" y="0"/>
                      </a:cubicBezTo>
                      <a:cubicBezTo>
                        <a:pt x="3" y="0"/>
                        <a:pt x="3" y="0"/>
                        <a:pt x="3" y="0"/>
                      </a:cubicBezTo>
                      <a:cubicBezTo>
                        <a:pt x="2" y="0"/>
                        <a:pt x="0" y="1"/>
                        <a:pt x="0" y="3"/>
                      </a:cubicBezTo>
                      <a:cubicBezTo>
                        <a:pt x="0" y="5"/>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30" name="Freeform 60">
                  <a:extLst>
                    <a:ext uri="{FF2B5EF4-FFF2-40B4-BE49-F238E27FC236}">
                      <a16:creationId xmlns:a16="http://schemas.microsoft.com/office/drawing/2014/main" id="{C89088C5-AB49-188D-C0E5-116FF5D29A76}"/>
                    </a:ext>
                  </a:extLst>
                </p:cNvPr>
                <p:cNvSpPr>
                  <a:spLocks noEditPoints="1"/>
                </p:cNvSpPr>
                <p:nvPr/>
              </p:nvSpPr>
              <p:spPr bwMode="auto">
                <a:xfrm>
                  <a:off x="332" y="708"/>
                  <a:ext cx="20" cy="12"/>
                </a:xfrm>
                <a:custGeom>
                  <a:avLst/>
                  <a:gdLst>
                    <a:gd name="T0" fmla="*/ 10 w 10"/>
                    <a:gd name="T1" fmla="*/ 3 h 6"/>
                    <a:gd name="T2" fmla="*/ 7 w 10"/>
                    <a:gd name="T3" fmla="*/ 0 h 6"/>
                    <a:gd name="T4" fmla="*/ 3 w 10"/>
                    <a:gd name="T5" fmla="*/ 0 h 6"/>
                    <a:gd name="T6" fmla="*/ 0 w 10"/>
                    <a:gd name="T7" fmla="*/ 3 h 6"/>
                    <a:gd name="T8" fmla="*/ 3 w 10"/>
                    <a:gd name="T9" fmla="*/ 6 h 6"/>
                    <a:gd name="T10" fmla="*/ 7 w 10"/>
                    <a:gd name="T11" fmla="*/ 6 h 6"/>
                    <a:gd name="T12" fmla="*/ 7 w 10"/>
                    <a:gd name="T13" fmla="*/ 3 h 6"/>
                    <a:gd name="T14" fmla="*/ 7 w 10"/>
                    <a:gd name="T15" fmla="*/ 6 h 6"/>
                    <a:gd name="T16" fmla="*/ 10 w 10"/>
                    <a:gd name="T17" fmla="*/ 3 h 6"/>
                    <a:gd name="T18" fmla="*/ 10 w 10"/>
                    <a:gd name="T19" fmla="*/ 3 h 6"/>
                    <a:gd name="T20" fmla="*/ 10 w 10"/>
                    <a:gd name="T21"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
                      <a:moveTo>
                        <a:pt x="10" y="3"/>
                      </a:moveTo>
                      <a:cubicBezTo>
                        <a:pt x="10" y="1"/>
                        <a:pt x="9" y="0"/>
                        <a:pt x="7" y="0"/>
                      </a:cubicBezTo>
                      <a:cubicBezTo>
                        <a:pt x="3" y="0"/>
                        <a:pt x="3" y="0"/>
                        <a:pt x="3" y="0"/>
                      </a:cubicBezTo>
                      <a:cubicBezTo>
                        <a:pt x="2" y="0"/>
                        <a:pt x="0" y="1"/>
                        <a:pt x="0" y="3"/>
                      </a:cubicBezTo>
                      <a:cubicBezTo>
                        <a:pt x="0" y="5"/>
                        <a:pt x="2" y="6"/>
                        <a:pt x="3" y="6"/>
                      </a:cubicBezTo>
                      <a:cubicBezTo>
                        <a:pt x="7" y="6"/>
                        <a:pt x="7" y="6"/>
                        <a:pt x="7" y="6"/>
                      </a:cubicBezTo>
                      <a:cubicBezTo>
                        <a:pt x="7" y="3"/>
                        <a:pt x="7" y="3"/>
                        <a:pt x="7" y="3"/>
                      </a:cubicBezTo>
                      <a:cubicBezTo>
                        <a:pt x="7" y="6"/>
                        <a:pt x="7" y="6"/>
                        <a:pt x="7" y="6"/>
                      </a:cubicBezTo>
                      <a:cubicBezTo>
                        <a:pt x="9" y="6"/>
                        <a:pt x="10" y="5"/>
                        <a:pt x="10" y="3"/>
                      </a:cubicBezTo>
                      <a:close/>
                      <a:moveTo>
                        <a:pt x="10" y="3"/>
                      </a:moveTo>
                      <a:cubicBezTo>
                        <a:pt x="10" y="3"/>
                        <a:pt x="10" y="3"/>
                        <a:pt x="1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31" name="Freeform 61">
                  <a:extLst>
                    <a:ext uri="{FF2B5EF4-FFF2-40B4-BE49-F238E27FC236}">
                      <a16:creationId xmlns:a16="http://schemas.microsoft.com/office/drawing/2014/main" id="{CE98CEDE-3924-BF04-17C0-ADAB8321AE7A}"/>
                    </a:ext>
                  </a:extLst>
                </p:cNvPr>
                <p:cNvSpPr>
                  <a:spLocks noEditPoints="1"/>
                </p:cNvSpPr>
                <p:nvPr/>
              </p:nvSpPr>
              <p:spPr bwMode="auto">
                <a:xfrm>
                  <a:off x="356" y="693"/>
                  <a:ext cx="17" cy="19"/>
                </a:xfrm>
                <a:custGeom>
                  <a:avLst/>
                  <a:gdLst>
                    <a:gd name="T0" fmla="*/ 1 w 9"/>
                    <a:gd name="T1" fmla="*/ 9 h 10"/>
                    <a:gd name="T2" fmla="*/ 4 w 9"/>
                    <a:gd name="T3" fmla="*/ 10 h 10"/>
                    <a:gd name="T4" fmla="*/ 6 w 9"/>
                    <a:gd name="T5" fmla="*/ 9 h 10"/>
                    <a:gd name="T6" fmla="*/ 8 w 9"/>
                    <a:gd name="T7" fmla="*/ 5 h 10"/>
                    <a:gd name="T8" fmla="*/ 7 w 9"/>
                    <a:gd name="T9" fmla="*/ 1 h 10"/>
                    <a:gd name="T10" fmla="*/ 2 w 9"/>
                    <a:gd name="T11" fmla="*/ 3 h 10"/>
                    <a:gd name="T12" fmla="*/ 1 w 9"/>
                    <a:gd name="T13" fmla="*/ 5 h 10"/>
                    <a:gd name="T14" fmla="*/ 1 w 9"/>
                    <a:gd name="T15" fmla="*/ 9 h 10"/>
                    <a:gd name="T16" fmla="*/ 1 w 9"/>
                    <a:gd name="T17" fmla="*/ 9 h 10"/>
                    <a:gd name="T18" fmla="*/ 1 w 9"/>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1" y="9"/>
                      </a:moveTo>
                      <a:cubicBezTo>
                        <a:pt x="2" y="10"/>
                        <a:pt x="3" y="10"/>
                        <a:pt x="4" y="10"/>
                      </a:cubicBezTo>
                      <a:cubicBezTo>
                        <a:pt x="4" y="10"/>
                        <a:pt x="5" y="10"/>
                        <a:pt x="6" y="9"/>
                      </a:cubicBezTo>
                      <a:cubicBezTo>
                        <a:pt x="7" y="8"/>
                        <a:pt x="8" y="7"/>
                        <a:pt x="8" y="5"/>
                      </a:cubicBezTo>
                      <a:cubicBezTo>
                        <a:pt x="9" y="4"/>
                        <a:pt x="8" y="2"/>
                        <a:pt x="7" y="1"/>
                      </a:cubicBezTo>
                      <a:cubicBezTo>
                        <a:pt x="5" y="0"/>
                        <a:pt x="3" y="1"/>
                        <a:pt x="2" y="3"/>
                      </a:cubicBezTo>
                      <a:cubicBezTo>
                        <a:pt x="2" y="3"/>
                        <a:pt x="2" y="4"/>
                        <a:pt x="1" y="5"/>
                      </a:cubicBezTo>
                      <a:cubicBezTo>
                        <a:pt x="0" y="6"/>
                        <a:pt x="0" y="8"/>
                        <a:pt x="1" y="9"/>
                      </a:cubicBezTo>
                      <a:close/>
                      <a:moveTo>
                        <a:pt x="1" y="9"/>
                      </a:moveTo>
                      <a:cubicBezTo>
                        <a:pt x="1" y="9"/>
                        <a:pt x="1" y="9"/>
                        <a:pt x="1"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32" name="Freeform 62">
                  <a:extLst>
                    <a:ext uri="{FF2B5EF4-FFF2-40B4-BE49-F238E27FC236}">
                      <a16:creationId xmlns:a16="http://schemas.microsoft.com/office/drawing/2014/main" id="{C0A1EDDC-CF2C-D50E-DE6F-7E6C3766DAFE}"/>
                    </a:ext>
                  </a:extLst>
                </p:cNvPr>
                <p:cNvSpPr>
                  <a:spLocks noEditPoints="1"/>
                </p:cNvSpPr>
                <p:nvPr/>
              </p:nvSpPr>
              <p:spPr bwMode="auto">
                <a:xfrm>
                  <a:off x="253" y="591"/>
                  <a:ext cx="23" cy="11"/>
                </a:xfrm>
                <a:custGeom>
                  <a:avLst/>
                  <a:gdLst>
                    <a:gd name="T0" fmla="*/ 5 w 12"/>
                    <a:gd name="T1" fmla="*/ 6 h 6"/>
                    <a:gd name="T2" fmla="*/ 8 w 12"/>
                    <a:gd name="T3" fmla="*/ 6 h 6"/>
                    <a:gd name="T4" fmla="*/ 12 w 12"/>
                    <a:gd name="T5" fmla="*/ 3 h 6"/>
                    <a:gd name="T6" fmla="*/ 8 w 12"/>
                    <a:gd name="T7" fmla="*/ 0 h 6"/>
                    <a:gd name="T8" fmla="*/ 3 w 12"/>
                    <a:gd name="T9" fmla="*/ 0 h 6"/>
                    <a:gd name="T10" fmla="*/ 0 w 12"/>
                    <a:gd name="T11" fmla="*/ 3 h 6"/>
                    <a:gd name="T12" fmla="*/ 3 w 12"/>
                    <a:gd name="T13" fmla="*/ 6 h 6"/>
                    <a:gd name="T14" fmla="*/ 5 w 12"/>
                    <a:gd name="T15" fmla="*/ 6 h 6"/>
                    <a:gd name="T16" fmla="*/ 5 w 12"/>
                    <a:gd name="T17" fmla="*/ 6 h 6"/>
                    <a:gd name="T18" fmla="*/ 5 w 12"/>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5" y="6"/>
                      </a:moveTo>
                      <a:cubicBezTo>
                        <a:pt x="8" y="6"/>
                        <a:pt x="8" y="6"/>
                        <a:pt x="8" y="6"/>
                      </a:cubicBezTo>
                      <a:cubicBezTo>
                        <a:pt x="10" y="6"/>
                        <a:pt x="12" y="5"/>
                        <a:pt x="12" y="3"/>
                      </a:cubicBezTo>
                      <a:cubicBezTo>
                        <a:pt x="12" y="1"/>
                        <a:pt x="10" y="0"/>
                        <a:pt x="8" y="0"/>
                      </a:cubicBezTo>
                      <a:cubicBezTo>
                        <a:pt x="3" y="0"/>
                        <a:pt x="3" y="0"/>
                        <a:pt x="3" y="0"/>
                      </a:cubicBezTo>
                      <a:cubicBezTo>
                        <a:pt x="2" y="0"/>
                        <a:pt x="0" y="1"/>
                        <a:pt x="0" y="3"/>
                      </a:cubicBezTo>
                      <a:cubicBezTo>
                        <a:pt x="0" y="5"/>
                        <a:pt x="2" y="6"/>
                        <a:pt x="3" y="6"/>
                      </a:cubicBezTo>
                      <a:lnTo>
                        <a:pt x="5" y="6"/>
                      </a:lnTo>
                      <a:close/>
                      <a:moveTo>
                        <a:pt x="5" y="6"/>
                      </a:moveTo>
                      <a:cubicBezTo>
                        <a:pt x="5" y="6"/>
                        <a:pt x="5" y="6"/>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33" name="Freeform 63">
                  <a:extLst>
                    <a:ext uri="{FF2B5EF4-FFF2-40B4-BE49-F238E27FC236}">
                      <a16:creationId xmlns:a16="http://schemas.microsoft.com/office/drawing/2014/main" id="{461FFF77-EE7F-3836-DC26-7130278DC507}"/>
                    </a:ext>
                  </a:extLst>
                </p:cNvPr>
                <p:cNvSpPr>
                  <a:spLocks noEditPoints="1"/>
                </p:cNvSpPr>
                <p:nvPr/>
              </p:nvSpPr>
              <p:spPr bwMode="auto">
                <a:xfrm>
                  <a:off x="232" y="708"/>
                  <a:ext cx="17"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5"/>
                        <a:pt x="9" y="3"/>
                      </a:cubicBezTo>
                      <a:cubicBezTo>
                        <a:pt x="9"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34" name="Freeform 64">
                  <a:extLst>
                    <a:ext uri="{FF2B5EF4-FFF2-40B4-BE49-F238E27FC236}">
                      <a16:creationId xmlns:a16="http://schemas.microsoft.com/office/drawing/2014/main" id="{B81B5379-FC85-982B-9688-77772DAB1DE7}"/>
                    </a:ext>
                  </a:extLst>
                </p:cNvPr>
                <p:cNvSpPr>
                  <a:spLocks noEditPoints="1"/>
                </p:cNvSpPr>
                <p:nvPr/>
              </p:nvSpPr>
              <p:spPr bwMode="auto">
                <a:xfrm>
                  <a:off x="4" y="621"/>
                  <a:ext cx="11" cy="20"/>
                </a:xfrm>
                <a:custGeom>
                  <a:avLst/>
                  <a:gdLst>
                    <a:gd name="T0" fmla="*/ 3 w 6"/>
                    <a:gd name="T1" fmla="*/ 10 h 10"/>
                    <a:gd name="T2" fmla="*/ 6 w 6"/>
                    <a:gd name="T3" fmla="*/ 7 h 10"/>
                    <a:gd name="T4" fmla="*/ 6 w 6"/>
                    <a:gd name="T5" fmla="*/ 3 h 10"/>
                    <a:gd name="T6" fmla="*/ 3 w 6"/>
                    <a:gd name="T7" fmla="*/ 0 h 10"/>
                    <a:gd name="T8" fmla="*/ 0 w 6"/>
                    <a:gd name="T9" fmla="*/ 3 h 10"/>
                    <a:gd name="T10" fmla="*/ 0 w 6"/>
                    <a:gd name="T11" fmla="*/ 7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4" y="10"/>
                        <a:pt x="6" y="9"/>
                        <a:pt x="6" y="7"/>
                      </a:cubicBezTo>
                      <a:cubicBezTo>
                        <a:pt x="6" y="3"/>
                        <a:pt x="6" y="3"/>
                        <a:pt x="6" y="3"/>
                      </a:cubicBezTo>
                      <a:cubicBezTo>
                        <a:pt x="6" y="2"/>
                        <a:pt x="4" y="0"/>
                        <a:pt x="3" y="0"/>
                      </a:cubicBezTo>
                      <a:cubicBezTo>
                        <a:pt x="1" y="0"/>
                        <a:pt x="0" y="2"/>
                        <a:pt x="0" y="3"/>
                      </a:cubicBezTo>
                      <a:cubicBezTo>
                        <a:pt x="0" y="7"/>
                        <a:pt x="0" y="7"/>
                        <a:pt x="0" y="7"/>
                      </a:cubicBezTo>
                      <a:cubicBezTo>
                        <a:pt x="0" y="9"/>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35" name="Freeform 65">
                  <a:extLst>
                    <a:ext uri="{FF2B5EF4-FFF2-40B4-BE49-F238E27FC236}">
                      <a16:creationId xmlns:a16="http://schemas.microsoft.com/office/drawing/2014/main" id="{5804CBBA-3B9F-AD6E-0C98-F7B001B7B4FD}"/>
                    </a:ext>
                  </a:extLst>
                </p:cNvPr>
                <p:cNvSpPr>
                  <a:spLocks noEditPoints="1"/>
                </p:cNvSpPr>
                <p:nvPr/>
              </p:nvSpPr>
              <p:spPr bwMode="auto">
                <a:xfrm>
                  <a:off x="4" y="673"/>
                  <a:ext cx="11" cy="18"/>
                </a:xfrm>
                <a:custGeom>
                  <a:avLst/>
                  <a:gdLst>
                    <a:gd name="T0" fmla="*/ 3 w 6"/>
                    <a:gd name="T1" fmla="*/ 9 h 9"/>
                    <a:gd name="T2" fmla="*/ 6 w 6"/>
                    <a:gd name="T3" fmla="*/ 6 h 9"/>
                    <a:gd name="T4" fmla="*/ 6 w 6"/>
                    <a:gd name="T5" fmla="*/ 3 h 9"/>
                    <a:gd name="T6" fmla="*/ 3 w 6"/>
                    <a:gd name="T7" fmla="*/ 0 h 9"/>
                    <a:gd name="T8" fmla="*/ 0 w 6"/>
                    <a:gd name="T9" fmla="*/ 3 h 9"/>
                    <a:gd name="T10" fmla="*/ 0 w 6"/>
                    <a:gd name="T11" fmla="*/ 6 h 9"/>
                    <a:gd name="T12" fmla="*/ 3 w 6"/>
                    <a:gd name="T13" fmla="*/ 9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4" y="9"/>
                        <a:pt x="6" y="8"/>
                        <a:pt x="6" y="6"/>
                      </a:cubicBezTo>
                      <a:cubicBezTo>
                        <a:pt x="6" y="3"/>
                        <a:pt x="6" y="3"/>
                        <a:pt x="6" y="3"/>
                      </a:cubicBezTo>
                      <a:cubicBezTo>
                        <a:pt x="6" y="1"/>
                        <a:pt x="4" y="0"/>
                        <a:pt x="3" y="0"/>
                      </a:cubicBezTo>
                      <a:cubicBezTo>
                        <a:pt x="1" y="0"/>
                        <a:pt x="0" y="1"/>
                        <a:pt x="0" y="3"/>
                      </a:cubicBezTo>
                      <a:cubicBezTo>
                        <a:pt x="0" y="6"/>
                        <a:pt x="0" y="6"/>
                        <a:pt x="0" y="6"/>
                      </a:cubicBezTo>
                      <a:cubicBezTo>
                        <a:pt x="0" y="8"/>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36" name="Freeform 66">
                  <a:extLst>
                    <a:ext uri="{FF2B5EF4-FFF2-40B4-BE49-F238E27FC236}">
                      <a16:creationId xmlns:a16="http://schemas.microsoft.com/office/drawing/2014/main" id="{3C1F5125-B620-4B7F-70ED-7B89B79C6894}"/>
                    </a:ext>
                  </a:extLst>
                </p:cNvPr>
                <p:cNvSpPr>
                  <a:spLocks noEditPoints="1"/>
                </p:cNvSpPr>
                <p:nvPr/>
              </p:nvSpPr>
              <p:spPr bwMode="auto">
                <a:xfrm>
                  <a:off x="361" y="670"/>
                  <a:ext cx="14" cy="17"/>
                </a:xfrm>
                <a:custGeom>
                  <a:avLst/>
                  <a:gdLst>
                    <a:gd name="T0" fmla="*/ 3 w 7"/>
                    <a:gd name="T1" fmla="*/ 0 h 9"/>
                    <a:gd name="T2" fmla="*/ 0 w 7"/>
                    <a:gd name="T3" fmla="*/ 3 h 9"/>
                    <a:gd name="T4" fmla="*/ 0 w 7"/>
                    <a:gd name="T5" fmla="*/ 6 h 9"/>
                    <a:gd name="T6" fmla="*/ 3 w 7"/>
                    <a:gd name="T7" fmla="*/ 9 h 9"/>
                    <a:gd name="T8" fmla="*/ 7 w 7"/>
                    <a:gd name="T9" fmla="*/ 6 h 9"/>
                    <a:gd name="T10" fmla="*/ 7 w 7"/>
                    <a:gd name="T11" fmla="*/ 3 h 9"/>
                    <a:gd name="T12" fmla="*/ 3 w 7"/>
                    <a:gd name="T13" fmla="*/ 0 h 9"/>
                    <a:gd name="T14" fmla="*/ 3 w 7"/>
                    <a:gd name="T15" fmla="*/ 0 h 9"/>
                    <a:gd name="T16" fmla="*/ 3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3" y="0"/>
                      </a:moveTo>
                      <a:cubicBezTo>
                        <a:pt x="2" y="0"/>
                        <a:pt x="0" y="1"/>
                        <a:pt x="0" y="3"/>
                      </a:cubicBezTo>
                      <a:cubicBezTo>
                        <a:pt x="0" y="6"/>
                        <a:pt x="0" y="6"/>
                        <a:pt x="0" y="6"/>
                      </a:cubicBezTo>
                      <a:cubicBezTo>
                        <a:pt x="0" y="8"/>
                        <a:pt x="2" y="9"/>
                        <a:pt x="3" y="9"/>
                      </a:cubicBezTo>
                      <a:cubicBezTo>
                        <a:pt x="5" y="9"/>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37" name="Freeform 67">
                  <a:extLst>
                    <a:ext uri="{FF2B5EF4-FFF2-40B4-BE49-F238E27FC236}">
                      <a16:creationId xmlns:a16="http://schemas.microsoft.com/office/drawing/2014/main" id="{E1585493-D9D9-E44E-9B04-1A2082CD64F8}"/>
                    </a:ext>
                  </a:extLst>
                </p:cNvPr>
                <p:cNvSpPr>
                  <a:spLocks noEditPoints="1"/>
                </p:cNvSpPr>
                <p:nvPr/>
              </p:nvSpPr>
              <p:spPr bwMode="auto">
                <a:xfrm>
                  <a:off x="4" y="596"/>
                  <a:ext cx="17" cy="20"/>
                </a:xfrm>
                <a:custGeom>
                  <a:avLst/>
                  <a:gdLst>
                    <a:gd name="T0" fmla="*/ 8 w 9"/>
                    <a:gd name="T1" fmla="*/ 6 h 10"/>
                    <a:gd name="T2" fmla="*/ 8 w 9"/>
                    <a:gd name="T3" fmla="*/ 2 h 10"/>
                    <a:gd name="T4" fmla="*/ 3 w 9"/>
                    <a:gd name="T5" fmla="*/ 2 h 10"/>
                    <a:gd name="T6" fmla="*/ 1 w 9"/>
                    <a:gd name="T7" fmla="*/ 5 h 10"/>
                    <a:gd name="T8" fmla="*/ 2 w 9"/>
                    <a:gd name="T9" fmla="*/ 10 h 10"/>
                    <a:gd name="T10" fmla="*/ 4 w 9"/>
                    <a:gd name="T11" fmla="*/ 10 h 10"/>
                    <a:gd name="T12" fmla="*/ 7 w 9"/>
                    <a:gd name="T13" fmla="*/ 8 h 10"/>
                    <a:gd name="T14" fmla="*/ 8 w 9"/>
                    <a:gd name="T15" fmla="*/ 6 h 10"/>
                    <a:gd name="T16" fmla="*/ 8 w 9"/>
                    <a:gd name="T17" fmla="*/ 6 h 10"/>
                    <a:gd name="T18" fmla="*/ 8 w 9"/>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8" y="6"/>
                      </a:moveTo>
                      <a:cubicBezTo>
                        <a:pt x="9" y="5"/>
                        <a:pt x="9" y="3"/>
                        <a:pt x="8" y="2"/>
                      </a:cubicBezTo>
                      <a:cubicBezTo>
                        <a:pt x="6" y="0"/>
                        <a:pt x="4" y="1"/>
                        <a:pt x="3" y="2"/>
                      </a:cubicBezTo>
                      <a:cubicBezTo>
                        <a:pt x="2" y="3"/>
                        <a:pt x="1" y="4"/>
                        <a:pt x="1" y="5"/>
                      </a:cubicBezTo>
                      <a:cubicBezTo>
                        <a:pt x="0" y="7"/>
                        <a:pt x="1" y="9"/>
                        <a:pt x="2" y="10"/>
                      </a:cubicBezTo>
                      <a:cubicBezTo>
                        <a:pt x="3" y="10"/>
                        <a:pt x="3" y="10"/>
                        <a:pt x="4" y="10"/>
                      </a:cubicBezTo>
                      <a:cubicBezTo>
                        <a:pt x="5" y="10"/>
                        <a:pt x="6" y="9"/>
                        <a:pt x="7" y="8"/>
                      </a:cubicBezTo>
                      <a:cubicBezTo>
                        <a:pt x="7" y="7"/>
                        <a:pt x="7" y="7"/>
                        <a:pt x="8" y="6"/>
                      </a:cubicBezTo>
                      <a:close/>
                      <a:moveTo>
                        <a:pt x="8" y="6"/>
                      </a:moveTo>
                      <a:cubicBezTo>
                        <a:pt x="8" y="6"/>
                        <a:pt x="8" y="6"/>
                        <a:pt x="8"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38" name="Freeform 68">
                  <a:extLst>
                    <a:ext uri="{FF2B5EF4-FFF2-40B4-BE49-F238E27FC236}">
                      <a16:creationId xmlns:a16="http://schemas.microsoft.com/office/drawing/2014/main" id="{FB8DE190-9546-5DF6-2E5A-E04961B90762}"/>
                    </a:ext>
                  </a:extLst>
                </p:cNvPr>
                <p:cNvSpPr>
                  <a:spLocks noEditPoints="1"/>
                </p:cNvSpPr>
                <p:nvPr/>
              </p:nvSpPr>
              <p:spPr bwMode="auto">
                <a:xfrm>
                  <a:off x="6" y="697"/>
                  <a:ext cx="17" cy="17"/>
                </a:xfrm>
                <a:custGeom>
                  <a:avLst/>
                  <a:gdLst>
                    <a:gd name="T0" fmla="*/ 2 w 9"/>
                    <a:gd name="T1" fmla="*/ 1 h 9"/>
                    <a:gd name="T2" fmla="*/ 1 w 9"/>
                    <a:gd name="T3" fmla="*/ 5 h 9"/>
                    <a:gd name="T4" fmla="*/ 4 w 9"/>
                    <a:gd name="T5" fmla="*/ 8 h 9"/>
                    <a:gd name="T6" fmla="*/ 6 w 9"/>
                    <a:gd name="T7" fmla="*/ 9 h 9"/>
                    <a:gd name="T8" fmla="*/ 8 w 9"/>
                    <a:gd name="T9" fmla="*/ 8 h 9"/>
                    <a:gd name="T10" fmla="*/ 8 w 9"/>
                    <a:gd name="T11" fmla="*/ 4 h 9"/>
                    <a:gd name="T12" fmla="*/ 6 w 9"/>
                    <a:gd name="T13" fmla="*/ 2 h 9"/>
                    <a:gd name="T14" fmla="*/ 2 w 9"/>
                    <a:gd name="T15" fmla="*/ 1 h 9"/>
                    <a:gd name="T16" fmla="*/ 2 w 9"/>
                    <a:gd name="T17" fmla="*/ 1 h 9"/>
                    <a:gd name="T18" fmla="*/ 2 w 9"/>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1"/>
                      </a:moveTo>
                      <a:cubicBezTo>
                        <a:pt x="0" y="2"/>
                        <a:pt x="0" y="4"/>
                        <a:pt x="1" y="5"/>
                      </a:cubicBezTo>
                      <a:cubicBezTo>
                        <a:pt x="2" y="6"/>
                        <a:pt x="3" y="7"/>
                        <a:pt x="4" y="8"/>
                      </a:cubicBezTo>
                      <a:cubicBezTo>
                        <a:pt x="4" y="9"/>
                        <a:pt x="5" y="9"/>
                        <a:pt x="6" y="9"/>
                      </a:cubicBezTo>
                      <a:cubicBezTo>
                        <a:pt x="7" y="9"/>
                        <a:pt x="7" y="9"/>
                        <a:pt x="8" y="8"/>
                      </a:cubicBezTo>
                      <a:cubicBezTo>
                        <a:pt x="9" y="7"/>
                        <a:pt x="9" y="5"/>
                        <a:pt x="8" y="4"/>
                      </a:cubicBezTo>
                      <a:cubicBezTo>
                        <a:pt x="7" y="3"/>
                        <a:pt x="7" y="2"/>
                        <a:pt x="6" y="2"/>
                      </a:cubicBezTo>
                      <a:cubicBezTo>
                        <a:pt x="5" y="0"/>
                        <a:pt x="3" y="0"/>
                        <a:pt x="2" y="1"/>
                      </a:cubicBezTo>
                      <a:close/>
                      <a:moveTo>
                        <a:pt x="2" y="1"/>
                      </a:move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39" name="Freeform 69">
                  <a:extLst>
                    <a:ext uri="{FF2B5EF4-FFF2-40B4-BE49-F238E27FC236}">
                      <a16:creationId xmlns:a16="http://schemas.microsoft.com/office/drawing/2014/main" id="{B2875F68-C149-6D42-144C-2FAA7506F228}"/>
                    </a:ext>
                  </a:extLst>
                </p:cNvPr>
                <p:cNvSpPr>
                  <a:spLocks noEditPoints="1"/>
                </p:cNvSpPr>
                <p:nvPr/>
              </p:nvSpPr>
              <p:spPr bwMode="auto">
                <a:xfrm>
                  <a:off x="203" y="591"/>
                  <a:ext cx="21" cy="11"/>
                </a:xfrm>
                <a:custGeom>
                  <a:avLst/>
                  <a:gdLst>
                    <a:gd name="T0" fmla="*/ 3 w 11"/>
                    <a:gd name="T1" fmla="*/ 6 h 6"/>
                    <a:gd name="T2" fmla="*/ 8 w 11"/>
                    <a:gd name="T3" fmla="*/ 6 h 6"/>
                    <a:gd name="T4" fmla="*/ 11 w 11"/>
                    <a:gd name="T5" fmla="*/ 3 h 6"/>
                    <a:gd name="T6" fmla="*/ 8 w 11"/>
                    <a:gd name="T7" fmla="*/ 0 h 6"/>
                    <a:gd name="T8" fmla="*/ 3 w 11"/>
                    <a:gd name="T9" fmla="*/ 0 h 6"/>
                    <a:gd name="T10" fmla="*/ 0 w 11"/>
                    <a:gd name="T11" fmla="*/ 3 h 6"/>
                    <a:gd name="T12" fmla="*/ 3 w 11"/>
                    <a:gd name="T13" fmla="*/ 6 h 6"/>
                    <a:gd name="T14" fmla="*/ 3 w 11"/>
                    <a:gd name="T15" fmla="*/ 6 h 6"/>
                    <a:gd name="T16" fmla="*/ 3 w 11"/>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3" y="6"/>
                      </a:moveTo>
                      <a:cubicBezTo>
                        <a:pt x="8" y="6"/>
                        <a:pt x="8" y="6"/>
                        <a:pt x="8" y="6"/>
                      </a:cubicBezTo>
                      <a:cubicBezTo>
                        <a:pt x="10" y="6"/>
                        <a:pt x="11" y="5"/>
                        <a:pt x="11" y="3"/>
                      </a:cubicBezTo>
                      <a:cubicBezTo>
                        <a:pt x="11" y="1"/>
                        <a:pt x="10" y="0"/>
                        <a:pt x="8"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40" name="Freeform 70">
                  <a:extLst>
                    <a:ext uri="{FF2B5EF4-FFF2-40B4-BE49-F238E27FC236}">
                      <a16:creationId xmlns:a16="http://schemas.microsoft.com/office/drawing/2014/main" id="{7EEBA3C4-F127-FCA5-64E6-BDB4576C4AB0}"/>
                    </a:ext>
                  </a:extLst>
                </p:cNvPr>
                <p:cNvSpPr>
                  <a:spLocks noEditPoints="1"/>
                </p:cNvSpPr>
                <p:nvPr/>
              </p:nvSpPr>
              <p:spPr bwMode="auto">
                <a:xfrm>
                  <a:off x="361" y="645"/>
                  <a:ext cx="14" cy="17"/>
                </a:xfrm>
                <a:custGeom>
                  <a:avLst/>
                  <a:gdLst>
                    <a:gd name="T0" fmla="*/ 3 w 7"/>
                    <a:gd name="T1" fmla="*/ 0 h 9"/>
                    <a:gd name="T2" fmla="*/ 0 w 7"/>
                    <a:gd name="T3" fmla="*/ 3 h 9"/>
                    <a:gd name="T4" fmla="*/ 0 w 7"/>
                    <a:gd name="T5" fmla="*/ 6 h 9"/>
                    <a:gd name="T6" fmla="*/ 3 w 7"/>
                    <a:gd name="T7" fmla="*/ 9 h 9"/>
                    <a:gd name="T8" fmla="*/ 7 w 7"/>
                    <a:gd name="T9" fmla="*/ 6 h 9"/>
                    <a:gd name="T10" fmla="*/ 7 w 7"/>
                    <a:gd name="T11" fmla="*/ 3 h 9"/>
                    <a:gd name="T12" fmla="*/ 3 w 7"/>
                    <a:gd name="T13" fmla="*/ 0 h 9"/>
                    <a:gd name="T14" fmla="*/ 3 w 7"/>
                    <a:gd name="T15" fmla="*/ 0 h 9"/>
                    <a:gd name="T16" fmla="*/ 3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3" y="0"/>
                      </a:moveTo>
                      <a:cubicBezTo>
                        <a:pt x="2" y="0"/>
                        <a:pt x="0" y="1"/>
                        <a:pt x="0" y="3"/>
                      </a:cubicBezTo>
                      <a:cubicBezTo>
                        <a:pt x="0" y="6"/>
                        <a:pt x="0" y="6"/>
                        <a:pt x="0" y="6"/>
                      </a:cubicBezTo>
                      <a:cubicBezTo>
                        <a:pt x="0" y="8"/>
                        <a:pt x="2" y="9"/>
                        <a:pt x="3" y="9"/>
                      </a:cubicBezTo>
                      <a:cubicBezTo>
                        <a:pt x="5" y="9"/>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41" name="Freeform 71">
                  <a:extLst>
                    <a:ext uri="{FF2B5EF4-FFF2-40B4-BE49-F238E27FC236}">
                      <a16:creationId xmlns:a16="http://schemas.microsoft.com/office/drawing/2014/main" id="{EB26F032-4AE6-D37C-9763-6E1E1550E92C}"/>
                    </a:ext>
                  </a:extLst>
                </p:cNvPr>
                <p:cNvSpPr>
                  <a:spLocks noEditPoints="1"/>
                </p:cNvSpPr>
                <p:nvPr/>
              </p:nvSpPr>
              <p:spPr bwMode="auto">
                <a:xfrm>
                  <a:off x="361" y="620"/>
                  <a:ext cx="14" cy="17"/>
                </a:xfrm>
                <a:custGeom>
                  <a:avLst/>
                  <a:gdLst>
                    <a:gd name="T0" fmla="*/ 3 w 7"/>
                    <a:gd name="T1" fmla="*/ 0 h 9"/>
                    <a:gd name="T2" fmla="*/ 0 w 7"/>
                    <a:gd name="T3" fmla="*/ 3 h 9"/>
                    <a:gd name="T4" fmla="*/ 0 w 7"/>
                    <a:gd name="T5" fmla="*/ 6 h 9"/>
                    <a:gd name="T6" fmla="*/ 3 w 7"/>
                    <a:gd name="T7" fmla="*/ 9 h 9"/>
                    <a:gd name="T8" fmla="*/ 7 w 7"/>
                    <a:gd name="T9" fmla="*/ 6 h 9"/>
                    <a:gd name="T10" fmla="*/ 7 w 7"/>
                    <a:gd name="T11" fmla="*/ 3 h 9"/>
                    <a:gd name="T12" fmla="*/ 3 w 7"/>
                    <a:gd name="T13" fmla="*/ 0 h 9"/>
                    <a:gd name="T14" fmla="*/ 3 w 7"/>
                    <a:gd name="T15" fmla="*/ 0 h 9"/>
                    <a:gd name="T16" fmla="*/ 3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3" y="0"/>
                      </a:moveTo>
                      <a:cubicBezTo>
                        <a:pt x="2" y="0"/>
                        <a:pt x="0" y="1"/>
                        <a:pt x="0" y="3"/>
                      </a:cubicBezTo>
                      <a:cubicBezTo>
                        <a:pt x="0" y="6"/>
                        <a:pt x="0" y="6"/>
                        <a:pt x="0" y="6"/>
                      </a:cubicBezTo>
                      <a:cubicBezTo>
                        <a:pt x="0" y="8"/>
                        <a:pt x="2" y="9"/>
                        <a:pt x="3" y="9"/>
                      </a:cubicBezTo>
                      <a:cubicBezTo>
                        <a:pt x="5" y="9"/>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42" name="Freeform 72">
                  <a:extLst>
                    <a:ext uri="{FF2B5EF4-FFF2-40B4-BE49-F238E27FC236}">
                      <a16:creationId xmlns:a16="http://schemas.microsoft.com/office/drawing/2014/main" id="{F9B8BEEF-4344-D179-C4A9-DFC0DA3143D9}"/>
                    </a:ext>
                  </a:extLst>
                </p:cNvPr>
                <p:cNvSpPr>
                  <a:spLocks noEditPoints="1"/>
                </p:cNvSpPr>
                <p:nvPr/>
              </p:nvSpPr>
              <p:spPr bwMode="auto">
                <a:xfrm>
                  <a:off x="129" y="708"/>
                  <a:ext cx="20" cy="12"/>
                </a:xfrm>
                <a:custGeom>
                  <a:avLst/>
                  <a:gdLst>
                    <a:gd name="T0" fmla="*/ 7 w 10"/>
                    <a:gd name="T1" fmla="*/ 0 h 6"/>
                    <a:gd name="T2" fmla="*/ 3 w 10"/>
                    <a:gd name="T3" fmla="*/ 0 h 6"/>
                    <a:gd name="T4" fmla="*/ 0 w 10"/>
                    <a:gd name="T5" fmla="*/ 3 h 6"/>
                    <a:gd name="T6" fmla="*/ 3 w 10"/>
                    <a:gd name="T7" fmla="*/ 6 h 6"/>
                    <a:gd name="T8" fmla="*/ 7 w 10"/>
                    <a:gd name="T9" fmla="*/ 6 h 6"/>
                    <a:gd name="T10" fmla="*/ 10 w 10"/>
                    <a:gd name="T11" fmla="*/ 3 h 6"/>
                    <a:gd name="T12" fmla="*/ 7 w 10"/>
                    <a:gd name="T13" fmla="*/ 0 h 6"/>
                    <a:gd name="T14" fmla="*/ 7 w 10"/>
                    <a:gd name="T15" fmla="*/ 0 h 6"/>
                    <a:gd name="T16" fmla="*/ 7 w 10"/>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7" y="0"/>
                      </a:moveTo>
                      <a:cubicBezTo>
                        <a:pt x="3" y="0"/>
                        <a:pt x="3" y="0"/>
                        <a:pt x="3" y="0"/>
                      </a:cubicBezTo>
                      <a:cubicBezTo>
                        <a:pt x="2" y="0"/>
                        <a:pt x="0" y="1"/>
                        <a:pt x="0" y="3"/>
                      </a:cubicBezTo>
                      <a:cubicBezTo>
                        <a:pt x="0" y="5"/>
                        <a:pt x="2" y="6"/>
                        <a:pt x="3" y="6"/>
                      </a:cubicBezTo>
                      <a:cubicBezTo>
                        <a:pt x="7" y="6"/>
                        <a:pt x="7" y="6"/>
                        <a:pt x="7" y="6"/>
                      </a:cubicBezTo>
                      <a:cubicBezTo>
                        <a:pt x="8" y="6"/>
                        <a:pt x="10" y="5"/>
                        <a:pt x="10" y="3"/>
                      </a:cubicBezTo>
                      <a:cubicBezTo>
                        <a:pt x="10" y="1"/>
                        <a:pt x="8" y="0"/>
                        <a:pt x="7" y="0"/>
                      </a:cubicBezTo>
                      <a:close/>
                      <a:moveTo>
                        <a:pt x="7" y="0"/>
                      </a:move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43" name="Freeform 73">
                  <a:extLst>
                    <a:ext uri="{FF2B5EF4-FFF2-40B4-BE49-F238E27FC236}">
                      <a16:creationId xmlns:a16="http://schemas.microsoft.com/office/drawing/2014/main" id="{A4A9B3D2-DD2E-D9AF-41E1-B11239B7A284}"/>
                    </a:ext>
                  </a:extLst>
                </p:cNvPr>
                <p:cNvSpPr>
                  <a:spLocks noEditPoints="1"/>
                </p:cNvSpPr>
                <p:nvPr/>
              </p:nvSpPr>
              <p:spPr bwMode="auto">
                <a:xfrm>
                  <a:off x="25" y="591"/>
                  <a:ext cx="21" cy="11"/>
                </a:xfrm>
                <a:custGeom>
                  <a:avLst/>
                  <a:gdLst>
                    <a:gd name="T0" fmla="*/ 3 w 11"/>
                    <a:gd name="T1" fmla="*/ 6 h 6"/>
                    <a:gd name="T2" fmla="*/ 8 w 11"/>
                    <a:gd name="T3" fmla="*/ 6 h 6"/>
                    <a:gd name="T4" fmla="*/ 11 w 11"/>
                    <a:gd name="T5" fmla="*/ 3 h 6"/>
                    <a:gd name="T6" fmla="*/ 8 w 11"/>
                    <a:gd name="T7" fmla="*/ 0 h 6"/>
                    <a:gd name="T8" fmla="*/ 3 w 11"/>
                    <a:gd name="T9" fmla="*/ 0 h 6"/>
                    <a:gd name="T10" fmla="*/ 0 w 11"/>
                    <a:gd name="T11" fmla="*/ 3 h 6"/>
                    <a:gd name="T12" fmla="*/ 3 w 11"/>
                    <a:gd name="T13" fmla="*/ 6 h 6"/>
                    <a:gd name="T14" fmla="*/ 3 w 11"/>
                    <a:gd name="T15" fmla="*/ 6 h 6"/>
                    <a:gd name="T16" fmla="*/ 3 w 11"/>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3" y="6"/>
                      </a:moveTo>
                      <a:cubicBezTo>
                        <a:pt x="8" y="6"/>
                        <a:pt x="8" y="6"/>
                        <a:pt x="8" y="6"/>
                      </a:cubicBezTo>
                      <a:cubicBezTo>
                        <a:pt x="10" y="6"/>
                        <a:pt x="11" y="5"/>
                        <a:pt x="11" y="3"/>
                      </a:cubicBezTo>
                      <a:cubicBezTo>
                        <a:pt x="11" y="1"/>
                        <a:pt x="10" y="0"/>
                        <a:pt x="8" y="0"/>
                      </a:cubicBezTo>
                      <a:cubicBezTo>
                        <a:pt x="3" y="0"/>
                        <a:pt x="3" y="0"/>
                        <a:pt x="3" y="0"/>
                      </a:cubicBezTo>
                      <a:cubicBezTo>
                        <a:pt x="1" y="0"/>
                        <a:pt x="0" y="1"/>
                        <a:pt x="0" y="3"/>
                      </a:cubicBezTo>
                      <a:cubicBezTo>
                        <a:pt x="0" y="5"/>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44" name="Freeform 74">
                  <a:extLst>
                    <a:ext uri="{FF2B5EF4-FFF2-40B4-BE49-F238E27FC236}">
                      <a16:creationId xmlns:a16="http://schemas.microsoft.com/office/drawing/2014/main" id="{F7DAA06C-17EA-BE4A-7621-A29D15068704}"/>
                    </a:ext>
                  </a:extLst>
                </p:cNvPr>
                <p:cNvSpPr>
                  <a:spLocks noEditPoints="1"/>
                </p:cNvSpPr>
                <p:nvPr/>
              </p:nvSpPr>
              <p:spPr bwMode="auto">
                <a:xfrm>
                  <a:off x="4" y="646"/>
                  <a:ext cx="11" cy="20"/>
                </a:xfrm>
                <a:custGeom>
                  <a:avLst/>
                  <a:gdLst>
                    <a:gd name="T0" fmla="*/ 3 w 6"/>
                    <a:gd name="T1" fmla="*/ 10 h 10"/>
                    <a:gd name="T2" fmla="*/ 6 w 6"/>
                    <a:gd name="T3" fmla="*/ 7 h 10"/>
                    <a:gd name="T4" fmla="*/ 6 w 6"/>
                    <a:gd name="T5" fmla="*/ 4 h 10"/>
                    <a:gd name="T6" fmla="*/ 3 w 6"/>
                    <a:gd name="T7" fmla="*/ 0 h 10"/>
                    <a:gd name="T8" fmla="*/ 0 w 6"/>
                    <a:gd name="T9" fmla="*/ 4 h 10"/>
                    <a:gd name="T10" fmla="*/ 0 w 6"/>
                    <a:gd name="T11" fmla="*/ 7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4" y="10"/>
                        <a:pt x="6" y="9"/>
                        <a:pt x="6" y="7"/>
                      </a:cubicBezTo>
                      <a:cubicBezTo>
                        <a:pt x="6" y="4"/>
                        <a:pt x="6" y="4"/>
                        <a:pt x="6" y="4"/>
                      </a:cubicBezTo>
                      <a:cubicBezTo>
                        <a:pt x="6" y="2"/>
                        <a:pt x="4" y="0"/>
                        <a:pt x="3" y="0"/>
                      </a:cubicBezTo>
                      <a:cubicBezTo>
                        <a:pt x="1" y="0"/>
                        <a:pt x="0" y="2"/>
                        <a:pt x="0" y="4"/>
                      </a:cubicBezTo>
                      <a:cubicBezTo>
                        <a:pt x="0" y="7"/>
                        <a:pt x="0" y="7"/>
                        <a:pt x="0" y="7"/>
                      </a:cubicBezTo>
                      <a:cubicBezTo>
                        <a:pt x="0" y="9"/>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45" name="Freeform 75">
                  <a:extLst>
                    <a:ext uri="{FF2B5EF4-FFF2-40B4-BE49-F238E27FC236}">
                      <a16:creationId xmlns:a16="http://schemas.microsoft.com/office/drawing/2014/main" id="{9C0BABFC-9EB8-FD23-EF94-31DA6370E8F0}"/>
                    </a:ext>
                  </a:extLst>
                </p:cNvPr>
                <p:cNvSpPr>
                  <a:spLocks noEditPoints="1"/>
                </p:cNvSpPr>
                <p:nvPr/>
              </p:nvSpPr>
              <p:spPr bwMode="auto">
                <a:xfrm>
                  <a:off x="79" y="708"/>
                  <a:ext cx="20" cy="12"/>
                </a:xfrm>
                <a:custGeom>
                  <a:avLst/>
                  <a:gdLst>
                    <a:gd name="T0" fmla="*/ 3 w 10"/>
                    <a:gd name="T1" fmla="*/ 6 h 6"/>
                    <a:gd name="T2" fmla="*/ 6 w 10"/>
                    <a:gd name="T3" fmla="*/ 6 h 6"/>
                    <a:gd name="T4" fmla="*/ 10 w 10"/>
                    <a:gd name="T5" fmla="*/ 3 h 6"/>
                    <a:gd name="T6" fmla="*/ 6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6" y="6"/>
                        <a:pt x="6" y="6"/>
                        <a:pt x="6" y="6"/>
                      </a:cubicBezTo>
                      <a:cubicBezTo>
                        <a:pt x="8" y="6"/>
                        <a:pt x="10" y="5"/>
                        <a:pt x="10" y="3"/>
                      </a:cubicBezTo>
                      <a:cubicBezTo>
                        <a:pt x="10" y="1"/>
                        <a:pt x="8" y="0"/>
                        <a:pt x="6"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46" name="Freeform 76">
                  <a:extLst>
                    <a:ext uri="{FF2B5EF4-FFF2-40B4-BE49-F238E27FC236}">
                      <a16:creationId xmlns:a16="http://schemas.microsoft.com/office/drawing/2014/main" id="{E66294DE-56EC-18C9-B791-7035A58ACE7B}"/>
                    </a:ext>
                  </a:extLst>
                </p:cNvPr>
                <p:cNvSpPr>
                  <a:spLocks noEditPoints="1"/>
                </p:cNvSpPr>
                <p:nvPr/>
              </p:nvSpPr>
              <p:spPr bwMode="auto">
                <a:xfrm>
                  <a:off x="100" y="591"/>
                  <a:ext cx="24" cy="11"/>
                </a:xfrm>
                <a:custGeom>
                  <a:avLst/>
                  <a:gdLst>
                    <a:gd name="T0" fmla="*/ 4 w 12"/>
                    <a:gd name="T1" fmla="*/ 6 h 6"/>
                    <a:gd name="T2" fmla="*/ 9 w 12"/>
                    <a:gd name="T3" fmla="*/ 6 h 6"/>
                    <a:gd name="T4" fmla="*/ 12 w 12"/>
                    <a:gd name="T5" fmla="*/ 3 h 6"/>
                    <a:gd name="T6" fmla="*/ 9 w 12"/>
                    <a:gd name="T7" fmla="*/ 0 h 6"/>
                    <a:gd name="T8" fmla="*/ 4 w 12"/>
                    <a:gd name="T9" fmla="*/ 0 h 6"/>
                    <a:gd name="T10" fmla="*/ 0 w 12"/>
                    <a:gd name="T11" fmla="*/ 3 h 6"/>
                    <a:gd name="T12" fmla="*/ 4 w 12"/>
                    <a:gd name="T13" fmla="*/ 6 h 6"/>
                    <a:gd name="T14" fmla="*/ 4 w 12"/>
                    <a:gd name="T15" fmla="*/ 6 h 6"/>
                    <a:gd name="T16" fmla="*/ 4 w 1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4" y="6"/>
                      </a:moveTo>
                      <a:cubicBezTo>
                        <a:pt x="9" y="6"/>
                        <a:pt x="9" y="6"/>
                        <a:pt x="9" y="6"/>
                      </a:cubicBezTo>
                      <a:cubicBezTo>
                        <a:pt x="10" y="6"/>
                        <a:pt x="12" y="5"/>
                        <a:pt x="12" y="3"/>
                      </a:cubicBezTo>
                      <a:cubicBezTo>
                        <a:pt x="12" y="1"/>
                        <a:pt x="10" y="0"/>
                        <a:pt x="9" y="0"/>
                      </a:cubicBezTo>
                      <a:cubicBezTo>
                        <a:pt x="4" y="0"/>
                        <a:pt x="4" y="0"/>
                        <a:pt x="4" y="0"/>
                      </a:cubicBezTo>
                      <a:cubicBezTo>
                        <a:pt x="2" y="0"/>
                        <a:pt x="0" y="1"/>
                        <a:pt x="0" y="3"/>
                      </a:cubicBezTo>
                      <a:cubicBezTo>
                        <a:pt x="0" y="5"/>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47" name="Freeform 77">
                  <a:extLst>
                    <a:ext uri="{FF2B5EF4-FFF2-40B4-BE49-F238E27FC236}">
                      <a16:creationId xmlns:a16="http://schemas.microsoft.com/office/drawing/2014/main" id="{8D0DB11A-F845-AEB2-9D59-7754A4D6F033}"/>
                    </a:ext>
                  </a:extLst>
                </p:cNvPr>
                <p:cNvSpPr>
                  <a:spLocks noEditPoints="1"/>
                </p:cNvSpPr>
                <p:nvPr/>
              </p:nvSpPr>
              <p:spPr bwMode="auto">
                <a:xfrm>
                  <a:off x="153" y="591"/>
                  <a:ext cx="21" cy="11"/>
                </a:xfrm>
                <a:custGeom>
                  <a:avLst/>
                  <a:gdLst>
                    <a:gd name="T0" fmla="*/ 3 w 11"/>
                    <a:gd name="T1" fmla="*/ 6 h 6"/>
                    <a:gd name="T2" fmla="*/ 8 w 11"/>
                    <a:gd name="T3" fmla="*/ 6 h 6"/>
                    <a:gd name="T4" fmla="*/ 11 w 11"/>
                    <a:gd name="T5" fmla="*/ 3 h 6"/>
                    <a:gd name="T6" fmla="*/ 8 w 11"/>
                    <a:gd name="T7" fmla="*/ 0 h 6"/>
                    <a:gd name="T8" fmla="*/ 3 w 11"/>
                    <a:gd name="T9" fmla="*/ 0 h 6"/>
                    <a:gd name="T10" fmla="*/ 0 w 11"/>
                    <a:gd name="T11" fmla="*/ 3 h 6"/>
                    <a:gd name="T12" fmla="*/ 3 w 11"/>
                    <a:gd name="T13" fmla="*/ 6 h 6"/>
                    <a:gd name="T14" fmla="*/ 3 w 11"/>
                    <a:gd name="T15" fmla="*/ 6 h 6"/>
                    <a:gd name="T16" fmla="*/ 3 w 11"/>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3" y="6"/>
                      </a:moveTo>
                      <a:cubicBezTo>
                        <a:pt x="8" y="6"/>
                        <a:pt x="8" y="6"/>
                        <a:pt x="8" y="6"/>
                      </a:cubicBezTo>
                      <a:cubicBezTo>
                        <a:pt x="10" y="6"/>
                        <a:pt x="11" y="5"/>
                        <a:pt x="11" y="3"/>
                      </a:cubicBezTo>
                      <a:cubicBezTo>
                        <a:pt x="11" y="1"/>
                        <a:pt x="10" y="0"/>
                        <a:pt x="8"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48" name="Freeform 78">
                  <a:extLst>
                    <a:ext uri="{FF2B5EF4-FFF2-40B4-BE49-F238E27FC236}">
                      <a16:creationId xmlns:a16="http://schemas.microsoft.com/office/drawing/2014/main" id="{AA1564DD-7688-6D00-D6DD-BDD73DD4FE95}"/>
                    </a:ext>
                  </a:extLst>
                </p:cNvPr>
                <p:cNvSpPr>
                  <a:spLocks noEditPoints="1"/>
                </p:cNvSpPr>
                <p:nvPr/>
              </p:nvSpPr>
              <p:spPr bwMode="auto">
                <a:xfrm>
                  <a:off x="178" y="591"/>
                  <a:ext cx="21" cy="11"/>
                </a:xfrm>
                <a:custGeom>
                  <a:avLst/>
                  <a:gdLst>
                    <a:gd name="T0" fmla="*/ 3 w 11"/>
                    <a:gd name="T1" fmla="*/ 6 h 6"/>
                    <a:gd name="T2" fmla="*/ 8 w 11"/>
                    <a:gd name="T3" fmla="*/ 6 h 6"/>
                    <a:gd name="T4" fmla="*/ 11 w 11"/>
                    <a:gd name="T5" fmla="*/ 3 h 6"/>
                    <a:gd name="T6" fmla="*/ 8 w 11"/>
                    <a:gd name="T7" fmla="*/ 0 h 6"/>
                    <a:gd name="T8" fmla="*/ 3 w 11"/>
                    <a:gd name="T9" fmla="*/ 0 h 6"/>
                    <a:gd name="T10" fmla="*/ 0 w 11"/>
                    <a:gd name="T11" fmla="*/ 3 h 6"/>
                    <a:gd name="T12" fmla="*/ 3 w 11"/>
                    <a:gd name="T13" fmla="*/ 6 h 6"/>
                    <a:gd name="T14" fmla="*/ 3 w 11"/>
                    <a:gd name="T15" fmla="*/ 6 h 6"/>
                    <a:gd name="T16" fmla="*/ 3 w 11"/>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3" y="6"/>
                      </a:moveTo>
                      <a:cubicBezTo>
                        <a:pt x="8" y="6"/>
                        <a:pt x="8" y="6"/>
                        <a:pt x="8" y="6"/>
                      </a:cubicBezTo>
                      <a:cubicBezTo>
                        <a:pt x="10" y="6"/>
                        <a:pt x="11" y="5"/>
                        <a:pt x="11" y="3"/>
                      </a:cubicBezTo>
                      <a:cubicBezTo>
                        <a:pt x="11" y="1"/>
                        <a:pt x="10" y="0"/>
                        <a:pt x="8" y="0"/>
                      </a:cubicBezTo>
                      <a:cubicBezTo>
                        <a:pt x="3" y="0"/>
                        <a:pt x="3" y="0"/>
                        <a:pt x="3" y="0"/>
                      </a:cubicBezTo>
                      <a:cubicBezTo>
                        <a:pt x="1" y="0"/>
                        <a:pt x="0" y="1"/>
                        <a:pt x="0" y="3"/>
                      </a:cubicBezTo>
                      <a:cubicBezTo>
                        <a:pt x="0" y="5"/>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49" name="Freeform 79">
                  <a:extLst>
                    <a:ext uri="{FF2B5EF4-FFF2-40B4-BE49-F238E27FC236}">
                      <a16:creationId xmlns:a16="http://schemas.microsoft.com/office/drawing/2014/main" id="{966E0951-9CC8-3D73-9287-B7C0BEF39741}"/>
                    </a:ext>
                  </a:extLst>
                </p:cNvPr>
                <p:cNvSpPr>
                  <a:spLocks noEditPoints="1"/>
                </p:cNvSpPr>
                <p:nvPr/>
              </p:nvSpPr>
              <p:spPr bwMode="auto">
                <a:xfrm>
                  <a:off x="207" y="708"/>
                  <a:ext cx="17" cy="12"/>
                </a:xfrm>
                <a:custGeom>
                  <a:avLst/>
                  <a:gdLst>
                    <a:gd name="T0" fmla="*/ 0 w 9"/>
                    <a:gd name="T1" fmla="*/ 3 h 6"/>
                    <a:gd name="T2" fmla="*/ 3 w 9"/>
                    <a:gd name="T3" fmla="*/ 6 h 6"/>
                    <a:gd name="T4" fmla="*/ 6 w 9"/>
                    <a:gd name="T5" fmla="*/ 6 h 6"/>
                    <a:gd name="T6" fmla="*/ 9 w 9"/>
                    <a:gd name="T7" fmla="*/ 3 h 6"/>
                    <a:gd name="T8" fmla="*/ 6 w 9"/>
                    <a:gd name="T9" fmla="*/ 0 h 6"/>
                    <a:gd name="T10" fmla="*/ 3 w 9"/>
                    <a:gd name="T11" fmla="*/ 0 h 6"/>
                    <a:gd name="T12" fmla="*/ 0 w 9"/>
                    <a:gd name="T13" fmla="*/ 3 h 6"/>
                    <a:gd name="T14" fmla="*/ 0 w 9"/>
                    <a:gd name="T15" fmla="*/ 3 h 6"/>
                    <a:gd name="T16" fmla="*/ 0 w 9"/>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0" y="3"/>
                      </a:moveTo>
                      <a:cubicBezTo>
                        <a:pt x="0" y="5"/>
                        <a:pt x="1" y="6"/>
                        <a:pt x="3" y="6"/>
                      </a:cubicBezTo>
                      <a:cubicBezTo>
                        <a:pt x="6" y="6"/>
                        <a:pt x="6" y="6"/>
                        <a:pt x="6" y="6"/>
                      </a:cubicBezTo>
                      <a:cubicBezTo>
                        <a:pt x="8" y="6"/>
                        <a:pt x="9" y="5"/>
                        <a:pt x="9" y="3"/>
                      </a:cubicBezTo>
                      <a:cubicBezTo>
                        <a:pt x="9" y="1"/>
                        <a:pt x="8" y="0"/>
                        <a:pt x="6" y="0"/>
                      </a:cubicBezTo>
                      <a:cubicBezTo>
                        <a:pt x="3" y="0"/>
                        <a:pt x="3" y="0"/>
                        <a:pt x="3" y="0"/>
                      </a:cubicBezTo>
                      <a:cubicBezTo>
                        <a:pt x="1" y="0"/>
                        <a:pt x="0" y="1"/>
                        <a:pt x="0" y="3"/>
                      </a:cubicBezTo>
                      <a:close/>
                      <a:moveTo>
                        <a:pt x="0" y="3"/>
                      </a:moveTo>
                      <a:cubicBezTo>
                        <a:pt x="0" y="3"/>
                        <a:pt x="0" y="3"/>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50" name="Freeform 80">
                  <a:extLst>
                    <a:ext uri="{FF2B5EF4-FFF2-40B4-BE49-F238E27FC236}">
                      <a16:creationId xmlns:a16="http://schemas.microsoft.com/office/drawing/2014/main" id="{A28A3282-41E5-CAFC-755E-6A53CE2DE70D}"/>
                    </a:ext>
                  </a:extLst>
                </p:cNvPr>
                <p:cNvSpPr>
                  <a:spLocks noEditPoints="1"/>
                </p:cNvSpPr>
                <p:nvPr/>
              </p:nvSpPr>
              <p:spPr bwMode="auto">
                <a:xfrm>
                  <a:off x="155" y="708"/>
                  <a:ext cx="19" cy="12"/>
                </a:xfrm>
                <a:custGeom>
                  <a:avLst/>
                  <a:gdLst>
                    <a:gd name="T0" fmla="*/ 7 w 10"/>
                    <a:gd name="T1" fmla="*/ 0 h 6"/>
                    <a:gd name="T2" fmla="*/ 4 w 10"/>
                    <a:gd name="T3" fmla="*/ 0 h 6"/>
                    <a:gd name="T4" fmla="*/ 0 w 10"/>
                    <a:gd name="T5" fmla="*/ 3 h 6"/>
                    <a:gd name="T6" fmla="*/ 4 w 10"/>
                    <a:gd name="T7" fmla="*/ 6 h 6"/>
                    <a:gd name="T8" fmla="*/ 7 w 10"/>
                    <a:gd name="T9" fmla="*/ 6 h 6"/>
                    <a:gd name="T10" fmla="*/ 10 w 10"/>
                    <a:gd name="T11" fmla="*/ 3 h 6"/>
                    <a:gd name="T12" fmla="*/ 7 w 10"/>
                    <a:gd name="T13" fmla="*/ 0 h 6"/>
                    <a:gd name="T14" fmla="*/ 7 w 10"/>
                    <a:gd name="T15" fmla="*/ 0 h 6"/>
                    <a:gd name="T16" fmla="*/ 7 w 10"/>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7" y="0"/>
                      </a:moveTo>
                      <a:cubicBezTo>
                        <a:pt x="4" y="0"/>
                        <a:pt x="4" y="0"/>
                        <a:pt x="4" y="0"/>
                      </a:cubicBezTo>
                      <a:cubicBezTo>
                        <a:pt x="2" y="0"/>
                        <a:pt x="0" y="1"/>
                        <a:pt x="0" y="3"/>
                      </a:cubicBezTo>
                      <a:cubicBezTo>
                        <a:pt x="0" y="5"/>
                        <a:pt x="2" y="6"/>
                        <a:pt x="4" y="6"/>
                      </a:cubicBezTo>
                      <a:cubicBezTo>
                        <a:pt x="7" y="6"/>
                        <a:pt x="7" y="6"/>
                        <a:pt x="7" y="6"/>
                      </a:cubicBezTo>
                      <a:cubicBezTo>
                        <a:pt x="9" y="6"/>
                        <a:pt x="10" y="5"/>
                        <a:pt x="10" y="3"/>
                      </a:cubicBezTo>
                      <a:cubicBezTo>
                        <a:pt x="10" y="1"/>
                        <a:pt x="9" y="0"/>
                        <a:pt x="7" y="0"/>
                      </a:cubicBezTo>
                      <a:close/>
                      <a:moveTo>
                        <a:pt x="7" y="0"/>
                      </a:move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51" name="Freeform 81">
                  <a:extLst>
                    <a:ext uri="{FF2B5EF4-FFF2-40B4-BE49-F238E27FC236}">
                      <a16:creationId xmlns:a16="http://schemas.microsoft.com/office/drawing/2014/main" id="{67D28847-E3DF-C5B7-8E66-C8A7CC04A2C1}"/>
                    </a:ext>
                  </a:extLst>
                </p:cNvPr>
                <p:cNvSpPr>
                  <a:spLocks noEditPoints="1"/>
                </p:cNvSpPr>
                <p:nvPr/>
              </p:nvSpPr>
              <p:spPr bwMode="auto">
                <a:xfrm>
                  <a:off x="50" y="591"/>
                  <a:ext cx="21" cy="11"/>
                </a:xfrm>
                <a:custGeom>
                  <a:avLst/>
                  <a:gdLst>
                    <a:gd name="T0" fmla="*/ 5 w 11"/>
                    <a:gd name="T1" fmla="*/ 6 h 6"/>
                    <a:gd name="T2" fmla="*/ 8 w 11"/>
                    <a:gd name="T3" fmla="*/ 6 h 6"/>
                    <a:gd name="T4" fmla="*/ 11 w 11"/>
                    <a:gd name="T5" fmla="*/ 3 h 6"/>
                    <a:gd name="T6" fmla="*/ 8 w 11"/>
                    <a:gd name="T7" fmla="*/ 0 h 6"/>
                    <a:gd name="T8" fmla="*/ 3 w 11"/>
                    <a:gd name="T9" fmla="*/ 0 h 6"/>
                    <a:gd name="T10" fmla="*/ 0 w 11"/>
                    <a:gd name="T11" fmla="*/ 3 h 6"/>
                    <a:gd name="T12" fmla="*/ 3 w 11"/>
                    <a:gd name="T13" fmla="*/ 6 h 6"/>
                    <a:gd name="T14" fmla="*/ 5 w 11"/>
                    <a:gd name="T15" fmla="*/ 6 h 6"/>
                    <a:gd name="T16" fmla="*/ 5 w 11"/>
                    <a:gd name="T17" fmla="*/ 6 h 6"/>
                    <a:gd name="T18" fmla="*/ 5 w 11"/>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6">
                      <a:moveTo>
                        <a:pt x="5" y="6"/>
                      </a:moveTo>
                      <a:cubicBezTo>
                        <a:pt x="8" y="6"/>
                        <a:pt x="8" y="6"/>
                        <a:pt x="8" y="6"/>
                      </a:cubicBezTo>
                      <a:cubicBezTo>
                        <a:pt x="10" y="6"/>
                        <a:pt x="11" y="5"/>
                        <a:pt x="11" y="3"/>
                      </a:cubicBezTo>
                      <a:cubicBezTo>
                        <a:pt x="11" y="1"/>
                        <a:pt x="10" y="0"/>
                        <a:pt x="8" y="0"/>
                      </a:cubicBezTo>
                      <a:cubicBezTo>
                        <a:pt x="3" y="0"/>
                        <a:pt x="3" y="0"/>
                        <a:pt x="3" y="0"/>
                      </a:cubicBezTo>
                      <a:cubicBezTo>
                        <a:pt x="2" y="0"/>
                        <a:pt x="0" y="1"/>
                        <a:pt x="0" y="3"/>
                      </a:cubicBezTo>
                      <a:cubicBezTo>
                        <a:pt x="0" y="5"/>
                        <a:pt x="2" y="6"/>
                        <a:pt x="3" y="6"/>
                      </a:cubicBezTo>
                      <a:lnTo>
                        <a:pt x="5" y="6"/>
                      </a:lnTo>
                      <a:close/>
                      <a:moveTo>
                        <a:pt x="5" y="6"/>
                      </a:moveTo>
                      <a:cubicBezTo>
                        <a:pt x="5" y="6"/>
                        <a:pt x="5" y="6"/>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52" name="Freeform 82">
                  <a:extLst>
                    <a:ext uri="{FF2B5EF4-FFF2-40B4-BE49-F238E27FC236}">
                      <a16:creationId xmlns:a16="http://schemas.microsoft.com/office/drawing/2014/main" id="{68C46494-FCBE-6FEB-2368-CF399B090755}"/>
                    </a:ext>
                  </a:extLst>
                </p:cNvPr>
                <p:cNvSpPr>
                  <a:spLocks noEditPoints="1"/>
                </p:cNvSpPr>
                <p:nvPr/>
              </p:nvSpPr>
              <p:spPr bwMode="auto">
                <a:xfrm>
                  <a:off x="104" y="708"/>
                  <a:ext cx="20" cy="12"/>
                </a:xfrm>
                <a:custGeom>
                  <a:avLst/>
                  <a:gdLst>
                    <a:gd name="T0" fmla="*/ 7 w 10"/>
                    <a:gd name="T1" fmla="*/ 0 h 6"/>
                    <a:gd name="T2" fmla="*/ 3 w 10"/>
                    <a:gd name="T3" fmla="*/ 0 h 6"/>
                    <a:gd name="T4" fmla="*/ 0 w 10"/>
                    <a:gd name="T5" fmla="*/ 3 h 6"/>
                    <a:gd name="T6" fmla="*/ 3 w 10"/>
                    <a:gd name="T7" fmla="*/ 6 h 6"/>
                    <a:gd name="T8" fmla="*/ 7 w 10"/>
                    <a:gd name="T9" fmla="*/ 6 h 6"/>
                    <a:gd name="T10" fmla="*/ 10 w 10"/>
                    <a:gd name="T11" fmla="*/ 3 h 6"/>
                    <a:gd name="T12" fmla="*/ 7 w 10"/>
                    <a:gd name="T13" fmla="*/ 0 h 6"/>
                    <a:gd name="T14" fmla="*/ 7 w 10"/>
                    <a:gd name="T15" fmla="*/ 0 h 6"/>
                    <a:gd name="T16" fmla="*/ 7 w 10"/>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7" y="0"/>
                      </a:moveTo>
                      <a:cubicBezTo>
                        <a:pt x="3" y="0"/>
                        <a:pt x="3" y="0"/>
                        <a:pt x="3" y="0"/>
                      </a:cubicBezTo>
                      <a:cubicBezTo>
                        <a:pt x="1" y="0"/>
                        <a:pt x="0" y="1"/>
                        <a:pt x="0" y="3"/>
                      </a:cubicBezTo>
                      <a:cubicBezTo>
                        <a:pt x="0" y="5"/>
                        <a:pt x="1" y="6"/>
                        <a:pt x="3" y="6"/>
                      </a:cubicBezTo>
                      <a:cubicBezTo>
                        <a:pt x="7" y="6"/>
                        <a:pt x="7" y="6"/>
                        <a:pt x="7" y="6"/>
                      </a:cubicBezTo>
                      <a:cubicBezTo>
                        <a:pt x="8" y="6"/>
                        <a:pt x="10" y="5"/>
                        <a:pt x="10" y="3"/>
                      </a:cubicBezTo>
                      <a:cubicBezTo>
                        <a:pt x="10" y="1"/>
                        <a:pt x="8" y="0"/>
                        <a:pt x="7" y="0"/>
                      </a:cubicBezTo>
                      <a:close/>
                      <a:moveTo>
                        <a:pt x="7" y="0"/>
                      </a:move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53" name="Freeform 83">
                  <a:extLst>
                    <a:ext uri="{FF2B5EF4-FFF2-40B4-BE49-F238E27FC236}">
                      <a16:creationId xmlns:a16="http://schemas.microsoft.com/office/drawing/2014/main" id="{68D13646-E5F8-22CC-086B-45F61414A8AD}"/>
                    </a:ext>
                  </a:extLst>
                </p:cNvPr>
                <p:cNvSpPr>
                  <a:spLocks noEditPoints="1"/>
                </p:cNvSpPr>
                <p:nvPr/>
              </p:nvSpPr>
              <p:spPr bwMode="auto">
                <a:xfrm>
                  <a:off x="29" y="708"/>
                  <a:ext cx="17" cy="12"/>
                </a:xfrm>
                <a:custGeom>
                  <a:avLst/>
                  <a:gdLst>
                    <a:gd name="T0" fmla="*/ 3 w 9"/>
                    <a:gd name="T1" fmla="*/ 0 h 6"/>
                    <a:gd name="T2" fmla="*/ 0 w 9"/>
                    <a:gd name="T3" fmla="*/ 3 h 6"/>
                    <a:gd name="T4" fmla="*/ 3 w 9"/>
                    <a:gd name="T5" fmla="*/ 6 h 6"/>
                    <a:gd name="T6" fmla="*/ 6 w 9"/>
                    <a:gd name="T7" fmla="*/ 6 h 6"/>
                    <a:gd name="T8" fmla="*/ 9 w 9"/>
                    <a:gd name="T9" fmla="*/ 3 h 6"/>
                    <a:gd name="T10" fmla="*/ 6 w 9"/>
                    <a:gd name="T11" fmla="*/ 0 h 6"/>
                    <a:gd name="T12" fmla="*/ 3 w 9"/>
                    <a:gd name="T13" fmla="*/ 0 h 6"/>
                    <a:gd name="T14" fmla="*/ 3 w 9"/>
                    <a:gd name="T15" fmla="*/ 0 h 6"/>
                    <a:gd name="T16" fmla="*/ 3 w 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0"/>
                      </a:moveTo>
                      <a:cubicBezTo>
                        <a:pt x="1" y="0"/>
                        <a:pt x="0" y="1"/>
                        <a:pt x="0" y="3"/>
                      </a:cubicBezTo>
                      <a:cubicBezTo>
                        <a:pt x="0" y="5"/>
                        <a:pt x="1" y="6"/>
                        <a:pt x="3" y="6"/>
                      </a:cubicBezTo>
                      <a:cubicBezTo>
                        <a:pt x="6" y="6"/>
                        <a:pt x="6" y="6"/>
                        <a:pt x="6" y="6"/>
                      </a:cubicBezTo>
                      <a:cubicBezTo>
                        <a:pt x="8" y="6"/>
                        <a:pt x="9" y="5"/>
                        <a:pt x="9" y="3"/>
                      </a:cubicBezTo>
                      <a:cubicBezTo>
                        <a:pt x="9" y="1"/>
                        <a:pt x="8" y="0"/>
                        <a:pt x="6" y="0"/>
                      </a:cubicBezTo>
                      <a:lnTo>
                        <a:pt x="3" y="0"/>
                      </a:ln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54" name="Freeform 84">
                  <a:extLst>
                    <a:ext uri="{FF2B5EF4-FFF2-40B4-BE49-F238E27FC236}">
                      <a16:creationId xmlns:a16="http://schemas.microsoft.com/office/drawing/2014/main" id="{BC862483-C6C2-6DA5-DBEF-A8107EDCE05F}"/>
                    </a:ext>
                  </a:extLst>
                </p:cNvPr>
                <p:cNvSpPr>
                  <a:spLocks noEditPoints="1"/>
                </p:cNvSpPr>
                <p:nvPr/>
              </p:nvSpPr>
              <p:spPr bwMode="auto">
                <a:xfrm>
                  <a:off x="54" y="708"/>
                  <a:ext cx="17" cy="12"/>
                </a:xfrm>
                <a:custGeom>
                  <a:avLst/>
                  <a:gdLst>
                    <a:gd name="T0" fmla="*/ 3 w 9"/>
                    <a:gd name="T1" fmla="*/ 0 h 6"/>
                    <a:gd name="T2" fmla="*/ 0 w 9"/>
                    <a:gd name="T3" fmla="*/ 3 h 6"/>
                    <a:gd name="T4" fmla="*/ 3 w 9"/>
                    <a:gd name="T5" fmla="*/ 6 h 6"/>
                    <a:gd name="T6" fmla="*/ 6 w 9"/>
                    <a:gd name="T7" fmla="*/ 6 h 6"/>
                    <a:gd name="T8" fmla="*/ 9 w 9"/>
                    <a:gd name="T9" fmla="*/ 3 h 6"/>
                    <a:gd name="T10" fmla="*/ 6 w 9"/>
                    <a:gd name="T11" fmla="*/ 0 h 6"/>
                    <a:gd name="T12" fmla="*/ 3 w 9"/>
                    <a:gd name="T13" fmla="*/ 0 h 6"/>
                    <a:gd name="T14" fmla="*/ 3 w 9"/>
                    <a:gd name="T15" fmla="*/ 0 h 6"/>
                    <a:gd name="T16" fmla="*/ 3 w 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0"/>
                      </a:moveTo>
                      <a:cubicBezTo>
                        <a:pt x="1" y="0"/>
                        <a:pt x="0" y="1"/>
                        <a:pt x="0" y="3"/>
                      </a:cubicBezTo>
                      <a:cubicBezTo>
                        <a:pt x="0" y="5"/>
                        <a:pt x="1" y="6"/>
                        <a:pt x="3" y="6"/>
                      </a:cubicBezTo>
                      <a:cubicBezTo>
                        <a:pt x="6" y="6"/>
                        <a:pt x="6" y="6"/>
                        <a:pt x="6" y="6"/>
                      </a:cubicBezTo>
                      <a:cubicBezTo>
                        <a:pt x="8" y="6"/>
                        <a:pt x="9" y="5"/>
                        <a:pt x="9" y="3"/>
                      </a:cubicBezTo>
                      <a:cubicBezTo>
                        <a:pt x="9" y="1"/>
                        <a:pt x="8" y="0"/>
                        <a:pt x="6" y="0"/>
                      </a:cubicBezTo>
                      <a:lnTo>
                        <a:pt x="3" y="0"/>
                      </a:ln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55" name="Freeform 85">
                  <a:extLst>
                    <a:ext uri="{FF2B5EF4-FFF2-40B4-BE49-F238E27FC236}">
                      <a16:creationId xmlns:a16="http://schemas.microsoft.com/office/drawing/2014/main" id="{95F6FA01-5C7C-4FCF-0AD0-34A7ABE12491}"/>
                    </a:ext>
                  </a:extLst>
                </p:cNvPr>
                <p:cNvSpPr>
                  <a:spLocks noEditPoints="1"/>
                </p:cNvSpPr>
                <p:nvPr/>
              </p:nvSpPr>
              <p:spPr bwMode="auto">
                <a:xfrm>
                  <a:off x="41" y="275"/>
                  <a:ext cx="56" cy="54"/>
                </a:xfrm>
                <a:custGeom>
                  <a:avLst/>
                  <a:gdLst>
                    <a:gd name="T0" fmla="*/ 14 w 29"/>
                    <a:gd name="T1" fmla="*/ 28 h 28"/>
                    <a:gd name="T2" fmla="*/ 29 w 29"/>
                    <a:gd name="T3" fmla="*/ 14 h 28"/>
                    <a:gd name="T4" fmla="*/ 14 w 29"/>
                    <a:gd name="T5" fmla="*/ 0 h 28"/>
                    <a:gd name="T6" fmla="*/ 0 w 29"/>
                    <a:gd name="T7" fmla="*/ 14 h 28"/>
                    <a:gd name="T8" fmla="*/ 14 w 29"/>
                    <a:gd name="T9" fmla="*/ 28 h 28"/>
                    <a:gd name="T10" fmla="*/ 14 w 29"/>
                    <a:gd name="T11" fmla="*/ 6 h 28"/>
                    <a:gd name="T12" fmla="*/ 22 w 29"/>
                    <a:gd name="T13" fmla="*/ 14 h 28"/>
                    <a:gd name="T14" fmla="*/ 14 w 29"/>
                    <a:gd name="T15" fmla="*/ 22 h 28"/>
                    <a:gd name="T16" fmla="*/ 6 w 29"/>
                    <a:gd name="T17" fmla="*/ 14 h 28"/>
                    <a:gd name="T18" fmla="*/ 14 w 29"/>
                    <a:gd name="T19" fmla="*/ 6 h 28"/>
                    <a:gd name="T20" fmla="*/ 14 w 29"/>
                    <a:gd name="T21" fmla="*/ 6 h 28"/>
                    <a:gd name="T22" fmla="*/ 14 w 29"/>
                    <a:gd name="T23"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8">
                      <a:moveTo>
                        <a:pt x="14" y="28"/>
                      </a:moveTo>
                      <a:cubicBezTo>
                        <a:pt x="22" y="28"/>
                        <a:pt x="29" y="22"/>
                        <a:pt x="29" y="14"/>
                      </a:cubicBezTo>
                      <a:cubicBezTo>
                        <a:pt x="29" y="6"/>
                        <a:pt x="22" y="0"/>
                        <a:pt x="14" y="0"/>
                      </a:cubicBezTo>
                      <a:cubicBezTo>
                        <a:pt x="6" y="0"/>
                        <a:pt x="0" y="6"/>
                        <a:pt x="0" y="14"/>
                      </a:cubicBezTo>
                      <a:cubicBezTo>
                        <a:pt x="0" y="22"/>
                        <a:pt x="6" y="28"/>
                        <a:pt x="14" y="28"/>
                      </a:cubicBezTo>
                      <a:close/>
                      <a:moveTo>
                        <a:pt x="14" y="6"/>
                      </a:moveTo>
                      <a:cubicBezTo>
                        <a:pt x="19" y="6"/>
                        <a:pt x="22" y="10"/>
                        <a:pt x="22" y="14"/>
                      </a:cubicBezTo>
                      <a:cubicBezTo>
                        <a:pt x="22" y="18"/>
                        <a:pt x="19" y="22"/>
                        <a:pt x="14" y="22"/>
                      </a:cubicBezTo>
                      <a:cubicBezTo>
                        <a:pt x="10" y="22"/>
                        <a:pt x="6" y="18"/>
                        <a:pt x="6" y="14"/>
                      </a:cubicBezTo>
                      <a:cubicBezTo>
                        <a:pt x="6" y="10"/>
                        <a:pt x="10" y="6"/>
                        <a:pt x="14" y="6"/>
                      </a:cubicBezTo>
                      <a:close/>
                      <a:moveTo>
                        <a:pt x="14" y="6"/>
                      </a:moveTo>
                      <a:cubicBezTo>
                        <a:pt x="14" y="6"/>
                        <a:pt x="14" y="6"/>
                        <a:pt x="1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56" name="Freeform 86">
                  <a:extLst>
                    <a:ext uri="{FF2B5EF4-FFF2-40B4-BE49-F238E27FC236}">
                      <a16:creationId xmlns:a16="http://schemas.microsoft.com/office/drawing/2014/main" id="{52D96E83-88D7-E8A6-1915-4CADCC52ADC7}"/>
                    </a:ext>
                  </a:extLst>
                </p:cNvPr>
                <p:cNvSpPr>
                  <a:spLocks noEditPoints="1"/>
                </p:cNvSpPr>
                <p:nvPr/>
              </p:nvSpPr>
              <p:spPr bwMode="auto">
                <a:xfrm>
                  <a:off x="305" y="287"/>
                  <a:ext cx="14" cy="11"/>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4" y="6"/>
                      </a:cubicBezTo>
                      <a:cubicBezTo>
                        <a:pt x="2" y="6"/>
                        <a:pt x="0" y="5"/>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57" name="Freeform 87">
                  <a:extLst>
                    <a:ext uri="{FF2B5EF4-FFF2-40B4-BE49-F238E27FC236}">
                      <a16:creationId xmlns:a16="http://schemas.microsoft.com/office/drawing/2014/main" id="{0FA8C82D-5BFA-BE87-D210-667F662CAB96}"/>
                    </a:ext>
                  </a:extLst>
                </p:cNvPr>
                <p:cNvSpPr>
                  <a:spLocks noEditPoints="1"/>
                </p:cNvSpPr>
                <p:nvPr/>
              </p:nvSpPr>
              <p:spPr bwMode="auto">
                <a:xfrm>
                  <a:off x="282" y="287"/>
                  <a:ext cx="12"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58" name="Freeform 88">
                  <a:extLst>
                    <a:ext uri="{FF2B5EF4-FFF2-40B4-BE49-F238E27FC236}">
                      <a16:creationId xmlns:a16="http://schemas.microsoft.com/office/drawing/2014/main" id="{C0DF88C1-87E5-703E-B4D8-0C96D6550F2E}"/>
                    </a:ext>
                  </a:extLst>
                </p:cNvPr>
                <p:cNvSpPr>
                  <a:spLocks noEditPoints="1"/>
                </p:cNvSpPr>
                <p:nvPr/>
              </p:nvSpPr>
              <p:spPr bwMode="auto">
                <a:xfrm>
                  <a:off x="319" y="306"/>
                  <a:ext cx="11"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4"/>
                        <a:pt x="5" y="6"/>
                        <a:pt x="3" y="6"/>
                      </a:cubicBezTo>
                      <a:cubicBezTo>
                        <a:pt x="1" y="6"/>
                        <a:pt x="0" y="4"/>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59" name="Freeform 89">
                  <a:extLst>
                    <a:ext uri="{FF2B5EF4-FFF2-40B4-BE49-F238E27FC236}">
                      <a16:creationId xmlns:a16="http://schemas.microsoft.com/office/drawing/2014/main" id="{ED823D35-D9C5-F1B6-D917-67B1A1676C58}"/>
                    </a:ext>
                  </a:extLst>
                </p:cNvPr>
                <p:cNvSpPr>
                  <a:spLocks noEditPoints="1"/>
                </p:cNvSpPr>
                <p:nvPr/>
              </p:nvSpPr>
              <p:spPr bwMode="auto">
                <a:xfrm>
                  <a:off x="294" y="306"/>
                  <a:ext cx="11"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4"/>
                        <a:pt x="5" y="6"/>
                        <a:pt x="3" y="6"/>
                      </a:cubicBezTo>
                      <a:cubicBezTo>
                        <a:pt x="1" y="6"/>
                        <a:pt x="0" y="4"/>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60" name="Freeform 90">
                  <a:extLst>
                    <a:ext uri="{FF2B5EF4-FFF2-40B4-BE49-F238E27FC236}">
                      <a16:creationId xmlns:a16="http://schemas.microsoft.com/office/drawing/2014/main" id="{FF7B04F8-470C-2DB8-DA5E-BD3749422887}"/>
                    </a:ext>
                  </a:extLst>
                </p:cNvPr>
                <p:cNvSpPr>
                  <a:spLocks noEditPoints="1"/>
                </p:cNvSpPr>
                <p:nvPr/>
              </p:nvSpPr>
              <p:spPr bwMode="auto">
                <a:xfrm>
                  <a:off x="257" y="287"/>
                  <a:ext cx="12"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61" name="Freeform 91">
                  <a:extLst>
                    <a:ext uri="{FF2B5EF4-FFF2-40B4-BE49-F238E27FC236}">
                      <a16:creationId xmlns:a16="http://schemas.microsoft.com/office/drawing/2014/main" id="{4AEDA87F-331B-DD15-AFC6-DFB3EB2AB775}"/>
                    </a:ext>
                  </a:extLst>
                </p:cNvPr>
                <p:cNvSpPr>
                  <a:spLocks noEditPoints="1"/>
                </p:cNvSpPr>
                <p:nvPr/>
              </p:nvSpPr>
              <p:spPr bwMode="auto">
                <a:xfrm>
                  <a:off x="269" y="306"/>
                  <a:ext cx="13" cy="12"/>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4"/>
                        <a:pt x="5" y="6"/>
                        <a:pt x="3" y="6"/>
                      </a:cubicBezTo>
                      <a:cubicBezTo>
                        <a:pt x="2" y="6"/>
                        <a:pt x="0" y="4"/>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62" name="Freeform 92">
                  <a:extLst>
                    <a:ext uri="{FF2B5EF4-FFF2-40B4-BE49-F238E27FC236}">
                      <a16:creationId xmlns:a16="http://schemas.microsoft.com/office/drawing/2014/main" id="{F2D7C778-BE5A-5B05-7235-E1CA4BD03C68}"/>
                    </a:ext>
                  </a:extLst>
                </p:cNvPr>
                <p:cNvSpPr>
                  <a:spLocks noEditPoints="1"/>
                </p:cNvSpPr>
                <p:nvPr/>
              </p:nvSpPr>
              <p:spPr bwMode="auto">
                <a:xfrm>
                  <a:off x="232" y="287"/>
                  <a:ext cx="11"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63" name="Freeform 93">
                  <a:extLst>
                    <a:ext uri="{FF2B5EF4-FFF2-40B4-BE49-F238E27FC236}">
                      <a16:creationId xmlns:a16="http://schemas.microsoft.com/office/drawing/2014/main" id="{FDA4822F-5291-A60E-780E-C206CF8B2EDB}"/>
                    </a:ext>
                  </a:extLst>
                </p:cNvPr>
                <p:cNvSpPr>
                  <a:spLocks noEditPoints="1"/>
                </p:cNvSpPr>
                <p:nvPr/>
              </p:nvSpPr>
              <p:spPr bwMode="auto">
                <a:xfrm>
                  <a:off x="243" y="306"/>
                  <a:ext cx="14" cy="12"/>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4"/>
                        <a:pt x="5" y="6"/>
                        <a:pt x="4" y="6"/>
                      </a:cubicBezTo>
                      <a:cubicBezTo>
                        <a:pt x="2" y="6"/>
                        <a:pt x="0" y="4"/>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64" name="Freeform 94">
                  <a:extLst>
                    <a:ext uri="{FF2B5EF4-FFF2-40B4-BE49-F238E27FC236}">
                      <a16:creationId xmlns:a16="http://schemas.microsoft.com/office/drawing/2014/main" id="{44B85274-4ADF-A017-8D9A-7BA768BF9779}"/>
                    </a:ext>
                  </a:extLst>
                </p:cNvPr>
                <p:cNvSpPr>
                  <a:spLocks noEditPoints="1"/>
                </p:cNvSpPr>
                <p:nvPr/>
              </p:nvSpPr>
              <p:spPr bwMode="auto">
                <a:xfrm>
                  <a:off x="207" y="287"/>
                  <a:ext cx="13" cy="11"/>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3" y="6"/>
                      </a:cubicBezTo>
                      <a:cubicBezTo>
                        <a:pt x="2" y="6"/>
                        <a:pt x="0" y="5"/>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65" name="Freeform 95">
                  <a:extLst>
                    <a:ext uri="{FF2B5EF4-FFF2-40B4-BE49-F238E27FC236}">
                      <a16:creationId xmlns:a16="http://schemas.microsoft.com/office/drawing/2014/main" id="{5F32DBEB-666D-23A2-F911-34025841F868}"/>
                    </a:ext>
                  </a:extLst>
                </p:cNvPr>
                <p:cNvSpPr>
                  <a:spLocks noEditPoints="1"/>
                </p:cNvSpPr>
                <p:nvPr/>
              </p:nvSpPr>
              <p:spPr bwMode="auto">
                <a:xfrm>
                  <a:off x="220" y="306"/>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4"/>
                        <a:pt x="5" y="6"/>
                        <a:pt x="3" y="6"/>
                      </a:cubicBezTo>
                      <a:cubicBezTo>
                        <a:pt x="1" y="6"/>
                        <a:pt x="0" y="4"/>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66" name="Freeform 96">
                  <a:extLst>
                    <a:ext uri="{FF2B5EF4-FFF2-40B4-BE49-F238E27FC236}">
                      <a16:creationId xmlns:a16="http://schemas.microsoft.com/office/drawing/2014/main" id="{90F98287-7CA9-E672-D68C-F7DA37B90F3A}"/>
                    </a:ext>
                  </a:extLst>
                </p:cNvPr>
                <p:cNvSpPr>
                  <a:spLocks noEditPoints="1"/>
                </p:cNvSpPr>
                <p:nvPr/>
              </p:nvSpPr>
              <p:spPr bwMode="auto">
                <a:xfrm>
                  <a:off x="102" y="237"/>
                  <a:ext cx="18" cy="13"/>
                </a:xfrm>
                <a:custGeom>
                  <a:avLst/>
                  <a:gdLst>
                    <a:gd name="T0" fmla="*/ 3 w 9"/>
                    <a:gd name="T1" fmla="*/ 7 h 7"/>
                    <a:gd name="T2" fmla="*/ 6 w 9"/>
                    <a:gd name="T3" fmla="*/ 7 h 7"/>
                    <a:gd name="T4" fmla="*/ 9 w 9"/>
                    <a:gd name="T5" fmla="*/ 4 h 7"/>
                    <a:gd name="T6" fmla="*/ 6 w 9"/>
                    <a:gd name="T7" fmla="*/ 0 h 7"/>
                    <a:gd name="T8" fmla="*/ 3 w 9"/>
                    <a:gd name="T9" fmla="*/ 0 h 7"/>
                    <a:gd name="T10" fmla="*/ 0 w 9"/>
                    <a:gd name="T11" fmla="*/ 4 h 7"/>
                    <a:gd name="T12" fmla="*/ 3 w 9"/>
                    <a:gd name="T13" fmla="*/ 7 h 7"/>
                    <a:gd name="T14" fmla="*/ 3 w 9"/>
                    <a:gd name="T15" fmla="*/ 7 h 7"/>
                    <a:gd name="T16" fmla="*/ 3 w 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3" y="7"/>
                      </a:moveTo>
                      <a:cubicBezTo>
                        <a:pt x="6" y="7"/>
                        <a:pt x="6" y="7"/>
                        <a:pt x="6" y="7"/>
                      </a:cubicBezTo>
                      <a:cubicBezTo>
                        <a:pt x="8" y="7"/>
                        <a:pt x="9" y="5"/>
                        <a:pt x="9" y="4"/>
                      </a:cubicBezTo>
                      <a:cubicBezTo>
                        <a:pt x="9" y="2"/>
                        <a:pt x="8" y="0"/>
                        <a:pt x="6"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67" name="Freeform 97">
                  <a:extLst>
                    <a:ext uri="{FF2B5EF4-FFF2-40B4-BE49-F238E27FC236}">
                      <a16:creationId xmlns:a16="http://schemas.microsoft.com/office/drawing/2014/main" id="{AC94324B-4BDC-30D4-3E0D-C3E65C787DA8}"/>
                    </a:ext>
                  </a:extLst>
                </p:cNvPr>
                <p:cNvSpPr>
                  <a:spLocks noEditPoints="1"/>
                </p:cNvSpPr>
                <p:nvPr/>
              </p:nvSpPr>
              <p:spPr bwMode="auto">
                <a:xfrm>
                  <a:off x="50" y="237"/>
                  <a:ext cx="20" cy="13"/>
                </a:xfrm>
                <a:custGeom>
                  <a:avLst/>
                  <a:gdLst>
                    <a:gd name="T0" fmla="*/ 3 w 10"/>
                    <a:gd name="T1" fmla="*/ 7 h 7"/>
                    <a:gd name="T2" fmla="*/ 7 w 10"/>
                    <a:gd name="T3" fmla="*/ 7 h 7"/>
                    <a:gd name="T4" fmla="*/ 10 w 10"/>
                    <a:gd name="T5" fmla="*/ 4 h 7"/>
                    <a:gd name="T6" fmla="*/ 7 w 10"/>
                    <a:gd name="T7" fmla="*/ 0 h 7"/>
                    <a:gd name="T8" fmla="*/ 3 w 10"/>
                    <a:gd name="T9" fmla="*/ 0 h 7"/>
                    <a:gd name="T10" fmla="*/ 0 w 10"/>
                    <a:gd name="T11" fmla="*/ 4 h 7"/>
                    <a:gd name="T12" fmla="*/ 3 w 10"/>
                    <a:gd name="T13" fmla="*/ 7 h 7"/>
                    <a:gd name="T14" fmla="*/ 3 w 10"/>
                    <a:gd name="T15" fmla="*/ 7 h 7"/>
                    <a:gd name="T16" fmla="*/ 3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7"/>
                      </a:moveTo>
                      <a:cubicBezTo>
                        <a:pt x="7" y="7"/>
                        <a:pt x="7" y="7"/>
                        <a:pt x="7" y="7"/>
                      </a:cubicBezTo>
                      <a:cubicBezTo>
                        <a:pt x="9" y="7"/>
                        <a:pt x="10" y="5"/>
                        <a:pt x="10" y="4"/>
                      </a:cubicBezTo>
                      <a:cubicBezTo>
                        <a:pt x="10" y="2"/>
                        <a:pt x="9" y="0"/>
                        <a:pt x="7" y="0"/>
                      </a:cubicBezTo>
                      <a:cubicBezTo>
                        <a:pt x="3" y="0"/>
                        <a:pt x="3" y="0"/>
                        <a:pt x="3" y="0"/>
                      </a:cubicBezTo>
                      <a:cubicBezTo>
                        <a:pt x="2" y="0"/>
                        <a:pt x="0" y="2"/>
                        <a:pt x="0" y="4"/>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68" name="Freeform 98">
                  <a:extLst>
                    <a:ext uri="{FF2B5EF4-FFF2-40B4-BE49-F238E27FC236}">
                      <a16:creationId xmlns:a16="http://schemas.microsoft.com/office/drawing/2014/main" id="{4450D3A6-CE8C-CF14-EA54-341125ACECBE}"/>
                    </a:ext>
                  </a:extLst>
                </p:cNvPr>
                <p:cNvSpPr>
                  <a:spLocks noEditPoints="1"/>
                </p:cNvSpPr>
                <p:nvPr/>
              </p:nvSpPr>
              <p:spPr bwMode="auto">
                <a:xfrm>
                  <a:off x="75" y="354"/>
                  <a:ext cx="24" cy="14"/>
                </a:xfrm>
                <a:custGeom>
                  <a:avLst/>
                  <a:gdLst>
                    <a:gd name="T0" fmla="*/ 7 w 12"/>
                    <a:gd name="T1" fmla="*/ 0 h 7"/>
                    <a:gd name="T2" fmla="*/ 4 w 12"/>
                    <a:gd name="T3" fmla="*/ 0 h 7"/>
                    <a:gd name="T4" fmla="*/ 0 w 12"/>
                    <a:gd name="T5" fmla="*/ 3 h 7"/>
                    <a:gd name="T6" fmla="*/ 4 w 12"/>
                    <a:gd name="T7" fmla="*/ 7 h 7"/>
                    <a:gd name="T8" fmla="*/ 9 w 12"/>
                    <a:gd name="T9" fmla="*/ 7 h 7"/>
                    <a:gd name="T10" fmla="*/ 12 w 12"/>
                    <a:gd name="T11" fmla="*/ 3 h 7"/>
                    <a:gd name="T12" fmla="*/ 9 w 12"/>
                    <a:gd name="T13" fmla="*/ 0 h 7"/>
                    <a:gd name="T14" fmla="*/ 7 w 12"/>
                    <a:gd name="T15" fmla="*/ 0 h 7"/>
                    <a:gd name="T16" fmla="*/ 7 w 12"/>
                    <a:gd name="T17" fmla="*/ 0 h 7"/>
                    <a:gd name="T18" fmla="*/ 7 w 12"/>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7" y="0"/>
                      </a:moveTo>
                      <a:cubicBezTo>
                        <a:pt x="4" y="0"/>
                        <a:pt x="4" y="0"/>
                        <a:pt x="4" y="0"/>
                      </a:cubicBezTo>
                      <a:cubicBezTo>
                        <a:pt x="2" y="0"/>
                        <a:pt x="0" y="2"/>
                        <a:pt x="0" y="3"/>
                      </a:cubicBezTo>
                      <a:cubicBezTo>
                        <a:pt x="0" y="5"/>
                        <a:pt x="2" y="7"/>
                        <a:pt x="4" y="7"/>
                      </a:cubicBezTo>
                      <a:cubicBezTo>
                        <a:pt x="9" y="7"/>
                        <a:pt x="9" y="7"/>
                        <a:pt x="9" y="7"/>
                      </a:cubicBezTo>
                      <a:cubicBezTo>
                        <a:pt x="10" y="7"/>
                        <a:pt x="12" y="5"/>
                        <a:pt x="12" y="3"/>
                      </a:cubicBezTo>
                      <a:cubicBezTo>
                        <a:pt x="12" y="2"/>
                        <a:pt x="10" y="0"/>
                        <a:pt x="9" y="0"/>
                      </a:cubicBezTo>
                      <a:lnTo>
                        <a:pt x="7" y="0"/>
                      </a:lnTo>
                      <a:close/>
                      <a:moveTo>
                        <a:pt x="7" y="0"/>
                      </a:move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69" name="Freeform 99">
                  <a:extLst>
                    <a:ext uri="{FF2B5EF4-FFF2-40B4-BE49-F238E27FC236}">
                      <a16:creationId xmlns:a16="http://schemas.microsoft.com/office/drawing/2014/main" id="{FE750BC1-A33A-D671-546A-D3995389583A}"/>
                    </a:ext>
                  </a:extLst>
                </p:cNvPr>
                <p:cNvSpPr>
                  <a:spLocks noEditPoints="1"/>
                </p:cNvSpPr>
                <p:nvPr/>
              </p:nvSpPr>
              <p:spPr bwMode="auto">
                <a:xfrm>
                  <a:off x="75" y="237"/>
                  <a:ext cx="20" cy="13"/>
                </a:xfrm>
                <a:custGeom>
                  <a:avLst/>
                  <a:gdLst>
                    <a:gd name="T0" fmla="*/ 4 w 10"/>
                    <a:gd name="T1" fmla="*/ 7 h 7"/>
                    <a:gd name="T2" fmla="*/ 7 w 10"/>
                    <a:gd name="T3" fmla="*/ 7 h 7"/>
                    <a:gd name="T4" fmla="*/ 10 w 10"/>
                    <a:gd name="T5" fmla="*/ 4 h 7"/>
                    <a:gd name="T6" fmla="*/ 7 w 10"/>
                    <a:gd name="T7" fmla="*/ 0 h 7"/>
                    <a:gd name="T8" fmla="*/ 4 w 10"/>
                    <a:gd name="T9" fmla="*/ 0 h 7"/>
                    <a:gd name="T10" fmla="*/ 0 w 10"/>
                    <a:gd name="T11" fmla="*/ 4 h 7"/>
                    <a:gd name="T12" fmla="*/ 4 w 10"/>
                    <a:gd name="T13" fmla="*/ 7 h 7"/>
                    <a:gd name="T14" fmla="*/ 4 w 10"/>
                    <a:gd name="T15" fmla="*/ 7 h 7"/>
                    <a:gd name="T16" fmla="*/ 4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4" y="7"/>
                      </a:moveTo>
                      <a:cubicBezTo>
                        <a:pt x="7" y="7"/>
                        <a:pt x="7" y="7"/>
                        <a:pt x="7" y="7"/>
                      </a:cubicBezTo>
                      <a:cubicBezTo>
                        <a:pt x="9" y="7"/>
                        <a:pt x="10" y="5"/>
                        <a:pt x="10" y="4"/>
                      </a:cubicBezTo>
                      <a:cubicBezTo>
                        <a:pt x="10" y="2"/>
                        <a:pt x="9" y="0"/>
                        <a:pt x="7" y="0"/>
                      </a:cubicBezTo>
                      <a:cubicBezTo>
                        <a:pt x="4" y="0"/>
                        <a:pt x="4" y="0"/>
                        <a:pt x="4" y="0"/>
                      </a:cubicBezTo>
                      <a:cubicBezTo>
                        <a:pt x="2" y="0"/>
                        <a:pt x="0" y="2"/>
                        <a:pt x="0" y="4"/>
                      </a:cubicBezTo>
                      <a:cubicBezTo>
                        <a:pt x="0" y="5"/>
                        <a:pt x="2" y="7"/>
                        <a:pt x="4" y="7"/>
                      </a:cubicBezTo>
                      <a:close/>
                      <a:moveTo>
                        <a:pt x="4" y="7"/>
                      </a:moveTo>
                      <a:cubicBezTo>
                        <a:pt x="4" y="7"/>
                        <a:pt x="4" y="7"/>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70" name="Freeform 100">
                  <a:extLst>
                    <a:ext uri="{FF2B5EF4-FFF2-40B4-BE49-F238E27FC236}">
                      <a16:creationId xmlns:a16="http://schemas.microsoft.com/office/drawing/2014/main" id="{D83B133C-4039-CDEA-458E-65D9176F0098}"/>
                    </a:ext>
                  </a:extLst>
                </p:cNvPr>
                <p:cNvSpPr>
                  <a:spLocks noEditPoints="1"/>
                </p:cNvSpPr>
                <p:nvPr/>
              </p:nvSpPr>
              <p:spPr bwMode="auto">
                <a:xfrm>
                  <a:off x="128" y="237"/>
                  <a:ext cx="17" cy="13"/>
                </a:xfrm>
                <a:custGeom>
                  <a:avLst/>
                  <a:gdLst>
                    <a:gd name="T0" fmla="*/ 3 w 9"/>
                    <a:gd name="T1" fmla="*/ 7 h 7"/>
                    <a:gd name="T2" fmla="*/ 6 w 9"/>
                    <a:gd name="T3" fmla="*/ 7 h 7"/>
                    <a:gd name="T4" fmla="*/ 9 w 9"/>
                    <a:gd name="T5" fmla="*/ 4 h 7"/>
                    <a:gd name="T6" fmla="*/ 6 w 9"/>
                    <a:gd name="T7" fmla="*/ 0 h 7"/>
                    <a:gd name="T8" fmla="*/ 3 w 9"/>
                    <a:gd name="T9" fmla="*/ 0 h 7"/>
                    <a:gd name="T10" fmla="*/ 0 w 9"/>
                    <a:gd name="T11" fmla="*/ 4 h 7"/>
                    <a:gd name="T12" fmla="*/ 3 w 9"/>
                    <a:gd name="T13" fmla="*/ 7 h 7"/>
                    <a:gd name="T14" fmla="*/ 3 w 9"/>
                    <a:gd name="T15" fmla="*/ 7 h 7"/>
                    <a:gd name="T16" fmla="*/ 3 w 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3" y="7"/>
                      </a:moveTo>
                      <a:cubicBezTo>
                        <a:pt x="6" y="7"/>
                        <a:pt x="6" y="7"/>
                        <a:pt x="6" y="7"/>
                      </a:cubicBezTo>
                      <a:cubicBezTo>
                        <a:pt x="8" y="7"/>
                        <a:pt x="9" y="5"/>
                        <a:pt x="9" y="4"/>
                      </a:cubicBezTo>
                      <a:cubicBezTo>
                        <a:pt x="9" y="2"/>
                        <a:pt x="8" y="0"/>
                        <a:pt x="6"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71" name="Freeform 101">
                  <a:extLst>
                    <a:ext uri="{FF2B5EF4-FFF2-40B4-BE49-F238E27FC236}">
                      <a16:creationId xmlns:a16="http://schemas.microsoft.com/office/drawing/2014/main" id="{E51D87B5-82A7-21EE-0D4B-EA0CD39E0552}"/>
                    </a:ext>
                  </a:extLst>
                </p:cNvPr>
                <p:cNvSpPr>
                  <a:spLocks noEditPoints="1"/>
                </p:cNvSpPr>
                <p:nvPr/>
              </p:nvSpPr>
              <p:spPr bwMode="auto">
                <a:xfrm>
                  <a:off x="253" y="237"/>
                  <a:ext cx="19" cy="13"/>
                </a:xfrm>
                <a:custGeom>
                  <a:avLst/>
                  <a:gdLst>
                    <a:gd name="T0" fmla="*/ 4 w 10"/>
                    <a:gd name="T1" fmla="*/ 7 h 7"/>
                    <a:gd name="T2" fmla="*/ 7 w 10"/>
                    <a:gd name="T3" fmla="*/ 7 h 7"/>
                    <a:gd name="T4" fmla="*/ 10 w 10"/>
                    <a:gd name="T5" fmla="*/ 4 h 7"/>
                    <a:gd name="T6" fmla="*/ 7 w 10"/>
                    <a:gd name="T7" fmla="*/ 0 h 7"/>
                    <a:gd name="T8" fmla="*/ 4 w 10"/>
                    <a:gd name="T9" fmla="*/ 0 h 7"/>
                    <a:gd name="T10" fmla="*/ 0 w 10"/>
                    <a:gd name="T11" fmla="*/ 4 h 7"/>
                    <a:gd name="T12" fmla="*/ 4 w 10"/>
                    <a:gd name="T13" fmla="*/ 7 h 7"/>
                    <a:gd name="T14" fmla="*/ 4 w 10"/>
                    <a:gd name="T15" fmla="*/ 7 h 7"/>
                    <a:gd name="T16" fmla="*/ 4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4" y="7"/>
                      </a:moveTo>
                      <a:cubicBezTo>
                        <a:pt x="7" y="7"/>
                        <a:pt x="7" y="7"/>
                        <a:pt x="7" y="7"/>
                      </a:cubicBezTo>
                      <a:cubicBezTo>
                        <a:pt x="9" y="7"/>
                        <a:pt x="10" y="5"/>
                        <a:pt x="10" y="4"/>
                      </a:cubicBezTo>
                      <a:cubicBezTo>
                        <a:pt x="10" y="2"/>
                        <a:pt x="9" y="0"/>
                        <a:pt x="7" y="0"/>
                      </a:cubicBezTo>
                      <a:cubicBezTo>
                        <a:pt x="4" y="0"/>
                        <a:pt x="4" y="0"/>
                        <a:pt x="4" y="0"/>
                      </a:cubicBezTo>
                      <a:cubicBezTo>
                        <a:pt x="2" y="0"/>
                        <a:pt x="0" y="2"/>
                        <a:pt x="0" y="4"/>
                      </a:cubicBezTo>
                      <a:cubicBezTo>
                        <a:pt x="0" y="5"/>
                        <a:pt x="2" y="7"/>
                        <a:pt x="4" y="7"/>
                      </a:cubicBezTo>
                      <a:close/>
                      <a:moveTo>
                        <a:pt x="4" y="7"/>
                      </a:moveTo>
                      <a:cubicBezTo>
                        <a:pt x="4" y="7"/>
                        <a:pt x="4" y="7"/>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72" name="Freeform 102">
                  <a:extLst>
                    <a:ext uri="{FF2B5EF4-FFF2-40B4-BE49-F238E27FC236}">
                      <a16:creationId xmlns:a16="http://schemas.microsoft.com/office/drawing/2014/main" id="{3A38E8FC-71A2-41B6-D804-C373872CCF33}"/>
                    </a:ext>
                  </a:extLst>
                </p:cNvPr>
                <p:cNvSpPr>
                  <a:spLocks noEditPoints="1"/>
                </p:cNvSpPr>
                <p:nvPr/>
              </p:nvSpPr>
              <p:spPr bwMode="auto">
                <a:xfrm>
                  <a:off x="228" y="237"/>
                  <a:ext cx="19" cy="13"/>
                </a:xfrm>
                <a:custGeom>
                  <a:avLst/>
                  <a:gdLst>
                    <a:gd name="T0" fmla="*/ 3 w 10"/>
                    <a:gd name="T1" fmla="*/ 7 h 7"/>
                    <a:gd name="T2" fmla="*/ 7 w 10"/>
                    <a:gd name="T3" fmla="*/ 7 h 7"/>
                    <a:gd name="T4" fmla="*/ 10 w 10"/>
                    <a:gd name="T5" fmla="*/ 4 h 7"/>
                    <a:gd name="T6" fmla="*/ 7 w 10"/>
                    <a:gd name="T7" fmla="*/ 0 h 7"/>
                    <a:gd name="T8" fmla="*/ 3 w 10"/>
                    <a:gd name="T9" fmla="*/ 0 h 7"/>
                    <a:gd name="T10" fmla="*/ 0 w 10"/>
                    <a:gd name="T11" fmla="*/ 4 h 7"/>
                    <a:gd name="T12" fmla="*/ 3 w 10"/>
                    <a:gd name="T13" fmla="*/ 7 h 7"/>
                    <a:gd name="T14" fmla="*/ 3 w 10"/>
                    <a:gd name="T15" fmla="*/ 7 h 7"/>
                    <a:gd name="T16" fmla="*/ 3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7"/>
                      </a:moveTo>
                      <a:cubicBezTo>
                        <a:pt x="7" y="7"/>
                        <a:pt x="7" y="7"/>
                        <a:pt x="7" y="7"/>
                      </a:cubicBezTo>
                      <a:cubicBezTo>
                        <a:pt x="8" y="7"/>
                        <a:pt x="10" y="5"/>
                        <a:pt x="10" y="4"/>
                      </a:cubicBezTo>
                      <a:cubicBezTo>
                        <a:pt x="10" y="2"/>
                        <a:pt x="8" y="0"/>
                        <a:pt x="7" y="0"/>
                      </a:cubicBezTo>
                      <a:cubicBezTo>
                        <a:pt x="3" y="0"/>
                        <a:pt x="3" y="0"/>
                        <a:pt x="3" y="0"/>
                      </a:cubicBezTo>
                      <a:cubicBezTo>
                        <a:pt x="2" y="0"/>
                        <a:pt x="0" y="2"/>
                        <a:pt x="0" y="4"/>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73" name="Freeform 103">
                  <a:extLst>
                    <a:ext uri="{FF2B5EF4-FFF2-40B4-BE49-F238E27FC236}">
                      <a16:creationId xmlns:a16="http://schemas.microsoft.com/office/drawing/2014/main" id="{4C74789B-B142-1F80-354F-A6D53B597FC4}"/>
                    </a:ext>
                  </a:extLst>
                </p:cNvPr>
                <p:cNvSpPr>
                  <a:spLocks noEditPoints="1"/>
                </p:cNvSpPr>
                <p:nvPr/>
              </p:nvSpPr>
              <p:spPr bwMode="auto">
                <a:xfrm>
                  <a:off x="305" y="237"/>
                  <a:ext cx="18" cy="13"/>
                </a:xfrm>
                <a:custGeom>
                  <a:avLst/>
                  <a:gdLst>
                    <a:gd name="T0" fmla="*/ 3 w 9"/>
                    <a:gd name="T1" fmla="*/ 7 h 7"/>
                    <a:gd name="T2" fmla="*/ 6 w 9"/>
                    <a:gd name="T3" fmla="*/ 7 h 7"/>
                    <a:gd name="T4" fmla="*/ 9 w 9"/>
                    <a:gd name="T5" fmla="*/ 4 h 7"/>
                    <a:gd name="T6" fmla="*/ 6 w 9"/>
                    <a:gd name="T7" fmla="*/ 0 h 7"/>
                    <a:gd name="T8" fmla="*/ 3 w 9"/>
                    <a:gd name="T9" fmla="*/ 0 h 7"/>
                    <a:gd name="T10" fmla="*/ 0 w 9"/>
                    <a:gd name="T11" fmla="*/ 4 h 7"/>
                    <a:gd name="T12" fmla="*/ 3 w 9"/>
                    <a:gd name="T13" fmla="*/ 7 h 7"/>
                    <a:gd name="T14" fmla="*/ 3 w 9"/>
                    <a:gd name="T15" fmla="*/ 7 h 7"/>
                    <a:gd name="T16" fmla="*/ 3 w 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3" y="7"/>
                      </a:moveTo>
                      <a:cubicBezTo>
                        <a:pt x="6" y="7"/>
                        <a:pt x="6" y="7"/>
                        <a:pt x="6" y="7"/>
                      </a:cubicBezTo>
                      <a:cubicBezTo>
                        <a:pt x="8" y="7"/>
                        <a:pt x="9" y="5"/>
                        <a:pt x="9" y="4"/>
                      </a:cubicBezTo>
                      <a:cubicBezTo>
                        <a:pt x="9" y="2"/>
                        <a:pt x="8" y="0"/>
                        <a:pt x="6"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74" name="Freeform 104">
                  <a:extLst>
                    <a:ext uri="{FF2B5EF4-FFF2-40B4-BE49-F238E27FC236}">
                      <a16:creationId xmlns:a16="http://schemas.microsoft.com/office/drawing/2014/main" id="{44A915EE-7410-B88B-0942-768249CAECE6}"/>
                    </a:ext>
                  </a:extLst>
                </p:cNvPr>
                <p:cNvSpPr>
                  <a:spLocks noEditPoints="1"/>
                </p:cNvSpPr>
                <p:nvPr/>
              </p:nvSpPr>
              <p:spPr bwMode="auto">
                <a:xfrm>
                  <a:off x="330" y="237"/>
                  <a:ext cx="18" cy="13"/>
                </a:xfrm>
                <a:custGeom>
                  <a:avLst/>
                  <a:gdLst>
                    <a:gd name="T0" fmla="*/ 3 w 9"/>
                    <a:gd name="T1" fmla="*/ 7 h 7"/>
                    <a:gd name="T2" fmla="*/ 6 w 9"/>
                    <a:gd name="T3" fmla="*/ 7 h 7"/>
                    <a:gd name="T4" fmla="*/ 9 w 9"/>
                    <a:gd name="T5" fmla="*/ 4 h 7"/>
                    <a:gd name="T6" fmla="*/ 6 w 9"/>
                    <a:gd name="T7" fmla="*/ 0 h 7"/>
                    <a:gd name="T8" fmla="*/ 3 w 9"/>
                    <a:gd name="T9" fmla="*/ 0 h 7"/>
                    <a:gd name="T10" fmla="*/ 0 w 9"/>
                    <a:gd name="T11" fmla="*/ 4 h 7"/>
                    <a:gd name="T12" fmla="*/ 3 w 9"/>
                    <a:gd name="T13" fmla="*/ 7 h 7"/>
                    <a:gd name="T14" fmla="*/ 3 w 9"/>
                    <a:gd name="T15" fmla="*/ 7 h 7"/>
                    <a:gd name="T16" fmla="*/ 3 w 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3" y="7"/>
                      </a:moveTo>
                      <a:cubicBezTo>
                        <a:pt x="6" y="7"/>
                        <a:pt x="6" y="7"/>
                        <a:pt x="6" y="7"/>
                      </a:cubicBezTo>
                      <a:cubicBezTo>
                        <a:pt x="8" y="7"/>
                        <a:pt x="9" y="5"/>
                        <a:pt x="9" y="4"/>
                      </a:cubicBezTo>
                      <a:cubicBezTo>
                        <a:pt x="9" y="2"/>
                        <a:pt x="8" y="0"/>
                        <a:pt x="6"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75" name="Freeform 105">
                  <a:extLst>
                    <a:ext uri="{FF2B5EF4-FFF2-40B4-BE49-F238E27FC236}">
                      <a16:creationId xmlns:a16="http://schemas.microsoft.com/office/drawing/2014/main" id="{DB5CB181-8CE3-E281-C6C1-C23AF8F5E077}"/>
                    </a:ext>
                  </a:extLst>
                </p:cNvPr>
                <p:cNvSpPr>
                  <a:spLocks noEditPoints="1"/>
                </p:cNvSpPr>
                <p:nvPr/>
              </p:nvSpPr>
              <p:spPr bwMode="auto">
                <a:xfrm>
                  <a:off x="203" y="237"/>
                  <a:ext cx="19" cy="13"/>
                </a:xfrm>
                <a:custGeom>
                  <a:avLst/>
                  <a:gdLst>
                    <a:gd name="T0" fmla="*/ 3 w 10"/>
                    <a:gd name="T1" fmla="*/ 7 h 7"/>
                    <a:gd name="T2" fmla="*/ 7 w 10"/>
                    <a:gd name="T3" fmla="*/ 7 h 7"/>
                    <a:gd name="T4" fmla="*/ 10 w 10"/>
                    <a:gd name="T5" fmla="*/ 4 h 7"/>
                    <a:gd name="T6" fmla="*/ 7 w 10"/>
                    <a:gd name="T7" fmla="*/ 0 h 7"/>
                    <a:gd name="T8" fmla="*/ 3 w 10"/>
                    <a:gd name="T9" fmla="*/ 0 h 7"/>
                    <a:gd name="T10" fmla="*/ 0 w 10"/>
                    <a:gd name="T11" fmla="*/ 4 h 7"/>
                    <a:gd name="T12" fmla="*/ 3 w 10"/>
                    <a:gd name="T13" fmla="*/ 7 h 7"/>
                    <a:gd name="T14" fmla="*/ 3 w 10"/>
                    <a:gd name="T15" fmla="*/ 7 h 7"/>
                    <a:gd name="T16" fmla="*/ 3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7"/>
                      </a:moveTo>
                      <a:cubicBezTo>
                        <a:pt x="7" y="7"/>
                        <a:pt x="7" y="7"/>
                        <a:pt x="7" y="7"/>
                      </a:cubicBezTo>
                      <a:cubicBezTo>
                        <a:pt x="8" y="7"/>
                        <a:pt x="10" y="5"/>
                        <a:pt x="10" y="4"/>
                      </a:cubicBezTo>
                      <a:cubicBezTo>
                        <a:pt x="10" y="2"/>
                        <a:pt x="8" y="0"/>
                        <a:pt x="7" y="0"/>
                      </a:cubicBezTo>
                      <a:cubicBezTo>
                        <a:pt x="3" y="0"/>
                        <a:pt x="3" y="0"/>
                        <a:pt x="3" y="0"/>
                      </a:cubicBezTo>
                      <a:cubicBezTo>
                        <a:pt x="2" y="0"/>
                        <a:pt x="0" y="2"/>
                        <a:pt x="0" y="4"/>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76" name="Freeform 106">
                  <a:extLst>
                    <a:ext uri="{FF2B5EF4-FFF2-40B4-BE49-F238E27FC236}">
                      <a16:creationId xmlns:a16="http://schemas.microsoft.com/office/drawing/2014/main" id="{DF94FD30-8197-A214-F835-51A59F2A118E}"/>
                    </a:ext>
                  </a:extLst>
                </p:cNvPr>
                <p:cNvSpPr>
                  <a:spLocks noEditPoints="1"/>
                </p:cNvSpPr>
                <p:nvPr/>
              </p:nvSpPr>
              <p:spPr bwMode="auto">
                <a:xfrm>
                  <a:off x="153" y="237"/>
                  <a:ext cx="17" cy="13"/>
                </a:xfrm>
                <a:custGeom>
                  <a:avLst/>
                  <a:gdLst>
                    <a:gd name="T0" fmla="*/ 3 w 9"/>
                    <a:gd name="T1" fmla="*/ 7 h 7"/>
                    <a:gd name="T2" fmla="*/ 6 w 9"/>
                    <a:gd name="T3" fmla="*/ 7 h 7"/>
                    <a:gd name="T4" fmla="*/ 9 w 9"/>
                    <a:gd name="T5" fmla="*/ 4 h 7"/>
                    <a:gd name="T6" fmla="*/ 6 w 9"/>
                    <a:gd name="T7" fmla="*/ 0 h 7"/>
                    <a:gd name="T8" fmla="*/ 3 w 9"/>
                    <a:gd name="T9" fmla="*/ 0 h 7"/>
                    <a:gd name="T10" fmla="*/ 0 w 9"/>
                    <a:gd name="T11" fmla="*/ 4 h 7"/>
                    <a:gd name="T12" fmla="*/ 3 w 9"/>
                    <a:gd name="T13" fmla="*/ 7 h 7"/>
                    <a:gd name="T14" fmla="*/ 3 w 9"/>
                    <a:gd name="T15" fmla="*/ 7 h 7"/>
                    <a:gd name="T16" fmla="*/ 3 w 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3" y="7"/>
                      </a:moveTo>
                      <a:cubicBezTo>
                        <a:pt x="6" y="7"/>
                        <a:pt x="6" y="7"/>
                        <a:pt x="6" y="7"/>
                      </a:cubicBezTo>
                      <a:cubicBezTo>
                        <a:pt x="8" y="7"/>
                        <a:pt x="9" y="5"/>
                        <a:pt x="9" y="4"/>
                      </a:cubicBezTo>
                      <a:cubicBezTo>
                        <a:pt x="9" y="2"/>
                        <a:pt x="8" y="0"/>
                        <a:pt x="6"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77" name="Freeform 107">
                  <a:extLst>
                    <a:ext uri="{FF2B5EF4-FFF2-40B4-BE49-F238E27FC236}">
                      <a16:creationId xmlns:a16="http://schemas.microsoft.com/office/drawing/2014/main" id="{3B41F35C-3D2F-11CF-8DFC-4B0E8CE42450}"/>
                    </a:ext>
                  </a:extLst>
                </p:cNvPr>
                <p:cNvSpPr>
                  <a:spLocks noEditPoints="1"/>
                </p:cNvSpPr>
                <p:nvPr/>
              </p:nvSpPr>
              <p:spPr bwMode="auto">
                <a:xfrm>
                  <a:off x="178" y="237"/>
                  <a:ext cx="19" cy="13"/>
                </a:xfrm>
                <a:custGeom>
                  <a:avLst/>
                  <a:gdLst>
                    <a:gd name="T0" fmla="*/ 3 w 10"/>
                    <a:gd name="T1" fmla="*/ 7 h 7"/>
                    <a:gd name="T2" fmla="*/ 6 w 10"/>
                    <a:gd name="T3" fmla="*/ 7 h 7"/>
                    <a:gd name="T4" fmla="*/ 10 w 10"/>
                    <a:gd name="T5" fmla="*/ 4 h 7"/>
                    <a:gd name="T6" fmla="*/ 6 w 10"/>
                    <a:gd name="T7" fmla="*/ 0 h 7"/>
                    <a:gd name="T8" fmla="*/ 3 w 10"/>
                    <a:gd name="T9" fmla="*/ 0 h 7"/>
                    <a:gd name="T10" fmla="*/ 0 w 10"/>
                    <a:gd name="T11" fmla="*/ 4 h 7"/>
                    <a:gd name="T12" fmla="*/ 3 w 10"/>
                    <a:gd name="T13" fmla="*/ 7 h 7"/>
                    <a:gd name="T14" fmla="*/ 3 w 10"/>
                    <a:gd name="T15" fmla="*/ 7 h 7"/>
                    <a:gd name="T16" fmla="*/ 3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7"/>
                      </a:moveTo>
                      <a:cubicBezTo>
                        <a:pt x="6" y="7"/>
                        <a:pt x="6" y="7"/>
                        <a:pt x="6" y="7"/>
                      </a:cubicBezTo>
                      <a:cubicBezTo>
                        <a:pt x="8" y="7"/>
                        <a:pt x="10" y="5"/>
                        <a:pt x="10" y="4"/>
                      </a:cubicBezTo>
                      <a:cubicBezTo>
                        <a:pt x="10" y="2"/>
                        <a:pt x="8" y="0"/>
                        <a:pt x="6"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78" name="Freeform 108">
                  <a:extLst>
                    <a:ext uri="{FF2B5EF4-FFF2-40B4-BE49-F238E27FC236}">
                      <a16:creationId xmlns:a16="http://schemas.microsoft.com/office/drawing/2014/main" id="{DE373985-0C87-A364-392F-ED4C4259C9DB}"/>
                    </a:ext>
                  </a:extLst>
                </p:cNvPr>
                <p:cNvSpPr>
                  <a:spLocks noEditPoints="1"/>
                </p:cNvSpPr>
                <p:nvPr/>
              </p:nvSpPr>
              <p:spPr bwMode="auto">
                <a:xfrm>
                  <a:off x="278" y="237"/>
                  <a:ext cx="20" cy="13"/>
                </a:xfrm>
                <a:custGeom>
                  <a:avLst/>
                  <a:gdLst>
                    <a:gd name="T0" fmla="*/ 4 w 10"/>
                    <a:gd name="T1" fmla="*/ 7 h 7"/>
                    <a:gd name="T2" fmla="*/ 7 w 10"/>
                    <a:gd name="T3" fmla="*/ 7 h 7"/>
                    <a:gd name="T4" fmla="*/ 10 w 10"/>
                    <a:gd name="T5" fmla="*/ 4 h 7"/>
                    <a:gd name="T6" fmla="*/ 7 w 10"/>
                    <a:gd name="T7" fmla="*/ 0 h 7"/>
                    <a:gd name="T8" fmla="*/ 4 w 10"/>
                    <a:gd name="T9" fmla="*/ 0 h 7"/>
                    <a:gd name="T10" fmla="*/ 0 w 10"/>
                    <a:gd name="T11" fmla="*/ 4 h 7"/>
                    <a:gd name="T12" fmla="*/ 4 w 10"/>
                    <a:gd name="T13" fmla="*/ 7 h 7"/>
                    <a:gd name="T14" fmla="*/ 4 w 10"/>
                    <a:gd name="T15" fmla="*/ 7 h 7"/>
                    <a:gd name="T16" fmla="*/ 4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4" y="7"/>
                      </a:moveTo>
                      <a:cubicBezTo>
                        <a:pt x="7" y="7"/>
                        <a:pt x="7" y="7"/>
                        <a:pt x="7" y="7"/>
                      </a:cubicBezTo>
                      <a:cubicBezTo>
                        <a:pt x="9" y="7"/>
                        <a:pt x="10" y="5"/>
                        <a:pt x="10" y="4"/>
                      </a:cubicBezTo>
                      <a:cubicBezTo>
                        <a:pt x="10" y="2"/>
                        <a:pt x="9" y="0"/>
                        <a:pt x="7" y="0"/>
                      </a:cubicBezTo>
                      <a:cubicBezTo>
                        <a:pt x="4" y="0"/>
                        <a:pt x="4" y="0"/>
                        <a:pt x="4" y="0"/>
                      </a:cubicBezTo>
                      <a:cubicBezTo>
                        <a:pt x="2" y="0"/>
                        <a:pt x="0" y="2"/>
                        <a:pt x="0" y="4"/>
                      </a:cubicBezTo>
                      <a:cubicBezTo>
                        <a:pt x="0" y="5"/>
                        <a:pt x="2" y="7"/>
                        <a:pt x="4" y="7"/>
                      </a:cubicBezTo>
                      <a:close/>
                      <a:moveTo>
                        <a:pt x="4" y="7"/>
                      </a:moveTo>
                      <a:cubicBezTo>
                        <a:pt x="4" y="7"/>
                        <a:pt x="4" y="7"/>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79" name="Freeform 109">
                  <a:extLst>
                    <a:ext uri="{FF2B5EF4-FFF2-40B4-BE49-F238E27FC236}">
                      <a16:creationId xmlns:a16="http://schemas.microsoft.com/office/drawing/2014/main" id="{5D28611D-6EE3-2FB8-7029-0F4BB5F32A05}"/>
                    </a:ext>
                  </a:extLst>
                </p:cNvPr>
                <p:cNvSpPr>
                  <a:spLocks noEditPoints="1"/>
                </p:cNvSpPr>
                <p:nvPr/>
              </p:nvSpPr>
              <p:spPr bwMode="auto">
                <a:xfrm>
                  <a:off x="25" y="237"/>
                  <a:ext cx="19" cy="13"/>
                </a:xfrm>
                <a:custGeom>
                  <a:avLst/>
                  <a:gdLst>
                    <a:gd name="T0" fmla="*/ 3 w 10"/>
                    <a:gd name="T1" fmla="*/ 7 h 7"/>
                    <a:gd name="T2" fmla="*/ 7 w 10"/>
                    <a:gd name="T3" fmla="*/ 7 h 7"/>
                    <a:gd name="T4" fmla="*/ 10 w 10"/>
                    <a:gd name="T5" fmla="*/ 4 h 7"/>
                    <a:gd name="T6" fmla="*/ 7 w 10"/>
                    <a:gd name="T7" fmla="*/ 0 h 7"/>
                    <a:gd name="T8" fmla="*/ 3 w 10"/>
                    <a:gd name="T9" fmla="*/ 0 h 7"/>
                    <a:gd name="T10" fmla="*/ 0 w 10"/>
                    <a:gd name="T11" fmla="*/ 4 h 7"/>
                    <a:gd name="T12" fmla="*/ 3 w 10"/>
                    <a:gd name="T13" fmla="*/ 7 h 7"/>
                    <a:gd name="T14" fmla="*/ 3 w 10"/>
                    <a:gd name="T15" fmla="*/ 7 h 7"/>
                    <a:gd name="T16" fmla="*/ 3 w 10"/>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7"/>
                      </a:moveTo>
                      <a:cubicBezTo>
                        <a:pt x="7" y="7"/>
                        <a:pt x="7" y="7"/>
                        <a:pt x="7" y="7"/>
                      </a:cubicBezTo>
                      <a:cubicBezTo>
                        <a:pt x="8" y="7"/>
                        <a:pt x="10" y="5"/>
                        <a:pt x="10" y="4"/>
                      </a:cubicBezTo>
                      <a:cubicBezTo>
                        <a:pt x="10" y="2"/>
                        <a:pt x="8" y="0"/>
                        <a:pt x="7" y="0"/>
                      </a:cubicBezTo>
                      <a:cubicBezTo>
                        <a:pt x="3" y="0"/>
                        <a:pt x="3" y="0"/>
                        <a:pt x="3" y="0"/>
                      </a:cubicBezTo>
                      <a:cubicBezTo>
                        <a:pt x="2" y="0"/>
                        <a:pt x="0" y="2"/>
                        <a:pt x="0" y="4"/>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80" name="Freeform 110">
                  <a:extLst>
                    <a:ext uri="{FF2B5EF4-FFF2-40B4-BE49-F238E27FC236}">
                      <a16:creationId xmlns:a16="http://schemas.microsoft.com/office/drawing/2014/main" id="{3256AC4E-BCF0-292F-BFB3-645D8F86AE0F}"/>
                    </a:ext>
                  </a:extLst>
                </p:cNvPr>
                <p:cNvSpPr>
                  <a:spLocks noEditPoints="1"/>
                </p:cNvSpPr>
                <p:nvPr/>
              </p:nvSpPr>
              <p:spPr bwMode="auto">
                <a:xfrm>
                  <a:off x="356" y="341"/>
                  <a:ext cx="17" cy="17"/>
                </a:xfrm>
                <a:custGeom>
                  <a:avLst/>
                  <a:gdLst>
                    <a:gd name="T0" fmla="*/ 2 w 9"/>
                    <a:gd name="T1" fmla="*/ 9 h 9"/>
                    <a:gd name="T2" fmla="*/ 4 w 9"/>
                    <a:gd name="T3" fmla="*/ 9 h 9"/>
                    <a:gd name="T4" fmla="*/ 6 w 9"/>
                    <a:gd name="T5" fmla="*/ 8 h 9"/>
                    <a:gd name="T6" fmla="*/ 8 w 9"/>
                    <a:gd name="T7" fmla="*/ 5 h 9"/>
                    <a:gd name="T8" fmla="*/ 7 w 9"/>
                    <a:gd name="T9" fmla="*/ 1 h 9"/>
                    <a:gd name="T10" fmla="*/ 3 w 9"/>
                    <a:gd name="T11" fmla="*/ 2 h 9"/>
                    <a:gd name="T12" fmla="*/ 1 w 9"/>
                    <a:gd name="T13" fmla="*/ 4 h 9"/>
                    <a:gd name="T14" fmla="*/ 2 w 9"/>
                    <a:gd name="T15" fmla="*/ 9 h 9"/>
                    <a:gd name="T16" fmla="*/ 2 w 9"/>
                    <a:gd name="T17" fmla="*/ 9 h 9"/>
                    <a:gd name="T18" fmla="*/ 2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9"/>
                      </a:moveTo>
                      <a:cubicBezTo>
                        <a:pt x="2" y="9"/>
                        <a:pt x="3" y="9"/>
                        <a:pt x="4" y="9"/>
                      </a:cubicBezTo>
                      <a:cubicBezTo>
                        <a:pt x="5" y="9"/>
                        <a:pt x="5" y="9"/>
                        <a:pt x="6" y="8"/>
                      </a:cubicBezTo>
                      <a:cubicBezTo>
                        <a:pt x="7" y="7"/>
                        <a:pt x="8" y="6"/>
                        <a:pt x="8" y="5"/>
                      </a:cubicBezTo>
                      <a:cubicBezTo>
                        <a:pt x="9" y="3"/>
                        <a:pt x="8" y="1"/>
                        <a:pt x="7" y="1"/>
                      </a:cubicBezTo>
                      <a:cubicBezTo>
                        <a:pt x="5" y="0"/>
                        <a:pt x="3" y="1"/>
                        <a:pt x="3" y="2"/>
                      </a:cubicBezTo>
                      <a:cubicBezTo>
                        <a:pt x="2" y="3"/>
                        <a:pt x="2" y="4"/>
                        <a:pt x="1" y="4"/>
                      </a:cubicBezTo>
                      <a:cubicBezTo>
                        <a:pt x="0" y="6"/>
                        <a:pt x="0" y="8"/>
                        <a:pt x="2" y="9"/>
                      </a:cubicBezTo>
                      <a:close/>
                      <a:moveTo>
                        <a:pt x="2" y="9"/>
                      </a:moveTo>
                      <a:cubicBezTo>
                        <a:pt x="2" y="9"/>
                        <a:pt x="2" y="9"/>
                        <a:pt x="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81" name="Freeform 111">
                  <a:extLst>
                    <a:ext uri="{FF2B5EF4-FFF2-40B4-BE49-F238E27FC236}">
                      <a16:creationId xmlns:a16="http://schemas.microsoft.com/office/drawing/2014/main" id="{BD5A43FF-FF8B-ACDE-C776-23256ABD527D}"/>
                    </a:ext>
                  </a:extLst>
                </p:cNvPr>
                <p:cNvSpPr>
                  <a:spLocks noEditPoints="1"/>
                </p:cNvSpPr>
                <p:nvPr/>
              </p:nvSpPr>
              <p:spPr bwMode="auto">
                <a:xfrm>
                  <a:off x="4" y="269"/>
                  <a:ext cx="11" cy="18"/>
                </a:xfrm>
                <a:custGeom>
                  <a:avLst/>
                  <a:gdLst>
                    <a:gd name="T0" fmla="*/ 3 w 6"/>
                    <a:gd name="T1" fmla="*/ 9 h 9"/>
                    <a:gd name="T2" fmla="*/ 6 w 6"/>
                    <a:gd name="T3" fmla="*/ 6 h 9"/>
                    <a:gd name="T4" fmla="*/ 6 w 6"/>
                    <a:gd name="T5" fmla="*/ 3 h 9"/>
                    <a:gd name="T6" fmla="*/ 3 w 6"/>
                    <a:gd name="T7" fmla="*/ 0 h 9"/>
                    <a:gd name="T8" fmla="*/ 0 w 6"/>
                    <a:gd name="T9" fmla="*/ 3 h 9"/>
                    <a:gd name="T10" fmla="*/ 0 w 6"/>
                    <a:gd name="T11" fmla="*/ 6 h 9"/>
                    <a:gd name="T12" fmla="*/ 3 w 6"/>
                    <a:gd name="T13" fmla="*/ 9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5" y="9"/>
                        <a:pt x="6" y="8"/>
                        <a:pt x="6" y="6"/>
                      </a:cubicBezTo>
                      <a:cubicBezTo>
                        <a:pt x="6" y="3"/>
                        <a:pt x="6" y="3"/>
                        <a:pt x="6" y="3"/>
                      </a:cubicBezTo>
                      <a:cubicBezTo>
                        <a:pt x="6" y="1"/>
                        <a:pt x="5" y="0"/>
                        <a:pt x="3" y="0"/>
                      </a:cubicBezTo>
                      <a:cubicBezTo>
                        <a:pt x="1" y="0"/>
                        <a:pt x="0" y="1"/>
                        <a:pt x="0" y="3"/>
                      </a:cubicBezTo>
                      <a:cubicBezTo>
                        <a:pt x="0" y="6"/>
                        <a:pt x="0" y="6"/>
                        <a:pt x="0" y="6"/>
                      </a:cubicBezTo>
                      <a:cubicBezTo>
                        <a:pt x="0" y="8"/>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82" name="Freeform 112">
                  <a:extLst>
                    <a:ext uri="{FF2B5EF4-FFF2-40B4-BE49-F238E27FC236}">
                      <a16:creationId xmlns:a16="http://schemas.microsoft.com/office/drawing/2014/main" id="{8909E7DD-3263-6F66-AC64-3AF884E2F7E6}"/>
                    </a:ext>
                  </a:extLst>
                </p:cNvPr>
                <p:cNvSpPr>
                  <a:spLocks noEditPoints="1"/>
                </p:cNvSpPr>
                <p:nvPr/>
              </p:nvSpPr>
              <p:spPr bwMode="auto">
                <a:xfrm>
                  <a:off x="4" y="294"/>
                  <a:ext cx="11" cy="20"/>
                </a:xfrm>
                <a:custGeom>
                  <a:avLst/>
                  <a:gdLst>
                    <a:gd name="T0" fmla="*/ 3 w 6"/>
                    <a:gd name="T1" fmla="*/ 10 h 10"/>
                    <a:gd name="T2" fmla="*/ 6 w 6"/>
                    <a:gd name="T3" fmla="*/ 6 h 10"/>
                    <a:gd name="T4" fmla="*/ 6 w 6"/>
                    <a:gd name="T5" fmla="*/ 3 h 10"/>
                    <a:gd name="T6" fmla="*/ 3 w 6"/>
                    <a:gd name="T7" fmla="*/ 0 h 10"/>
                    <a:gd name="T8" fmla="*/ 0 w 6"/>
                    <a:gd name="T9" fmla="*/ 3 h 10"/>
                    <a:gd name="T10" fmla="*/ 0 w 6"/>
                    <a:gd name="T11" fmla="*/ 6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6"/>
                      </a:cubicBezTo>
                      <a:cubicBezTo>
                        <a:pt x="6" y="3"/>
                        <a:pt x="6" y="3"/>
                        <a:pt x="6" y="3"/>
                      </a:cubicBezTo>
                      <a:cubicBezTo>
                        <a:pt x="6" y="1"/>
                        <a:pt x="5" y="0"/>
                        <a:pt x="3" y="0"/>
                      </a:cubicBezTo>
                      <a:cubicBezTo>
                        <a:pt x="1" y="0"/>
                        <a:pt x="0" y="1"/>
                        <a:pt x="0" y="3"/>
                      </a:cubicBezTo>
                      <a:cubicBezTo>
                        <a:pt x="0" y="6"/>
                        <a:pt x="0" y="6"/>
                        <a:pt x="0" y="6"/>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83" name="Freeform 113">
                  <a:extLst>
                    <a:ext uri="{FF2B5EF4-FFF2-40B4-BE49-F238E27FC236}">
                      <a16:creationId xmlns:a16="http://schemas.microsoft.com/office/drawing/2014/main" id="{8B5C39F8-B37B-DB03-5994-C41C12F73DF1}"/>
                    </a:ext>
                  </a:extLst>
                </p:cNvPr>
                <p:cNvSpPr>
                  <a:spLocks noEditPoints="1"/>
                </p:cNvSpPr>
                <p:nvPr/>
              </p:nvSpPr>
              <p:spPr bwMode="auto">
                <a:xfrm>
                  <a:off x="128" y="354"/>
                  <a:ext cx="21" cy="14"/>
                </a:xfrm>
                <a:custGeom>
                  <a:avLst/>
                  <a:gdLst>
                    <a:gd name="T0" fmla="*/ 8 w 11"/>
                    <a:gd name="T1" fmla="*/ 0 h 7"/>
                    <a:gd name="T2" fmla="*/ 3 w 11"/>
                    <a:gd name="T3" fmla="*/ 0 h 7"/>
                    <a:gd name="T4" fmla="*/ 0 w 11"/>
                    <a:gd name="T5" fmla="*/ 3 h 7"/>
                    <a:gd name="T6" fmla="*/ 3 w 11"/>
                    <a:gd name="T7" fmla="*/ 7 h 7"/>
                    <a:gd name="T8" fmla="*/ 8 w 11"/>
                    <a:gd name="T9" fmla="*/ 7 h 7"/>
                    <a:gd name="T10" fmla="*/ 11 w 11"/>
                    <a:gd name="T11" fmla="*/ 3 h 7"/>
                    <a:gd name="T12" fmla="*/ 8 w 11"/>
                    <a:gd name="T13" fmla="*/ 0 h 7"/>
                    <a:gd name="T14" fmla="*/ 8 w 11"/>
                    <a:gd name="T15" fmla="*/ 0 h 7"/>
                    <a:gd name="T16" fmla="*/ 8 w 11"/>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8" y="0"/>
                      </a:moveTo>
                      <a:cubicBezTo>
                        <a:pt x="3" y="0"/>
                        <a:pt x="3" y="0"/>
                        <a:pt x="3" y="0"/>
                      </a:cubicBezTo>
                      <a:cubicBezTo>
                        <a:pt x="1" y="0"/>
                        <a:pt x="0" y="2"/>
                        <a:pt x="0" y="3"/>
                      </a:cubicBezTo>
                      <a:cubicBezTo>
                        <a:pt x="0" y="5"/>
                        <a:pt x="1" y="7"/>
                        <a:pt x="3" y="7"/>
                      </a:cubicBezTo>
                      <a:cubicBezTo>
                        <a:pt x="8" y="7"/>
                        <a:pt x="8" y="7"/>
                        <a:pt x="8" y="7"/>
                      </a:cubicBezTo>
                      <a:cubicBezTo>
                        <a:pt x="10" y="7"/>
                        <a:pt x="11" y="5"/>
                        <a:pt x="11" y="3"/>
                      </a:cubicBezTo>
                      <a:cubicBezTo>
                        <a:pt x="11" y="2"/>
                        <a:pt x="10" y="0"/>
                        <a:pt x="8" y="0"/>
                      </a:cubicBezTo>
                      <a:close/>
                      <a:moveTo>
                        <a:pt x="8" y="0"/>
                      </a:move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84" name="Freeform 114">
                  <a:extLst>
                    <a:ext uri="{FF2B5EF4-FFF2-40B4-BE49-F238E27FC236}">
                      <a16:creationId xmlns:a16="http://schemas.microsoft.com/office/drawing/2014/main" id="{C8BAE51D-1906-64C1-B898-82446A7BDCA7}"/>
                    </a:ext>
                  </a:extLst>
                </p:cNvPr>
                <p:cNvSpPr>
                  <a:spLocks noEditPoints="1"/>
                </p:cNvSpPr>
                <p:nvPr/>
              </p:nvSpPr>
              <p:spPr bwMode="auto">
                <a:xfrm>
                  <a:off x="330" y="354"/>
                  <a:ext cx="22" cy="14"/>
                </a:xfrm>
                <a:custGeom>
                  <a:avLst/>
                  <a:gdLst>
                    <a:gd name="T0" fmla="*/ 6 w 11"/>
                    <a:gd name="T1" fmla="*/ 0 h 7"/>
                    <a:gd name="T2" fmla="*/ 3 w 11"/>
                    <a:gd name="T3" fmla="*/ 0 h 7"/>
                    <a:gd name="T4" fmla="*/ 0 w 11"/>
                    <a:gd name="T5" fmla="*/ 3 h 7"/>
                    <a:gd name="T6" fmla="*/ 3 w 11"/>
                    <a:gd name="T7" fmla="*/ 7 h 7"/>
                    <a:gd name="T8" fmla="*/ 8 w 11"/>
                    <a:gd name="T9" fmla="*/ 7 h 7"/>
                    <a:gd name="T10" fmla="*/ 8 w 11"/>
                    <a:gd name="T11" fmla="*/ 6 h 7"/>
                    <a:gd name="T12" fmla="*/ 8 w 11"/>
                    <a:gd name="T13" fmla="*/ 6 h 7"/>
                    <a:gd name="T14" fmla="*/ 8 w 11"/>
                    <a:gd name="T15" fmla="*/ 7 h 7"/>
                    <a:gd name="T16" fmla="*/ 11 w 11"/>
                    <a:gd name="T17" fmla="*/ 3 h 7"/>
                    <a:gd name="T18" fmla="*/ 8 w 11"/>
                    <a:gd name="T19" fmla="*/ 0 h 7"/>
                    <a:gd name="T20" fmla="*/ 6 w 11"/>
                    <a:gd name="T21" fmla="*/ 0 h 7"/>
                    <a:gd name="T22" fmla="*/ 6 w 11"/>
                    <a:gd name="T23" fmla="*/ 0 h 7"/>
                    <a:gd name="T24" fmla="*/ 6 w 11"/>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
                      <a:moveTo>
                        <a:pt x="6" y="0"/>
                      </a:moveTo>
                      <a:cubicBezTo>
                        <a:pt x="3" y="0"/>
                        <a:pt x="3" y="0"/>
                        <a:pt x="3" y="0"/>
                      </a:cubicBezTo>
                      <a:cubicBezTo>
                        <a:pt x="1" y="0"/>
                        <a:pt x="0" y="2"/>
                        <a:pt x="0" y="3"/>
                      </a:cubicBezTo>
                      <a:cubicBezTo>
                        <a:pt x="0" y="5"/>
                        <a:pt x="1" y="7"/>
                        <a:pt x="3" y="7"/>
                      </a:cubicBezTo>
                      <a:cubicBezTo>
                        <a:pt x="8" y="7"/>
                        <a:pt x="8" y="7"/>
                        <a:pt x="8" y="7"/>
                      </a:cubicBezTo>
                      <a:cubicBezTo>
                        <a:pt x="8" y="6"/>
                        <a:pt x="8" y="6"/>
                        <a:pt x="8" y="6"/>
                      </a:cubicBezTo>
                      <a:cubicBezTo>
                        <a:pt x="8" y="6"/>
                        <a:pt x="8" y="6"/>
                        <a:pt x="8" y="6"/>
                      </a:cubicBezTo>
                      <a:cubicBezTo>
                        <a:pt x="8" y="7"/>
                        <a:pt x="8" y="7"/>
                        <a:pt x="8" y="7"/>
                      </a:cubicBezTo>
                      <a:cubicBezTo>
                        <a:pt x="10" y="7"/>
                        <a:pt x="11" y="5"/>
                        <a:pt x="11" y="3"/>
                      </a:cubicBezTo>
                      <a:cubicBezTo>
                        <a:pt x="11" y="2"/>
                        <a:pt x="10" y="0"/>
                        <a:pt x="8" y="0"/>
                      </a:cubicBezTo>
                      <a:lnTo>
                        <a:pt x="6" y="0"/>
                      </a:lnTo>
                      <a:close/>
                      <a:moveTo>
                        <a:pt x="6" y="0"/>
                      </a:move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85" name="Freeform 115">
                  <a:extLst>
                    <a:ext uri="{FF2B5EF4-FFF2-40B4-BE49-F238E27FC236}">
                      <a16:creationId xmlns:a16="http://schemas.microsoft.com/office/drawing/2014/main" id="{C89453D0-589B-051B-3B47-2BFD9E017063}"/>
                    </a:ext>
                  </a:extLst>
                </p:cNvPr>
                <p:cNvSpPr>
                  <a:spLocks noEditPoints="1"/>
                </p:cNvSpPr>
                <p:nvPr/>
              </p:nvSpPr>
              <p:spPr bwMode="auto">
                <a:xfrm>
                  <a:off x="4" y="319"/>
                  <a:ext cx="11" cy="20"/>
                </a:xfrm>
                <a:custGeom>
                  <a:avLst/>
                  <a:gdLst>
                    <a:gd name="T0" fmla="*/ 3 w 6"/>
                    <a:gd name="T1" fmla="*/ 10 h 10"/>
                    <a:gd name="T2" fmla="*/ 6 w 6"/>
                    <a:gd name="T3" fmla="*/ 7 h 10"/>
                    <a:gd name="T4" fmla="*/ 6 w 6"/>
                    <a:gd name="T5" fmla="*/ 3 h 10"/>
                    <a:gd name="T6" fmla="*/ 3 w 6"/>
                    <a:gd name="T7" fmla="*/ 0 h 10"/>
                    <a:gd name="T8" fmla="*/ 0 w 6"/>
                    <a:gd name="T9" fmla="*/ 3 h 10"/>
                    <a:gd name="T10" fmla="*/ 0 w 6"/>
                    <a:gd name="T11" fmla="*/ 7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7"/>
                      </a:cubicBezTo>
                      <a:cubicBezTo>
                        <a:pt x="6" y="3"/>
                        <a:pt x="6" y="3"/>
                        <a:pt x="6" y="3"/>
                      </a:cubicBezTo>
                      <a:cubicBezTo>
                        <a:pt x="6" y="1"/>
                        <a:pt x="5" y="0"/>
                        <a:pt x="3" y="0"/>
                      </a:cubicBezTo>
                      <a:cubicBezTo>
                        <a:pt x="1" y="0"/>
                        <a:pt x="0" y="1"/>
                        <a:pt x="0" y="3"/>
                      </a:cubicBezTo>
                      <a:cubicBezTo>
                        <a:pt x="0" y="7"/>
                        <a:pt x="0" y="7"/>
                        <a:pt x="0" y="7"/>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86" name="Freeform 116">
                  <a:extLst>
                    <a:ext uri="{FF2B5EF4-FFF2-40B4-BE49-F238E27FC236}">
                      <a16:creationId xmlns:a16="http://schemas.microsoft.com/office/drawing/2014/main" id="{53CDAF00-417A-455F-C5A6-115074F515B9}"/>
                    </a:ext>
                  </a:extLst>
                </p:cNvPr>
                <p:cNvSpPr>
                  <a:spLocks noEditPoints="1"/>
                </p:cNvSpPr>
                <p:nvPr/>
              </p:nvSpPr>
              <p:spPr bwMode="auto">
                <a:xfrm>
                  <a:off x="361" y="291"/>
                  <a:ext cx="14" cy="19"/>
                </a:xfrm>
                <a:custGeom>
                  <a:avLst/>
                  <a:gdLst>
                    <a:gd name="T0" fmla="*/ 3 w 7"/>
                    <a:gd name="T1" fmla="*/ 0 h 10"/>
                    <a:gd name="T2" fmla="*/ 0 w 7"/>
                    <a:gd name="T3" fmla="*/ 3 h 10"/>
                    <a:gd name="T4" fmla="*/ 0 w 7"/>
                    <a:gd name="T5" fmla="*/ 7 h 10"/>
                    <a:gd name="T6" fmla="*/ 3 w 7"/>
                    <a:gd name="T7" fmla="*/ 10 h 10"/>
                    <a:gd name="T8" fmla="*/ 7 w 7"/>
                    <a:gd name="T9" fmla="*/ 7 h 10"/>
                    <a:gd name="T10" fmla="*/ 7 w 7"/>
                    <a:gd name="T11" fmla="*/ 3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2"/>
                        <a:pt x="0" y="3"/>
                      </a:cubicBezTo>
                      <a:cubicBezTo>
                        <a:pt x="0" y="7"/>
                        <a:pt x="0" y="7"/>
                        <a:pt x="0" y="7"/>
                      </a:cubicBezTo>
                      <a:cubicBezTo>
                        <a:pt x="0" y="8"/>
                        <a:pt x="2" y="10"/>
                        <a:pt x="3" y="10"/>
                      </a:cubicBezTo>
                      <a:cubicBezTo>
                        <a:pt x="5" y="10"/>
                        <a:pt x="7" y="8"/>
                        <a:pt x="7" y="7"/>
                      </a:cubicBezTo>
                      <a:cubicBezTo>
                        <a:pt x="7" y="3"/>
                        <a:pt x="7" y="3"/>
                        <a:pt x="7" y="3"/>
                      </a:cubicBezTo>
                      <a:cubicBezTo>
                        <a:pt x="7" y="2"/>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87" name="Freeform 117">
                  <a:extLst>
                    <a:ext uri="{FF2B5EF4-FFF2-40B4-BE49-F238E27FC236}">
                      <a16:creationId xmlns:a16="http://schemas.microsoft.com/office/drawing/2014/main" id="{29D1223E-D2A1-8555-0C29-7E848DB5687B}"/>
                    </a:ext>
                  </a:extLst>
                </p:cNvPr>
                <p:cNvSpPr>
                  <a:spLocks noEditPoints="1"/>
                </p:cNvSpPr>
                <p:nvPr/>
              </p:nvSpPr>
              <p:spPr bwMode="auto">
                <a:xfrm>
                  <a:off x="354" y="243"/>
                  <a:ext cx="17" cy="17"/>
                </a:xfrm>
                <a:custGeom>
                  <a:avLst/>
                  <a:gdLst>
                    <a:gd name="T0" fmla="*/ 3 w 9"/>
                    <a:gd name="T1" fmla="*/ 8 h 9"/>
                    <a:gd name="T2" fmla="*/ 6 w 9"/>
                    <a:gd name="T3" fmla="*/ 9 h 9"/>
                    <a:gd name="T4" fmla="*/ 7 w 9"/>
                    <a:gd name="T5" fmla="*/ 8 h 9"/>
                    <a:gd name="T6" fmla="*/ 8 w 9"/>
                    <a:gd name="T7" fmla="*/ 4 h 9"/>
                    <a:gd name="T8" fmla="*/ 6 w 9"/>
                    <a:gd name="T9" fmla="*/ 1 h 9"/>
                    <a:gd name="T10" fmla="*/ 1 w 9"/>
                    <a:gd name="T11" fmla="*/ 1 h 9"/>
                    <a:gd name="T12" fmla="*/ 1 w 9"/>
                    <a:gd name="T13" fmla="*/ 6 h 9"/>
                    <a:gd name="T14" fmla="*/ 3 w 9"/>
                    <a:gd name="T15" fmla="*/ 8 h 9"/>
                    <a:gd name="T16" fmla="*/ 3 w 9"/>
                    <a:gd name="T17" fmla="*/ 8 h 9"/>
                    <a:gd name="T18" fmla="*/ 3 w 9"/>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8"/>
                      </a:moveTo>
                      <a:cubicBezTo>
                        <a:pt x="4" y="8"/>
                        <a:pt x="5" y="9"/>
                        <a:pt x="6" y="9"/>
                      </a:cubicBezTo>
                      <a:cubicBezTo>
                        <a:pt x="6" y="9"/>
                        <a:pt x="7" y="9"/>
                        <a:pt x="7" y="8"/>
                      </a:cubicBezTo>
                      <a:cubicBezTo>
                        <a:pt x="9" y="7"/>
                        <a:pt x="9" y="6"/>
                        <a:pt x="8" y="4"/>
                      </a:cubicBezTo>
                      <a:cubicBezTo>
                        <a:pt x="7" y="3"/>
                        <a:pt x="7" y="2"/>
                        <a:pt x="6" y="1"/>
                      </a:cubicBezTo>
                      <a:cubicBezTo>
                        <a:pt x="4" y="0"/>
                        <a:pt x="2" y="0"/>
                        <a:pt x="1" y="1"/>
                      </a:cubicBezTo>
                      <a:cubicBezTo>
                        <a:pt x="0" y="3"/>
                        <a:pt x="0" y="5"/>
                        <a:pt x="1" y="6"/>
                      </a:cubicBezTo>
                      <a:cubicBezTo>
                        <a:pt x="2" y="6"/>
                        <a:pt x="2" y="7"/>
                        <a:pt x="3" y="8"/>
                      </a:cubicBezTo>
                      <a:close/>
                      <a:moveTo>
                        <a:pt x="3" y="8"/>
                      </a:moveTo>
                      <a:cubicBezTo>
                        <a:pt x="3" y="8"/>
                        <a:pt x="3" y="8"/>
                        <a:pt x="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88" name="Freeform 118">
                  <a:extLst>
                    <a:ext uri="{FF2B5EF4-FFF2-40B4-BE49-F238E27FC236}">
                      <a16:creationId xmlns:a16="http://schemas.microsoft.com/office/drawing/2014/main" id="{113F67C1-9E7B-E153-EB41-C291F476EF66}"/>
                    </a:ext>
                  </a:extLst>
                </p:cNvPr>
                <p:cNvSpPr>
                  <a:spLocks noEditPoints="1"/>
                </p:cNvSpPr>
                <p:nvPr/>
              </p:nvSpPr>
              <p:spPr bwMode="auto">
                <a:xfrm>
                  <a:off x="361" y="316"/>
                  <a:ext cx="14" cy="19"/>
                </a:xfrm>
                <a:custGeom>
                  <a:avLst/>
                  <a:gdLst>
                    <a:gd name="T0" fmla="*/ 3 w 7"/>
                    <a:gd name="T1" fmla="*/ 0 h 10"/>
                    <a:gd name="T2" fmla="*/ 0 w 7"/>
                    <a:gd name="T3" fmla="*/ 4 h 10"/>
                    <a:gd name="T4" fmla="*/ 0 w 7"/>
                    <a:gd name="T5" fmla="*/ 7 h 10"/>
                    <a:gd name="T6" fmla="*/ 3 w 7"/>
                    <a:gd name="T7" fmla="*/ 10 h 10"/>
                    <a:gd name="T8" fmla="*/ 7 w 7"/>
                    <a:gd name="T9" fmla="*/ 7 h 10"/>
                    <a:gd name="T10" fmla="*/ 7 w 7"/>
                    <a:gd name="T11" fmla="*/ 4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2"/>
                        <a:pt x="0" y="4"/>
                      </a:cubicBezTo>
                      <a:cubicBezTo>
                        <a:pt x="0" y="7"/>
                        <a:pt x="0" y="7"/>
                        <a:pt x="0" y="7"/>
                      </a:cubicBezTo>
                      <a:cubicBezTo>
                        <a:pt x="0" y="9"/>
                        <a:pt x="2" y="10"/>
                        <a:pt x="3" y="10"/>
                      </a:cubicBezTo>
                      <a:cubicBezTo>
                        <a:pt x="5" y="10"/>
                        <a:pt x="7" y="9"/>
                        <a:pt x="7" y="7"/>
                      </a:cubicBezTo>
                      <a:cubicBezTo>
                        <a:pt x="7" y="4"/>
                        <a:pt x="7" y="4"/>
                        <a:pt x="7" y="4"/>
                      </a:cubicBezTo>
                      <a:cubicBezTo>
                        <a:pt x="7" y="2"/>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89" name="Freeform 119">
                  <a:extLst>
                    <a:ext uri="{FF2B5EF4-FFF2-40B4-BE49-F238E27FC236}">
                      <a16:creationId xmlns:a16="http://schemas.microsoft.com/office/drawing/2014/main" id="{F918F50D-D070-FCE4-FD04-F856AEDDEE41}"/>
                    </a:ext>
                  </a:extLst>
                </p:cNvPr>
                <p:cNvSpPr>
                  <a:spLocks noEditPoints="1"/>
                </p:cNvSpPr>
                <p:nvPr/>
              </p:nvSpPr>
              <p:spPr bwMode="auto">
                <a:xfrm>
                  <a:off x="4" y="244"/>
                  <a:ext cx="17" cy="18"/>
                </a:xfrm>
                <a:custGeom>
                  <a:avLst/>
                  <a:gdLst>
                    <a:gd name="T0" fmla="*/ 3 w 9"/>
                    <a:gd name="T1" fmla="*/ 9 h 9"/>
                    <a:gd name="T2" fmla="*/ 4 w 9"/>
                    <a:gd name="T3" fmla="*/ 9 h 9"/>
                    <a:gd name="T4" fmla="*/ 7 w 9"/>
                    <a:gd name="T5" fmla="*/ 8 h 9"/>
                    <a:gd name="T6" fmla="*/ 8 w 9"/>
                    <a:gd name="T7" fmla="*/ 6 h 9"/>
                    <a:gd name="T8" fmla="*/ 8 w 9"/>
                    <a:gd name="T9" fmla="*/ 1 h 9"/>
                    <a:gd name="T10" fmla="*/ 3 w 9"/>
                    <a:gd name="T11" fmla="*/ 1 h 9"/>
                    <a:gd name="T12" fmla="*/ 1 w 9"/>
                    <a:gd name="T13" fmla="*/ 5 h 9"/>
                    <a:gd name="T14" fmla="*/ 3 w 9"/>
                    <a:gd name="T15" fmla="*/ 9 h 9"/>
                    <a:gd name="T16" fmla="*/ 3 w 9"/>
                    <a:gd name="T17" fmla="*/ 9 h 9"/>
                    <a:gd name="T18" fmla="*/ 3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9"/>
                      </a:moveTo>
                      <a:cubicBezTo>
                        <a:pt x="3" y="9"/>
                        <a:pt x="3" y="9"/>
                        <a:pt x="4" y="9"/>
                      </a:cubicBezTo>
                      <a:cubicBezTo>
                        <a:pt x="5" y="9"/>
                        <a:pt x="6" y="9"/>
                        <a:pt x="7" y="8"/>
                      </a:cubicBezTo>
                      <a:cubicBezTo>
                        <a:pt x="7" y="7"/>
                        <a:pt x="8" y="6"/>
                        <a:pt x="8" y="6"/>
                      </a:cubicBezTo>
                      <a:cubicBezTo>
                        <a:pt x="9" y="4"/>
                        <a:pt x="9" y="2"/>
                        <a:pt x="8" y="1"/>
                      </a:cubicBezTo>
                      <a:cubicBezTo>
                        <a:pt x="6" y="0"/>
                        <a:pt x="4" y="0"/>
                        <a:pt x="3" y="1"/>
                      </a:cubicBezTo>
                      <a:cubicBezTo>
                        <a:pt x="2" y="2"/>
                        <a:pt x="2" y="4"/>
                        <a:pt x="1" y="5"/>
                      </a:cubicBezTo>
                      <a:cubicBezTo>
                        <a:pt x="0" y="7"/>
                        <a:pt x="1" y="8"/>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90" name="Freeform 120">
                  <a:extLst>
                    <a:ext uri="{FF2B5EF4-FFF2-40B4-BE49-F238E27FC236}">
                      <a16:creationId xmlns:a16="http://schemas.microsoft.com/office/drawing/2014/main" id="{D38B7309-0DF4-E3D6-193A-6505EC62EDD7}"/>
                    </a:ext>
                  </a:extLst>
                </p:cNvPr>
                <p:cNvSpPr>
                  <a:spLocks noEditPoints="1"/>
                </p:cNvSpPr>
                <p:nvPr/>
              </p:nvSpPr>
              <p:spPr bwMode="auto">
                <a:xfrm>
                  <a:off x="6" y="343"/>
                  <a:ext cx="17" cy="19"/>
                </a:xfrm>
                <a:custGeom>
                  <a:avLst/>
                  <a:gdLst>
                    <a:gd name="T0" fmla="*/ 2 w 9"/>
                    <a:gd name="T1" fmla="*/ 1 h 10"/>
                    <a:gd name="T2" fmla="*/ 1 w 9"/>
                    <a:gd name="T3" fmla="*/ 6 h 10"/>
                    <a:gd name="T4" fmla="*/ 4 w 9"/>
                    <a:gd name="T5" fmla="*/ 9 h 10"/>
                    <a:gd name="T6" fmla="*/ 6 w 9"/>
                    <a:gd name="T7" fmla="*/ 10 h 10"/>
                    <a:gd name="T8" fmla="*/ 8 w 9"/>
                    <a:gd name="T9" fmla="*/ 9 h 10"/>
                    <a:gd name="T10" fmla="*/ 8 w 9"/>
                    <a:gd name="T11" fmla="*/ 4 h 10"/>
                    <a:gd name="T12" fmla="*/ 6 w 9"/>
                    <a:gd name="T13" fmla="*/ 2 h 10"/>
                    <a:gd name="T14" fmla="*/ 2 w 9"/>
                    <a:gd name="T15" fmla="*/ 1 h 10"/>
                    <a:gd name="T16" fmla="*/ 2 w 9"/>
                    <a:gd name="T17" fmla="*/ 1 h 10"/>
                    <a:gd name="T18" fmla="*/ 2 w 9"/>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2" y="1"/>
                      </a:moveTo>
                      <a:cubicBezTo>
                        <a:pt x="0" y="2"/>
                        <a:pt x="0" y="4"/>
                        <a:pt x="1" y="6"/>
                      </a:cubicBezTo>
                      <a:cubicBezTo>
                        <a:pt x="2" y="7"/>
                        <a:pt x="3" y="8"/>
                        <a:pt x="4" y="9"/>
                      </a:cubicBezTo>
                      <a:cubicBezTo>
                        <a:pt x="4" y="9"/>
                        <a:pt x="5" y="10"/>
                        <a:pt x="6" y="10"/>
                      </a:cubicBezTo>
                      <a:cubicBezTo>
                        <a:pt x="7" y="10"/>
                        <a:pt x="8" y="9"/>
                        <a:pt x="8" y="9"/>
                      </a:cubicBezTo>
                      <a:cubicBezTo>
                        <a:pt x="9" y="7"/>
                        <a:pt x="9" y="5"/>
                        <a:pt x="8" y="4"/>
                      </a:cubicBezTo>
                      <a:cubicBezTo>
                        <a:pt x="7" y="4"/>
                        <a:pt x="7" y="3"/>
                        <a:pt x="6" y="2"/>
                      </a:cubicBezTo>
                      <a:cubicBezTo>
                        <a:pt x="5" y="1"/>
                        <a:pt x="3" y="0"/>
                        <a:pt x="2" y="1"/>
                      </a:cubicBezTo>
                      <a:close/>
                      <a:moveTo>
                        <a:pt x="2" y="1"/>
                      </a:move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91" name="Freeform 121">
                  <a:extLst>
                    <a:ext uri="{FF2B5EF4-FFF2-40B4-BE49-F238E27FC236}">
                      <a16:creationId xmlns:a16="http://schemas.microsoft.com/office/drawing/2014/main" id="{AD973458-7E3D-6CF1-6320-A77476207704}"/>
                    </a:ext>
                  </a:extLst>
                </p:cNvPr>
                <p:cNvSpPr>
                  <a:spLocks noEditPoints="1"/>
                </p:cNvSpPr>
                <p:nvPr/>
              </p:nvSpPr>
              <p:spPr bwMode="auto">
                <a:xfrm>
                  <a:off x="361" y="266"/>
                  <a:ext cx="14" cy="19"/>
                </a:xfrm>
                <a:custGeom>
                  <a:avLst/>
                  <a:gdLst>
                    <a:gd name="T0" fmla="*/ 3 w 7"/>
                    <a:gd name="T1" fmla="*/ 0 h 10"/>
                    <a:gd name="T2" fmla="*/ 0 w 7"/>
                    <a:gd name="T3" fmla="*/ 3 h 10"/>
                    <a:gd name="T4" fmla="*/ 0 w 7"/>
                    <a:gd name="T5" fmla="*/ 7 h 10"/>
                    <a:gd name="T6" fmla="*/ 3 w 7"/>
                    <a:gd name="T7" fmla="*/ 10 h 10"/>
                    <a:gd name="T8" fmla="*/ 7 w 7"/>
                    <a:gd name="T9" fmla="*/ 7 h 10"/>
                    <a:gd name="T10" fmla="*/ 7 w 7"/>
                    <a:gd name="T11" fmla="*/ 3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1"/>
                        <a:pt x="0" y="3"/>
                      </a:cubicBezTo>
                      <a:cubicBezTo>
                        <a:pt x="0" y="7"/>
                        <a:pt x="0" y="7"/>
                        <a:pt x="0" y="7"/>
                      </a:cubicBezTo>
                      <a:cubicBezTo>
                        <a:pt x="0" y="8"/>
                        <a:pt x="2" y="10"/>
                        <a:pt x="3" y="10"/>
                      </a:cubicBezTo>
                      <a:cubicBezTo>
                        <a:pt x="5" y="10"/>
                        <a:pt x="7" y="8"/>
                        <a:pt x="7" y="7"/>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92" name="Freeform 122">
                  <a:extLst>
                    <a:ext uri="{FF2B5EF4-FFF2-40B4-BE49-F238E27FC236}">
                      <a16:creationId xmlns:a16="http://schemas.microsoft.com/office/drawing/2014/main" id="{579093CA-6BE6-894D-9BF4-9478FD714C66}"/>
                    </a:ext>
                  </a:extLst>
                </p:cNvPr>
                <p:cNvSpPr>
                  <a:spLocks noEditPoints="1"/>
                </p:cNvSpPr>
                <p:nvPr/>
              </p:nvSpPr>
              <p:spPr bwMode="auto">
                <a:xfrm>
                  <a:off x="41" y="391"/>
                  <a:ext cx="56" cy="55"/>
                </a:xfrm>
                <a:custGeom>
                  <a:avLst/>
                  <a:gdLst>
                    <a:gd name="T0" fmla="*/ 29 w 29"/>
                    <a:gd name="T1" fmla="*/ 15 h 29"/>
                    <a:gd name="T2" fmla="*/ 14 w 29"/>
                    <a:gd name="T3" fmla="*/ 0 h 29"/>
                    <a:gd name="T4" fmla="*/ 0 w 29"/>
                    <a:gd name="T5" fmla="*/ 15 h 29"/>
                    <a:gd name="T6" fmla="*/ 14 w 29"/>
                    <a:gd name="T7" fmla="*/ 29 h 29"/>
                    <a:gd name="T8" fmla="*/ 29 w 29"/>
                    <a:gd name="T9" fmla="*/ 15 h 29"/>
                    <a:gd name="T10" fmla="*/ 14 w 29"/>
                    <a:gd name="T11" fmla="*/ 23 h 29"/>
                    <a:gd name="T12" fmla="*/ 6 w 29"/>
                    <a:gd name="T13" fmla="*/ 15 h 29"/>
                    <a:gd name="T14" fmla="*/ 14 w 29"/>
                    <a:gd name="T15" fmla="*/ 7 h 29"/>
                    <a:gd name="T16" fmla="*/ 22 w 29"/>
                    <a:gd name="T17" fmla="*/ 15 h 29"/>
                    <a:gd name="T18" fmla="*/ 14 w 29"/>
                    <a:gd name="T19" fmla="*/ 23 h 29"/>
                    <a:gd name="T20" fmla="*/ 14 w 29"/>
                    <a:gd name="T21" fmla="*/ 23 h 29"/>
                    <a:gd name="T22" fmla="*/ 14 w 29"/>
                    <a:gd name="T23"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29" y="15"/>
                      </a:moveTo>
                      <a:cubicBezTo>
                        <a:pt x="29" y="7"/>
                        <a:pt x="22" y="0"/>
                        <a:pt x="14" y="0"/>
                      </a:cubicBezTo>
                      <a:cubicBezTo>
                        <a:pt x="6" y="0"/>
                        <a:pt x="0" y="7"/>
                        <a:pt x="0" y="15"/>
                      </a:cubicBezTo>
                      <a:cubicBezTo>
                        <a:pt x="0" y="23"/>
                        <a:pt x="6" y="29"/>
                        <a:pt x="14" y="29"/>
                      </a:cubicBezTo>
                      <a:cubicBezTo>
                        <a:pt x="22" y="29"/>
                        <a:pt x="29" y="23"/>
                        <a:pt x="29" y="15"/>
                      </a:cubicBezTo>
                      <a:close/>
                      <a:moveTo>
                        <a:pt x="14" y="23"/>
                      </a:moveTo>
                      <a:cubicBezTo>
                        <a:pt x="10" y="23"/>
                        <a:pt x="6" y="19"/>
                        <a:pt x="6" y="15"/>
                      </a:cubicBezTo>
                      <a:cubicBezTo>
                        <a:pt x="6" y="10"/>
                        <a:pt x="10" y="7"/>
                        <a:pt x="14" y="7"/>
                      </a:cubicBezTo>
                      <a:cubicBezTo>
                        <a:pt x="19" y="7"/>
                        <a:pt x="22" y="10"/>
                        <a:pt x="22" y="15"/>
                      </a:cubicBezTo>
                      <a:cubicBezTo>
                        <a:pt x="22" y="19"/>
                        <a:pt x="19" y="23"/>
                        <a:pt x="14" y="23"/>
                      </a:cubicBezTo>
                      <a:close/>
                      <a:moveTo>
                        <a:pt x="14" y="23"/>
                      </a:moveTo>
                      <a:cubicBezTo>
                        <a:pt x="14" y="23"/>
                        <a:pt x="14" y="23"/>
                        <a:pt x="1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93" name="Freeform 123">
                  <a:extLst>
                    <a:ext uri="{FF2B5EF4-FFF2-40B4-BE49-F238E27FC236}">
                      <a16:creationId xmlns:a16="http://schemas.microsoft.com/office/drawing/2014/main" id="{51295BBB-AA6E-2753-A460-52E929A2A3F5}"/>
                    </a:ext>
                  </a:extLst>
                </p:cNvPr>
                <p:cNvSpPr>
                  <a:spLocks noEditPoints="1"/>
                </p:cNvSpPr>
                <p:nvPr/>
              </p:nvSpPr>
              <p:spPr bwMode="auto">
                <a:xfrm>
                  <a:off x="305" y="404"/>
                  <a:ext cx="14" cy="12"/>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4" y="6"/>
                      </a:cubicBezTo>
                      <a:cubicBezTo>
                        <a:pt x="2" y="6"/>
                        <a:pt x="0" y="5"/>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94" name="Freeform 124">
                  <a:extLst>
                    <a:ext uri="{FF2B5EF4-FFF2-40B4-BE49-F238E27FC236}">
                      <a16:creationId xmlns:a16="http://schemas.microsoft.com/office/drawing/2014/main" id="{DAB8E07C-2AA4-1BF9-D97C-DAB0DD780709}"/>
                    </a:ext>
                  </a:extLst>
                </p:cNvPr>
                <p:cNvSpPr>
                  <a:spLocks noEditPoints="1"/>
                </p:cNvSpPr>
                <p:nvPr/>
              </p:nvSpPr>
              <p:spPr bwMode="auto">
                <a:xfrm>
                  <a:off x="282" y="404"/>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95" name="Freeform 125">
                  <a:extLst>
                    <a:ext uri="{FF2B5EF4-FFF2-40B4-BE49-F238E27FC236}">
                      <a16:creationId xmlns:a16="http://schemas.microsoft.com/office/drawing/2014/main" id="{B15C76E9-F05D-F25B-C1A6-104AFEEC4557}"/>
                    </a:ext>
                  </a:extLst>
                </p:cNvPr>
                <p:cNvSpPr>
                  <a:spLocks noEditPoints="1"/>
                </p:cNvSpPr>
                <p:nvPr/>
              </p:nvSpPr>
              <p:spPr bwMode="auto">
                <a:xfrm>
                  <a:off x="319" y="421"/>
                  <a:ext cx="11" cy="14"/>
                </a:xfrm>
                <a:custGeom>
                  <a:avLst/>
                  <a:gdLst>
                    <a:gd name="T0" fmla="*/ 6 w 6"/>
                    <a:gd name="T1" fmla="*/ 4 h 7"/>
                    <a:gd name="T2" fmla="*/ 3 w 6"/>
                    <a:gd name="T3" fmla="*/ 7 h 7"/>
                    <a:gd name="T4" fmla="*/ 0 w 6"/>
                    <a:gd name="T5" fmla="*/ 4 h 7"/>
                    <a:gd name="T6" fmla="*/ 3 w 6"/>
                    <a:gd name="T7" fmla="*/ 0 h 7"/>
                    <a:gd name="T8" fmla="*/ 6 w 6"/>
                    <a:gd name="T9" fmla="*/ 4 h 7"/>
                    <a:gd name="T10" fmla="*/ 6 w 6"/>
                    <a:gd name="T11" fmla="*/ 4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5"/>
                        <a:pt x="5" y="7"/>
                        <a:pt x="3" y="7"/>
                      </a:cubicBezTo>
                      <a:cubicBezTo>
                        <a:pt x="1" y="7"/>
                        <a:pt x="0" y="5"/>
                        <a:pt x="0" y="4"/>
                      </a:cubicBezTo>
                      <a:cubicBezTo>
                        <a:pt x="0" y="2"/>
                        <a:pt x="1" y="0"/>
                        <a:pt x="3" y="0"/>
                      </a:cubicBezTo>
                      <a:cubicBezTo>
                        <a:pt x="5" y="0"/>
                        <a:pt x="6" y="2"/>
                        <a:pt x="6" y="4"/>
                      </a:cubicBezTo>
                      <a:close/>
                      <a:moveTo>
                        <a:pt x="6" y="4"/>
                      </a:moveTo>
                      <a:cubicBezTo>
                        <a:pt x="6" y="4"/>
                        <a:pt x="6" y="4"/>
                        <a:pt x="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96" name="Freeform 126">
                  <a:extLst>
                    <a:ext uri="{FF2B5EF4-FFF2-40B4-BE49-F238E27FC236}">
                      <a16:creationId xmlns:a16="http://schemas.microsoft.com/office/drawing/2014/main" id="{C2772BEC-B19E-F39F-7E97-B6460DCF4C09}"/>
                    </a:ext>
                  </a:extLst>
                </p:cNvPr>
                <p:cNvSpPr>
                  <a:spLocks noEditPoints="1"/>
                </p:cNvSpPr>
                <p:nvPr/>
              </p:nvSpPr>
              <p:spPr bwMode="auto">
                <a:xfrm>
                  <a:off x="294" y="421"/>
                  <a:ext cx="11" cy="14"/>
                </a:xfrm>
                <a:custGeom>
                  <a:avLst/>
                  <a:gdLst>
                    <a:gd name="T0" fmla="*/ 6 w 6"/>
                    <a:gd name="T1" fmla="*/ 4 h 7"/>
                    <a:gd name="T2" fmla="*/ 3 w 6"/>
                    <a:gd name="T3" fmla="*/ 7 h 7"/>
                    <a:gd name="T4" fmla="*/ 0 w 6"/>
                    <a:gd name="T5" fmla="*/ 4 h 7"/>
                    <a:gd name="T6" fmla="*/ 3 w 6"/>
                    <a:gd name="T7" fmla="*/ 0 h 7"/>
                    <a:gd name="T8" fmla="*/ 6 w 6"/>
                    <a:gd name="T9" fmla="*/ 4 h 7"/>
                    <a:gd name="T10" fmla="*/ 6 w 6"/>
                    <a:gd name="T11" fmla="*/ 4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5"/>
                        <a:pt x="5" y="7"/>
                        <a:pt x="3" y="7"/>
                      </a:cubicBezTo>
                      <a:cubicBezTo>
                        <a:pt x="1" y="7"/>
                        <a:pt x="0" y="5"/>
                        <a:pt x="0" y="4"/>
                      </a:cubicBezTo>
                      <a:cubicBezTo>
                        <a:pt x="0" y="2"/>
                        <a:pt x="1" y="0"/>
                        <a:pt x="3" y="0"/>
                      </a:cubicBezTo>
                      <a:cubicBezTo>
                        <a:pt x="5" y="0"/>
                        <a:pt x="6" y="2"/>
                        <a:pt x="6" y="4"/>
                      </a:cubicBezTo>
                      <a:close/>
                      <a:moveTo>
                        <a:pt x="6" y="4"/>
                      </a:moveTo>
                      <a:cubicBezTo>
                        <a:pt x="6" y="4"/>
                        <a:pt x="6" y="4"/>
                        <a:pt x="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97" name="Freeform 127">
                  <a:extLst>
                    <a:ext uri="{FF2B5EF4-FFF2-40B4-BE49-F238E27FC236}">
                      <a16:creationId xmlns:a16="http://schemas.microsoft.com/office/drawing/2014/main" id="{0D735F12-4538-157D-8766-D8E1A058ECF0}"/>
                    </a:ext>
                  </a:extLst>
                </p:cNvPr>
                <p:cNvSpPr>
                  <a:spLocks noEditPoints="1"/>
                </p:cNvSpPr>
                <p:nvPr/>
              </p:nvSpPr>
              <p:spPr bwMode="auto">
                <a:xfrm>
                  <a:off x="257" y="404"/>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98" name="Freeform 128">
                  <a:extLst>
                    <a:ext uri="{FF2B5EF4-FFF2-40B4-BE49-F238E27FC236}">
                      <a16:creationId xmlns:a16="http://schemas.microsoft.com/office/drawing/2014/main" id="{D3A984FF-D38D-2D2C-4FEC-66457D4218CA}"/>
                    </a:ext>
                  </a:extLst>
                </p:cNvPr>
                <p:cNvSpPr>
                  <a:spLocks noEditPoints="1"/>
                </p:cNvSpPr>
                <p:nvPr/>
              </p:nvSpPr>
              <p:spPr bwMode="auto">
                <a:xfrm>
                  <a:off x="269" y="421"/>
                  <a:ext cx="13" cy="14"/>
                </a:xfrm>
                <a:custGeom>
                  <a:avLst/>
                  <a:gdLst>
                    <a:gd name="T0" fmla="*/ 7 w 7"/>
                    <a:gd name="T1" fmla="*/ 4 h 7"/>
                    <a:gd name="T2" fmla="*/ 3 w 7"/>
                    <a:gd name="T3" fmla="*/ 7 h 7"/>
                    <a:gd name="T4" fmla="*/ 0 w 7"/>
                    <a:gd name="T5" fmla="*/ 4 h 7"/>
                    <a:gd name="T6" fmla="*/ 3 w 7"/>
                    <a:gd name="T7" fmla="*/ 0 h 7"/>
                    <a:gd name="T8" fmla="*/ 7 w 7"/>
                    <a:gd name="T9" fmla="*/ 4 h 7"/>
                    <a:gd name="T10" fmla="*/ 7 w 7"/>
                    <a:gd name="T11" fmla="*/ 4 h 7"/>
                    <a:gd name="T12" fmla="*/ 7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4"/>
                      </a:moveTo>
                      <a:cubicBezTo>
                        <a:pt x="7" y="5"/>
                        <a:pt x="5" y="7"/>
                        <a:pt x="3" y="7"/>
                      </a:cubicBezTo>
                      <a:cubicBezTo>
                        <a:pt x="2" y="7"/>
                        <a:pt x="0" y="5"/>
                        <a:pt x="0" y="4"/>
                      </a:cubicBezTo>
                      <a:cubicBezTo>
                        <a:pt x="0" y="2"/>
                        <a:pt x="2" y="0"/>
                        <a:pt x="3" y="0"/>
                      </a:cubicBezTo>
                      <a:cubicBezTo>
                        <a:pt x="5" y="0"/>
                        <a:pt x="7" y="2"/>
                        <a:pt x="7" y="4"/>
                      </a:cubicBezTo>
                      <a:close/>
                      <a:moveTo>
                        <a:pt x="7" y="4"/>
                      </a:moveTo>
                      <a:cubicBezTo>
                        <a:pt x="7" y="4"/>
                        <a:pt x="7" y="4"/>
                        <a:pt x="7"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799" name="Freeform 129">
                  <a:extLst>
                    <a:ext uri="{FF2B5EF4-FFF2-40B4-BE49-F238E27FC236}">
                      <a16:creationId xmlns:a16="http://schemas.microsoft.com/office/drawing/2014/main" id="{D2ED6C9A-0E14-4EC3-3EFF-9BF7359A1786}"/>
                    </a:ext>
                  </a:extLst>
                </p:cNvPr>
                <p:cNvSpPr>
                  <a:spLocks noEditPoints="1"/>
                </p:cNvSpPr>
                <p:nvPr/>
              </p:nvSpPr>
              <p:spPr bwMode="auto">
                <a:xfrm>
                  <a:off x="232" y="404"/>
                  <a:ext cx="11"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00" name="Freeform 130">
                  <a:extLst>
                    <a:ext uri="{FF2B5EF4-FFF2-40B4-BE49-F238E27FC236}">
                      <a16:creationId xmlns:a16="http://schemas.microsoft.com/office/drawing/2014/main" id="{F9A30BC1-5BD4-EF3E-0916-C314761EC963}"/>
                    </a:ext>
                  </a:extLst>
                </p:cNvPr>
                <p:cNvSpPr>
                  <a:spLocks noEditPoints="1"/>
                </p:cNvSpPr>
                <p:nvPr/>
              </p:nvSpPr>
              <p:spPr bwMode="auto">
                <a:xfrm>
                  <a:off x="243" y="421"/>
                  <a:ext cx="14" cy="14"/>
                </a:xfrm>
                <a:custGeom>
                  <a:avLst/>
                  <a:gdLst>
                    <a:gd name="T0" fmla="*/ 7 w 7"/>
                    <a:gd name="T1" fmla="*/ 4 h 7"/>
                    <a:gd name="T2" fmla="*/ 4 w 7"/>
                    <a:gd name="T3" fmla="*/ 7 h 7"/>
                    <a:gd name="T4" fmla="*/ 0 w 7"/>
                    <a:gd name="T5" fmla="*/ 4 h 7"/>
                    <a:gd name="T6" fmla="*/ 4 w 7"/>
                    <a:gd name="T7" fmla="*/ 0 h 7"/>
                    <a:gd name="T8" fmla="*/ 7 w 7"/>
                    <a:gd name="T9" fmla="*/ 4 h 7"/>
                    <a:gd name="T10" fmla="*/ 7 w 7"/>
                    <a:gd name="T11" fmla="*/ 4 h 7"/>
                    <a:gd name="T12" fmla="*/ 7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4"/>
                      </a:moveTo>
                      <a:cubicBezTo>
                        <a:pt x="7" y="5"/>
                        <a:pt x="5" y="7"/>
                        <a:pt x="4" y="7"/>
                      </a:cubicBezTo>
                      <a:cubicBezTo>
                        <a:pt x="2" y="7"/>
                        <a:pt x="0" y="5"/>
                        <a:pt x="0" y="4"/>
                      </a:cubicBezTo>
                      <a:cubicBezTo>
                        <a:pt x="0" y="2"/>
                        <a:pt x="2" y="0"/>
                        <a:pt x="4" y="0"/>
                      </a:cubicBezTo>
                      <a:cubicBezTo>
                        <a:pt x="5" y="0"/>
                        <a:pt x="7" y="2"/>
                        <a:pt x="7" y="4"/>
                      </a:cubicBezTo>
                      <a:close/>
                      <a:moveTo>
                        <a:pt x="7" y="4"/>
                      </a:moveTo>
                      <a:cubicBezTo>
                        <a:pt x="7" y="4"/>
                        <a:pt x="7" y="4"/>
                        <a:pt x="7"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01" name="Freeform 131">
                  <a:extLst>
                    <a:ext uri="{FF2B5EF4-FFF2-40B4-BE49-F238E27FC236}">
                      <a16:creationId xmlns:a16="http://schemas.microsoft.com/office/drawing/2014/main" id="{9CB4CBF7-3C17-DEE2-D7DA-E28A2BAF3377}"/>
                    </a:ext>
                  </a:extLst>
                </p:cNvPr>
                <p:cNvSpPr>
                  <a:spLocks noEditPoints="1"/>
                </p:cNvSpPr>
                <p:nvPr/>
              </p:nvSpPr>
              <p:spPr bwMode="auto">
                <a:xfrm>
                  <a:off x="207" y="404"/>
                  <a:ext cx="13" cy="12"/>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3" y="6"/>
                      </a:cubicBezTo>
                      <a:cubicBezTo>
                        <a:pt x="2" y="6"/>
                        <a:pt x="0" y="5"/>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02" name="Freeform 132">
                  <a:extLst>
                    <a:ext uri="{FF2B5EF4-FFF2-40B4-BE49-F238E27FC236}">
                      <a16:creationId xmlns:a16="http://schemas.microsoft.com/office/drawing/2014/main" id="{5CD96F42-4996-05D3-2F5F-4B8A0E2C40B0}"/>
                    </a:ext>
                  </a:extLst>
                </p:cNvPr>
                <p:cNvSpPr>
                  <a:spLocks noEditPoints="1"/>
                </p:cNvSpPr>
                <p:nvPr/>
              </p:nvSpPr>
              <p:spPr bwMode="auto">
                <a:xfrm>
                  <a:off x="220" y="421"/>
                  <a:ext cx="12" cy="14"/>
                </a:xfrm>
                <a:custGeom>
                  <a:avLst/>
                  <a:gdLst>
                    <a:gd name="T0" fmla="*/ 6 w 6"/>
                    <a:gd name="T1" fmla="*/ 4 h 7"/>
                    <a:gd name="T2" fmla="*/ 3 w 6"/>
                    <a:gd name="T3" fmla="*/ 7 h 7"/>
                    <a:gd name="T4" fmla="*/ 0 w 6"/>
                    <a:gd name="T5" fmla="*/ 4 h 7"/>
                    <a:gd name="T6" fmla="*/ 3 w 6"/>
                    <a:gd name="T7" fmla="*/ 0 h 7"/>
                    <a:gd name="T8" fmla="*/ 6 w 6"/>
                    <a:gd name="T9" fmla="*/ 4 h 7"/>
                    <a:gd name="T10" fmla="*/ 6 w 6"/>
                    <a:gd name="T11" fmla="*/ 4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5"/>
                        <a:pt x="5" y="7"/>
                        <a:pt x="3" y="7"/>
                      </a:cubicBezTo>
                      <a:cubicBezTo>
                        <a:pt x="1" y="7"/>
                        <a:pt x="0" y="5"/>
                        <a:pt x="0" y="4"/>
                      </a:cubicBezTo>
                      <a:cubicBezTo>
                        <a:pt x="0" y="2"/>
                        <a:pt x="1" y="0"/>
                        <a:pt x="3" y="0"/>
                      </a:cubicBezTo>
                      <a:cubicBezTo>
                        <a:pt x="5" y="0"/>
                        <a:pt x="6" y="2"/>
                        <a:pt x="6" y="4"/>
                      </a:cubicBezTo>
                      <a:close/>
                      <a:moveTo>
                        <a:pt x="6" y="4"/>
                      </a:moveTo>
                      <a:cubicBezTo>
                        <a:pt x="6" y="4"/>
                        <a:pt x="6" y="4"/>
                        <a:pt x="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03" name="Freeform 133">
                  <a:extLst>
                    <a:ext uri="{FF2B5EF4-FFF2-40B4-BE49-F238E27FC236}">
                      <a16:creationId xmlns:a16="http://schemas.microsoft.com/office/drawing/2014/main" id="{1E10E1F4-B59A-745A-4308-108CA01DB578}"/>
                    </a:ext>
                  </a:extLst>
                </p:cNvPr>
                <p:cNvSpPr>
                  <a:spLocks noEditPoints="1"/>
                </p:cNvSpPr>
                <p:nvPr/>
              </p:nvSpPr>
              <p:spPr bwMode="auto">
                <a:xfrm>
                  <a:off x="278" y="354"/>
                  <a:ext cx="23" cy="14"/>
                </a:xfrm>
                <a:custGeom>
                  <a:avLst/>
                  <a:gdLst>
                    <a:gd name="T0" fmla="*/ 5 w 12"/>
                    <a:gd name="T1" fmla="*/ 7 h 7"/>
                    <a:gd name="T2" fmla="*/ 9 w 12"/>
                    <a:gd name="T3" fmla="*/ 7 h 7"/>
                    <a:gd name="T4" fmla="*/ 12 w 12"/>
                    <a:gd name="T5" fmla="*/ 3 h 7"/>
                    <a:gd name="T6" fmla="*/ 9 w 12"/>
                    <a:gd name="T7" fmla="*/ 0 h 7"/>
                    <a:gd name="T8" fmla="*/ 4 w 12"/>
                    <a:gd name="T9" fmla="*/ 0 h 7"/>
                    <a:gd name="T10" fmla="*/ 0 w 12"/>
                    <a:gd name="T11" fmla="*/ 3 h 7"/>
                    <a:gd name="T12" fmla="*/ 4 w 12"/>
                    <a:gd name="T13" fmla="*/ 7 h 7"/>
                    <a:gd name="T14" fmla="*/ 5 w 12"/>
                    <a:gd name="T15" fmla="*/ 7 h 7"/>
                    <a:gd name="T16" fmla="*/ 5 w 12"/>
                    <a:gd name="T17" fmla="*/ 7 h 7"/>
                    <a:gd name="T18" fmla="*/ 5 w 1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5" y="7"/>
                      </a:moveTo>
                      <a:cubicBezTo>
                        <a:pt x="9" y="7"/>
                        <a:pt x="9" y="7"/>
                        <a:pt x="9" y="7"/>
                      </a:cubicBezTo>
                      <a:cubicBezTo>
                        <a:pt x="10" y="7"/>
                        <a:pt x="12" y="5"/>
                        <a:pt x="12" y="3"/>
                      </a:cubicBezTo>
                      <a:cubicBezTo>
                        <a:pt x="12" y="2"/>
                        <a:pt x="10" y="0"/>
                        <a:pt x="9" y="0"/>
                      </a:cubicBezTo>
                      <a:cubicBezTo>
                        <a:pt x="4" y="0"/>
                        <a:pt x="4" y="0"/>
                        <a:pt x="4" y="0"/>
                      </a:cubicBezTo>
                      <a:cubicBezTo>
                        <a:pt x="2" y="0"/>
                        <a:pt x="0" y="2"/>
                        <a:pt x="0" y="3"/>
                      </a:cubicBezTo>
                      <a:cubicBezTo>
                        <a:pt x="0" y="5"/>
                        <a:pt x="2" y="7"/>
                        <a:pt x="4" y="7"/>
                      </a:cubicBezTo>
                      <a:lnTo>
                        <a:pt x="5" y="7"/>
                      </a:lnTo>
                      <a:close/>
                      <a:moveTo>
                        <a:pt x="5" y="7"/>
                      </a:moveTo>
                      <a:cubicBezTo>
                        <a:pt x="5" y="7"/>
                        <a:pt x="5" y="7"/>
                        <a:pt x="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04" name="Freeform 134">
                  <a:extLst>
                    <a:ext uri="{FF2B5EF4-FFF2-40B4-BE49-F238E27FC236}">
                      <a16:creationId xmlns:a16="http://schemas.microsoft.com/office/drawing/2014/main" id="{F067FA68-1F63-08D8-4E32-C3BA7B24BBA5}"/>
                    </a:ext>
                  </a:extLst>
                </p:cNvPr>
                <p:cNvSpPr>
                  <a:spLocks noEditPoints="1"/>
                </p:cNvSpPr>
                <p:nvPr/>
              </p:nvSpPr>
              <p:spPr bwMode="auto">
                <a:xfrm>
                  <a:off x="354" y="360"/>
                  <a:ext cx="17" cy="17"/>
                </a:xfrm>
                <a:custGeom>
                  <a:avLst/>
                  <a:gdLst>
                    <a:gd name="T0" fmla="*/ 3 w 9"/>
                    <a:gd name="T1" fmla="*/ 7 h 9"/>
                    <a:gd name="T2" fmla="*/ 6 w 9"/>
                    <a:gd name="T3" fmla="*/ 9 h 9"/>
                    <a:gd name="T4" fmla="*/ 7 w 9"/>
                    <a:gd name="T5" fmla="*/ 8 h 9"/>
                    <a:gd name="T6" fmla="*/ 8 w 9"/>
                    <a:gd name="T7" fmla="*/ 4 h 9"/>
                    <a:gd name="T8" fmla="*/ 6 w 9"/>
                    <a:gd name="T9" fmla="*/ 1 h 9"/>
                    <a:gd name="T10" fmla="*/ 1 w 9"/>
                    <a:gd name="T11" fmla="*/ 1 h 9"/>
                    <a:gd name="T12" fmla="*/ 1 w 9"/>
                    <a:gd name="T13" fmla="*/ 6 h 9"/>
                    <a:gd name="T14" fmla="*/ 3 w 9"/>
                    <a:gd name="T15" fmla="*/ 7 h 9"/>
                    <a:gd name="T16" fmla="*/ 3 w 9"/>
                    <a:gd name="T17" fmla="*/ 7 h 9"/>
                    <a:gd name="T18" fmla="*/ 3 w 9"/>
                    <a:gd name="T1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7"/>
                      </a:moveTo>
                      <a:cubicBezTo>
                        <a:pt x="4" y="8"/>
                        <a:pt x="5" y="9"/>
                        <a:pt x="6" y="9"/>
                      </a:cubicBezTo>
                      <a:cubicBezTo>
                        <a:pt x="6" y="9"/>
                        <a:pt x="7" y="9"/>
                        <a:pt x="7" y="8"/>
                      </a:cubicBezTo>
                      <a:cubicBezTo>
                        <a:pt x="9" y="7"/>
                        <a:pt x="9" y="5"/>
                        <a:pt x="8" y="4"/>
                      </a:cubicBezTo>
                      <a:cubicBezTo>
                        <a:pt x="7" y="3"/>
                        <a:pt x="7" y="2"/>
                        <a:pt x="6" y="1"/>
                      </a:cubicBezTo>
                      <a:cubicBezTo>
                        <a:pt x="4" y="0"/>
                        <a:pt x="2" y="0"/>
                        <a:pt x="1" y="1"/>
                      </a:cubicBezTo>
                      <a:cubicBezTo>
                        <a:pt x="0" y="2"/>
                        <a:pt x="0" y="4"/>
                        <a:pt x="1" y="6"/>
                      </a:cubicBezTo>
                      <a:cubicBezTo>
                        <a:pt x="2" y="6"/>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05" name="Freeform 135">
                  <a:extLst>
                    <a:ext uri="{FF2B5EF4-FFF2-40B4-BE49-F238E27FC236}">
                      <a16:creationId xmlns:a16="http://schemas.microsoft.com/office/drawing/2014/main" id="{7418742F-1705-099E-9246-23846BE7910F}"/>
                    </a:ext>
                  </a:extLst>
                </p:cNvPr>
                <p:cNvSpPr>
                  <a:spLocks noEditPoints="1"/>
                </p:cNvSpPr>
                <p:nvPr/>
              </p:nvSpPr>
              <p:spPr bwMode="auto">
                <a:xfrm>
                  <a:off x="305" y="354"/>
                  <a:ext cx="22" cy="14"/>
                </a:xfrm>
                <a:custGeom>
                  <a:avLst/>
                  <a:gdLst>
                    <a:gd name="T0" fmla="*/ 3 w 11"/>
                    <a:gd name="T1" fmla="*/ 7 h 7"/>
                    <a:gd name="T2" fmla="*/ 8 w 11"/>
                    <a:gd name="T3" fmla="*/ 7 h 7"/>
                    <a:gd name="T4" fmla="*/ 11 w 11"/>
                    <a:gd name="T5" fmla="*/ 3 h 7"/>
                    <a:gd name="T6" fmla="*/ 8 w 11"/>
                    <a:gd name="T7" fmla="*/ 0 h 7"/>
                    <a:gd name="T8" fmla="*/ 3 w 11"/>
                    <a:gd name="T9" fmla="*/ 0 h 7"/>
                    <a:gd name="T10" fmla="*/ 0 w 11"/>
                    <a:gd name="T11" fmla="*/ 3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3"/>
                      </a:cubicBezTo>
                      <a:cubicBezTo>
                        <a:pt x="11" y="2"/>
                        <a:pt x="10" y="0"/>
                        <a:pt x="8" y="0"/>
                      </a:cubicBezTo>
                      <a:cubicBezTo>
                        <a:pt x="3" y="0"/>
                        <a:pt x="3" y="0"/>
                        <a:pt x="3" y="0"/>
                      </a:cubicBezTo>
                      <a:cubicBezTo>
                        <a:pt x="1" y="0"/>
                        <a:pt x="0" y="2"/>
                        <a:pt x="0" y="3"/>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06" name="Freeform 136">
                  <a:extLst>
                    <a:ext uri="{FF2B5EF4-FFF2-40B4-BE49-F238E27FC236}">
                      <a16:creationId xmlns:a16="http://schemas.microsoft.com/office/drawing/2014/main" id="{75137826-3F4B-B4F5-D737-98908630E24C}"/>
                    </a:ext>
                  </a:extLst>
                </p:cNvPr>
                <p:cNvSpPr>
                  <a:spLocks noEditPoints="1"/>
                </p:cNvSpPr>
                <p:nvPr/>
              </p:nvSpPr>
              <p:spPr bwMode="auto">
                <a:xfrm>
                  <a:off x="228" y="354"/>
                  <a:ext cx="23" cy="14"/>
                </a:xfrm>
                <a:custGeom>
                  <a:avLst/>
                  <a:gdLst>
                    <a:gd name="T0" fmla="*/ 0 w 12"/>
                    <a:gd name="T1" fmla="*/ 3 h 7"/>
                    <a:gd name="T2" fmla="*/ 3 w 12"/>
                    <a:gd name="T3" fmla="*/ 7 h 7"/>
                    <a:gd name="T4" fmla="*/ 8 w 12"/>
                    <a:gd name="T5" fmla="*/ 7 h 7"/>
                    <a:gd name="T6" fmla="*/ 12 w 12"/>
                    <a:gd name="T7" fmla="*/ 3 h 7"/>
                    <a:gd name="T8" fmla="*/ 8 w 12"/>
                    <a:gd name="T9" fmla="*/ 0 h 7"/>
                    <a:gd name="T10" fmla="*/ 3 w 12"/>
                    <a:gd name="T11" fmla="*/ 0 h 7"/>
                    <a:gd name="T12" fmla="*/ 0 w 12"/>
                    <a:gd name="T13" fmla="*/ 3 h 7"/>
                    <a:gd name="T14" fmla="*/ 0 w 12"/>
                    <a:gd name="T15" fmla="*/ 3 h 7"/>
                    <a:gd name="T16" fmla="*/ 0 w 12"/>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3"/>
                      </a:moveTo>
                      <a:cubicBezTo>
                        <a:pt x="0" y="5"/>
                        <a:pt x="2" y="7"/>
                        <a:pt x="3" y="7"/>
                      </a:cubicBezTo>
                      <a:cubicBezTo>
                        <a:pt x="8" y="7"/>
                        <a:pt x="8" y="7"/>
                        <a:pt x="8" y="7"/>
                      </a:cubicBezTo>
                      <a:cubicBezTo>
                        <a:pt x="10" y="7"/>
                        <a:pt x="12" y="5"/>
                        <a:pt x="12" y="3"/>
                      </a:cubicBezTo>
                      <a:cubicBezTo>
                        <a:pt x="12" y="2"/>
                        <a:pt x="10" y="0"/>
                        <a:pt x="8" y="0"/>
                      </a:cubicBezTo>
                      <a:cubicBezTo>
                        <a:pt x="3" y="0"/>
                        <a:pt x="3" y="0"/>
                        <a:pt x="3" y="0"/>
                      </a:cubicBezTo>
                      <a:cubicBezTo>
                        <a:pt x="2" y="0"/>
                        <a:pt x="0" y="2"/>
                        <a:pt x="0" y="3"/>
                      </a:cubicBezTo>
                      <a:close/>
                      <a:moveTo>
                        <a:pt x="0" y="3"/>
                      </a:moveTo>
                      <a:cubicBezTo>
                        <a:pt x="0" y="3"/>
                        <a:pt x="0" y="3"/>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07" name="Freeform 137">
                  <a:extLst>
                    <a:ext uri="{FF2B5EF4-FFF2-40B4-BE49-F238E27FC236}">
                      <a16:creationId xmlns:a16="http://schemas.microsoft.com/office/drawing/2014/main" id="{86BF8386-3286-30F7-98E7-3220C8A9CF25}"/>
                    </a:ext>
                  </a:extLst>
                </p:cNvPr>
                <p:cNvSpPr>
                  <a:spLocks noEditPoints="1"/>
                </p:cNvSpPr>
                <p:nvPr/>
              </p:nvSpPr>
              <p:spPr bwMode="auto">
                <a:xfrm>
                  <a:off x="356" y="458"/>
                  <a:ext cx="17" cy="17"/>
                </a:xfrm>
                <a:custGeom>
                  <a:avLst/>
                  <a:gdLst>
                    <a:gd name="T0" fmla="*/ 2 w 9"/>
                    <a:gd name="T1" fmla="*/ 9 h 9"/>
                    <a:gd name="T2" fmla="*/ 4 w 9"/>
                    <a:gd name="T3" fmla="*/ 9 h 9"/>
                    <a:gd name="T4" fmla="*/ 6 w 9"/>
                    <a:gd name="T5" fmla="*/ 8 h 9"/>
                    <a:gd name="T6" fmla="*/ 8 w 9"/>
                    <a:gd name="T7" fmla="*/ 5 h 9"/>
                    <a:gd name="T8" fmla="*/ 7 w 9"/>
                    <a:gd name="T9" fmla="*/ 0 h 9"/>
                    <a:gd name="T10" fmla="*/ 3 w 9"/>
                    <a:gd name="T11" fmla="*/ 2 h 9"/>
                    <a:gd name="T12" fmla="*/ 1 w 9"/>
                    <a:gd name="T13" fmla="*/ 4 h 9"/>
                    <a:gd name="T14" fmla="*/ 2 w 9"/>
                    <a:gd name="T15" fmla="*/ 9 h 9"/>
                    <a:gd name="T16" fmla="*/ 2 w 9"/>
                    <a:gd name="T17" fmla="*/ 9 h 9"/>
                    <a:gd name="T18" fmla="*/ 2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9"/>
                      </a:moveTo>
                      <a:cubicBezTo>
                        <a:pt x="2" y="9"/>
                        <a:pt x="3" y="9"/>
                        <a:pt x="4" y="9"/>
                      </a:cubicBezTo>
                      <a:cubicBezTo>
                        <a:pt x="5" y="9"/>
                        <a:pt x="5" y="9"/>
                        <a:pt x="6" y="8"/>
                      </a:cubicBezTo>
                      <a:cubicBezTo>
                        <a:pt x="7" y="7"/>
                        <a:pt x="8" y="6"/>
                        <a:pt x="8" y="5"/>
                      </a:cubicBezTo>
                      <a:cubicBezTo>
                        <a:pt x="9" y="3"/>
                        <a:pt x="8" y="1"/>
                        <a:pt x="7" y="0"/>
                      </a:cubicBezTo>
                      <a:cubicBezTo>
                        <a:pt x="5" y="0"/>
                        <a:pt x="3" y="0"/>
                        <a:pt x="3" y="2"/>
                      </a:cubicBezTo>
                      <a:cubicBezTo>
                        <a:pt x="2" y="3"/>
                        <a:pt x="2" y="3"/>
                        <a:pt x="1" y="4"/>
                      </a:cubicBezTo>
                      <a:cubicBezTo>
                        <a:pt x="0" y="5"/>
                        <a:pt x="0" y="7"/>
                        <a:pt x="2" y="9"/>
                      </a:cubicBezTo>
                      <a:close/>
                      <a:moveTo>
                        <a:pt x="2" y="9"/>
                      </a:moveTo>
                      <a:cubicBezTo>
                        <a:pt x="2" y="9"/>
                        <a:pt x="2" y="9"/>
                        <a:pt x="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08" name="Freeform 138">
                  <a:extLst>
                    <a:ext uri="{FF2B5EF4-FFF2-40B4-BE49-F238E27FC236}">
                      <a16:creationId xmlns:a16="http://schemas.microsoft.com/office/drawing/2014/main" id="{573FF7FE-7D81-4725-769A-2E7758CA6DCF}"/>
                    </a:ext>
                  </a:extLst>
                </p:cNvPr>
                <p:cNvSpPr>
                  <a:spLocks noEditPoints="1"/>
                </p:cNvSpPr>
                <p:nvPr/>
              </p:nvSpPr>
              <p:spPr bwMode="auto">
                <a:xfrm>
                  <a:off x="253" y="354"/>
                  <a:ext cx="23" cy="14"/>
                </a:xfrm>
                <a:custGeom>
                  <a:avLst/>
                  <a:gdLst>
                    <a:gd name="T0" fmla="*/ 5 w 12"/>
                    <a:gd name="T1" fmla="*/ 7 h 7"/>
                    <a:gd name="T2" fmla="*/ 8 w 12"/>
                    <a:gd name="T3" fmla="*/ 7 h 7"/>
                    <a:gd name="T4" fmla="*/ 12 w 12"/>
                    <a:gd name="T5" fmla="*/ 3 h 7"/>
                    <a:gd name="T6" fmla="*/ 8 w 12"/>
                    <a:gd name="T7" fmla="*/ 0 h 7"/>
                    <a:gd name="T8" fmla="*/ 4 w 12"/>
                    <a:gd name="T9" fmla="*/ 0 h 7"/>
                    <a:gd name="T10" fmla="*/ 0 w 12"/>
                    <a:gd name="T11" fmla="*/ 3 h 7"/>
                    <a:gd name="T12" fmla="*/ 4 w 12"/>
                    <a:gd name="T13" fmla="*/ 7 h 7"/>
                    <a:gd name="T14" fmla="*/ 5 w 12"/>
                    <a:gd name="T15" fmla="*/ 7 h 7"/>
                    <a:gd name="T16" fmla="*/ 5 w 12"/>
                    <a:gd name="T17" fmla="*/ 7 h 7"/>
                    <a:gd name="T18" fmla="*/ 5 w 1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5" y="7"/>
                      </a:moveTo>
                      <a:cubicBezTo>
                        <a:pt x="8" y="7"/>
                        <a:pt x="8" y="7"/>
                        <a:pt x="8" y="7"/>
                      </a:cubicBezTo>
                      <a:cubicBezTo>
                        <a:pt x="10" y="7"/>
                        <a:pt x="12" y="5"/>
                        <a:pt x="12" y="3"/>
                      </a:cubicBezTo>
                      <a:cubicBezTo>
                        <a:pt x="12" y="2"/>
                        <a:pt x="10" y="0"/>
                        <a:pt x="8" y="0"/>
                      </a:cubicBezTo>
                      <a:cubicBezTo>
                        <a:pt x="4" y="0"/>
                        <a:pt x="4" y="0"/>
                        <a:pt x="4" y="0"/>
                      </a:cubicBezTo>
                      <a:cubicBezTo>
                        <a:pt x="2" y="0"/>
                        <a:pt x="0" y="2"/>
                        <a:pt x="0" y="3"/>
                      </a:cubicBezTo>
                      <a:cubicBezTo>
                        <a:pt x="0" y="5"/>
                        <a:pt x="2" y="7"/>
                        <a:pt x="4" y="7"/>
                      </a:cubicBezTo>
                      <a:lnTo>
                        <a:pt x="5" y="7"/>
                      </a:lnTo>
                      <a:close/>
                      <a:moveTo>
                        <a:pt x="5" y="7"/>
                      </a:moveTo>
                      <a:cubicBezTo>
                        <a:pt x="5" y="7"/>
                        <a:pt x="5" y="7"/>
                        <a:pt x="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09" name="Freeform 139">
                  <a:extLst>
                    <a:ext uri="{FF2B5EF4-FFF2-40B4-BE49-F238E27FC236}">
                      <a16:creationId xmlns:a16="http://schemas.microsoft.com/office/drawing/2014/main" id="{FBF26571-4E6E-B857-39D7-F940BA721A90}"/>
                    </a:ext>
                  </a:extLst>
                </p:cNvPr>
                <p:cNvSpPr>
                  <a:spLocks noEditPoints="1"/>
                </p:cNvSpPr>
                <p:nvPr/>
              </p:nvSpPr>
              <p:spPr bwMode="auto">
                <a:xfrm>
                  <a:off x="4" y="387"/>
                  <a:ext cx="11" cy="17"/>
                </a:xfrm>
                <a:custGeom>
                  <a:avLst/>
                  <a:gdLst>
                    <a:gd name="T0" fmla="*/ 3 w 6"/>
                    <a:gd name="T1" fmla="*/ 9 h 9"/>
                    <a:gd name="T2" fmla="*/ 6 w 6"/>
                    <a:gd name="T3" fmla="*/ 6 h 9"/>
                    <a:gd name="T4" fmla="*/ 6 w 6"/>
                    <a:gd name="T5" fmla="*/ 3 h 9"/>
                    <a:gd name="T6" fmla="*/ 3 w 6"/>
                    <a:gd name="T7" fmla="*/ 0 h 9"/>
                    <a:gd name="T8" fmla="*/ 0 w 6"/>
                    <a:gd name="T9" fmla="*/ 3 h 9"/>
                    <a:gd name="T10" fmla="*/ 0 w 6"/>
                    <a:gd name="T11" fmla="*/ 6 h 9"/>
                    <a:gd name="T12" fmla="*/ 3 w 6"/>
                    <a:gd name="T13" fmla="*/ 9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5" y="9"/>
                        <a:pt x="6" y="8"/>
                        <a:pt x="6" y="6"/>
                      </a:cubicBezTo>
                      <a:cubicBezTo>
                        <a:pt x="6" y="3"/>
                        <a:pt x="6" y="3"/>
                        <a:pt x="6" y="3"/>
                      </a:cubicBezTo>
                      <a:cubicBezTo>
                        <a:pt x="6" y="1"/>
                        <a:pt x="5" y="0"/>
                        <a:pt x="3" y="0"/>
                      </a:cubicBezTo>
                      <a:cubicBezTo>
                        <a:pt x="1" y="0"/>
                        <a:pt x="0" y="1"/>
                        <a:pt x="0" y="3"/>
                      </a:cubicBezTo>
                      <a:cubicBezTo>
                        <a:pt x="0" y="6"/>
                        <a:pt x="0" y="6"/>
                        <a:pt x="0" y="6"/>
                      </a:cubicBezTo>
                      <a:cubicBezTo>
                        <a:pt x="0" y="8"/>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10" name="Freeform 140">
                  <a:extLst>
                    <a:ext uri="{FF2B5EF4-FFF2-40B4-BE49-F238E27FC236}">
                      <a16:creationId xmlns:a16="http://schemas.microsoft.com/office/drawing/2014/main" id="{CD45190B-F547-470B-1356-A5CE6EC9F69A}"/>
                    </a:ext>
                  </a:extLst>
                </p:cNvPr>
                <p:cNvSpPr>
                  <a:spLocks noEditPoints="1"/>
                </p:cNvSpPr>
                <p:nvPr/>
              </p:nvSpPr>
              <p:spPr bwMode="auto">
                <a:xfrm>
                  <a:off x="4" y="437"/>
                  <a:ext cx="11" cy="19"/>
                </a:xfrm>
                <a:custGeom>
                  <a:avLst/>
                  <a:gdLst>
                    <a:gd name="T0" fmla="*/ 3 w 6"/>
                    <a:gd name="T1" fmla="*/ 10 h 10"/>
                    <a:gd name="T2" fmla="*/ 6 w 6"/>
                    <a:gd name="T3" fmla="*/ 6 h 10"/>
                    <a:gd name="T4" fmla="*/ 6 w 6"/>
                    <a:gd name="T5" fmla="*/ 3 h 10"/>
                    <a:gd name="T6" fmla="*/ 3 w 6"/>
                    <a:gd name="T7" fmla="*/ 0 h 10"/>
                    <a:gd name="T8" fmla="*/ 0 w 6"/>
                    <a:gd name="T9" fmla="*/ 3 h 10"/>
                    <a:gd name="T10" fmla="*/ 0 w 6"/>
                    <a:gd name="T11" fmla="*/ 6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6"/>
                      </a:cubicBezTo>
                      <a:cubicBezTo>
                        <a:pt x="6" y="3"/>
                        <a:pt x="6" y="3"/>
                        <a:pt x="6" y="3"/>
                      </a:cubicBezTo>
                      <a:cubicBezTo>
                        <a:pt x="6" y="1"/>
                        <a:pt x="5" y="0"/>
                        <a:pt x="3" y="0"/>
                      </a:cubicBezTo>
                      <a:cubicBezTo>
                        <a:pt x="1" y="0"/>
                        <a:pt x="0" y="1"/>
                        <a:pt x="0" y="3"/>
                      </a:cubicBezTo>
                      <a:cubicBezTo>
                        <a:pt x="0" y="6"/>
                        <a:pt x="0" y="6"/>
                        <a:pt x="0" y="6"/>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11" name="Freeform 141">
                  <a:extLst>
                    <a:ext uri="{FF2B5EF4-FFF2-40B4-BE49-F238E27FC236}">
                      <a16:creationId xmlns:a16="http://schemas.microsoft.com/office/drawing/2014/main" id="{EC9326B1-81F7-82B3-D810-BB2EF23A477F}"/>
                    </a:ext>
                  </a:extLst>
                </p:cNvPr>
                <p:cNvSpPr>
                  <a:spLocks noEditPoints="1"/>
                </p:cNvSpPr>
                <p:nvPr/>
              </p:nvSpPr>
              <p:spPr bwMode="auto">
                <a:xfrm>
                  <a:off x="361" y="433"/>
                  <a:ext cx="14" cy="19"/>
                </a:xfrm>
                <a:custGeom>
                  <a:avLst/>
                  <a:gdLst>
                    <a:gd name="T0" fmla="*/ 3 w 7"/>
                    <a:gd name="T1" fmla="*/ 0 h 10"/>
                    <a:gd name="T2" fmla="*/ 0 w 7"/>
                    <a:gd name="T3" fmla="*/ 3 h 10"/>
                    <a:gd name="T4" fmla="*/ 0 w 7"/>
                    <a:gd name="T5" fmla="*/ 7 h 10"/>
                    <a:gd name="T6" fmla="*/ 3 w 7"/>
                    <a:gd name="T7" fmla="*/ 10 h 10"/>
                    <a:gd name="T8" fmla="*/ 7 w 7"/>
                    <a:gd name="T9" fmla="*/ 7 h 10"/>
                    <a:gd name="T10" fmla="*/ 7 w 7"/>
                    <a:gd name="T11" fmla="*/ 3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2"/>
                        <a:pt x="0" y="3"/>
                      </a:cubicBezTo>
                      <a:cubicBezTo>
                        <a:pt x="0" y="7"/>
                        <a:pt x="0" y="7"/>
                        <a:pt x="0" y="7"/>
                      </a:cubicBezTo>
                      <a:cubicBezTo>
                        <a:pt x="0" y="8"/>
                        <a:pt x="2" y="10"/>
                        <a:pt x="3" y="10"/>
                      </a:cubicBezTo>
                      <a:cubicBezTo>
                        <a:pt x="5" y="10"/>
                        <a:pt x="7" y="8"/>
                        <a:pt x="7" y="7"/>
                      </a:cubicBezTo>
                      <a:cubicBezTo>
                        <a:pt x="7" y="3"/>
                        <a:pt x="7" y="3"/>
                        <a:pt x="7" y="3"/>
                      </a:cubicBezTo>
                      <a:cubicBezTo>
                        <a:pt x="7" y="2"/>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12" name="Freeform 142">
                  <a:extLst>
                    <a:ext uri="{FF2B5EF4-FFF2-40B4-BE49-F238E27FC236}">
                      <a16:creationId xmlns:a16="http://schemas.microsoft.com/office/drawing/2014/main" id="{955B4098-6F57-0436-54DA-C48E648AFE01}"/>
                    </a:ext>
                  </a:extLst>
                </p:cNvPr>
                <p:cNvSpPr>
                  <a:spLocks noEditPoints="1"/>
                </p:cNvSpPr>
                <p:nvPr/>
              </p:nvSpPr>
              <p:spPr bwMode="auto">
                <a:xfrm>
                  <a:off x="4" y="362"/>
                  <a:ext cx="17" cy="17"/>
                </a:xfrm>
                <a:custGeom>
                  <a:avLst/>
                  <a:gdLst>
                    <a:gd name="T0" fmla="*/ 8 w 9"/>
                    <a:gd name="T1" fmla="*/ 5 h 9"/>
                    <a:gd name="T2" fmla="*/ 8 w 9"/>
                    <a:gd name="T3" fmla="*/ 1 h 9"/>
                    <a:gd name="T4" fmla="*/ 3 w 9"/>
                    <a:gd name="T5" fmla="*/ 1 h 9"/>
                    <a:gd name="T6" fmla="*/ 1 w 9"/>
                    <a:gd name="T7" fmla="*/ 5 h 9"/>
                    <a:gd name="T8" fmla="*/ 3 w 9"/>
                    <a:gd name="T9" fmla="*/ 9 h 9"/>
                    <a:gd name="T10" fmla="*/ 4 w 9"/>
                    <a:gd name="T11" fmla="*/ 9 h 9"/>
                    <a:gd name="T12" fmla="*/ 7 w 9"/>
                    <a:gd name="T13" fmla="*/ 7 h 9"/>
                    <a:gd name="T14" fmla="*/ 8 w 9"/>
                    <a:gd name="T15" fmla="*/ 5 h 9"/>
                    <a:gd name="T16" fmla="*/ 8 w 9"/>
                    <a:gd name="T17" fmla="*/ 5 h 9"/>
                    <a:gd name="T18" fmla="*/ 8 w 9"/>
                    <a:gd name="T1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8" y="5"/>
                      </a:moveTo>
                      <a:cubicBezTo>
                        <a:pt x="9" y="4"/>
                        <a:pt x="9" y="2"/>
                        <a:pt x="8" y="1"/>
                      </a:cubicBezTo>
                      <a:cubicBezTo>
                        <a:pt x="6" y="0"/>
                        <a:pt x="4" y="0"/>
                        <a:pt x="3" y="1"/>
                      </a:cubicBezTo>
                      <a:cubicBezTo>
                        <a:pt x="2" y="2"/>
                        <a:pt x="2" y="3"/>
                        <a:pt x="1" y="5"/>
                      </a:cubicBezTo>
                      <a:cubicBezTo>
                        <a:pt x="0" y="6"/>
                        <a:pt x="1" y="8"/>
                        <a:pt x="3" y="9"/>
                      </a:cubicBezTo>
                      <a:cubicBezTo>
                        <a:pt x="3" y="9"/>
                        <a:pt x="3" y="9"/>
                        <a:pt x="4" y="9"/>
                      </a:cubicBezTo>
                      <a:cubicBezTo>
                        <a:pt x="5" y="9"/>
                        <a:pt x="6" y="9"/>
                        <a:pt x="7" y="7"/>
                      </a:cubicBezTo>
                      <a:cubicBezTo>
                        <a:pt x="7" y="7"/>
                        <a:pt x="8" y="6"/>
                        <a:pt x="8" y="5"/>
                      </a:cubicBezTo>
                      <a:close/>
                      <a:moveTo>
                        <a:pt x="8" y="5"/>
                      </a:moveTo>
                      <a:cubicBezTo>
                        <a:pt x="8" y="5"/>
                        <a:pt x="8" y="5"/>
                        <a:pt x="8"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13" name="Freeform 143">
                  <a:extLst>
                    <a:ext uri="{FF2B5EF4-FFF2-40B4-BE49-F238E27FC236}">
                      <a16:creationId xmlns:a16="http://schemas.microsoft.com/office/drawing/2014/main" id="{EBB706E0-657F-27BE-DA20-6021871C9A2B}"/>
                    </a:ext>
                  </a:extLst>
                </p:cNvPr>
                <p:cNvSpPr>
                  <a:spLocks noEditPoints="1"/>
                </p:cNvSpPr>
                <p:nvPr/>
              </p:nvSpPr>
              <p:spPr bwMode="auto">
                <a:xfrm>
                  <a:off x="6" y="460"/>
                  <a:ext cx="17" cy="19"/>
                </a:xfrm>
                <a:custGeom>
                  <a:avLst/>
                  <a:gdLst>
                    <a:gd name="T0" fmla="*/ 2 w 9"/>
                    <a:gd name="T1" fmla="*/ 1 h 10"/>
                    <a:gd name="T2" fmla="*/ 1 w 9"/>
                    <a:gd name="T3" fmla="*/ 6 h 10"/>
                    <a:gd name="T4" fmla="*/ 4 w 9"/>
                    <a:gd name="T5" fmla="*/ 9 h 10"/>
                    <a:gd name="T6" fmla="*/ 6 w 9"/>
                    <a:gd name="T7" fmla="*/ 10 h 10"/>
                    <a:gd name="T8" fmla="*/ 8 w 9"/>
                    <a:gd name="T9" fmla="*/ 8 h 10"/>
                    <a:gd name="T10" fmla="*/ 8 w 9"/>
                    <a:gd name="T11" fmla="*/ 4 h 10"/>
                    <a:gd name="T12" fmla="*/ 6 w 9"/>
                    <a:gd name="T13" fmla="*/ 2 h 10"/>
                    <a:gd name="T14" fmla="*/ 2 w 9"/>
                    <a:gd name="T15" fmla="*/ 1 h 10"/>
                    <a:gd name="T16" fmla="*/ 2 w 9"/>
                    <a:gd name="T17" fmla="*/ 1 h 10"/>
                    <a:gd name="T18" fmla="*/ 2 w 9"/>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2" y="1"/>
                      </a:moveTo>
                      <a:cubicBezTo>
                        <a:pt x="0" y="2"/>
                        <a:pt x="0" y="4"/>
                        <a:pt x="1" y="6"/>
                      </a:cubicBezTo>
                      <a:cubicBezTo>
                        <a:pt x="2" y="7"/>
                        <a:pt x="3" y="8"/>
                        <a:pt x="4" y="9"/>
                      </a:cubicBezTo>
                      <a:cubicBezTo>
                        <a:pt x="4" y="9"/>
                        <a:pt x="5" y="10"/>
                        <a:pt x="6" y="10"/>
                      </a:cubicBezTo>
                      <a:cubicBezTo>
                        <a:pt x="7" y="10"/>
                        <a:pt x="8" y="9"/>
                        <a:pt x="8" y="8"/>
                      </a:cubicBezTo>
                      <a:cubicBezTo>
                        <a:pt x="9" y="7"/>
                        <a:pt x="9" y="5"/>
                        <a:pt x="8" y="4"/>
                      </a:cubicBezTo>
                      <a:cubicBezTo>
                        <a:pt x="7" y="3"/>
                        <a:pt x="7" y="3"/>
                        <a:pt x="6" y="2"/>
                      </a:cubicBezTo>
                      <a:cubicBezTo>
                        <a:pt x="5" y="1"/>
                        <a:pt x="3" y="0"/>
                        <a:pt x="2" y="1"/>
                      </a:cubicBezTo>
                      <a:close/>
                      <a:moveTo>
                        <a:pt x="2" y="1"/>
                      </a:move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14" name="Freeform 144">
                  <a:extLst>
                    <a:ext uri="{FF2B5EF4-FFF2-40B4-BE49-F238E27FC236}">
                      <a16:creationId xmlns:a16="http://schemas.microsoft.com/office/drawing/2014/main" id="{8D5B47D2-6E45-4825-734A-31149B50EE0F}"/>
                    </a:ext>
                  </a:extLst>
                </p:cNvPr>
                <p:cNvSpPr>
                  <a:spLocks noEditPoints="1"/>
                </p:cNvSpPr>
                <p:nvPr/>
              </p:nvSpPr>
              <p:spPr bwMode="auto">
                <a:xfrm>
                  <a:off x="203" y="354"/>
                  <a:ext cx="21" cy="14"/>
                </a:xfrm>
                <a:custGeom>
                  <a:avLst/>
                  <a:gdLst>
                    <a:gd name="T0" fmla="*/ 3 w 11"/>
                    <a:gd name="T1" fmla="*/ 7 h 7"/>
                    <a:gd name="T2" fmla="*/ 8 w 11"/>
                    <a:gd name="T3" fmla="*/ 7 h 7"/>
                    <a:gd name="T4" fmla="*/ 11 w 11"/>
                    <a:gd name="T5" fmla="*/ 3 h 7"/>
                    <a:gd name="T6" fmla="*/ 8 w 11"/>
                    <a:gd name="T7" fmla="*/ 0 h 7"/>
                    <a:gd name="T8" fmla="*/ 3 w 11"/>
                    <a:gd name="T9" fmla="*/ 0 h 7"/>
                    <a:gd name="T10" fmla="*/ 0 w 11"/>
                    <a:gd name="T11" fmla="*/ 3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3"/>
                      </a:cubicBezTo>
                      <a:cubicBezTo>
                        <a:pt x="11" y="2"/>
                        <a:pt x="10" y="0"/>
                        <a:pt x="8" y="0"/>
                      </a:cubicBezTo>
                      <a:cubicBezTo>
                        <a:pt x="3" y="0"/>
                        <a:pt x="3" y="0"/>
                        <a:pt x="3" y="0"/>
                      </a:cubicBezTo>
                      <a:cubicBezTo>
                        <a:pt x="2" y="0"/>
                        <a:pt x="0" y="2"/>
                        <a:pt x="0" y="3"/>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15" name="Freeform 145">
                  <a:extLst>
                    <a:ext uri="{FF2B5EF4-FFF2-40B4-BE49-F238E27FC236}">
                      <a16:creationId xmlns:a16="http://schemas.microsoft.com/office/drawing/2014/main" id="{AF1D5263-FA45-4691-84F9-16BB2E389B7E}"/>
                    </a:ext>
                  </a:extLst>
                </p:cNvPr>
                <p:cNvSpPr>
                  <a:spLocks noEditPoints="1"/>
                </p:cNvSpPr>
                <p:nvPr/>
              </p:nvSpPr>
              <p:spPr bwMode="auto">
                <a:xfrm>
                  <a:off x="361" y="408"/>
                  <a:ext cx="14" cy="19"/>
                </a:xfrm>
                <a:custGeom>
                  <a:avLst/>
                  <a:gdLst>
                    <a:gd name="T0" fmla="*/ 3 w 7"/>
                    <a:gd name="T1" fmla="*/ 0 h 10"/>
                    <a:gd name="T2" fmla="*/ 0 w 7"/>
                    <a:gd name="T3" fmla="*/ 3 h 10"/>
                    <a:gd name="T4" fmla="*/ 0 w 7"/>
                    <a:gd name="T5" fmla="*/ 6 h 10"/>
                    <a:gd name="T6" fmla="*/ 3 w 7"/>
                    <a:gd name="T7" fmla="*/ 10 h 10"/>
                    <a:gd name="T8" fmla="*/ 7 w 7"/>
                    <a:gd name="T9" fmla="*/ 6 h 10"/>
                    <a:gd name="T10" fmla="*/ 7 w 7"/>
                    <a:gd name="T11" fmla="*/ 3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1"/>
                        <a:pt x="0" y="3"/>
                      </a:cubicBezTo>
                      <a:cubicBezTo>
                        <a:pt x="0" y="6"/>
                        <a:pt x="0" y="6"/>
                        <a:pt x="0" y="6"/>
                      </a:cubicBezTo>
                      <a:cubicBezTo>
                        <a:pt x="0" y="8"/>
                        <a:pt x="2" y="10"/>
                        <a:pt x="3" y="10"/>
                      </a:cubicBezTo>
                      <a:cubicBezTo>
                        <a:pt x="5" y="10"/>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16" name="Freeform 146">
                  <a:extLst>
                    <a:ext uri="{FF2B5EF4-FFF2-40B4-BE49-F238E27FC236}">
                      <a16:creationId xmlns:a16="http://schemas.microsoft.com/office/drawing/2014/main" id="{6594322A-D3F8-1A3A-497B-D4FAF304D477}"/>
                    </a:ext>
                  </a:extLst>
                </p:cNvPr>
                <p:cNvSpPr>
                  <a:spLocks noEditPoints="1"/>
                </p:cNvSpPr>
                <p:nvPr/>
              </p:nvSpPr>
              <p:spPr bwMode="auto">
                <a:xfrm>
                  <a:off x="361" y="383"/>
                  <a:ext cx="14" cy="19"/>
                </a:xfrm>
                <a:custGeom>
                  <a:avLst/>
                  <a:gdLst>
                    <a:gd name="T0" fmla="*/ 3 w 7"/>
                    <a:gd name="T1" fmla="*/ 0 h 10"/>
                    <a:gd name="T2" fmla="*/ 0 w 7"/>
                    <a:gd name="T3" fmla="*/ 3 h 10"/>
                    <a:gd name="T4" fmla="*/ 0 w 7"/>
                    <a:gd name="T5" fmla="*/ 6 h 10"/>
                    <a:gd name="T6" fmla="*/ 3 w 7"/>
                    <a:gd name="T7" fmla="*/ 10 h 10"/>
                    <a:gd name="T8" fmla="*/ 7 w 7"/>
                    <a:gd name="T9" fmla="*/ 6 h 10"/>
                    <a:gd name="T10" fmla="*/ 7 w 7"/>
                    <a:gd name="T11" fmla="*/ 3 h 10"/>
                    <a:gd name="T12" fmla="*/ 3 w 7"/>
                    <a:gd name="T13" fmla="*/ 0 h 10"/>
                    <a:gd name="T14" fmla="*/ 3 w 7"/>
                    <a:gd name="T15" fmla="*/ 0 h 10"/>
                    <a:gd name="T16" fmla="*/ 3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3" y="0"/>
                      </a:moveTo>
                      <a:cubicBezTo>
                        <a:pt x="2" y="0"/>
                        <a:pt x="0" y="1"/>
                        <a:pt x="0" y="3"/>
                      </a:cubicBezTo>
                      <a:cubicBezTo>
                        <a:pt x="0" y="6"/>
                        <a:pt x="0" y="6"/>
                        <a:pt x="0" y="6"/>
                      </a:cubicBezTo>
                      <a:cubicBezTo>
                        <a:pt x="0" y="8"/>
                        <a:pt x="2" y="10"/>
                        <a:pt x="3" y="10"/>
                      </a:cubicBezTo>
                      <a:cubicBezTo>
                        <a:pt x="5" y="10"/>
                        <a:pt x="7" y="8"/>
                        <a:pt x="7" y="6"/>
                      </a:cubicBezTo>
                      <a:cubicBezTo>
                        <a:pt x="7" y="3"/>
                        <a:pt x="7" y="3"/>
                        <a:pt x="7" y="3"/>
                      </a:cubicBezTo>
                      <a:cubicBezTo>
                        <a:pt x="7"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17" name="Freeform 147">
                  <a:extLst>
                    <a:ext uri="{FF2B5EF4-FFF2-40B4-BE49-F238E27FC236}">
                      <a16:creationId xmlns:a16="http://schemas.microsoft.com/office/drawing/2014/main" id="{C879DFDF-30D6-38C3-3615-89464D1C844E}"/>
                    </a:ext>
                  </a:extLst>
                </p:cNvPr>
                <p:cNvSpPr>
                  <a:spLocks noEditPoints="1"/>
                </p:cNvSpPr>
                <p:nvPr/>
              </p:nvSpPr>
              <p:spPr bwMode="auto">
                <a:xfrm>
                  <a:off x="25" y="354"/>
                  <a:ext cx="21" cy="14"/>
                </a:xfrm>
                <a:custGeom>
                  <a:avLst/>
                  <a:gdLst>
                    <a:gd name="T0" fmla="*/ 3 w 11"/>
                    <a:gd name="T1" fmla="*/ 7 h 7"/>
                    <a:gd name="T2" fmla="*/ 8 w 11"/>
                    <a:gd name="T3" fmla="*/ 7 h 7"/>
                    <a:gd name="T4" fmla="*/ 11 w 11"/>
                    <a:gd name="T5" fmla="*/ 3 h 7"/>
                    <a:gd name="T6" fmla="*/ 8 w 11"/>
                    <a:gd name="T7" fmla="*/ 0 h 7"/>
                    <a:gd name="T8" fmla="*/ 3 w 11"/>
                    <a:gd name="T9" fmla="*/ 0 h 7"/>
                    <a:gd name="T10" fmla="*/ 0 w 11"/>
                    <a:gd name="T11" fmla="*/ 3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3"/>
                      </a:cubicBezTo>
                      <a:cubicBezTo>
                        <a:pt x="11" y="2"/>
                        <a:pt x="10" y="0"/>
                        <a:pt x="8" y="0"/>
                      </a:cubicBezTo>
                      <a:cubicBezTo>
                        <a:pt x="3" y="0"/>
                        <a:pt x="3" y="0"/>
                        <a:pt x="3" y="0"/>
                      </a:cubicBezTo>
                      <a:cubicBezTo>
                        <a:pt x="2" y="0"/>
                        <a:pt x="0" y="2"/>
                        <a:pt x="0" y="3"/>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18" name="Freeform 148">
                  <a:extLst>
                    <a:ext uri="{FF2B5EF4-FFF2-40B4-BE49-F238E27FC236}">
                      <a16:creationId xmlns:a16="http://schemas.microsoft.com/office/drawing/2014/main" id="{E9950073-FB5E-289B-51BD-8E9E4DC44490}"/>
                    </a:ext>
                  </a:extLst>
                </p:cNvPr>
                <p:cNvSpPr>
                  <a:spLocks noEditPoints="1"/>
                </p:cNvSpPr>
                <p:nvPr/>
              </p:nvSpPr>
              <p:spPr bwMode="auto">
                <a:xfrm>
                  <a:off x="4" y="412"/>
                  <a:ext cx="11" cy="17"/>
                </a:xfrm>
                <a:custGeom>
                  <a:avLst/>
                  <a:gdLst>
                    <a:gd name="T0" fmla="*/ 3 w 6"/>
                    <a:gd name="T1" fmla="*/ 9 h 9"/>
                    <a:gd name="T2" fmla="*/ 6 w 6"/>
                    <a:gd name="T3" fmla="*/ 6 h 9"/>
                    <a:gd name="T4" fmla="*/ 6 w 6"/>
                    <a:gd name="T5" fmla="*/ 3 h 9"/>
                    <a:gd name="T6" fmla="*/ 3 w 6"/>
                    <a:gd name="T7" fmla="*/ 0 h 9"/>
                    <a:gd name="T8" fmla="*/ 0 w 6"/>
                    <a:gd name="T9" fmla="*/ 3 h 9"/>
                    <a:gd name="T10" fmla="*/ 0 w 6"/>
                    <a:gd name="T11" fmla="*/ 6 h 9"/>
                    <a:gd name="T12" fmla="*/ 3 w 6"/>
                    <a:gd name="T13" fmla="*/ 9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5" y="9"/>
                        <a:pt x="6" y="8"/>
                        <a:pt x="6" y="6"/>
                      </a:cubicBezTo>
                      <a:cubicBezTo>
                        <a:pt x="6" y="3"/>
                        <a:pt x="6" y="3"/>
                        <a:pt x="6" y="3"/>
                      </a:cubicBezTo>
                      <a:cubicBezTo>
                        <a:pt x="6" y="1"/>
                        <a:pt x="5" y="0"/>
                        <a:pt x="3" y="0"/>
                      </a:cubicBezTo>
                      <a:cubicBezTo>
                        <a:pt x="1" y="0"/>
                        <a:pt x="0" y="1"/>
                        <a:pt x="0" y="3"/>
                      </a:cubicBezTo>
                      <a:cubicBezTo>
                        <a:pt x="0" y="6"/>
                        <a:pt x="0" y="6"/>
                        <a:pt x="0" y="6"/>
                      </a:cubicBezTo>
                      <a:cubicBezTo>
                        <a:pt x="0" y="8"/>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19" name="Freeform 149">
                  <a:extLst>
                    <a:ext uri="{FF2B5EF4-FFF2-40B4-BE49-F238E27FC236}">
                      <a16:creationId xmlns:a16="http://schemas.microsoft.com/office/drawing/2014/main" id="{591223AD-A5D9-4EAF-D24C-681A022289EC}"/>
                    </a:ext>
                  </a:extLst>
                </p:cNvPr>
                <p:cNvSpPr>
                  <a:spLocks noEditPoints="1"/>
                </p:cNvSpPr>
                <p:nvPr/>
              </p:nvSpPr>
              <p:spPr bwMode="auto">
                <a:xfrm>
                  <a:off x="102" y="354"/>
                  <a:ext cx="22" cy="14"/>
                </a:xfrm>
                <a:custGeom>
                  <a:avLst/>
                  <a:gdLst>
                    <a:gd name="T0" fmla="*/ 3 w 11"/>
                    <a:gd name="T1" fmla="*/ 7 h 7"/>
                    <a:gd name="T2" fmla="*/ 8 w 11"/>
                    <a:gd name="T3" fmla="*/ 7 h 7"/>
                    <a:gd name="T4" fmla="*/ 11 w 11"/>
                    <a:gd name="T5" fmla="*/ 3 h 7"/>
                    <a:gd name="T6" fmla="*/ 8 w 11"/>
                    <a:gd name="T7" fmla="*/ 0 h 7"/>
                    <a:gd name="T8" fmla="*/ 3 w 11"/>
                    <a:gd name="T9" fmla="*/ 0 h 7"/>
                    <a:gd name="T10" fmla="*/ 0 w 11"/>
                    <a:gd name="T11" fmla="*/ 3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9" y="7"/>
                        <a:pt x="11" y="5"/>
                        <a:pt x="11" y="3"/>
                      </a:cubicBezTo>
                      <a:cubicBezTo>
                        <a:pt x="11" y="2"/>
                        <a:pt x="9" y="0"/>
                        <a:pt x="8" y="0"/>
                      </a:cubicBezTo>
                      <a:cubicBezTo>
                        <a:pt x="3" y="0"/>
                        <a:pt x="3" y="0"/>
                        <a:pt x="3" y="0"/>
                      </a:cubicBezTo>
                      <a:cubicBezTo>
                        <a:pt x="1" y="0"/>
                        <a:pt x="0" y="2"/>
                        <a:pt x="0" y="3"/>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20" name="Freeform 150">
                  <a:extLst>
                    <a:ext uri="{FF2B5EF4-FFF2-40B4-BE49-F238E27FC236}">
                      <a16:creationId xmlns:a16="http://schemas.microsoft.com/office/drawing/2014/main" id="{668E4989-1935-982C-EB53-4EE229AA90FF}"/>
                    </a:ext>
                  </a:extLst>
                </p:cNvPr>
                <p:cNvSpPr>
                  <a:spLocks noEditPoints="1"/>
                </p:cNvSpPr>
                <p:nvPr/>
              </p:nvSpPr>
              <p:spPr bwMode="auto">
                <a:xfrm>
                  <a:off x="153" y="354"/>
                  <a:ext cx="21" cy="14"/>
                </a:xfrm>
                <a:custGeom>
                  <a:avLst/>
                  <a:gdLst>
                    <a:gd name="T0" fmla="*/ 3 w 11"/>
                    <a:gd name="T1" fmla="*/ 7 h 7"/>
                    <a:gd name="T2" fmla="*/ 8 w 11"/>
                    <a:gd name="T3" fmla="*/ 7 h 7"/>
                    <a:gd name="T4" fmla="*/ 11 w 11"/>
                    <a:gd name="T5" fmla="*/ 3 h 7"/>
                    <a:gd name="T6" fmla="*/ 8 w 11"/>
                    <a:gd name="T7" fmla="*/ 0 h 7"/>
                    <a:gd name="T8" fmla="*/ 3 w 11"/>
                    <a:gd name="T9" fmla="*/ 0 h 7"/>
                    <a:gd name="T10" fmla="*/ 0 w 11"/>
                    <a:gd name="T11" fmla="*/ 3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3"/>
                      </a:cubicBezTo>
                      <a:cubicBezTo>
                        <a:pt x="11" y="2"/>
                        <a:pt x="10" y="0"/>
                        <a:pt x="8" y="0"/>
                      </a:cubicBezTo>
                      <a:cubicBezTo>
                        <a:pt x="3" y="0"/>
                        <a:pt x="3" y="0"/>
                        <a:pt x="3" y="0"/>
                      </a:cubicBezTo>
                      <a:cubicBezTo>
                        <a:pt x="1" y="0"/>
                        <a:pt x="0" y="2"/>
                        <a:pt x="0" y="3"/>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21" name="Freeform 151">
                  <a:extLst>
                    <a:ext uri="{FF2B5EF4-FFF2-40B4-BE49-F238E27FC236}">
                      <a16:creationId xmlns:a16="http://schemas.microsoft.com/office/drawing/2014/main" id="{AFF9F24E-35B6-D4EB-C331-8E34712CDF31}"/>
                    </a:ext>
                  </a:extLst>
                </p:cNvPr>
                <p:cNvSpPr>
                  <a:spLocks noEditPoints="1"/>
                </p:cNvSpPr>
                <p:nvPr/>
              </p:nvSpPr>
              <p:spPr bwMode="auto">
                <a:xfrm>
                  <a:off x="178" y="354"/>
                  <a:ext cx="21" cy="14"/>
                </a:xfrm>
                <a:custGeom>
                  <a:avLst/>
                  <a:gdLst>
                    <a:gd name="T0" fmla="*/ 3 w 11"/>
                    <a:gd name="T1" fmla="*/ 7 h 7"/>
                    <a:gd name="T2" fmla="*/ 8 w 11"/>
                    <a:gd name="T3" fmla="*/ 7 h 7"/>
                    <a:gd name="T4" fmla="*/ 11 w 11"/>
                    <a:gd name="T5" fmla="*/ 3 h 7"/>
                    <a:gd name="T6" fmla="*/ 8 w 11"/>
                    <a:gd name="T7" fmla="*/ 0 h 7"/>
                    <a:gd name="T8" fmla="*/ 3 w 11"/>
                    <a:gd name="T9" fmla="*/ 0 h 7"/>
                    <a:gd name="T10" fmla="*/ 0 w 11"/>
                    <a:gd name="T11" fmla="*/ 3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3"/>
                      </a:cubicBezTo>
                      <a:cubicBezTo>
                        <a:pt x="11" y="2"/>
                        <a:pt x="10" y="0"/>
                        <a:pt x="8" y="0"/>
                      </a:cubicBezTo>
                      <a:cubicBezTo>
                        <a:pt x="3" y="0"/>
                        <a:pt x="3" y="0"/>
                        <a:pt x="3" y="0"/>
                      </a:cubicBezTo>
                      <a:cubicBezTo>
                        <a:pt x="1" y="0"/>
                        <a:pt x="0" y="2"/>
                        <a:pt x="0" y="3"/>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22" name="Freeform 152">
                  <a:extLst>
                    <a:ext uri="{FF2B5EF4-FFF2-40B4-BE49-F238E27FC236}">
                      <a16:creationId xmlns:a16="http://schemas.microsoft.com/office/drawing/2014/main" id="{28E2922F-1CE2-DF74-81BD-69B84F61048A}"/>
                    </a:ext>
                  </a:extLst>
                </p:cNvPr>
                <p:cNvSpPr>
                  <a:spLocks noEditPoints="1"/>
                </p:cNvSpPr>
                <p:nvPr/>
              </p:nvSpPr>
              <p:spPr bwMode="auto">
                <a:xfrm>
                  <a:off x="50" y="354"/>
                  <a:ext cx="23" cy="14"/>
                </a:xfrm>
                <a:custGeom>
                  <a:avLst/>
                  <a:gdLst>
                    <a:gd name="T0" fmla="*/ 5 w 12"/>
                    <a:gd name="T1" fmla="*/ 7 h 7"/>
                    <a:gd name="T2" fmla="*/ 8 w 12"/>
                    <a:gd name="T3" fmla="*/ 7 h 7"/>
                    <a:gd name="T4" fmla="*/ 12 w 12"/>
                    <a:gd name="T5" fmla="*/ 3 h 7"/>
                    <a:gd name="T6" fmla="*/ 8 w 12"/>
                    <a:gd name="T7" fmla="*/ 0 h 7"/>
                    <a:gd name="T8" fmla="*/ 3 w 12"/>
                    <a:gd name="T9" fmla="*/ 0 h 7"/>
                    <a:gd name="T10" fmla="*/ 0 w 12"/>
                    <a:gd name="T11" fmla="*/ 3 h 7"/>
                    <a:gd name="T12" fmla="*/ 3 w 12"/>
                    <a:gd name="T13" fmla="*/ 7 h 7"/>
                    <a:gd name="T14" fmla="*/ 5 w 12"/>
                    <a:gd name="T15" fmla="*/ 7 h 7"/>
                    <a:gd name="T16" fmla="*/ 5 w 12"/>
                    <a:gd name="T17" fmla="*/ 7 h 7"/>
                    <a:gd name="T18" fmla="*/ 5 w 1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5" y="7"/>
                      </a:moveTo>
                      <a:cubicBezTo>
                        <a:pt x="8" y="7"/>
                        <a:pt x="8" y="7"/>
                        <a:pt x="8" y="7"/>
                      </a:cubicBezTo>
                      <a:cubicBezTo>
                        <a:pt x="10" y="7"/>
                        <a:pt x="12" y="5"/>
                        <a:pt x="12" y="3"/>
                      </a:cubicBezTo>
                      <a:cubicBezTo>
                        <a:pt x="12" y="2"/>
                        <a:pt x="10" y="0"/>
                        <a:pt x="8" y="0"/>
                      </a:cubicBezTo>
                      <a:cubicBezTo>
                        <a:pt x="3" y="0"/>
                        <a:pt x="3" y="0"/>
                        <a:pt x="3" y="0"/>
                      </a:cubicBezTo>
                      <a:cubicBezTo>
                        <a:pt x="2" y="0"/>
                        <a:pt x="0" y="2"/>
                        <a:pt x="0" y="3"/>
                      </a:cubicBezTo>
                      <a:cubicBezTo>
                        <a:pt x="0" y="5"/>
                        <a:pt x="2" y="7"/>
                        <a:pt x="3" y="7"/>
                      </a:cubicBezTo>
                      <a:lnTo>
                        <a:pt x="5" y="7"/>
                      </a:lnTo>
                      <a:close/>
                      <a:moveTo>
                        <a:pt x="5" y="7"/>
                      </a:moveTo>
                      <a:cubicBezTo>
                        <a:pt x="5" y="7"/>
                        <a:pt x="5" y="7"/>
                        <a:pt x="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23" name="Freeform 153">
                  <a:extLst>
                    <a:ext uri="{FF2B5EF4-FFF2-40B4-BE49-F238E27FC236}">
                      <a16:creationId xmlns:a16="http://schemas.microsoft.com/office/drawing/2014/main" id="{633FAEB1-C376-C0F5-9FA9-5EA6528FBB48}"/>
                    </a:ext>
                  </a:extLst>
                </p:cNvPr>
                <p:cNvSpPr>
                  <a:spLocks noEditPoints="1"/>
                </p:cNvSpPr>
                <p:nvPr/>
              </p:nvSpPr>
              <p:spPr bwMode="auto">
                <a:xfrm>
                  <a:off x="41" y="39"/>
                  <a:ext cx="56" cy="55"/>
                </a:xfrm>
                <a:custGeom>
                  <a:avLst/>
                  <a:gdLst>
                    <a:gd name="T0" fmla="*/ 14 w 29"/>
                    <a:gd name="T1" fmla="*/ 29 h 29"/>
                    <a:gd name="T2" fmla="*/ 29 w 29"/>
                    <a:gd name="T3" fmla="*/ 14 h 29"/>
                    <a:gd name="T4" fmla="*/ 14 w 29"/>
                    <a:gd name="T5" fmla="*/ 0 h 29"/>
                    <a:gd name="T6" fmla="*/ 0 w 29"/>
                    <a:gd name="T7" fmla="*/ 14 h 29"/>
                    <a:gd name="T8" fmla="*/ 14 w 29"/>
                    <a:gd name="T9" fmla="*/ 29 h 29"/>
                    <a:gd name="T10" fmla="*/ 14 w 29"/>
                    <a:gd name="T11" fmla="*/ 6 h 29"/>
                    <a:gd name="T12" fmla="*/ 22 w 29"/>
                    <a:gd name="T13" fmla="*/ 14 h 29"/>
                    <a:gd name="T14" fmla="*/ 14 w 29"/>
                    <a:gd name="T15" fmla="*/ 22 h 29"/>
                    <a:gd name="T16" fmla="*/ 6 w 29"/>
                    <a:gd name="T17" fmla="*/ 14 h 29"/>
                    <a:gd name="T18" fmla="*/ 14 w 29"/>
                    <a:gd name="T19" fmla="*/ 6 h 29"/>
                    <a:gd name="T20" fmla="*/ 14 w 29"/>
                    <a:gd name="T21" fmla="*/ 6 h 29"/>
                    <a:gd name="T22" fmla="*/ 14 w 29"/>
                    <a:gd name="T23"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9">
                      <a:moveTo>
                        <a:pt x="14" y="29"/>
                      </a:moveTo>
                      <a:cubicBezTo>
                        <a:pt x="22" y="29"/>
                        <a:pt x="29" y="22"/>
                        <a:pt x="29" y="14"/>
                      </a:cubicBezTo>
                      <a:cubicBezTo>
                        <a:pt x="29" y="6"/>
                        <a:pt x="22" y="0"/>
                        <a:pt x="14" y="0"/>
                      </a:cubicBezTo>
                      <a:cubicBezTo>
                        <a:pt x="6" y="0"/>
                        <a:pt x="0" y="6"/>
                        <a:pt x="0" y="14"/>
                      </a:cubicBezTo>
                      <a:cubicBezTo>
                        <a:pt x="0" y="22"/>
                        <a:pt x="6" y="29"/>
                        <a:pt x="14" y="29"/>
                      </a:cubicBezTo>
                      <a:close/>
                      <a:moveTo>
                        <a:pt x="14" y="6"/>
                      </a:moveTo>
                      <a:cubicBezTo>
                        <a:pt x="19" y="6"/>
                        <a:pt x="22" y="10"/>
                        <a:pt x="22" y="14"/>
                      </a:cubicBezTo>
                      <a:cubicBezTo>
                        <a:pt x="22" y="19"/>
                        <a:pt x="19" y="22"/>
                        <a:pt x="14" y="22"/>
                      </a:cubicBezTo>
                      <a:cubicBezTo>
                        <a:pt x="10" y="22"/>
                        <a:pt x="6" y="19"/>
                        <a:pt x="6" y="14"/>
                      </a:cubicBezTo>
                      <a:cubicBezTo>
                        <a:pt x="6" y="10"/>
                        <a:pt x="10" y="6"/>
                        <a:pt x="14" y="6"/>
                      </a:cubicBezTo>
                      <a:close/>
                      <a:moveTo>
                        <a:pt x="14" y="6"/>
                      </a:moveTo>
                      <a:cubicBezTo>
                        <a:pt x="14" y="6"/>
                        <a:pt x="14" y="6"/>
                        <a:pt x="1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24" name="Freeform 154">
                  <a:extLst>
                    <a:ext uri="{FF2B5EF4-FFF2-40B4-BE49-F238E27FC236}">
                      <a16:creationId xmlns:a16="http://schemas.microsoft.com/office/drawing/2014/main" id="{51FED49E-E301-731F-7539-98DCEA19E0BD}"/>
                    </a:ext>
                  </a:extLst>
                </p:cNvPr>
                <p:cNvSpPr>
                  <a:spLocks noEditPoints="1"/>
                </p:cNvSpPr>
                <p:nvPr/>
              </p:nvSpPr>
              <p:spPr bwMode="auto">
                <a:xfrm>
                  <a:off x="307" y="50"/>
                  <a:ext cx="12" cy="14"/>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4" y="7"/>
                        <a:pt x="3" y="7"/>
                      </a:cubicBezTo>
                      <a:cubicBezTo>
                        <a:pt x="1" y="7"/>
                        <a:pt x="0" y="5"/>
                        <a:pt x="0" y="3"/>
                      </a:cubicBezTo>
                      <a:cubicBezTo>
                        <a:pt x="0" y="2"/>
                        <a:pt x="1" y="0"/>
                        <a:pt x="3" y="0"/>
                      </a:cubicBezTo>
                      <a:cubicBezTo>
                        <a:pt x="4"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25" name="Freeform 155">
                  <a:extLst>
                    <a:ext uri="{FF2B5EF4-FFF2-40B4-BE49-F238E27FC236}">
                      <a16:creationId xmlns:a16="http://schemas.microsoft.com/office/drawing/2014/main" id="{A14E371A-8E7C-6E47-B1FC-8F432E3F4FFD}"/>
                    </a:ext>
                  </a:extLst>
                </p:cNvPr>
                <p:cNvSpPr>
                  <a:spLocks noEditPoints="1"/>
                </p:cNvSpPr>
                <p:nvPr/>
              </p:nvSpPr>
              <p:spPr bwMode="auto">
                <a:xfrm>
                  <a:off x="282" y="50"/>
                  <a:ext cx="12" cy="14"/>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5" y="7"/>
                        <a:pt x="3" y="7"/>
                      </a:cubicBezTo>
                      <a:cubicBezTo>
                        <a:pt x="1" y="7"/>
                        <a:pt x="0" y="5"/>
                        <a:pt x="0" y="3"/>
                      </a:cubicBezTo>
                      <a:cubicBezTo>
                        <a:pt x="0" y="2"/>
                        <a:pt x="1" y="0"/>
                        <a:pt x="3" y="0"/>
                      </a:cubicBezTo>
                      <a:cubicBezTo>
                        <a:pt x="5"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26" name="Freeform 156">
                  <a:extLst>
                    <a:ext uri="{FF2B5EF4-FFF2-40B4-BE49-F238E27FC236}">
                      <a16:creationId xmlns:a16="http://schemas.microsoft.com/office/drawing/2014/main" id="{0274457A-C8E0-D3BA-E9E0-0212563800C7}"/>
                    </a:ext>
                  </a:extLst>
                </p:cNvPr>
                <p:cNvSpPr>
                  <a:spLocks noEditPoints="1"/>
                </p:cNvSpPr>
                <p:nvPr/>
              </p:nvSpPr>
              <p:spPr bwMode="auto">
                <a:xfrm>
                  <a:off x="319" y="69"/>
                  <a:ext cx="11"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27" name="Freeform 157">
                  <a:extLst>
                    <a:ext uri="{FF2B5EF4-FFF2-40B4-BE49-F238E27FC236}">
                      <a16:creationId xmlns:a16="http://schemas.microsoft.com/office/drawing/2014/main" id="{CECD8AF6-DF31-8B86-D784-661BA66BAF6A}"/>
                    </a:ext>
                  </a:extLst>
                </p:cNvPr>
                <p:cNvSpPr>
                  <a:spLocks noEditPoints="1"/>
                </p:cNvSpPr>
                <p:nvPr/>
              </p:nvSpPr>
              <p:spPr bwMode="auto">
                <a:xfrm>
                  <a:off x="294" y="69"/>
                  <a:ext cx="13" cy="12"/>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3" y="6"/>
                      </a:cubicBezTo>
                      <a:cubicBezTo>
                        <a:pt x="2" y="6"/>
                        <a:pt x="0" y="5"/>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28" name="Freeform 158">
                  <a:extLst>
                    <a:ext uri="{FF2B5EF4-FFF2-40B4-BE49-F238E27FC236}">
                      <a16:creationId xmlns:a16="http://schemas.microsoft.com/office/drawing/2014/main" id="{5E2D85E7-21C3-7FA8-D7A7-CF304E3029CD}"/>
                    </a:ext>
                  </a:extLst>
                </p:cNvPr>
                <p:cNvSpPr>
                  <a:spLocks noEditPoints="1"/>
                </p:cNvSpPr>
                <p:nvPr/>
              </p:nvSpPr>
              <p:spPr bwMode="auto">
                <a:xfrm>
                  <a:off x="257" y="50"/>
                  <a:ext cx="12" cy="14"/>
                </a:xfrm>
                <a:custGeom>
                  <a:avLst/>
                  <a:gdLst>
                    <a:gd name="T0" fmla="*/ 6 w 6"/>
                    <a:gd name="T1" fmla="*/ 3 h 7"/>
                    <a:gd name="T2" fmla="*/ 3 w 6"/>
                    <a:gd name="T3" fmla="*/ 7 h 7"/>
                    <a:gd name="T4" fmla="*/ 0 w 6"/>
                    <a:gd name="T5" fmla="*/ 3 h 7"/>
                    <a:gd name="T6" fmla="*/ 3 w 6"/>
                    <a:gd name="T7" fmla="*/ 0 h 7"/>
                    <a:gd name="T8" fmla="*/ 6 w 6"/>
                    <a:gd name="T9" fmla="*/ 3 h 7"/>
                    <a:gd name="T10" fmla="*/ 6 w 6"/>
                    <a:gd name="T11" fmla="*/ 3 h 7"/>
                    <a:gd name="T12" fmla="*/ 6 w 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3"/>
                      </a:moveTo>
                      <a:cubicBezTo>
                        <a:pt x="6" y="5"/>
                        <a:pt x="5" y="7"/>
                        <a:pt x="3" y="7"/>
                      </a:cubicBezTo>
                      <a:cubicBezTo>
                        <a:pt x="1" y="7"/>
                        <a:pt x="0" y="5"/>
                        <a:pt x="0" y="3"/>
                      </a:cubicBezTo>
                      <a:cubicBezTo>
                        <a:pt x="0" y="2"/>
                        <a:pt x="1" y="0"/>
                        <a:pt x="3" y="0"/>
                      </a:cubicBezTo>
                      <a:cubicBezTo>
                        <a:pt x="5" y="0"/>
                        <a:pt x="6" y="2"/>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29" name="Freeform 159">
                  <a:extLst>
                    <a:ext uri="{FF2B5EF4-FFF2-40B4-BE49-F238E27FC236}">
                      <a16:creationId xmlns:a16="http://schemas.microsoft.com/office/drawing/2014/main" id="{DDDFED8D-A09A-D099-E99F-2BABDC93305C}"/>
                    </a:ext>
                  </a:extLst>
                </p:cNvPr>
                <p:cNvSpPr>
                  <a:spLocks noEditPoints="1"/>
                </p:cNvSpPr>
                <p:nvPr/>
              </p:nvSpPr>
              <p:spPr bwMode="auto">
                <a:xfrm>
                  <a:off x="269" y="69"/>
                  <a:ext cx="13" cy="12"/>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4" y="6"/>
                      </a:cubicBezTo>
                      <a:cubicBezTo>
                        <a:pt x="2" y="6"/>
                        <a:pt x="0" y="5"/>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30" name="Freeform 160">
                  <a:extLst>
                    <a:ext uri="{FF2B5EF4-FFF2-40B4-BE49-F238E27FC236}">
                      <a16:creationId xmlns:a16="http://schemas.microsoft.com/office/drawing/2014/main" id="{3254B3CC-0FB1-5555-D6B2-645C0DA7857B}"/>
                    </a:ext>
                  </a:extLst>
                </p:cNvPr>
                <p:cNvSpPr>
                  <a:spLocks noEditPoints="1"/>
                </p:cNvSpPr>
                <p:nvPr/>
              </p:nvSpPr>
              <p:spPr bwMode="auto">
                <a:xfrm>
                  <a:off x="232" y="50"/>
                  <a:ext cx="13" cy="14"/>
                </a:xfrm>
                <a:custGeom>
                  <a:avLst/>
                  <a:gdLst>
                    <a:gd name="T0" fmla="*/ 7 w 7"/>
                    <a:gd name="T1" fmla="*/ 3 h 7"/>
                    <a:gd name="T2" fmla="*/ 3 w 7"/>
                    <a:gd name="T3" fmla="*/ 7 h 7"/>
                    <a:gd name="T4" fmla="*/ 0 w 7"/>
                    <a:gd name="T5" fmla="*/ 3 h 7"/>
                    <a:gd name="T6" fmla="*/ 3 w 7"/>
                    <a:gd name="T7" fmla="*/ 0 h 7"/>
                    <a:gd name="T8" fmla="*/ 7 w 7"/>
                    <a:gd name="T9" fmla="*/ 3 h 7"/>
                    <a:gd name="T10" fmla="*/ 7 w 7"/>
                    <a:gd name="T11" fmla="*/ 3 h 7"/>
                    <a:gd name="T12" fmla="*/ 7 w 7"/>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3"/>
                      </a:moveTo>
                      <a:cubicBezTo>
                        <a:pt x="7" y="5"/>
                        <a:pt x="5" y="7"/>
                        <a:pt x="3" y="7"/>
                      </a:cubicBezTo>
                      <a:cubicBezTo>
                        <a:pt x="2" y="7"/>
                        <a:pt x="0" y="5"/>
                        <a:pt x="0" y="3"/>
                      </a:cubicBezTo>
                      <a:cubicBezTo>
                        <a:pt x="0" y="2"/>
                        <a:pt x="2" y="0"/>
                        <a:pt x="3" y="0"/>
                      </a:cubicBezTo>
                      <a:cubicBezTo>
                        <a:pt x="5" y="0"/>
                        <a:pt x="7" y="2"/>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31" name="Freeform 161">
                  <a:extLst>
                    <a:ext uri="{FF2B5EF4-FFF2-40B4-BE49-F238E27FC236}">
                      <a16:creationId xmlns:a16="http://schemas.microsoft.com/office/drawing/2014/main" id="{3BBEFC09-4B69-1BB2-063B-72CBAAB22887}"/>
                    </a:ext>
                  </a:extLst>
                </p:cNvPr>
                <p:cNvSpPr>
                  <a:spLocks noEditPoints="1"/>
                </p:cNvSpPr>
                <p:nvPr/>
              </p:nvSpPr>
              <p:spPr bwMode="auto">
                <a:xfrm>
                  <a:off x="245" y="69"/>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4" y="6"/>
                        <a:pt x="3" y="6"/>
                      </a:cubicBezTo>
                      <a:cubicBezTo>
                        <a:pt x="1" y="6"/>
                        <a:pt x="0" y="5"/>
                        <a:pt x="0" y="3"/>
                      </a:cubicBezTo>
                      <a:cubicBezTo>
                        <a:pt x="0" y="1"/>
                        <a:pt x="1" y="0"/>
                        <a:pt x="3" y="0"/>
                      </a:cubicBezTo>
                      <a:cubicBezTo>
                        <a:pt x="4"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32" name="Freeform 162">
                  <a:extLst>
                    <a:ext uri="{FF2B5EF4-FFF2-40B4-BE49-F238E27FC236}">
                      <a16:creationId xmlns:a16="http://schemas.microsoft.com/office/drawing/2014/main" id="{38718415-2DC3-762F-DF5E-E20801E23B60}"/>
                    </a:ext>
                  </a:extLst>
                </p:cNvPr>
                <p:cNvSpPr>
                  <a:spLocks noEditPoints="1"/>
                </p:cNvSpPr>
                <p:nvPr/>
              </p:nvSpPr>
              <p:spPr bwMode="auto">
                <a:xfrm>
                  <a:off x="207" y="50"/>
                  <a:ext cx="13" cy="14"/>
                </a:xfrm>
                <a:custGeom>
                  <a:avLst/>
                  <a:gdLst>
                    <a:gd name="T0" fmla="*/ 7 w 7"/>
                    <a:gd name="T1" fmla="*/ 3 h 7"/>
                    <a:gd name="T2" fmla="*/ 4 w 7"/>
                    <a:gd name="T3" fmla="*/ 7 h 7"/>
                    <a:gd name="T4" fmla="*/ 0 w 7"/>
                    <a:gd name="T5" fmla="*/ 3 h 7"/>
                    <a:gd name="T6" fmla="*/ 4 w 7"/>
                    <a:gd name="T7" fmla="*/ 0 h 7"/>
                    <a:gd name="T8" fmla="*/ 7 w 7"/>
                    <a:gd name="T9" fmla="*/ 3 h 7"/>
                    <a:gd name="T10" fmla="*/ 7 w 7"/>
                    <a:gd name="T11" fmla="*/ 3 h 7"/>
                    <a:gd name="T12" fmla="*/ 7 w 7"/>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3"/>
                      </a:moveTo>
                      <a:cubicBezTo>
                        <a:pt x="7" y="5"/>
                        <a:pt x="5" y="7"/>
                        <a:pt x="4" y="7"/>
                      </a:cubicBezTo>
                      <a:cubicBezTo>
                        <a:pt x="2" y="7"/>
                        <a:pt x="0" y="5"/>
                        <a:pt x="0" y="3"/>
                      </a:cubicBezTo>
                      <a:cubicBezTo>
                        <a:pt x="0" y="2"/>
                        <a:pt x="2" y="0"/>
                        <a:pt x="4" y="0"/>
                      </a:cubicBezTo>
                      <a:cubicBezTo>
                        <a:pt x="5" y="0"/>
                        <a:pt x="7" y="2"/>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33" name="Freeform 163">
                  <a:extLst>
                    <a:ext uri="{FF2B5EF4-FFF2-40B4-BE49-F238E27FC236}">
                      <a16:creationId xmlns:a16="http://schemas.microsoft.com/office/drawing/2014/main" id="{739BC0BC-D570-9F29-94AB-F8D4DB95E167}"/>
                    </a:ext>
                  </a:extLst>
                </p:cNvPr>
                <p:cNvSpPr>
                  <a:spLocks noEditPoints="1"/>
                </p:cNvSpPr>
                <p:nvPr/>
              </p:nvSpPr>
              <p:spPr bwMode="auto">
                <a:xfrm>
                  <a:off x="220" y="69"/>
                  <a:ext cx="12" cy="12"/>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34" name="Freeform 164">
                  <a:extLst>
                    <a:ext uri="{FF2B5EF4-FFF2-40B4-BE49-F238E27FC236}">
                      <a16:creationId xmlns:a16="http://schemas.microsoft.com/office/drawing/2014/main" id="{200E6FA3-2D96-7334-2508-1ED093DF65C2}"/>
                    </a:ext>
                  </a:extLst>
                </p:cNvPr>
                <p:cNvSpPr>
                  <a:spLocks noEditPoints="1"/>
                </p:cNvSpPr>
                <p:nvPr/>
              </p:nvSpPr>
              <p:spPr bwMode="auto">
                <a:xfrm>
                  <a:off x="102" y="2"/>
                  <a:ext cx="18"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4"/>
                        <a:pt x="9" y="3"/>
                      </a:cubicBezTo>
                      <a:cubicBezTo>
                        <a:pt x="9" y="1"/>
                        <a:pt x="8" y="0"/>
                        <a:pt x="6" y="0"/>
                      </a:cubicBezTo>
                      <a:cubicBezTo>
                        <a:pt x="3" y="0"/>
                        <a:pt x="3" y="0"/>
                        <a:pt x="3" y="0"/>
                      </a:cubicBezTo>
                      <a:cubicBezTo>
                        <a:pt x="1" y="0"/>
                        <a:pt x="0" y="1"/>
                        <a:pt x="0" y="3"/>
                      </a:cubicBezTo>
                      <a:cubicBezTo>
                        <a:pt x="0" y="4"/>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35" name="Freeform 165">
                  <a:extLst>
                    <a:ext uri="{FF2B5EF4-FFF2-40B4-BE49-F238E27FC236}">
                      <a16:creationId xmlns:a16="http://schemas.microsoft.com/office/drawing/2014/main" id="{2A9332A3-4683-4206-17E7-E1DBE38251C8}"/>
                    </a:ext>
                  </a:extLst>
                </p:cNvPr>
                <p:cNvSpPr>
                  <a:spLocks noEditPoints="1"/>
                </p:cNvSpPr>
                <p:nvPr/>
              </p:nvSpPr>
              <p:spPr bwMode="auto">
                <a:xfrm>
                  <a:off x="50" y="2"/>
                  <a:ext cx="20" cy="12"/>
                </a:xfrm>
                <a:custGeom>
                  <a:avLst/>
                  <a:gdLst>
                    <a:gd name="T0" fmla="*/ 4 w 10"/>
                    <a:gd name="T1" fmla="*/ 6 h 6"/>
                    <a:gd name="T2" fmla="*/ 7 w 10"/>
                    <a:gd name="T3" fmla="*/ 6 h 6"/>
                    <a:gd name="T4" fmla="*/ 10 w 10"/>
                    <a:gd name="T5" fmla="*/ 3 h 6"/>
                    <a:gd name="T6" fmla="*/ 7 w 10"/>
                    <a:gd name="T7" fmla="*/ 0 h 6"/>
                    <a:gd name="T8" fmla="*/ 4 w 10"/>
                    <a:gd name="T9" fmla="*/ 0 h 6"/>
                    <a:gd name="T10" fmla="*/ 0 w 10"/>
                    <a:gd name="T11" fmla="*/ 3 h 6"/>
                    <a:gd name="T12" fmla="*/ 4 w 10"/>
                    <a:gd name="T13" fmla="*/ 6 h 6"/>
                    <a:gd name="T14" fmla="*/ 4 w 10"/>
                    <a:gd name="T15" fmla="*/ 6 h 6"/>
                    <a:gd name="T16" fmla="*/ 4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4" y="6"/>
                      </a:moveTo>
                      <a:cubicBezTo>
                        <a:pt x="7" y="6"/>
                        <a:pt x="7" y="6"/>
                        <a:pt x="7" y="6"/>
                      </a:cubicBezTo>
                      <a:cubicBezTo>
                        <a:pt x="9" y="6"/>
                        <a:pt x="10" y="4"/>
                        <a:pt x="10" y="3"/>
                      </a:cubicBezTo>
                      <a:cubicBezTo>
                        <a:pt x="10" y="1"/>
                        <a:pt x="9" y="0"/>
                        <a:pt x="7" y="0"/>
                      </a:cubicBezTo>
                      <a:cubicBezTo>
                        <a:pt x="4" y="0"/>
                        <a:pt x="4" y="0"/>
                        <a:pt x="4" y="0"/>
                      </a:cubicBezTo>
                      <a:cubicBezTo>
                        <a:pt x="2" y="0"/>
                        <a:pt x="0" y="1"/>
                        <a:pt x="0" y="3"/>
                      </a:cubicBezTo>
                      <a:cubicBezTo>
                        <a:pt x="0" y="4"/>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36" name="Freeform 166">
                  <a:extLst>
                    <a:ext uri="{FF2B5EF4-FFF2-40B4-BE49-F238E27FC236}">
                      <a16:creationId xmlns:a16="http://schemas.microsoft.com/office/drawing/2014/main" id="{0D5314F7-5A85-77F7-1EB1-4907046F09E8}"/>
                    </a:ext>
                  </a:extLst>
                </p:cNvPr>
                <p:cNvSpPr>
                  <a:spLocks noEditPoints="1"/>
                </p:cNvSpPr>
                <p:nvPr/>
              </p:nvSpPr>
              <p:spPr bwMode="auto">
                <a:xfrm>
                  <a:off x="75" y="118"/>
                  <a:ext cx="24" cy="13"/>
                </a:xfrm>
                <a:custGeom>
                  <a:avLst/>
                  <a:gdLst>
                    <a:gd name="T0" fmla="*/ 7 w 12"/>
                    <a:gd name="T1" fmla="*/ 0 h 7"/>
                    <a:gd name="T2" fmla="*/ 4 w 12"/>
                    <a:gd name="T3" fmla="*/ 0 h 7"/>
                    <a:gd name="T4" fmla="*/ 0 w 12"/>
                    <a:gd name="T5" fmla="*/ 4 h 7"/>
                    <a:gd name="T6" fmla="*/ 4 w 12"/>
                    <a:gd name="T7" fmla="*/ 7 h 7"/>
                    <a:gd name="T8" fmla="*/ 9 w 12"/>
                    <a:gd name="T9" fmla="*/ 7 h 7"/>
                    <a:gd name="T10" fmla="*/ 12 w 12"/>
                    <a:gd name="T11" fmla="*/ 4 h 7"/>
                    <a:gd name="T12" fmla="*/ 9 w 12"/>
                    <a:gd name="T13" fmla="*/ 0 h 7"/>
                    <a:gd name="T14" fmla="*/ 7 w 12"/>
                    <a:gd name="T15" fmla="*/ 0 h 7"/>
                    <a:gd name="T16" fmla="*/ 7 w 12"/>
                    <a:gd name="T17" fmla="*/ 0 h 7"/>
                    <a:gd name="T18" fmla="*/ 7 w 12"/>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7" y="0"/>
                      </a:moveTo>
                      <a:cubicBezTo>
                        <a:pt x="4" y="0"/>
                        <a:pt x="4" y="0"/>
                        <a:pt x="4" y="0"/>
                      </a:cubicBezTo>
                      <a:cubicBezTo>
                        <a:pt x="2" y="0"/>
                        <a:pt x="0" y="2"/>
                        <a:pt x="0" y="4"/>
                      </a:cubicBezTo>
                      <a:cubicBezTo>
                        <a:pt x="0" y="5"/>
                        <a:pt x="2" y="7"/>
                        <a:pt x="4" y="7"/>
                      </a:cubicBezTo>
                      <a:cubicBezTo>
                        <a:pt x="9" y="7"/>
                        <a:pt x="9" y="7"/>
                        <a:pt x="9" y="7"/>
                      </a:cubicBezTo>
                      <a:cubicBezTo>
                        <a:pt x="10" y="7"/>
                        <a:pt x="12" y="5"/>
                        <a:pt x="12" y="4"/>
                      </a:cubicBezTo>
                      <a:cubicBezTo>
                        <a:pt x="12" y="2"/>
                        <a:pt x="10" y="0"/>
                        <a:pt x="9" y="0"/>
                      </a:cubicBezTo>
                      <a:lnTo>
                        <a:pt x="7" y="0"/>
                      </a:lnTo>
                      <a:close/>
                      <a:moveTo>
                        <a:pt x="7" y="0"/>
                      </a:move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37" name="Freeform 167">
                  <a:extLst>
                    <a:ext uri="{FF2B5EF4-FFF2-40B4-BE49-F238E27FC236}">
                      <a16:creationId xmlns:a16="http://schemas.microsoft.com/office/drawing/2014/main" id="{A7C0F39D-EE91-1FAB-B20F-3A295C2325CA}"/>
                    </a:ext>
                  </a:extLst>
                </p:cNvPr>
                <p:cNvSpPr>
                  <a:spLocks noEditPoints="1"/>
                </p:cNvSpPr>
                <p:nvPr/>
              </p:nvSpPr>
              <p:spPr bwMode="auto">
                <a:xfrm>
                  <a:off x="75" y="2"/>
                  <a:ext cx="20" cy="12"/>
                </a:xfrm>
                <a:custGeom>
                  <a:avLst/>
                  <a:gdLst>
                    <a:gd name="T0" fmla="*/ 4 w 10"/>
                    <a:gd name="T1" fmla="*/ 6 h 6"/>
                    <a:gd name="T2" fmla="*/ 7 w 10"/>
                    <a:gd name="T3" fmla="*/ 6 h 6"/>
                    <a:gd name="T4" fmla="*/ 10 w 10"/>
                    <a:gd name="T5" fmla="*/ 3 h 6"/>
                    <a:gd name="T6" fmla="*/ 7 w 10"/>
                    <a:gd name="T7" fmla="*/ 0 h 6"/>
                    <a:gd name="T8" fmla="*/ 4 w 10"/>
                    <a:gd name="T9" fmla="*/ 0 h 6"/>
                    <a:gd name="T10" fmla="*/ 0 w 10"/>
                    <a:gd name="T11" fmla="*/ 3 h 6"/>
                    <a:gd name="T12" fmla="*/ 4 w 10"/>
                    <a:gd name="T13" fmla="*/ 6 h 6"/>
                    <a:gd name="T14" fmla="*/ 4 w 10"/>
                    <a:gd name="T15" fmla="*/ 6 h 6"/>
                    <a:gd name="T16" fmla="*/ 4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4" y="6"/>
                      </a:moveTo>
                      <a:cubicBezTo>
                        <a:pt x="7" y="6"/>
                        <a:pt x="7" y="6"/>
                        <a:pt x="7" y="6"/>
                      </a:cubicBezTo>
                      <a:cubicBezTo>
                        <a:pt x="9" y="6"/>
                        <a:pt x="10" y="4"/>
                        <a:pt x="10" y="3"/>
                      </a:cubicBezTo>
                      <a:cubicBezTo>
                        <a:pt x="10" y="1"/>
                        <a:pt x="9" y="0"/>
                        <a:pt x="7" y="0"/>
                      </a:cubicBezTo>
                      <a:cubicBezTo>
                        <a:pt x="4" y="0"/>
                        <a:pt x="4" y="0"/>
                        <a:pt x="4" y="0"/>
                      </a:cubicBezTo>
                      <a:cubicBezTo>
                        <a:pt x="2" y="0"/>
                        <a:pt x="0" y="1"/>
                        <a:pt x="0" y="3"/>
                      </a:cubicBezTo>
                      <a:cubicBezTo>
                        <a:pt x="0" y="4"/>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38" name="Freeform 168">
                  <a:extLst>
                    <a:ext uri="{FF2B5EF4-FFF2-40B4-BE49-F238E27FC236}">
                      <a16:creationId xmlns:a16="http://schemas.microsoft.com/office/drawing/2014/main" id="{9BE63F77-31E1-425F-A687-ECE67360A38C}"/>
                    </a:ext>
                  </a:extLst>
                </p:cNvPr>
                <p:cNvSpPr>
                  <a:spLocks noEditPoints="1"/>
                </p:cNvSpPr>
                <p:nvPr/>
              </p:nvSpPr>
              <p:spPr bwMode="auto">
                <a:xfrm>
                  <a:off x="128" y="2"/>
                  <a:ext cx="17"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4"/>
                        <a:pt x="9" y="3"/>
                      </a:cubicBezTo>
                      <a:cubicBezTo>
                        <a:pt x="9" y="1"/>
                        <a:pt x="8" y="0"/>
                        <a:pt x="6" y="0"/>
                      </a:cubicBezTo>
                      <a:cubicBezTo>
                        <a:pt x="3" y="0"/>
                        <a:pt x="3" y="0"/>
                        <a:pt x="3" y="0"/>
                      </a:cubicBezTo>
                      <a:cubicBezTo>
                        <a:pt x="1" y="0"/>
                        <a:pt x="0" y="1"/>
                        <a:pt x="0" y="3"/>
                      </a:cubicBezTo>
                      <a:cubicBezTo>
                        <a:pt x="0" y="4"/>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39" name="Freeform 169">
                  <a:extLst>
                    <a:ext uri="{FF2B5EF4-FFF2-40B4-BE49-F238E27FC236}">
                      <a16:creationId xmlns:a16="http://schemas.microsoft.com/office/drawing/2014/main" id="{C4339474-D95E-CFAD-0343-584E4224929F}"/>
                    </a:ext>
                  </a:extLst>
                </p:cNvPr>
                <p:cNvSpPr>
                  <a:spLocks noEditPoints="1"/>
                </p:cNvSpPr>
                <p:nvPr/>
              </p:nvSpPr>
              <p:spPr bwMode="auto">
                <a:xfrm>
                  <a:off x="253" y="2"/>
                  <a:ext cx="19" cy="12"/>
                </a:xfrm>
                <a:custGeom>
                  <a:avLst/>
                  <a:gdLst>
                    <a:gd name="T0" fmla="*/ 4 w 10"/>
                    <a:gd name="T1" fmla="*/ 6 h 6"/>
                    <a:gd name="T2" fmla="*/ 7 w 10"/>
                    <a:gd name="T3" fmla="*/ 6 h 6"/>
                    <a:gd name="T4" fmla="*/ 10 w 10"/>
                    <a:gd name="T5" fmla="*/ 3 h 6"/>
                    <a:gd name="T6" fmla="*/ 7 w 10"/>
                    <a:gd name="T7" fmla="*/ 0 h 6"/>
                    <a:gd name="T8" fmla="*/ 4 w 10"/>
                    <a:gd name="T9" fmla="*/ 0 h 6"/>
                    <a:gd name="T10" fmla="*/ 0 w 10"/>
                    <a:gd name="T11" fmla="*/ 3 h 6"/>
                    <a:gd name="T12" fmla="*/ 4 w 10"/>
                    <a:gd name="T13" fmla="*/ 6 h 6"/>
                    <a:gd name="T14" fmla="*/ 4 w 10"/>
                    <a:gd name="T15" fmla="*/ 6 h 6"/>
                    <a:gd name="T16" fmla="*/ 4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4" y="6"/>
                      </a:moveTo>
                      <a:cubicBezTo>
                        <a:pt x="7" y="6"/>
                        <a:pt x="7" y="6"/>
                        <a:pt x="7" y="6"/>
                      </a:cubicBezTo>
                      <a:cubicBezTo>
                        <a:pt x="9" y="6"/>
                        <a:pt x="10" y="4"/>
                        <a:pt x="10" y="3"/>
                      </a:cubicBezTo>
                      <a:cubicBezTo>
                        <a:pt x="10" y="1"/>
                        <a:pt x="9" y="0"/>
                        <a:pt x="7" y="0"/>
                      </a:cubicBezTo>
                      <a:cubicBezTo>
                        <a:pt x="4" y="0"/>
                        <a:pt x="4" y="0"/>
                        <a:pt x="4" y="0"/>
                      </a:cubicBezTo>
                      <a:cubicBezTo>
                        <a:pt x="2" y="0"/>
                        <a:pt x="0" y="1"/>
                        <a:pt x="0" y="3"/>
                      </a:cubicBezTo>
                      <a:cubicBezTo>
                        <a:pt x="0" y="4"/>
                        <a:pt x="2" y="6"/>
                        <a:pt x="4" y="6"/>
                      </a:cubicBezTo>
                      <a:close/>
                      <a:moveTo>
                        <a:pt x="4" y="6"/>
                      </a:moveTo>
                      <a:cubicBezTo>
                        <a:pt x="4" y="6"/>
                        <a:pt x="4" y="6"/>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40" name="Freeform 170">
                  <a:extLst>
                    <a:ext uri="{FF2B5EF4-FFF2-40B4-BE49-F238E27FC236}">
                      <a16:creationId xmlns:a16="http://schemas.microsoft.com/office/drawing/2014/main" id="{15B29BC9-8F03-06FA-7C6B-7E01CF8278AF}"/>
                    </a:ext>
                  </a:extLst>
                </p:cNvPr>
                <p:cNvSpPr>
                  <a:spLocks noEditPoints="1"/>
                </p:cNvSpPr>
                <p:nvPr/>
              </p:nvSpPr>
              <p:spPr bwMode="auto">
                <a:xfrm>
                  <a:off x="228" y="2"/>
                  <a:ext cx="19"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9" y="6"/>
                        <a:pt x="10" y="4"/>
                        <a:pt x="10" y="3"/>
                      </a:cubicBezTo>
                      <a:cubicBezTo>
                        <a:pt x="10" y="1"/>
                        <a:pt x="9" y="0"/>
                        <a:pt x="7" y="0"/>
                      </a:cubicBezTo>
                      <a:cubicBezTo>
                        <a:pt x="3" y="0"/>
                        <a:pt x="3" y="0"/>
                        <a:pt x="3" y="0"/>
                      </a:cubicBezTo>
                      <a:cubicBezTo>
                        <a:pt x="2" y="0"/>
                        <a:pt x="0" y="1"/>
                        <a:pt x="0" y="3"/>
                      </a:cubicBezTo>
                      <a:cubicBezTo>
                        <a:pt x="0" y="4"/>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41" name="Freeform 171">
                  <a:extLst>
                    <a:ext uri="{FF2B5EF4-FFF2-40B4-BE49-F238E27FC236}">
                      <a16:creationId xmlns:a16="http://schemas.microsoft.com/office/drawing/2014/main" id="{CBE552A6-2F3D-774E-7AE2-B0C465C25715}"/>
                    </a:ext>
                  </a:extLst>
                </p:cNvPr>
                <p:cNvSpPr>
                  <a:spLocks noEditPoints="1"/>
                </p:cNvSpPr>
                <p:nvPr/>
              </p:nvSpPr>
              <p:spPr bwMode="auto">
                <a:xfrm>
                  <a:off x="305" y="2"/>
                  <a:ext cx="18"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4"/>
                        <a:pt x="9" y="3"/>
                      </a:cubicBezTo>
                      <a:cubicBezTo>
                        <a:pt x="9" y="1"/>
                        <a:pt x="8" y="0"/>
                        <a:pt x="6" y="0"/>
                      </a:cubicBezTo>
                      <a:cubicBezTo>
                        <a:pt x="3" y="0"/>
                        <a:pt x="3" y="0"/>
                        <a:pt x="3" y="0"/>
                      </a:cubicBezTo>
                      <a:cubicBezTo>
                        <a:pt x="1" y="0"/>
                        <a:pt x="0" y="1"/>
                        <a:pt x="0" y="3"/>
                      </a:cubicBezTo>
                      <a:cubicBezTo>
                        <a:pt x="0" y="4"/>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42" name="Freeform 172">
                  <a:extLst>
                    <a:ext uri="{FF2B5EF4-FFF2-40B4-BE49-F238E27FC236}">
                      <a16:creationId xmlns:a16="http://schemas.microsoft.com/office/drawing/2014/main" id="{CD069D92-C251-BD31-FF9F-9F047B551B07}"/>
                    </a:ext>
                  </a:extLst>
                </p:cNvPr>
                <p:cNvSpPr>
                  <a:spLocks noEditPoints="1"/>
                </p:cNvSpPr>
                <p:nvPr/>
              </p:nvSpPr>
              <p:spPr bwMode="auto">
                <a:xfrm>
                  <a:off x="330" y="2"/>
                  <a:ext cx="20" cy="12"/>
                </a:xfrm>
                <a:custGeom>
                  <a:avLst/>
                  <a:gdLst>
                    <a:gd name="T0" fmla="*/ 3 w 10"/>
                    <a:gd name="T1" fmla="*/ 6 h 6"/>
                    <a:gd name="T2" fmla="*/ 6 w 10"/>
                    <a:gd name="T3" fmla="*/ 6 h 6"/>
                    <a:gd name="T4" fmla="*/ 10 w 10"/>
                    <a:gd name="T5" fmla="*/ 3 h 6"/>
                    <a:gd name="T6" fmla="*/ 6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6" y="6"/>
                        <a:pt x="6" y="6"/>
                        <a:pt x="6" y="6"/>
                      </a:cubicBezTo>
                      <a:cubicBezTo>
                        <a:pt x="8" y="6"/>
                        <a:pt x="10" y="4"/>
                        <a:pt x="10" y="3"/>
                      </a:cubicBezTo>
                      <a:cubicBezTo>
                        <a:pt x="10" y="1"/>
                        <a:pt x="8" y="0"/>
                        <a:pt x="6" y="0"/>
                      </a:cubicBezTo>
                      <a:cubicBezTo>
                        <a:pt x="3" y="0"/>
                        <a:pt x="3" y="0"/>
                        <a:pt x="3" y="0"/>
                      </a:cubicBezTo>
                      <a:cubicBezTo>
                        <a:pt x="1" y="0"/>
                        <a:pt x="0" y="1"/>
                        <a:pt x="0" y="3"/>
                      </a:cubicBezTo>
                      <a:cubicBezTo>
                        <a:pt x="0" y="4"/>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43" name="Freeform 173">
                  <a:extLst>
                    <a:ext uri="{FF2B5EF4-FFF2-40B4-BE49-F238E27FC236}">
                      <a16:creationId xmlns:a16="http://schemas.microsoft.com/office/drawing/2014/main" id="{6770E20C-0E9A-60B2-0463-B20843DCF579}"/>
                    </a:ext>
                  </a:extLst>
                </p:cNvPr>
                <p:cNvSpPr>
                  <a:spLocks noEditPoints="1"/>
                </p:cNvSpPr>
                <p:nvPr/>
              </p:nvSpPr>
              <p:spPr bwMode="auto">
                <a:xfrm>
                  <a:off x="203" y="2"/>
                  <a:ext cx="19"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4"/>
                        <a:pt x="10" y="3"/>
                      </a:cubicBezTo>
                      <a:cubicBezTo>
                        <a:pt x="10" y="1"/>
                        <a:pt x="8" y="0"/>
                        <a:pt x="7" y="0"/>
                      </a:cubicBezTo>
                      <a:cubicBezTo>
                        <a:pt x="3" y="0"/>
                        <a:pt x="3" y="0"/>
                        <a:pt x="3" y="0"/>
                      </a:cubicBezTo>
                      <a:cubicBezTo>
                        <a:pt x="2" y="0"/>
                        <a:pt x="0" y="1"/>
                        <a:pt x="0" y="3"/>
                      </a:cubicBezTo>
                      <a:cubicBezTo>
                        <a:pt x="0" y="4"/>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44" name="Freeform 174">
                  <a:extLst>
                    <a:ext uri="{FF2B5EF4-FFF2-40B4-BE49-F238E27FC236}">
                      <a16:creationId xmlns:a16="http://schemas.microsoft.com/office/drawing/2014/main" id="{71FEE81C-1A95-FADE-881B-411C912A4917}"/>
                    </a:ext>
                  </a:extLst>
                </p:cNvPr>
                <p:cNvSpPr>
                  <a:spLocks noEditPoints="1"/>
                </p:cNvSpPr>
                <p:nvPr/>
              </p:nvSpPr>
              <p:spPr bwMode="auto">
                <a:xfrm>
                  <a:off x="153" y="2"/>
                  <a:ext cx="19" cy="12"/>
                </a:xfrm>
                <a:custGeom>
                  <a:avLst/>
                  <a:gdLst>
                    <a:gd name="T0" fmla="*/ 3 w 10"/>
                    <a:gd name="T1" fmla="*/ 6 h 6"/>
                    <a:gd name="T2" fmla="*/ 6 w 10"/>
                    <a:gd name="T3" fmla="*/ 6 h 6"/>
                    <a:gd name="T4" fmla="*/ 10 w 10"/>
                    <a:gd name="T5" fmla="*/ 3 h 6"/>
                    <a:gd name="T6" fmla="*/ 6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6" y="6"/>
                        <a:pt x="6" y="6"/>
                        <a:pt x="6" y="6"/>
                      </a:cubicBezTo>
                      <a:cubicBezTo>
                        <a:pt x="8" y="6"/>
                        <a:pt x="10" y="4"/>
                        <a:pt x="10" y="3"/>
                      </a:cubicBezTo>
                      <a:cubicBezTo>
                        <a:pt x="10" y="1"/>
                        <a:pt x="8" y="0"/>
                        <a:pt x="6" y="0"/>
                      </a:cubicBezTo>
                      <a:cubicBezTo>
                        <a:pt x="3" y="0"/>
                        <a:pt x="3" y="0"/>
                        <a:pt x="3" y="0"/>
                      </a:cubicBezTo>
                      <a:cubicBezTo>
                        <a:pt x="1" y="0"/>
                        <a:pt x="0" y="1"/>
                        <a:pt x="0" y="3"/>
                      </a:cubicBezTo>
                      <a:cubicBezTo>
                        <a:pt x="0" y="4"/>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45" name="Freeform 175">
                  <a:extLst>
                    <a:ext uri="{FF2B5EF4-FFF2-40B4-BE49-F238E27FC236}">
                      <a16:creationId xmlns:a16="http://schemas.microsoft.com/office/drawing/2014/main" id="{5F1B56C6-CEE8-9057-88F7-425F461F7C54}"/>
                    </a:ext>
                  </a:extLst>
                </p:cNvPr>
                <p:cNvSpPr>
                  <a:spLocks noEditPoints="1"/>
                </p:cNvSpPr>
                <p:nvPr/>
              </p:nvSpPr>
              <p:spPr bwMode="auto">
                <a:xfrm>
                  <a:off x="178" y="2"/>
                  <a:ext cx="19"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4"/>
                        <a:pt x="10" y="3"/>
                      </a:cubicBezTo>
                      <a:cubicBezTo>
                        <a:pt x="10" y="1"/>
                        <a:pt x="8" y="0"/>
                        <a:pt x="7" y="0"/>
                      </a:cubicBezTo>
                      <a:cubicBezTo>
                        <a:pt x="3" y="0"/>
                        <a:pt x="3" y="0"/>
                        <a:pt x="3" y="0"/>
                      </a:cubicBezTo>
                      <a:cubicBezTo>
                        <a:pt x="1" y="0"/>
                        <a:pt x="0" y="1"/>
                        <a:pt x="0" y="3"/>
                      </a:cubicBezTo>
                      <a:cubicBezTo>
                        <a:pt x="0" y="4"/>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46" name="Freeform 176">
                  <a:extLst>
                    <a:ext uri="{FF2B5EF4-FFF2-40B4-BE49-F238E27FC236}">
                      <a16:creationId xmlns:a16="http://schemas.microsoft.com/office/drawing/2014/main" id="{3937B7E2-D433-8DC5-A5EA-C5A6ABC334B0}"/>
                    </a:ext>
                  </a:extLst>
                </p:cNvPr>
                <p:cNvSpPr>
                  <a:spLocks noEditPoints="1"/>
                </p:cNvSpPr>
                <p:nvPr/>
              </p:nvSpPr>
              <p:spPr bwMode="auto">
                <a:xfrm>
                  <a:off x="280" y="2"/>
                  <a:ext cx="18" cy="12"/>
                </a:xfrm>
                <a:custGeom>
                  <a:avLst/>
                  <a:gdLst>
                    <a:gd name="T0" fmla="*/ 3 w 9"/>
                    <a:gd name="T1" fmla="*/ 6 h 6"/>
                    <a:gd name="T2" fmla="*/ 6 w 9"/>
                    <a:gd name="T3" fmla="*/ 6 h 6"/>
                    <a:gd name="T4" fmla="*/ 9 w 9"/>
                    <a:gd name="T5" fmla="*/ 3 h 6"/>
                    <a:gd name="T6" fmla="*/ 6 w 9"/>
                    <a:gd name="T7" fmla="*/ 0 h 6"/>
                    <a:gd name="T8" fmla="*/ 3 w 9"/>
                    <a:gd name="T9" fmla="*/ 0 h 6"/>
                    <a:gd name="T10" fmla="*/ 0 w 9"/>
                    <a:gd name="T11" fmla="*/ 3 h 6"/>
                    <a:gd name="T12" fmla="*/ 3 w 9"/>
                    <a:gd name="T13" fmla="*/ 6 h 6"/>
                    <a:gd name="T14" fmla="*/ 3 w 9"/>
                    <a:gd name="T15" fmla="*/ 6 h 6"/>
                    <a:gd name="T16" fmla="*/ 3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3" y="6"/>
                      </a:moveTo>
                      <a:cubicBezTo>
                        <a:pt x="6" y="6"/>
                        <a:pt x="6" y="6"/>
                        <a:pt x="6" y="6"/>
                      </a:cubicBezTo>
                      <a:cubicBezTo>
                        <a:pt x="8" y="6"/>
                        <a:pt x="9" y="4"/>
                        <a:pt x="9" y="3"/>
                      </a:cubicBezTo>
                      <a:cubicBezTo>
                        <a:pt x="9" y="1"/>
                        <a:pt x="8" y="0"/>
                        <a:pt x="6" y="0"/>
                      </a:cubicBezTo>
                      <a:cubicBezTo>
                        <a:pt x="3" y="0"/>
                        <a:pt x="3" y="0"/>
                        <a:pt x="3" y="0"/>
                      </a:cubicBezTo>
                      <a:cubicBezTo>
                        <a:pt x="1" y="0"/>
                        <a:pt x="0" y="1"/>
                        <a:pt x="0" y="3"/>
                      </a:cubicBezTo>
                      <a:cubicBezTo>
                        <a:pt x="0" y="4"/>
                        <a:pt x="1"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47" name="Freeform 177">
                  <a:extLst>
                    <a:ext uri="{FF2B5EF4-FFF2-40B4-BE49-F238E27FC236}">
                      <a16:creationId xmlns:a16="http://schemas.microsoft.com/office/drawing/2014/main" id="{BA3E05F4-24CC-8387-3920-7D0DA9FE67E8}"/>
                    </a:ext>
                  </a:extLst>
                </p:cNvPr>
                <p:cNvSpPr>
                  <a:spLocks noEditPoints="1"/>
                </p:cNvSpPr>
                <p:nvPr/>
              </p:nvSpPr>
              <p:spPr bwMode="auto">
                <a:xfrm>
                  <a:off x="25" y="2"/>
                  <a:ext cx="19" cy="12"/>
                </a:xfrm>
                <a:custGeom>
                  <a:avLst/>
                  <a:gdLst>
                    <a:gd name="T0" fmla="*/ 3 w 10"/>
                    <a:gd name="T1" fmla="*/ 6 h 6"/>
                    <a:gd name="T2" fmla="*/ 7 w 10"/>
                    <a:gd name="T3" fmla="*/ 6 h 6"/>
                    <a:gd name="T4" fmla="*/ 10 w 10"/>
                    <a:gd name="T5" fmla="*/ 3 h 6"/>
                    <a:gd name="T6" fmla="*/ 7 w 10"/>
                    <a:gd name="T7" fmla="*/ 0 h 6"/>
                    <a:gd name="T8" fmla="*/ 3 w 10"/>
                    <a:gd name="T9" fmla="*/ 0 h 6"/>
                    <a:gd name="T10" fmla="*/ 0 w 10"/>
                    <a:gd name="T11" fmla="*/ 3 h 6"/>
                    <a:gd name="T12" fmla="*/ 3 w 10"/>
                    <a:gd name="T13" fmla="*/ 6 h 6"/>
                    <a:gd name="T14" fmla="*/ 3 w 10"/>
                    <a:gd name="T15" fmla="*/ 6 h 6"/>
                    <a:gd name="T16" fmla="*/ 3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3" y="6"/>
                      </a:moveTo>
                      <a:cubicBezTo>
                        <a:pt x="7" y="6"/>
                        <a:pt x="7" y="6"/>
                        <a:pt x="7" y="6"/>
                      </a:cubicBezTo>
                      <a:cubicBezTo>
                        <a:pt x="8" y="6"/>
                        <a:pt x="10" y="4"/>
                        <a:pt x="10" y="3"/>
                      </a:cubicBezTo>
                      <a:cubicBezTo>
                        <a:pt x="10" y="1"/>
                        <a:pt x="8" y="0"/>
                        <a:pt x="7" y="0"/>
                      </a:cubicBezTo>
                      <a:cubicBezTo>
                        <a:pt x="3" y="0"/>
                        <a:pt x="3" y="0"/>
                        <a:pt x="3" y="0"/>
                      </a:cubicBezTo>
                      <a:cubicBezTo>
                        <a:pt x="2" y="0"/>
                        <a:pt x="0" y="1"/>
                        <a:pt x="0" y="3"/>
                      </a:cubicBezTo>
                      <a:cubicBezTo>
                        <a:pt x="0" y="4"/>
                        <a:pt x="2" y="6"/>
                        <a:pt x="3" y="6"/>
                      </a:cubicBezTo>
                      <a:close/>
                      <a:moveTo>
                        <a:pt x="3" y="6"/>
                      </a:moveTo>
                      <a:cubicBezTo>
                        <a:pt x="3" y="6"/>
                        <a:pt x="3" y="6"/>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48" name="Freeform 178">
                  <a:extLst>
                    <a:ext uri="{FF2B5EF4-FFF2-40B4-BE49-F238E27FC236}">
                      <a16:creationId xmlns:a16="http://schemas.microsoft.com/office/drawing/2014/main" id="{47A60CA0-5257-E082-6851-1F2F5DAC7EA8}"/>
                    </a:ext>
                  </a:extLst>
                </p:cNvPr>
                <p:cNvSpPr>
                  <a:spLocks noEditPoints="1"/>
                </p:cNvSpPr>
                <p:nvPr/>
              </p:nvSpPr>
              <p:spPr bwMode="auto">
                <a:xfrm>
                  <a:off x="356" y="104"/>
                  <a:ext cx="17" cy="19"/>
                </a:xfrm>
                <a:custGeom>
                  <a:avLst/>
                  <a:gdLst>
                    <a:gd name="T0" fmla="*/ 2 w 9"/>
                    <a:gd name="T1" fmla="*/ 9 h 10"/>
                    <a:gd name="T2" fmla="*/ 4 w 9"/>
                    <a:gd name="T3" fmla="*/ 10 h 10"/>
                    <a:gd name="T4" fmla="*/ 6 w 9"/>
                    <a:gd name="T5" fmla="*/ 9 h 10"/>
                    <a:gd name="T6" fmla="*/ 8 w 9"/>
                    <a:gd name="T7" fmla="*/ 5 h 10"/>
                    <a:gd name="T8" fmla="*/ 7 w 9"/>
                    <a:gd name="T9" fmla="*/ 1 h 10"/>
                    <a:gd name="T10" fmla="*/ 3 w 9"/>
                    <a:gd name="T11" fmla="*/ 2 h 10"/>
                    <a:gd name="T12" fmla="*/ 1 w 9"/>
                    <a:gd name="T13" fmla="*/ 4 h 10"/>
                    <a:gd name="T14" fmla="*/ 2 w 9"/>
                    <a:gd name="T15" fmla="*/ 9 h 10"/>
                    <a:gd name="T16" fmla="*/ 2 w 9"/>
                    <a:gd name="T17" fmla="*/ 9 h 10"/>
                    <a:gd name="T18" fmla="*/ 2 w 9"/>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2" y="9"/>
                      </a:moveTo>
                      <a:cubicBezTo>
                        <a:pt x="2" y="9"/>
                        <a:pt x="3" y="10"/>
                        <a:pt x="4" y="10"/>
                      </a:cubicBezTo>
                      <a:cubicBezTo>
                        <a:pt x="5" y="10"/>
                        <a:pt x="6" y="9"/>
                        <a:pt x="6" y="9"/>
                      </a:cubicBezTo>
                      <a:cubicBezTo>
                        <a:pt x="7" y="7"/>
                        <a:pt x="8" y="6"/>
                        <a:pt x="8" y="5"/>
                      </a:cubicBezTo>
                      <a:cubicBezTo>
                        <a:pt x="9" y="3"/>
                        <a:pt x="8" y="1"/>
                        <a:pt x="7" y="1"/>
                      </a:cubicBezTo>
                      <a:cubicBezTo>
                        <a:pt x="5" y="0"/>
                        <a:pt x="3" y="1"/>
                        <a:pt x="3" y="2"/>
                      </a:cubicBezTo>
                      <a:cubicBezTo>
                        <a:pt x="2" y="3"/>
                        <a:pt x="2" y="4"/>
                        <a:pt x="1" y="4"/>
                      </a:cubicBezTo>
                      <a:cubicBezTo>
                        <a:pt x="0" y="6"/>
                        <a:pt x="0" y="8"/>
                        <a:pt x="2" y="9"/>
                      </a:cubicBezTo>
                      <a:close/>
                      <a:moveTo>
                        <a:pt x="2" y="9"/>
                      </a:moveTo>
                      <a:cubicBezTo>
                        <a:pt x="2" y="9"/>
                        <a:pt x="2" y="9"/>
                        <a:pt x="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49" name="Freeform 179">
                  <a:extLst>
                    <a:ext uri="{FF2B5EF4-FFF2-40B4-BE49-F238E27FC236}">
                      <a16:creationId xmlns:a16="http://schemas.microsoft.com/office/drawing/2014/main" id="{4439776A-5058-409E-141F-6AF23D98BEF9}"/>
                    </a:ext>
                  </a:extLst>
                </p:cNvPr>
                <p:cNvSpPr>
                  <a:spLocks noEditPoints="1"/>
                </p:cNvSpPr>
                <p:nvPr/>
              </p:nvSpPr>
              <p:spPr bwMode="auto">
                <a:xfrm>
                  <a:off x="4" y="33"/>
                  <a:ext cx="11" cy="19"/>
                </a:xfrm>
                <a:custGeom>
                  <a:avLst/>
                  <a:gdLst>
                    <a:gd name="T0" fmla="*/ 3 w 6"/>
                    <a:gd name="T1" fmla="*/ 10 h 10"/>
                    <a:gd name="T2" fmla="*/ 6 w 6"/>
                    <a:gd name="T3" fmla="*/ 6 h 10"/>
                    <a:gd name="T4" fmla="*/ 6 w 6"/>
                    <a:gd name="T5" fmla="*/ 3 h 10"/>
                    <a:gd name="T6" fmla="*/ 3 w 6"/>
                    <a:gd name="T7" fmla="*/ 0 h 10"/>
                    <a:gd name="T8" fmla="*/ 0 w 6"/>
                    <a:gd name="T9" fmla="*/ 3 h 10"/>
                    <a:gd name="T10" fmla="*/ 0 w 6"/>
                    <a:gd name="T11" fmla="*/ 6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6"/>
                      </a:cubicBezTo>
                      <a:cubicBezTo>
                        <a:pt x="6" y="3"/>
                        <a:pt x="6" y="3"/>
                        <a:pt x="6" y="3"/>
                      </a:cubicBezTo>
                      <a:cubicBezTo>
                        <a:pt x="6" y="1"/>
                        <a:pt x="5" y="0"/>
                        <a:pt x="3" y="0"/>
                      </a:cubicBezTo>
                      <a:cubicBezTo>
                        <a:pt x="1" y="0"/>
                        <a:pt x="0" y="1"/>
                        <a:pt x="0" y="3"/>
                      </a:cubicBezTo>
                      <a:cubicBezTo>
                        <a:pt x="0" y="6"/>
                        <a:pt x="0" y="6"/>
                        <a:pt x="0" y="6"/>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50" name="Freeform 180">
                  <a:extLst>
                    <a:ext uri="{FF2B5EF4-FFF2-40B4-BE49-F238E27FC236}">
                      <a16:creationId xmlns:a16="http://schemas.microsoft.com/office/drawing/2014/main" id="{08699396-E407-C899-721B-997086B366DC}"/>
                    </a:ext>
                  </a:extLst>
                </p:cNvPr>
                <p:cNvSpPr>
                  <a:spLocks noEditPoints="1"/>
                </p:cNvSpPr>
                <p:nvPr/>
              </p:nvSpPr>
              <p:spPr bwMode="auto">
                <a:xfrm>
                  <a:off x="4" y="58"/>
                  <a:ext cx="11" cy="19"/>
                </a:xfrm>
                <a:custGeom>
                  <a:avLst/>
                  <a:gdLst>
                    <a:gd name="T0" fmla="*/ 3 w 6"/>
                    <a:gd name="T1" fmla="*/ 10 h 10"/>
                    <a:gd name="T2" fmla="*/ 6 w 6"/>
                    <a:gd name="T3" fmla="*/ 7 h 10"/>
                    <a:gd name="T4" fmla="*/ 6 w 6"/>
                    <a:gd name="T5" fmla="*/ 3 h 10"/>
                    <a:gd name="T6" fmla="*/ 3 w 6"/>
                    <a:gd name="T7" fmla="*/ 0 h 10"/>
                    <a:gd name="T8" fmla="*/ 0 w 6"/>
                    <a:gd name="T9" fmla="*/ 3 h 10"/>
                    <a:gd name="T10" fmla="*/ 0 w 6"/>
                    <a:gd name="T11" fmla="*/ 7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7"/>
                      </a:cubicBezTo>
                      <a:cubicBezTo>
                        <a:pt x="6" y="3"/>
                        <a:pt x="6" y="3"/>
                        <a:pt x="6" y="3"/>
                      </a:cubicBezTo>
                      <a:cubicBezTo>
                        <a:pt x="6" y="2"/>
                        <a:pt x="5" y="0"/>
                        <a:pt x="3" y="0"/>
                      </a:cubicBezTo>
                      <a:cubicBezTo>
                        <a:pt x="1" y="0"/>
                        <a:pt x="0" y="2"/>
                        <a:pt x="0" y="3"/>
                      </a:cubicBezTo>
                      <a:cubicBezTo>
                        <a:pt x="0" y="7"/>
                        <a:pt x="0" y="7"/>
                        <a:pt x="0" y="7"/>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51" name="Freeform 181">
                  <a:extLst>
                    <a:ext uri="{FF2B5EF4-FFF2-40B4-BE49-F238E27FC236}">
                      <a16:creationId xmlns:a16="http://schemas.microsoft.com/office/drawing/2014/main" id="{AC2A148F-A6A3-98FC-148C-714F874B0164}"/>
                    </a:ext>
                  </a:extLst>
                </p:cNvPr>
                <p:cNvSpPr>
                  <a:spLocks noEditPoints="1"/>
                </p:cNvSpPr>
                <p:nvPr/>
              </p:nvSpPr>
              <p:spPr bwMode="auto">
                <a:xfrm>
                  <a:off x="128" y="118"/>
                  <a:ext cx="21" cy="13"/>
                </a:xfrm>
                <a:custGeom>
                  <a:avLst/>
                  <a:gdLst>
                    <a:gd name="T0" fmla="*/ 8 w 11"/>
                    <a:gd name="T1" fmla="*/ 0 h 7"/>
                    <a:gd name="T2" fmla="*/ 3 w 11"/>
                    <a:gd name="T3" fmla="*/ 0 h 7"/>
                    <a:gd name="T4" fmla="*/ 0 w 11"/>
                    <a:gd name="T5" fmla="*/ 4 h 7"/>
                    <a:gd name="T6" fmla="*/ 3 w 11"/>
                    <a:gd name="T7" fmla="*/ 7 h 7"/>
                    <a:gd name="T8" fmla="*/ 8 w 11"/>
                    <a:gd name="T9" fmla="*/ 7 h 7"/>
                    <a:gd name="T10" fmla="*/ 11 w 11"/>
                    <a:gd name="T11" fmla="*/ 4 h 7"/>
                    <a:gd name="T12" fmla="*/ 8 w 11"/>
                    <a:gd name="T13" fmla="*/ 0 h 7"/>
                    <a:gd name="T14" fmla="*/ 8 w 11"/>
                    <a:gd name="T15" fmla="*/ 0 h 7"/>
                    <a:gd name="T16" fmla="*/ 8 w 11"/>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8" y="0"/>
                      </a:moveTo>
                      <a:cubicBezTo>
                        <a:pt x="3" y="0"/>
                        <a:pt x="3" y="0"/>
                        <a:pt x="3" y="0"/>
                      </a:cubicBezTo>
                      <a:cubicBezTo>
                        <a:pt x="1" y="0"/>
                        <a:pt x="0" y="2"/>
                        <a:pt x="0" y="4"/>
                      </a:cubicBezTo>
                      <a:cubicBezTo>
                        <a:pt x="0" y="5"/>
                        <a:pt x="1" y="7"/>
                        <a:pt x="3" y="7"/>
                      </a:cubicBezTo>
                      <a:cubicBezTo>
                        <a:pt x="8" y="7"/>
                        <a:pt x="8" y="7"/>
                        <a:pt x="8" y="7"/>
                      </a:cubicBezTo>
                      <a:cubicBezTo>
                        <a:pt x="10" y="7"/>
                        <a:pt x="11" y="5"/>
                        <a:pt x="11" y="4"/>
                      </a:cubicBezTo>
                      <a:cubicBezTo>
                        <a:pt x="11" y="2"/>
                        <a:pt x="10" y="0"/>
                        <a:pt x="8" y="0"/>
                      </a:cubicBezTo>
                      <a:close/>
                      <a:moveTo>
                        <a:pt x="8" y="0"/>
                      </a:move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52" name="Freeform 182">
                  <a:extLst>
                    <a:ext uri="{FF2B5EF4-FFF2-40B4-BE49-F238E27FC236}">
                      <a16:creationId xmlns:a16="http://schemas.microsoft.com/office/drawing/2014/main" id="{381E6956-B813-EDAD-906F-31FA26AD8B02}"/>
                    </a:ext>
                  </a:extLst>
                </p:cNvPr>
                <p:cNvSpPr>
                  <a:spLocks noEditPoints="1"/>
                </p:cNvSpPr>
                <p:nvPr/>
              </p:nvSpPr>
              <p:spPr bwMode="auto">
                <a:xfrm>
                  <a:off x="330" y="118"/>
                  <a:ext cx="22" cy="13"/>
                </a:xfrm>
                <a:custGeom>
                  <a:avLst/>
                  <a:gdLst>
                    <a:gd name="T0" fmla="*/ 6 w 11"/>
                    <a:gd name="T1" fmla="*/ 0 h 7"/>
                    <a:gd name="T2" fmla="*/ 3 w 11"/>
                    <a:gd name="T3" fmla="*/ 0 h 7"/>
                    <a:gd name="T4" fmla="*/ 0 w 11"/>
                    <a:gd name="T5" fmla="*/ 4 h 7"/>
                    <a:gd name="T6" fmla="*/ 3 w 11"/>
                    <a:gd name="T7" fmla="*/ 7 h 7"/>
                    <a:gd name="T8" fmla="*/ 8 w 11"/>
                    <a:gd name="T9" fmla="*/ 7 h 7"/>
                    <a:gd name="T10" fmla="*/ 8 w 11"/>
                    <a:gd name="T11" fmla="*/ 6 h 7"/>
                    <a:gd name="T12" fmla="*/ 8 w 11"/>
                    <a:gd name="T13" fmla="*/ 6 h 7"/>
                    <a:gd name="T14" fmla="*/ 8 w 11"/>
                    <a:gd name="T15" fmla="*/ 7 h 7"/>
                    <a:gd name="T16" fmla="*/ 11 w 11"/>
                    <a:gd name="T17" fmla="*/ 4 h 7"/>
                    <a:gd name="T18" fmla="*/ 8 w 11"/>
                    <a:gd name="T19" fmla="*/ 0 h 7"/>
                    <a:gd name="T20" fmla="*/ 6 w 11"/>
                    <a:gd name="T21" fmla="*/ 0 h 7"/>
                    <a:gd name="T22" fmla="*/ 6 w 11"/>
                    <a:gd name="T23" fmla="*/ 0 h 7"/>
                    <a:gd name="T24" fmla="*/ 6 w 11"/>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
                      <a:moveTo>
                        <a:pt x="6" y="0"/>
                      </a:moveTo>
                      <a:cubicBezTo>
                        <a:pt x="3" y="0"/>
                        <a:pt x="3" y="0"/>
                        <a:pt x="3" y="0"/>
                      </a:cubicBezTo>
                      <a:cubicBezTo>
                        <a:pt x="1" y="0"/>
                        <a:pt x="0" y="2"/>
                        <a:pt x="0" y="4"/>
                      </a:cubicBezTo>
                      <a:cubicBezTo>
                        <a:pt x="0" y="5"/>
                        <a:pt x="1" y="7"/>
                        <a:pt x="3" y="7"/>
                      </a:cubicBezTo>
                      <a:cubicBezTo>
                        <a:pt x="8" y="7"/>
                        <a:pt x="8" y="7"/>
                        <a:pt x="8" y="7"/>
                      </a:cubicBezTo>
                      <a:cubicBezTo>
                        <a:pt x="8" y="6"/>
                        <a:pt x="8" y="6"/>
                        <a:pt x="8" y="6"/>
                      </a:cubicBezTo>
                      <a:cubicBezTo>
                        <a:pt x="8" y="6"/>
                        <a:pt x="8" y="6"/>
                        <a:pt x="8" y="6"/>
                      </a:cubicBezTo>
                      <a:cubicBezTo>
                        <a:pt x="8" y="7"/>
                        <a:pt x="8" y="7"/>
                        <a:pt x="8" y="7"/>
                      </a:cubicBezTo>
                      <a:cubicBezTo>
                        <a:pt x="10" y="7"/>
                        <a:pt x="11" y="5"/>
                        <a:pt x="11" y="4"/>
                      </a:cubicBezTo>
                      <a:cubicBezTo>
                        <a:pt x="11" y="2"/>
                        <a:pt x="10" y="0"/>
                        <a:pt x="8" y="0"/>
                      </a:cubicBezTo>
                      <a:lnTo>
                        <a:pt x="6" y="0"/>
                      </a:lnTo>
                      <a:close/>
                      <a:moveTo>
                        <a:pt x="6" y="0"/>
                      </a:move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53" name="Freeform 183">
                  <a:extLst>
                    <a:ext uri="{FF2B5EF4-FFF2-40B4-BE49-F238E27FC236}">
                      <a16:creationId xmlns:a16="http://schemas.microsoft.com/office/drawing/2014/main" id="{80A2DBAC-BB74-2BD8-1169-BFC97EE1A423}"/>
                    </a:ext>
                  </a:extLst>
                </p:cNvPr>
                <p:cNvSpPr>
                  <a:spLocks noEditPoints="1"/>
                </p:cNvSpPr>
                <p:nvPr/>
              </p:nvSpPr>
              <p:spPr bwMode="auto">
                <a:xfrm>
                  <a:off x="4" y="83"/>
                  <a:ext cx="11" cy="19"/>
                </a:xfrm>
                <a:custGeom>
                  <a:avLst/>
                  <a:gdLst>
                    <a:gd name="T0" fmla="*/ 3 w 6"/>
                    <a:gd name="T1" fmla="*/ 10 h 10"/>
                    <a:gd name="T2" fmla="*/ 6 w 6"/>
                    <a:gd name="T3" fmla="*/ 7 h 10"/>
                    <a:gd name="T4" fmla="*/ 6 w 6"/>
                    <a:gd name="T5" fmla="*/ 3 h 10"/>
                    <a:gd name="T6" fmla="*/ 3 w 6"/>
                    <a:gd name="T7" fmla="*/ 0 h 10"/>
                    <a:gd name="T8" fmla="*/ 0 w 6"/>
                    <a:gd name="T9" fmla="*/ 3 h 10"/>
                    <a:gd name="T10" fmla="*/ 0 w 6"/>
                    <a:gd name="T11" fmla="*/ 7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7"/>
                      </a:cubicBezTo>
                      <a:cubicBezTo>
                        <a:pt x="6" y="3"/>
                        <a:pt x="6" y="3"/>
                        <a:pt x="6" y="3"/>
                      </a:cubicBezTo>
                      <a:cubicBezTo>
                        <a:pt x="6" y="2"/>
                        <a:pt x="5" y="0"/>
                        <a:pt x="3" y="0"/>
                      </a:cubicBezTo>
                      <a:cubicBezTo>
                        <a:pt x="1" y="0"/>
                        <a:pt x="0" y="2"/>
                        <a:pt x="0" y="3"/>
                      </a:cubicBezTo>
                      <a:cubicBezTo>
                        <a:pt x="0" y="7"/>
                        <a:pt x="0" y="7"/>
                        <a:pt x="0" y="7"/>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54" name="Freeform 184">
                  <a:extLst>
                    <a:ext uri="{FF2B5EF4-FFF2-40B4-BE49-F238E27FC236}">
                      <a16:creationId xmlns:a16="http://schemas.microsoft.com/office/drawing/2014/main" id="{733436FE-9620-4F80-D299-1836C57C40BF}"/>
                    </a:ext>
                  </a:extLst>
                </p:cNvPr>
                <p:cNvSpPr>
                  <a:spLocks noEditPoints="1"/>
                </p:cNvSpPr>
                <p:nvPr/>
              </p:nvSpPr>
              <p:spPr bwMode="auto">
                <a:xfrm>
                  <a:off x="361" y="54"/>
                  <a:ext cx="14" cy="19"/>
                </a:xfrm>
                <a:custGeom>
                  <a:avLst/>
                  <a:gdLst>
                    <a:gd name="T0" fmla="*/ 4 w 7"/>
                    <a:gd name="T1" fmla="*/ 0 h 10"/>
                    <a:gd name="T2" fmla="*/ 0 w 7"/>
                    <a:gd name="T3" fmla="*/ 4 h 10"/>
                    <a:gd name="T4" fmla="*/ 0 w 7"/>
                    <a:gd name="T5" fmla="*/ 7 h 10"/>
                    <a:gd name="T6" fmla="*/ 4 w 7"/>
                    <a:gd name="T7" fmla="*/ 10 h 10"/>
                    <a:gd name="T8" fmla="*/ 7 w 7"/>
                    <a:gd name="T9" fmla="*/ 7 h 10"/>
                    <a:gd name="T10" fmla="*/ 7 w 7"/>
                    <a:gd name="T11" fmla="*/ 4 h 10"/>
                    <a:gd name="T12" fmla="*/ 4 w 7"/>
                    <a:gd name="T13" fmla="*/ 0 h 10"/>
                    <a:gd name="T14" fmla="*/ 4 w 7"/>
                    <a:gd name="T15" fmla="*/ 0 h 10"/>
                    <a:gd name="T16" fmla="*/ 4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4" y="0"/>
                      </a:moveTo>
                      <a:cubicBezTo>
                        <a:pt x="2" y="0"/>
                        <a:pt x="0" y="2"/>
                        <a:pt x="0" y="4"/>
                      </a:cubicBezTo>
                      <a:cubicBezTo>
                        <a:pt x="0" y="7"/>
                        <a:pt x="0" y="7"/>
                        <a:pt x="0" y="7"/>
                      </a:cubicBezTo>
                      <a:cubicBezTo>
                        <a:pt x="0" y="9"/>
                        <a:pt x="2" y="10"/>
                        <a:pt x="4" y="10"/>
                      </a:cubicBezTo>
                      <a:cubicBezTo>
                        <a:pt x="5" y="10"/>
                        <a:pt x="7" y="9"/>
                        <a:pt x="7" y="7"/>
                      </a:cubicBezTo>
                      <a:cubicBezTo>
                        <a:pt x="7" y="4"/>
                        <a:pt x="7" y="4"/>
                        <a:pt x="7" y="4"/>
                      </a:cubicBezTo>
                      <a:cubicBezTo>
                        <a:pt x="7" y="2"/>
                        <a:pt x="5" y="0"/>
                        <a:pt x="4" y="0"/>
                      </a:cubicBezTo>
                      <a:close/>
                      <a:moveTo>
                        <a:pt x="4" y="0"/>
                      </a:move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55" name="Freeform 185">
                  <a:extLst>
                    <a:ext uri="{FF2B5EF4-FFF2-40B4-BE49-F238E27FC236}">
                      <a16:creationId xmlns:a16="http://schemas.microsoft.com/office/drawing/2014/main" id="{A218ED89-6FBD-51B6-4AC9-08C7170CE68D}"/>
                    </a:ext>
                  </a:extLst>
                </p:cNvPr>
                <p:cNvSpPr>
                  <a:spLocks noEditPoints="1"/>
                </p:cNvSpPr>
                <p:nvPr/>
              </p:nvSpPr>
              <p:spPr bwMode="auto">
                <a:xfrm>
                  <a:off x="354" y="6"/>
                  <a:ext cx="17" cy="17"/>
                </a:xfrm>
                <a:custGeom>
                  <a:avLst/>
                  <a:gdLst>
                    <a:gd name="T0" fmla="*/ 3 w 9"/>
                    <a:gd name="T1" fmla="*/ 8 h 9"/>
                    <a:gd name="T2" fmla="*/ 6 w 9"/>
                    <a:gd name="T3" fmla="*/ 9 h 9"/>
                    <a:gd name="T4" fmla="*/ 7 w 9"/>
                    <a:gd name="T5" fmla="*/ 9 h 9"/>
                    <a:gd name="T6" fmla="*/ 8 w 9"/>
                    <a:gd name="T7" fmla="*/ 4 h 9"/>
                    <a:gd name="T8" fmla="*/ 6 w 9"/>
                    <a:gd name="T9" fmla="*/ 1 h 9"/>
                    <a:gd name="T10" fmla="*/ 1 w 9"/>
                    <a:gd name="T11" fmla="*/ 1 h 9"/>
                    <a:gd name="T12" fmla="*/ 1 w 9"/>
                    <a:gd name="T13" fmla="*/ 6 h 9"/>
                    <a:gd name="T14" fmla="*/ 3 w 9"/>
                    <a:gd name="T15" fmla="*/ 8 h 9"/>
                    <a:gd name="T16" fmla="*/ 3 w 9"/>
                    <a:gd name="T17" fmla="*/ 8 h 9"/>
                    <a:gd name="T18" fmla="*/ 3 w 9"/>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8"/>
                      </a:moveTo>
                      <a:cubicBezTo>
                        <a:pt x="4" y="9"/>
                        <a:pt x="5" y="9"/>
                        <a:pt x="6" y="9"/>
                      </a:cubicBezTo>
                      <a:cubicBezTo>
                        <a:pt x="6" y="9"/>
                        <a:pt x="7" y="9"/>
                        <a:pt x="7" y="9"/>
                      </a:cubicBezTo>
                      <a:cubicBezTo>
                        <a:pt x="9" y="8"/>
                        <a:pt x="9" y="6"/>
                        <a:pt x="8" y="4"/>
                      </a:cubicBezTo>
                      <a:cubicBezTo>
                        <a:pt x="8" y="3"/>
                        <a:pt x="7" y="2"/>
                        <a:pt x="6" y="1"/>
                      </a:cubicBezTo>
                      <a:cubicBezTo>
                        <a:pt x="4" y="0"/>
                        <a:pt x="2" y="0"/>
                        <a:pt x="1" y="1"/>
                      </a:cubicBezTo>
                      <a:cubicBezTo>
                        <a:pt x="0" y="3"/>
                        <a:pt x="0" y="5"/>
                        <a:pt x="1" y="6"/>
                      </a:cubicBezTo>
                      <a:cubicBezTo>
                        <a:pt x="2" y="6"/>
                        <a:pt x="3" y="7"/>
                        <a:pt x="3" y="8"/>
                      </a:cubicBezTo>
                      <a:close/>
                      <a:moveTo>
                        <a:pt x="3" y="8"/>
                      </a:moveTo>
                      <a:cubicBezTo>
                        <a:pt x="3" y="8"/>
                        <a:pt x="3" y="8"/>
                        <a:pt x="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56" name="Freeform 186">
                  <a:extLst>
                    <a:ext uri="{FF2B5EF4-FFF2-40B4-BE49-F238E27FC236}">
                      <a16:creationId xmlns:a16="http://schemas.microsoft.com/office/drawing/2014/main" id="{62D720D9-DFDC-105D-2EE3-2EDCACCB1B71}"/>
                    </a:ext>
                  </a:extLst>
                </p:cNvPr>
                <p:cNvSpPr>
                  <a:spLocks noEditPoints="1"/>
                </p:cNvSpPr>
                <p:nvPr/>
              </p:nvSpPr>
              <p:spPr bwMode="auto">
                <a:xfrm>
                  <a:off x="361" y="81"/>
                  <a:ext cx="14" cy="17"/>
                </a:xfrm>
                <a:custGeom>
                  <a:avLst/>
                  <a:gdLst>
                    <a:gd name="T0" fmla="*/ 4 w 7"/>
                    <a:gd name="T1" fmla="*/ 0 h 9"/>
                    <a:gd name="T2" fmla="*/ 0 w 7"/>
                    <a:gd name="T3" fmla="*/ 3 h 9"/>
                    <a:gd name="T4" fmla="*/ 0 w 7"/>
                    <a:gd name="T5" fmla="*/ 6 h 9"/>
                    <a:gd name="T6" fmla="*/ 4 w 7"/>
                    <a:gd name="T7" fmla="*/ 9 h 9"/>
                    <a:gd name="T8" fmla="*/ 7 w 7"/>
                    <a:gd name="T9" fmla="*/ 6 h 9"/>
                    <a:gd name="T10" fmla="*/ 7 w 7"/>
                    <a:gd name="T11" fmla="*/ 3 h 9"/>
                    <a:gd name="T12" fmla="*/ 4 w 7"/>
                    <a:gd name="T13" fmla="*/ 0 h 9"/>
                    <a:gd name="T14" fmla="*/ 4 w 7"/>
                    <a:gd name="T15" fmla="*/ 0 h 9"/>
                    <a:gd name="T16" fmla="*/ 4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4" y="0"/>
                      </a:moveTo>
                      <a:cubicBezTo>
                        <a:pt x="2" y="0"/>
                        <a:pt x="0" y="1"/>
                        <a:pt x="0" y="3"/>
                      </a:cubicBezTo>
                      <a:cubicBezTo>
                        <a:pt x="0" y="6"/>
                        <a:pt x="0" y="6"/>
                        <a:pt x="0" y="6"/>
                      </a:cubicBezTo>
                      <a:cubicBezTo>
                        <a:pt x="0" y="8"/>
                        <a:pt x="2" y="9"/>
                        <a:pt x="4" y="9"/>
                      </a:cubicBezTo>
                      <a:cubicBezTo>
                        <a:pt x="5" y="9"/>
                        <a:pt x="7" y="8"/>
                        <a:pt x="7" y="6"/>
                      </a:cubicBezTo>
                      <a:cubicBezTo>
                        <a:pt x="7" y="3"/>
                        <a:pt x="7" y="3"/>
                        <a:pt x="7" y="3"/>
                      </a:cubicBezTo>
                      <a:cubicBezTo>
                        <a:pt x="7" y="1"/>
                        <a:pt x="5" y="0"/>
                        <a:pt x="4" y="0"/>
                      </a:cubicBezTo>
                      <a:close/>
                      <a:moveTo>
                        <a:pt x="4" y="0"/>
                      </a:move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57" name="Freeform 187">
                  <a:extLst>
                    <a:ext uri="{FF2B5EF4-FFF2-40B4-BE49-F238E27FC236}">
                      <a16:creationId xmlns:a16="http://schemas.microsoft.com/office/drawing/2014/main" id="{06F1EC9A-2735-5A9A-4939-AD4029C308EC}"/>
                    </a:ext>
                  </a:extLst>
                </p:cNvPr>
                <p:cNvSpPr>
                  <a:spLocks noEditPoints="1"/>
                </p:cNvSpPr>
                <p:nvPr/>
              </p:nvSpPr>
              <p:spPr bwMode="auto">
                <a:xfrm>
                  <a:off x="4" y="8"/>
                  <a:ext cx="17" cy="19"/>
                </a:xfrm>
                <a:custGeom>
                  <a:avLst/>
                  <a:gdLst>
                    <a:gd name="T0" fmla="*/ 3 w 9"/>
                    <a:gd name="T1" fmla="*/ 9 h 10"/>
                    <a:gd name="T2" fmla="*/ 4 w 9"/>
                    <a:gd name="T3" fmla="*/ 10 h 10"/>
                    <a:gd name="T4" fmla="*/ 7 w 9"/>
                    <a:gd name="T5" fmla="*/ 8 h 10"/>
                    <a:gd name="T6" fmla="*/ 8 w 9"/>
                    <a:gd name="T7" fmla="*/ 6 h 10"/>
                    <a:gd name="T8" fmla="*/ 8 w 9"/>
                    <a:gd name="T9" fmla="*/ 1 h 10"/>
                    <a:gd name="T10" fmla="*/ 3 w 9"/>
                    <a:gd name="T11" fmla="*/ 2 h 10"/>
                    <a:gd name="T12" fmla="*/ 1 w 9"/>
                    <a:gd name="T13" fmla="*/ 5 h 10"/>
                    <a:gd name="T14" fmla="*/ 3 w 9"/>
                    <a:gd name="T15" fmla="*/ 9 h 10"/>
                    <a:gd name="T16" fmla="*/ 3 w 9"/>
                    <a:gd name="T17" fmla="*/ 9 h 10"/>
                    <a:gd name="T18" fmla="*/ 3 w 9"/>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9"/>
                      </a:moveTo>
                      <a:cubicBezTo>
                        <a:pt x="3" y="10"/>
                        <a:pt x="4" y="10"/>
                        <a:pt x="4" y="10"/>
                      </a:cubicBezTo>
                      <a:cubicBezTo>
                        <a:pt x="5" y="10"/>
                        <a:pt x="6" y="9"/>
                        <a:pt x="7" y="8"/>
                      </a:cubicBezTo>
                      <a:cubicBezTo>
                        <a:pt x="7" y="7"/>
                        <a:pt x="8" y="6"/>
                        <a:pt x="8" y="6"/>
                      </a:cubicBezTo>
                      <a:cubicBezTo>
                        <a:pt x="9" y="4"/>
                        <a:pt x="9" y="2"/>
                        <a:pt x="8" y="1"/>
                      </a:cubicBezTo>
                      <a:cubicBezTo>
                        <a:pt x="6" y="0"/>
                        <a:pt x="4" y="0"/>
                        <a:pt x="3" y="2"/>
                      </a:cubicBezTo>
                      <a:cubicBezTo>
                        <a:pt x="2" y="3"/>
                        <a:pt x="2" y="4"/>
                        <a:pt x="1" y="5"/>
                      </a:cubicBezTo>
                      <a:cubicBezTo>
                        <a:pt x="0" y="7"/>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58" name="Freeform 188">
                  <a:extLst>
                    <a:ext uri="{FF2B5EF4-FFF2-40B4-BE49-F238E27FC236}">
                      <a16:creationId xmlns:a16="http://schemas.microsoft.com/office/drawing/2014/main" id="{B9E59A47-A6C5-3EC3-8C33-2557295AF53C}"/>
                    </a:ext>
                  </a:extLst>
                </p:cNvPr>
                <p:cNvSpPr>
                  <a:spLocks noEditPoints="1"/>
                </p:cNvSpPr>
                <p:nvPr/>
              </p:nvSpPr>
              <p:spPr bwMode="auto">
                <a:xfrm>
                  <a:off x="6" y="108"/>
                  <a:ext cx="17" cy="17"/>
                </a:xfrm>
                <a:custGeom>
                  <a:avLst/>
                  <a:gdLst>
                    <a:gd name="T0" fmla="*/ 2 w 9"/>
                    <a:gd name="T1" fmla="*/ 1 h 9"/>
                    <a:gd name="T2" fmla="*/ 1 w 9"/>
                    <a:gd name="T3" fmla="*/ 5 h 9"/>
                    <a:gd name="T4" fmla="*/ 4 w 9"/>
                    <a:gd name="T5" fmla="*/ 8 h 9"/>
                    <a:gd name="T6" fmla="*/ 6 w 9"/>
                    <a:gd name="T7" fmla="*/ 9 h 9"/>
                    <a:gd name="T8" fmla="*/ 8 w 9"/>
                    <a:gd name="T9" fmla="*/ 8 h 9"/>
                    <a:gd name="T10" fmla="*/ 8 w 9"/>
                    <a:gd name="T11" fmla="*/ 3 h 9"/>
                    <a:gd name="T12" fmla="*/ 6 w 9"/>
                    <a:gd name="T13" fmla="*/ 1 h 9"/>
                    <a:gd name="T14" fmla="*/ 2 w 9"/>
                    <a:gd name="T15" fmla="*/ 1 h 9"/>
                    <a:gd name="T16" fmla="*/ 2 w 9"/>
                    <a:gd name="T17" fmla="*/ 1 h 9"/>
                    <a:gd name="T18" fmla="*/ 2 w 9"/>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1"/>
                      </a:moveTo>
                      <a:cubicBezTo>
                        <a:pt x="1" y="1"/>
                        <a:pt x="0" y="3"/>
                        <a:pt x="1" y="5"/>
                      </a:cubicBezTo>
                      <a:cubicBezTo>
                        <a:pt x="2" y="6"/>
                        <a:pt x="3" y="7"/>
                        <a:pt x="4" y="8"/>
                      </a:cubicBezTo>
                      <a:cubicBezTo>
                        <a:pt x="4" y="9"/>
                        <a:pt x="5" y="9"/>
                        <a:pt x="6" y="9"/>
                      </a:cubicBezTo>
                      <a:cubicBezTo>
                        <a:pt x="7" y="9"/>
                        <a:pt x="8" y="9"/>
                        <a:pt x="8" y="8"/>
                      </a:cubicBezTo>
                      <a:cubicBezTo>
                        <a:pt x="9" y="6"/>
                        <a:pt x="9" y="4"/>
                        <a:pt x="8" y="3"/>
                      </a:cubicBezTo>
                      <a:cubicBezTo>
                        <a:pt x="7" y="3"/>
                        <a:pt x="7" y="2"/>
                        <a:pt x="6" y="1"/>
                      </a:cubicBezTo>
                      <a:cubicBezTo>
                        <a:pt x="6" y="0"/>
                        <a:pt x="4" y="0"/>
                        <a:pt x="2" y="1"/>
                      </a:cubicBezTo>
                      <a:close/>
                      <a:moveTo>
                        <a:pt x="2" y="1"/>
                      </a:move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59" name="Freeform 189">
                  <a:extLst>
                    <a:ext uri="{FF2B5EF4-FFF2-40B4-BE49-F238E27FC236}">
                      <a16:creationId xmlns:a16="http://schemas.microsoft.com/office/drawing/2014/main" id="{CCFE5CA4-2E4C-684A-A195-F93BB8888D52}"/>
                    </a:ext>
                  </a:extLst>
                </p:cNvPr>
                <p:cNvSpPr>
                  <a:spLocks noEditPoints="1"/>
                </p:cNvSpPr>
                <p:nvPr/>
              </p:nvSpPr>
              <p:spPr bwMode="auto">
                <a:xfrm>
                  <a:off x="361" y="29"/>
                  <a:ext cx="14" cy="19"/>
                </a:xfrm>
                <a:custGeom>
                  <a:avLst/>
                  <a:gdLst>
                    <a:gd name="T0" fmla="*/ 4 w 7"/>
                    <a:gd name="T1" fmla="*/ 0 h 10"/>
                    <a:gd name="T2" fmla="*/ 0 w 7"/>
                    <a:gd name="T3" fmla="*/ 3 h 10"/>
                    <a:gd name="T4" fmla="*/ 0 w 7"/>
                    <a:gd name="T5" fmla="*/ 7 h 10"/>
                    <a:gd name="T6" fmla="*/ 4 w 7"/>
                    <a:gd name="T7" fmla="*/ 10 h 10"/>
                    <a:gd name="T8" fmla="*/ 7 w 7"/>
                    <a:gd name="T9" fmla="*/ 7 h 10"/>
                    <a:gd name="T10" fmla="*/ 7 w 7"/>
                    <a:gd name="T11" fmla="*/ 3 h 10"/>
                    <a:gd name="T12" fmla="*/ 4 w 7"/>
                    <a:gd name="T13" fmla="*/ 0 h 10"/>
                    <a:gd name="T14" fmla="*/ 4 w 7"/>
                    <a:gd name="T15" fmla="*/ 0 h 10"/>
                    <a:gd name="T16" fmla="*/ 4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4" y="0"/>
                      </a:moveTo>
                      <a:cubicBezTo>
                        <a:pt x="2" y="0"/>
                        <a:pt x="0" y="2"/>
                        <a:pt x="0" y="3"/>
                      </a:cubicBezTo>
                      <a:cubicBezTo>
                        <a:pt x="0" y="7"/>
                        <a:pt x="0" y="7"/>
                        <a:pt x="0" y="7"/>
                      </a:cubicBezTo>
                      <a:cubicBezTo>
                        <a:pt x="0" y="8"/>
                        <a:pt x="2" y="10"/>
                        <a:pt x="4" y="10"/>
                      </a:cubicBezTo>
                      <a:cubicBezTo>
                        <a:pt x="5" y="10"/>
                        <a:pt x="7" y="8"/>
                        <a:pt x="7" y="7"/>
                      </a:cubicBezTo>
                      <a:cubicBezTo>
                        <a:pt x="7" y="3"/>
                        <a:pt x="7" y="3"/>
                        <a:pt x="7" y="3"/>
                      </a:cubicBezTo>
                      <a:cubicBezTo>
                        <a:pt x="7" y="2"/>
                        <a:pt x="5" y="0"/>
                        <a:pt x="4" y="0"/>
                      </a:cubicBezTo>
                      <a:close/>
                      <a:moveTo>
                        <a:pt x="4" y="0"/>
                      </a:move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60" name="Freeform 190">
                  <a:extLst>
                    <a:ext uri="{FF2B5EF4-FFF2-40B4-BE49-F238E27FC236}">
                      <a16:creationId xmlns:a16="http://schemas.microsoft.com/office/drawing/2014/main" id="{4A2C6566-A6C0-5451-CA41-710A9359D489}"/>
                    </a:ext>
                  </a:extLst>
                </p:cNvPr>
                <p:cNvSpPr>
                  <a:spLocks noEditPoints="1"/>
                </p:cNvSpPr>
                <p:nvPr/>
              </p:nvSpPr>
              <p:spPr bwMode="auto">
                <a:xfrm>
                  <a:off x="41" y="156"/>
                  <a:ext cx="56" cy="54"/>
                </a:xfrm>
                <a:custGeom>
                  <a:avLst/>
                  <a:gdLst>
                    <a:gd name="T0" fmla="*/ 29 w 29"/>
                    <a:gd name="T1" fmla="*/ 14 h 28"/>
                    <a:gd name="T2" fmla="*/ 14 w 29"/>
                    <a:gd name="T3" fmla="*/ 0 h 28"/>
                    <a:gd name="T4" fmla="*/ 0 w 29"/>
                    <a:gd name="T5" fmla="*/ 14 h 28"/>
                    <a:gd name="T6" fmla="*/ 14 w 29"/>
                    <a:gd name="T7" fmla="*/ 28 h 28"/>
                    <a:gd name="T8" fmla="*/ 29 w 29"/>
                    <a:gd name="T9" fmla="*/ 14 h 28"/>
                    <a:gd name="T10" fmla="*/ 14 w 29"/>
                    <a:gd name="T11" fmla="*/ 22 h 28"/>
                    <a:gd name="T12" fmla="*/ 6 w 29"/>
                    <a:gd name="T13" fmla="*/ 14 h 28"/>
                    <a:gd name="T14" fmla="*/ 14 w 29"/>
                    <a:gd name="T15" fmla="*/ 6 h 28"/>
                    <a:gd name="T16" fmla="*/ 22 w 29"/>
                    <a:gd name="T17" fmla="*/ 14 h 28"/>
                    <a:gd name="T18" fmla="*/ 14 w 29"/>
                    <a:gd name="T19" fmla="*/ 22 h 28"/>
                    <a:gd name="T20" fmla="*/ 14 w 29"/>
                    <a:gd name="T21" fmla="*/ 22 h 28"/>
                    <a:gd name="T22" fmla="*/ 14 w 29"/>
                    <a:gd name="T23"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8">
                      <a:moveTo>
                        <a:pt x="29" y="14"/>
                      </a:moveTo>
                      <a:cubicBezTo>
                        <a:pt x="29" y="6"/>
                        <a:pt x="22" y="0"/>
                        <a:pt x="14" y="0"/>
                      </a:cubicBezTo>
                      <a:cubicBezTo>
                        <a:pt x="6" y="0"/>
                        <a:pt x="0" y="6"/>
                        <a:pt x="0" y="14"/>
                      </a:cubicBezTo>
                      <a:cubicBezTo>
                        <a:pt x="0" y="22"/>
                        <a:pt x="6" y="28"/>
                        <a:pt x="14" y="28"/>
                      </a:cubicBezTo>
                      <a:cubicBezTo>
                        <a:pt x="22" y="28"/>
                        <a:pt x="29" y="22"/>
                        <a:pt x="29" y="14"/>
                      </a:cubicBezTo>
                      <a:close/>
                      <a:moveTo>
                        <a:pt x="14" y="22"/>
                      </a:moveTo>
                      <a:cubicBezTo>
                        <a:pt x="10" y="22"/>
                        <a:pt x="6" y="18"/>
                        <a:pt x="6" y="14"/>
                      </a:cubicBezTo>
                      <a:cubicBezTo>
                        <a:pt x="6" y="9"/>
                        <a:pt x="10" y="6"/>
                        <a:pt x="14" y="6"/>
                      </a:cubicBezTo>
                      <a:cubicBezTo>
                        <a:pt x="19" y="6"/>
                        <a:pt x="22" y="9"/>
                        <a:pt x="22" y="14"/>
                      </a:cubicBezTo>
                      <a:cubicBezTo>
                        <a:pt x="22" y="18"/>
                        <a:pt x="19" y="22"/>
                        <a:pt x="14" y="22"/>
                      </a:cubicBezTo>
                      <a:close/>
                      <a:moveTo>
                        <a:pt x="14" y="22"/>
                      </a:moveTo>
                      <a:cubicBezTo>
                        <a:pt x="14" y="22"/>
                        <a:pt x="14" y="22"/>
                        <a:pt x="14"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61" name="Freeform 191">
                  <a:extLst>
                    <a:ext uri="{FF2B5EF4-FFF2-40B4-BE49-F238E27FC236}">
                      <a16:creationId xmlns:a16="http://schemas.microsoft.com/office/drawing/2014/main" id="{C6F86C1F-CA85-8A2E-15B0-0A4AB2A937CF}"/>
                    </a:ext>
                  </a:extLst>
                </p:cNvPr>
                <p:cNvSpPr>
                  <a:spLocks noEditPoints="1"/>
                </p:cNvSpPr>
                <p:nvPr/>
              </p:nvSpPr>
              <p:spPr bwMode="auto">
                <a:xfrm>
                  <a:off x="307" y="168"/>
                  <a:ext cx="12"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4" y="6"/>
                        <a:pt x="3" y="6"/>
                      </a:cubicBezTo>
                      <a:cubicBezTo>
                        <a:pt x="1" y="6"/>
                        <a:pt x="0" y="5"/>
                        <a:pt x="0" y="3"/>
                      </a:cubicBezTo>
                      <a:cubicBezTo>
                        <a:pt x="0" y="1"/>
                        <a:pt x="1" y="0"/>
                        <a:pt x="3" y="0"/>
                      </a:cubicBezTo>
                      <a:cubicBezTo>
                        <a:pt x="4"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62" name="Freeform 192">
                  <a:extLst>
                    <a:ext uri="{FF2B5EF4-FFF2-40B4-BE49-F238E27FC236}">
                      <a16:creationId xmlns:a16="http://schemas.microsoft.com/office/drawing/2014/main" id="{93550F48-384E-4E0D-E79C-930A4024C6C0}"/>
                    </a:ext>
                  </a:extLst>
                </p:cNvPr>
                <p:cNvSpPr>
                  <a:spLocks noEditPoints="1"/>
                </p:cNvSpPr>
                <p:nvPr/>
              </p:nvSpPr>
              <p:spPr bwMode="auto">
                <a:xfrm>
                  <a:off x="282" y="168"/>
                  <a:ext cx="12"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63" name="Freeform 193">
                  <a:extLst>
                    <a:ext uri="{FF2B5EF4-FFF2-40B4-BE49-F238E27FC236}">
                      <a16:creationId xmlns:a16="http://schemas.microsoft.com/office/drawing/2014/main" id="{BFD2AA81-0FA8-1016-1CE5-7ECE8E378949}"/>
                    </a:ext>
                  </a:extLst>
                </p:cNvPr>
                <p:cNvSpPr>
                  <a:spLocks noEditPoints="1"/>
                </p:cNvSpPr>
                <p:nvPr/>
              </p:nvSpPr>
              <p:spPr bwMode="auto">
                <a:xfrm>
                  <a:off x="319" y="187"/>
                  <a:ext cx="11"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4"/>
                        <a:pt x="5" y="6"/>
                        <a:pt x="3" y="6"/>
                      </a:cubicBezTo>
                      <a:cubicBezTo>
                        <a:pt x="1" y="6"/>
                        <a:pt x="0" y="4"/>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64" name="Freeform 194">
                  <a:extLst>
                    <a:ext uri="{FF2B5EF4-FFF2-40B4-BE49-F238E27FC236}">
                      <a16:creationId xmlns:a16="http://schemas.microsoft.com/office/drawing/2014/main" id="{A56615C5-C2BD-A871-6486-17C52370EDAF}"/>
                    </a:ext>
                  </a:extLst>
                </p:cNvPr>
                <p:cNvSpPr>
                  <a:spLocks noEditPoints="1"/>
                </p:cNvSpPr>
                <p:nvPr/>
              </p:nvSpPr>
              <p:spPr bwMode="auto">
                <a:xfrm>
                  <a:off x="294" y="187"/>
                  <a:ext cx="13" cy="11"/>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4"/>
                        <a:pt x="5" y="6"/>
                        <a:pt x="3" y="6"/>
                      </a:cubicBezTo>
                      <a:cubicBezTo>
                        <a:pt x="2" y="6"/>
                        <a:pt x="0" y="4"/>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65" name="Freeform 195">
                  <a:extLst>
                    <a:ext uri="{FF2B5EF4-FFF2-40B4-BE49-F238E27FC236}">
                      <a16:creationId xmlns:a16="http://schemas.microsoft.com/office/drawing/2014/main" id="{C3CFBCFA-5EF8-F53F-4250-1B3AFC5CB0B1}"/>
                    </a:ext>
                  </a:extLst>
                </p:cNvPr>
                <p:cNvSpPr>
                  <a:spLocks noEditPoints="1"/>
                </p:cNvSpPr>
                <p:nvPr/>
              </p:nvSpPr>
              <p:spPr bwMode="auto">
                <a:xfrm>
                  <a:off x="257" y="168"/>
                  <a:ext cx="12"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66" name="Freeform 196">
                  <a:extLst>
                    <a:ext uri="{FF2B5EF4-FFF2-40B4-BE49-F238E27FC236}">
                      <a16:creationId xmlns:a16="http://schemas.microsoft.com/office/drawing/2014/main" id="{98CD07AF-40C1-95F9-A0BE-368CFB9DFD45}"/>
                    </a:ext>
                  </a:extLst>
                </p:cNvPr>
                <p:cNvSpPr>
                  <a:spLocks noEditPoints="1"/>
                </p:cNvSpPr>
                <p:nvPr/>
              </p:nvSpPr>
              <p:spPr bwMode="auto">
                <a:xfrm>
                  <a:off x="269" y="187"/>
                  <a:ext cx="13" cy="11"/>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4"/>
                        <a:pt x="5" y="6"/>
                        <a:pt x="4" y="6"/>
                      </a:cubicBezTo>
                      <a:cubicBezTo>
                        <a:pt x="2" y="6"/>
                        <a:pt x="0" y="4"/>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67" name="Freeform 197">
                  <a:extLst>
                    <a:ext uri="{FF2B5EF4-FFF2-40B4-BE49-F238E27FC236}">
                      <a16:creationId xmlns:a16="http://schemas.microsoft.com/office/drawing/2014/main" id="{2B986A9F-BC95-10BD-B6C0-4006E76D525D}"/>
                    </a:ext>
                  </a:extLst>
                </p:cNvPr>
                <p:cNvSpPr>
                  <a:spLocks noEditPoints="1"/>
                </p:cNvSpPr>
                <p:nvPr/>
              </p:nvSpPr>
              <p:spPr bwMode="auto">
                <a:xfrm>
                  <a:off x="232" y="168"/>
                  <a:ext cx="13" cy="11"/>
                </a:xfrm>
                <a:custGeom>
                  <a:avLst/>
                  <a:gdLst>
                    <a:gd name="T0" fmla="*/ 7 w 7"/>
                    <a:gd name="T1" fmla="*/ 3 h 6"/>
                    <a:gd name="T2" fmla="*/ 3 w 7"/>
                    <a:gd name="T3" fmla="*/ 6 h 6"/>
                    <a:gd name="T4" fmla="*/ 0 w 7"/>
                    <a:gd name="T5" fmla="*/ 3 h 6"/>
                    <a:gd name="T6" fmla="*/ 3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3" y="6"/>
                      </a:cubicBezTo>
                      <a:cubicBezTo>
                        <a:pt x="2" y="6"/>
                        <a:pt x="0" y="5"/>
                        <a:pt x="0" y="3"/>
                      </a:cubicBezTo>
                      <a:cubicBezTo>
                        <a:pt x="0" y="1"/>
                        <a:pt x="2" y="0"/>
                        <a:pt x="3"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68" name="Freeform 198">
                  <a:extLst>
                    <a:ext uri="{FF2B5EF4-FFF2-40B4-BE49-F238E27FC236}">
                      <a16:creationId xmlns:a16="http://schemas.microsoft.com/office/drawing/2014/main" id="{046066EA-900C-FE71-AA75-41721BE77173}"/>
                    </a:ext>
                  </a:extLst>
                </p:cNvPr>
                <p:cNvSpPr>
                  <a:spLocks noEditPoints="1"/>
                </p:cNvSpPr>
                <p:nvPr/>
              </p:nvSpPr>
              <p:spPr bwMode="auto">
                <a:xfrm>
                  <a:off x="245" y="187"/>
                  <a:ext cx="12"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4"/>
                        <a:pt x="4" y="6"/>
                        <a:pt x="3" y="6"/>
                      </a:cubicBezTo>
                      <a:cubicBezTo>
                        <a:pt x="1" y="6"/>
                        <a:pt x="0" y="4"/>
                        <a:pt x="0" y="3"/>
                      </a:cubicBezTo>
                      <a:cubicBezTo>
                        <a:pt x="0" y="1"/>
                        <a:pt x="1" y="0"/>
                        <a:pt x="3" y="0"/>
                      </a:cubicBezTo>
                      <a:cubicBezTo>
                        <a:pt x="4"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69" name="Freeform 199">
                  <a:extLst>
                    <a:ext uri="{FF2B5EF4-FFF2-40B4-BE49-F238E27FC236}">
                      <a16:creationId xmlns:a16="http://schemas.microsoft.com/office/drawing/2014/main" id="{4E2D1651-81C1-9F86-CA9F-0A5DE47815A4}"/>
                    </a:ext>
                  </a:extLst>
                </p:cNvPr>
                <p:cNvSpPr>
                  <a:spLocks noEditPoints="1"/>
                </p:cNvSpPr>
                <p:nvPr/>
              </p:nvSpPr>
              <p:spPr bwMode="auto">
                <a:xfrm>
                  <a:off x="207" y="168"/>
                  <a:ext cx="13" cy="11"/>
                </a:xfrm>
                <a:custGeom>
                  <a:avLst/>
                  <a:gdLst>
                    <a:gd name="T0" fmla="*/ 7 w 7"/>
                    <a:gd name="T1" fmla="*/ 3 h 6"/>
                    <a:gd name="T2" fmla="*/ 4 w 7"/>
                    <a:gd name="T3" fmla="*/ 6 h 6"/>
                    <a:gd name="T4" fmla="*/ 0 w 7"/>
                    <a:gd name="T5" fmla="*/ 3 h 6"/>
                    <a:gd name="T6" fmla="*/ 4 w 7"/>
                    <a:gd name="T7" fmla="*/ 0 h 6"/>
                    <a:gd name="T8" fmla="*/ 7 w 7"/>
                    <a:gd name="T9" fmla="*/ 3 h 6"/>
                    <a:gd name="T10" fmla="*/ 7 w 7"/>
                    <a:gd name="T11" fmla="*/ 3 h 6"/>
                    <a:gd name="T12" fmla="*/ 7 w 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3"/>
                      </a:moveTo>
                      <a:cubicBezTo>
                        <a:pt x="7" y="5"/>
                        <a:pt x="5" y="6"/>
                        <a:pt x="4" y="6"/>
                      </a:cubicBezTo>
                      <a:cubicBezTo>
                        <a:pt x="2" y="6"/>
                        <a:pt x="0" y="5"/>
                        <a:pt x="0" y="3"/>
                      </a:cubicBezTo>
                      <a:cubicBezTo>
                        <a:pt x="0" y="1"/>
                        <a:pt x="2" y="0"/>
                        <a:pt x="4" y="0"/>
                      </a:cubicBezTo>
                      <a:cubicBezTo>
                        <a:pt x="5" y="0"/>
                        <a:pt x="7" y="1"/>
                        <a:pt x="7" y="3"/>
                      </a:cubicBezTo>
                      <a:close/>
                      <a:moveTo>
                        <a:pt x="7" y="3"/>
                      </a:moveTo>
                      <a:cubicBezTo>
                        <a:pt x="7" y="3"/>
                        <a:pt x="7" y="3"/>
                        <a:pt x="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70" name="Freeform 200">
                  <a:extLst>
                    <a:ext uri="{FF2B5EF4-FFF2-40B4-BE49-F238E27FC236}">
                      <a16:creationId xmlns:a16="http://schemas.microsoft.com/office/drawing/2014/main" id="{CD9C8879-8D4D-A461-3A5D-D200335E35D8}"/>
                    </a:ext>
                  </a:extLst>
                </p:cNvPr>
                <p:cNvSpPr>
                  <a:spLocks noEditPoints="1"/>
                </p:cNvSpPr>
                <p:nvPr/>
              </p:nvSpPr>
              <p:spPr bwMode="auto">
                <a:xfrm>
                  <a:off x="220" y="187"/>
                  <a:ext cx="12" cy="11"/>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4"/>
                        <a:pt x="5" y="6"/>
                        <a:pt x="3" y="6"/>
                      </a:cubicBezTo>
                      <a:cubicBezTo>
                        <a:pt x="1" y="6"/>
                        <a:pt x="0" y="4"/>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71" name="Freeform 201">
                  <a:extLst>
                    <a:ext uri="{FF2B5EF4-FFF2-40B4-BE49-F238E27FC236}">
                      <a16:creationId xmlns:a16="http://schemas.microsoft.com/office/drawing/2014/main" id="{04EC9E69-A296-16CF-A70F-0875D8721CC5}"/>
                    </a:ext>
                  </a:extLst>
                </p:cNvPr>
                <p:cNvSpPr>
                  <a:spLocks noEditPoints="1"/>
                </p:cNvSpPr>
                <p:nvPr/>
              </p:nvSpPr>
              <p:spPr bwMode="auto">
                <a:xfrm>
                  <a:off x="280" y="118"/>
                  <a:ext cx="21" cy="13"/>
                </a:xfrm>
                <a:custGeom>
                  <a:avLst/>
                  <a:gdLst>
                    <a:gd name="T0" fmla="*/ 4 w 11"/>
                    <a:gd name="T1" fmla="*/ 7 h 7"/>
                    <a:gd name="T2" fmla="*/ 8 w 11"/>
                    <a:gd name="T3" fmla="*/ 7 h 7"/>
                    <a:gd name="T4" fmla="*/ 11 w 11"/>
                    <a:gd name="T5" fmla="*/ 4 h 7"/>
                    <a:gd name="T6" fmla="*/ 8 w 11"/>
                    <a:gd name="T7" fmla="*/ 0 h 7"/>
                    <a:gd name="T8" fmla="*/ 3 w 11"/>
                    <a:gd name="T9" fmla="*/ 0 h 7"/>
                    <a:gd name="T10" fmla="*/ 0 w 11"/>
                    <a:gd name="T11" fmla="*/ 4 h 7"/>
                    <a:gd name="T12" fmla="*/ 3 w 11"/>
                    <a:gd name="T13" fmla="*/ 7 h 7"/>
                    <a:gd name="T14" fmla="*/ 4 w 11"/>
                    <a:gd name="T15" fmla="*/ 7 h 7"/>
                    <a:gd name="T16" fmla="*/ 4 w 11"/>
                    <a:gd name="T17" fmla="*/ 7 h 7"/>
                    <a:gd name="T18" fmla="*/ 4 w 11"/>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4" y="7"/>
                      </a:moveTo>
                      <a:cubicBezTo>
                        <a:pt x="8" y="7"/>
                        <a:pt x="8" y="7"/>
                        <a:pt x="8" y="7"/>
                      </a:cubicBezTo>
                      <a:cubicBezTo>
                        <a:pt x="9" y="7"/>
                        <a:pt x="11" y="5"/>
                        <a:pt x="11" y="4"/>
                      </a:cubicBezTo>
                      <a:cubicBezTo>
                        <a:pt x="11" y="2"/>
                        <a:pt x="9" y="0"/>
                        <a:pt x="8" y="0"/>
                      </a:cubicBezTo>
                      <a:cubicBezTo>
                        <a:pt x="3" y="0"/>
                        <a:pt x="3" y="0"/>
                        <a:pt x="3" y="0"/>
                      </a:cubicBezTo>
                      <a:cubicBezTo>
                        <a:pt x="1" y="0"/>
                        <a:pt x="0" y="2"/>
                        <a:pt x="0" y="4"/>
                      </a:cubicBezTo>
                      <a:cubicBezTo>
                        <a:pt x="0" y="5"/>
                        <a:pt x="1" y="7"/>
                        <a:pt x="3" y="7"/>
                      </a:cubicBezTo>
                      <a:lnTo>
                        <a:pt x="4" y="7"/>
                      </a:lnTo>
                      <a:close/>
                      <a:moveTo>
                        <a:pt x="4" y="7"/>
                      </a:moveTo>
                      <a:cubicBezTo>
                        <a:pt x="4" y="7"/>
                        <a:pt x="4" y="7"/>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72" name="Freeform 202">
                  <a:extLst>
                    <a:ext uri="{FF2B5EF4-FFF2-40B4-BE49-F238E27FC236}">
                      <a16:creationId xmlns:a16="http://schemas.microsoft.com/office/drawing/2014/main" id="{154373AC-883C-AC2A-D5E0-D4322BFB0F15}"/>
                    </a:ext>
                  </a:extLst>
                </p:cNvPr>
                <p:cNvSpPr>
                  <a:spLocks noEditPoints="1"/>
                </p:cNvSpPr>
                <p:nvPr/>
              </p:nvSpPr>
              <p:spPr bwMode="auto">
                <a:xfrm>
                  <a:off x="354" y="123"/>
                  <a:ext cx="17" cy="18"/>
                </a:xfrm>
                <a:custGeom>
                  <a:avLst/>
                  <a:gdLst>
                    <a:gd name="T0" fmla="*/ 3 w 9"/>
                    <a:gd name="T1" fmla="*/ 8 h 9"/>
                    <a:gd name="T2" fmla="*/ 6 w 9"/>
                    <a:gd name="T3" fmla="*/ 9 h 9"/>
                    <a:gd name="T4" fmla="*/ 7 w 9"/>
                    <a:gd name="T5" fmla="*/ 8 h 9"/>
                    <a:gd name="T6" fmla="*/ 8 w 9"/>
                    <a:gd name="T7" fmla="*/ 4 h 9"/>
                    <a:gd name="T8" fmla="*/ 6 w 9"/>
                    <a:gd name="T9" fmla="*/ 1 h 9"/>
                    <a:gd name="T10" fmla="*/ 1 w 9"/>
                    <a:gd name="T11" fmla="*/ 1 h 9"/>
                    <a:gd name="T12" fmla="*/ 1 w 9"/>
                    <a:gd name="T13" fmla="*/ 6 h 9"/>
                    <a:gd name="T14" fmla="*/ 3 w 9"/>
                    <a:gd name="T15" fmla="*/ 8 h 9"/>
                    <a:gd name="T16" fmla="*/ 3 w 9"/>
                    <a:gd name="T17" fmla="*/ 8 h 9"/>
                    <a:gd name="T18" fmla="*/ 3 w 9"/>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3" y="8"/>
                      </a:moveTo>
                      <a:cubicBezTo>
                        <a:pt x="4" y="8"/>
                        <a:pt x="5" y="9"/>
                        <a:pt x="6" y="9"/>
                      </a:cubicBezTo>
                      <a:cubicBezTo>
                        <a:pt x="6" y="9"/>
                        <a:pt x="7" y="9"/>
                        <a:pt x="7" y="8"/>
                      </a:cubicBezTo>
                      <a:cubicBezTo>
                        <a:pt x="9" y="7"/>
                        <a:pt x="9" y="5"/>
                        <a:pt x="8" y="4"/>
                      </a:cubicBezTo>
                      <a:cubicBezTo>
                        <a:pt x="8" y="3"/>
                        <a:pt x="7" y="2"/>
                        <a:pt x="6" y="1"/>
                      </a:cubicBezTo>
                      <a:cubicBezTo>
                        <a:pt x="4" y="0"/>
                        <a:pt x="2" y="0"/>
                        <a:pt x="1" y="1"/>
                      </a:cubicBezTo>
                      <a:cubicBezTo>
                        <a:pt x="0" y="3"/>
                        <a:pt x="0" y="5"/>
                        <a:pt x="1" y="6"/>
                      </a:cubicBezTo>
                      <a:cubicBezTo>
                        <a:pt x="2" y="6"/>
                        <a:pt x="3" y="7"/>
                        <a:pt x="3" y="8"/>
                      </a:cubicBezTo>
                      <a:close/>
                      <a:moveTo>
                        <a:pt x="3" y="8"/>
                      </a:moveTo>
                      <a:cubicBezTo>
                        <a:pt x="3" y="8"/>
                        <a:pt x="3" y="8"/>
                        <a:pt x="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73" name="Freeform 203">
                  <a:extLst>
                    <a:ext uri="{FF2B5EF4-FFF2-40B4-BE49-F238E27FC236}">
                      <a16:creationId xmlns:a16="http://schemas.microsoft.com/office/drawing/2014/main" id="{C9E1877C-9F00-9B38-A899-EC95790AF40E}"/>
                    </a:ext>
                  </a:extLst>
                </p:cNvPr>
                <p:cNvSpPr>
                  <a:spLocks noEditPoints="1"/>
                </p:cNvSpPr>
                <p:nvPr/>
              </p:nvSpPr>
              <p:spPr bwMode="auto">
                <a:xfrm>
                  <a:off x="305" y="118"/>
                  <a:ext cx="22" cy="13"/>
                </a:xfrm>
                <a:custGeom>
                  <a:avLst/>
                  <a:gdLst>
                    <a:gd name="T0" fmla="*/ 3 w 11"/>
                    <a:gd name="T1" fmla="*/ 7 h 7"/>
                    <a:gd name="T2" fmla="*/ 8 w 11"/>
                    <a:gd name="T3" fmla="*/ 7 h 7"/>
                    <a:gd name="T4" fmla="*/ 11 w 11"/>
                    <a:gd name="T5" fmla="*/ 4 h 7"/>
                    <a:gd name="T6" fmla="*/ 8 w 11"/>
                    <a:gd name="T7" fmla="*/ 0 h 7"/>
                    <a:gd name="T8" fmla="*/ 3 w 11"/>
                    <a:gd name="T9" fmla="*/ 0 h 7"/>
                    <a:gd name="T10" fmla="*/ 0 w 11"/>
                    <a:gd name="T11" fmla="*/ 4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4"/>
                      </a:cubicBezTo>
                      <a:cubicBezTo>
                        <a:pt x="11" y="2"/>
                        <a:pt x="10" y="0"/>
                        <a:pt x="8"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874" name="Freeform 204">
                  <a:extLst>
                    <a:ext uri="{FF2B5EF4-FFF2-40B4-BE49-F238E27FC236}">
                      <a16:creationId xmlns:a16="http://schemas.microsoft.com/office/drawing/2014/main" id="{78825A71-84CE-6085-1EBE-27C944F3A797}"/>
                    </a:ext>
                  </a:extLst>
                </p:cNvPr>
                <p:cNvSpPr>
                  <a:spLocks noEditPoints="1"/>
                </p:cNvSpPr>
                <p:nvPr/>
              </p:nvSpPr>
              <p:spPr bwMode="auto">
                <a:xfrm>
                  <a:off x="228" y="118"/>
                  <a:ext cx="23" cy="13"/>
                </a:xfrm>
                <a:custGeom>
                  <a:avLst/>
                  <a:gdLst>
                    <a:gd name="T0" fmla="*/ 0 w 12"/>
                    <a:gd name="T1" fmla="*/ 4 h 7"/>
                    <a:gd name="T2" fmla="*/ 3 w 12"/>
                    <a:gd name="T3" fmla="*/ 7 h 7"/>
                    <a:gd name="T4" fmla="*/ 8 w 12"/>
                    <a:gd name="T5" fmla="*/ 7 h 7"/>
                    <a:gd name="T6" fmla="*/ 12 w 12"/>
                    <a:gd name="T7" fmla="*/ 4 h 7"/>
                    <a:gd name="T8" fmla="*/ 8 w 12"/>
                    <a:gd name="T9" fmla="*/ 0 h 7"/>
                    <a:gd name="T10" fmla="*/ 3 w 12"/>
                    <a:gd name="T11" fmla="*/ 0 h 7"/>
                    <a:gd name="T12" fmla="*/ 0 w 12"/>
                    <a:gd name="T13" fmla="*/ 4 h 7"/>
                    <a:gd name="T14" fmla="*/ 0 w 12"/>
                    <a:gd name="T15" fmla="*/ 4 h 7"/>
                    <a:gd name="T16" fmla="*/ 0 w 12"/>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4"/>
                      </a:moveTo>
                      <a:cubicBezTo>
                        <a:pt x="0" y="5"/>
                        <a:pt x="2" y="7"/>
                        <a:pt x="3" y="7"/>
                      </a:cubicBezTo>
                      <a:cubicBezTo>
                        <a:pt x="8" y="7"/>
                        <a:pt x="8" y="7"/>
                        <a:pt x="8" y="7"/>
                      </a:cubicBezTo>
                      <a:cubicBezTo>
                        <a:pt x="10" y="7"/>
                        <a:pt x="12" y="5"/>
                        <a:pt x="12" y="4"/>
                      </a:cubicBezTo>
                      <a:cubicBezTo>
                        <a:pt x="12" y="2"/>
                        <a:pt x="10" y="0"/>
                        <a:pt x="8" y="0"/>
                      </a:cubicBezTo>
                      <a:cubicBezTo>
                        <a:pt x="3" y="0"/>
                        <a:pt x="3" y="0"/>
                        <a:pt x="3" y="0"/>
                      </a:cubicBezTo>
                      <a:cubicBezTo>
                        <a:pt x="2" y="0"/>
                        <a:pt x="0" y="2"/>
                        <a:pt x="0" y="4"/>
                      </a:cubicBezTo>
                      <a:close/>
                      <a:moveTo>
                        <a:pt x="0" y="4"/>
                      </a:moveTo>
                      <a:cubicBezTo>
                        <a:pt x="0" y="4"/>
                        <a:pt x="0" y="4"/>
                        <a:pt x="0"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grpSp>
          <p:sp>
            <p:nvSpPr>
              <p:cNvPr id="657" name="Freeform 206">
                <a:extLst>
                  <a:ext uri="{FF2B5EF4-FFF2-40B4-BE49-F238E27FC236}">
                    <a16:creationId xmlns:a16="http://schemas.microsoft.com/office/drawing/2014/main" id="{DF952819-09E3-5EB9-990D-045F078BDEE4}"/>
                  </a:ext>
                </a:extLst>
              </p:cNvPr>
              <p:cNvSpPr>
                <a:spLocks noEditPoints="1"/>
              </p:cNvSpPr>
              <p:nvPr/>
            </p:nvSpPr>
            <p:spPr bwMode="auto">
              <a:xfrm>
                <a:off x="356" y="221"/>
                <a:ext cx="17" cy="18"/>
              </a:xfrm>
              <a:custGeom>
                <a:avLst/>
                <a:gdLst>
                  <a:gd name="T0" fmla="*/ 2 w 9"/>
                  <a:gd name="T1" fmla="*/ 9 h 9"/>
                  <a:gd name="T2" fmla="*/ 4 w 9"/>
                  <a:gd name="T3" fmla="*/ 9 h 9"/>
                  <a:gd name="T4" fmla="*/ 6 w 9"/>
                  <a:gd name="T5" fmla="*/ 8 h 9"/>
                  <a:gd name="T6" fmla="*/ 8 w 9"/>
                  <a:gd name="T7" fmla="*/ 5 h 9"/>
                  <a:gd name="T8" fmla="*/ 7 w 9"/>
                  <a:gd name="T9" fmla="*/ 1 h 9"/>
                  <a:gd name="T10" fmla="*/ 3 w 9"/>
                  <a:gd name="T11" fmla="*/ 2 h 9"/>
                  <a:gd name="T12" fmla="*/ 1 w 9"/>
                  <a:gd name="T13" fmla="*/ 4 h 9"/>
                  <a:gd name="T14" fmla="*/ 2 w 9"/>
                  <a:gd name="T15" fmla="*/ 9 h 9"/>
                  <a:gd name="T16" fmla="*/ 2 w 9"/>
                  <a:gd name="T17" fmla="*/ 9 h 9"/>
                  <a:gd name="T18" fmla="*/ 2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9"/>
                    </a:moveTo>
                    <a:cubicBezTo>
                      <a:pt x="2" y="9"/>
                      <a:pt x="3" y="9"/>
                      <a:pt x="4" y="9"/>
                    </a:cubicBezTo>
                    <a:cubicBezTo>
                      <a:pt x="5" y="9"/>
                      <a:pt x="6" y="9"/>
                      <a:pt x="6" y="8"/>
                    </a:cubicBezTo>
                    <a:cubicBezTo>
                      <a:pt x="7" y="7"/>
                      <a:pt x="8" y="6"/>
                      <a:pt x="8" y="5"/>
                    </a:cubicBezTo>
                    <a:cubicBezTo>
                      <a:pt x="9" y="3"/>
                      <a:pt x="8" y="1"/>
                      <a:pt x="7" y="1"/>
                    </a:cubicBezTo>
                    <a:cubicBezTo>
                      <a:pt x="5" y="0"/>
                      <a:pt x="3" y="1"/>
                      <a:pt x="3" y="2"/>
                    </a:cubicBezTo>
                    <a:cubicBezTo>
                      <a:pt x="2" y="3"/>
                      <a:pt x="2" y="4"/>
                      <a:pt x="1" y="4"/>
                    </a:cubicBezTo>
                    <a:cubicBezTo>
                      <a:pt x="0" y="6"/>
                      <a:pt x="0" y="8"/>
                      <a:pt x="2" y="9"/>
                    </a:cubicBezTo>
                    <a:close/>
                    <a:moveTo>
                      <a:pt x="2" y="9"/>
                    </a:moveTo>
                    <a:cubicBezTo>
                      <a:pt x="2" y="9"/>
                      <a:pt x="2" y="9"/>
                      <a:pt x="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58" name="Freeform 207">
                <a:extLst>
                  <a:ext uri="{FF2B5EF4-FFF2-40B4-BE49-F238E27FC236}">
                    <a16:creationId xmlns:a16="http://schemas.microsoft.com/office/drawing/2014/main" id="{43BB2FA8-30EC-27F4-6ED3-E6A5A283C701}"/>
                  </a:ext>
                </a:extLst>
              </p:cNvPr>
              <p:cNvSpPr>
                <a:spLocks noEditPoints="1"/>
              </p:cNvSpPr>
              <p:nvPr/>
            </p:nvSpPr>
            <p:spPr bwMode="auto">
              <a:xfrm>
                <a:off x="253" y="118"/>
                <a:ext cx="23" cy="13"/>
              </a:xfrm>
              <a:custGeom>
                <a:avLst/>
                <a:gdLst>
                  <a:gd name="T0" fmla="*/ 5 w 12"/>
                  <a:gd name="T1" fmla="*/ 7 h 7"/>
                  <a:gd name="T2" fmla="*/ 9 w 12"/>
                  <a:gd name="T3" fmla="*/ 7 h 7"/>
                  <a:gd name="T4" fmla="*/ 12 w 12"/>
                  <a:gd name="T5" fmla="*/ 4 h 7"/>
                  <a:gd name="T6" fmla="*/ 9 w 12"/>
                  <a:gd name="T7" fmla="*/ 0 h 7"/>
                  <a:gd name="T8" fmla="*/ 4 w 12"/>
                  <a:gd name="T9" fmla="*/ 0 h 7"/>
                  <a:gd name="T10" fmla="*/ 0 w 12"/>
                  <a:gd name="T11" fmla="*/ 4 h 7"/>
                  <a:gd name="T12" fmla="*/ 4 w 12"/>
                  <a:gd name="T13" fmla="*/ 7 h 7"/>
                  <a:gd name="T14" fmla="*/ 5 w 12"/>
                  <a:gd name="T15" fmla="*/ 7 h 7"/>
                  <a:gd name="T16" fmla="*/ 5 w 12"/>
                  <a:gd name="T17" fmla="*/ 7 h 7"/>
                  <a:gd name="T18" fmla="*/ 5 w 1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5" y="7"/>
                    </a:moveTo>
                    <a:cubicBezTo>
                      <a:pt x="9" y="7"/>
                      <a:pt x="9" y="7"/>
                      <a:pt x="9" y="7"/>
                    </a:cubicBezTo>
                    <a:cubicBezTo>
                      <a:pt x="10" y="7"/>
                      <a:pt x="12" y="5"/>
                      <a:pt x="12" y="4"/>
                    </a:cubicBezTo>
                    <a:cubicBezTo>
                      <a:pt x="12" y="2"/>
                      <a:pt x="10" y="0"/>
                      <a:pt x="9" y="0"/>
                    </a:cubicBezTo>
                    <a:cubicBezTo>
                      <a:pt x="4" y="0"/>
                      <a:pt x="4" y="0"/>
                      <a:pt x="4" y="0"/>
                    </a:cubicBezTo>
                    <a:cubicBezTo>
                      <a:pt x="2" y="0"/>
                      <a:pt x="0" y="2"/>
                      <a:pt x="0" y="4"/>
                    </a:cubicBezTo>
                    <a:cubicBezTo>
                      <a:pt x="0" y="5"/>
                      <a:pt x="2" y="7"/>
                      <a:pt x="4" y="7"/>
                    </a:cubicBezTo>
                    <a:lnTo>
                      <a:pt x="5" y="7"/>
                    </a:lnTo>
                    <a:close/>
                    <a:moveTo>
                      <a:pt x="5" y="7"/>
                    </a:moveTo>
                    <a:cubicBezTo>
                      <a:pt x="5" y="7"/>
                      <a:pt x="5" y="7"/>
                      <a:pt x="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59" name="Freeform 208">
                <a:extLst>
                  <a:ext uri="{FF2B5EF4-FFF2-40B4-BE49-F238E27FC236}">
                    <a16:creationId xmlns:a16="http://schemas.microsoft.com/office/drawing/2014/main" id="{C1D0FA02-EC5F-AEF0-CE4A-4D00E596856B}"/>
                  </a:ext>
                </a:extLst>
              </p:cNvPr>
              <p:cNvSpPr>
                <a:spLocks noEditPoints="1"/>
              </p:cNvSpPr>
              <p:nvPr/>
            </p:nvSpPr>
            <p:spPr bwMode="auto">
              <a:xfrm>
                <a:off x="4" y="150"/>
                <a:ext cx="11" cy="18"/>
              </a:xfrm>
              <a:custGeom>
                <a:avLst/>
                <a:gdLst>
                  <a:gd name="T0" fmla="*/ 3 w 6"/>
                  <a:gd name="T1" fmla="*/ 9 h 9"/>
                  <a:gd name="T2" fmla="*/ 6 w 6"/>
                  <a:gd name="T3" fmla="*/ 6 h 9"/>
                  <a:gd name="T4" fmla="*/ 6 w 6"/>
                  <a:gd name="T5" fmla="*/ 3 h 9"/>
                  <a:gd name="T6" fmla="*/ 3 w 6"/>
                  <a:gd name="T7" fmla="*/ 0 h 9"/>
                  <a:gd name="T8" fmla="*/ 0 w 6"/>
                  <a:gd name="T9" fmla="*/ 3 h 9"/>
                  <a:gd name="T10" fmla="*/ 0 w 6"/>
                  <a:gd name="T11" fmla="*/ 6 h 9"/>
                  <a:gd name="T12" fmla="*/ 3 w 6"/>
                  <a:gd name="T13" fmla="*/ 9 h 9"/>
                  <a:gd name="T14" fmla="*/ 3 w 6"/>
                  <a:gd name="T15" fmla="*/ 9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5" y="9"/>
                      <a:pt x="6" y="8"/>
                      <a:pt x="6" y="6"/>
                    </a:cubicBezTo>
                    <a:cubicBezTo>
                      <a:pt x="6" y="3"/>
                      <a:pt x="6" y="3"/>
                      <a:pt x="6" y="3"/>
                    </a:cubicBezTo>
                    <a:cubicBezTo>
                      <a:pt x="6" y="1"/>
                      <a:pt x="5" y="0"/>
                      <a:pt x="3" y="0"/>
                    </a:cubicBezTo>
                    <a:cubicBezTo>
                      <a:pt x="1" y="0"/>
                      <a:pt x="0" y="1"/>
                      <a:pt x="0" y="3"/>
                    </a:cubicBezTo>
                    <a:cubicBezTo>
                      <a:pt x="0" y="6"/>
                      <a:pt x="0" y="6"/>
                      <a:pt x="0" y="6"/>
                    </a:cubicBezTo>
                    <a:cubicBezTo>
                      <a:pt x="0" y="8"/>
                      <a:pt x="1" y="9"/>
                      <a:pt x="3" y="9"/>
                    </a:cubicBez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60" name="Freeform 209">
                <a:extLst>
                  <a:ext uri="{FF2B5EF4-FFF2-40B4-BE49-F238E27FC236}">
                    <a16:creationId xmlns:a16="http://schemas.microsoft.com/office/drawing/2014/main" id="{36DDDDF4-034A-4D81-C329-933FBCBDA329}"/>
                  </a:ext>
                </a:extLst>
              </p:cNvPr>
              <p:cNvSpPr>
                <a:spLocks noEditPoints="1"/>
              </p:cNvSpPr>
              <p:nvPr/>
            </p:nvSpPr>
            <p:spPr bwMode="auto">
              <a:xfrm>
                <a:off x="4" y="200"/>
                <a:ext cx="11" cy="19"/>
              </a:xfrm>
              <a:custGeom>
                <a:avLst/>
                <a:gdLst>
                  <a:gd name="T0" fmla="*/ 3 w 6"/>
                  <a:gd name="T1" fmla="*/ 10 h 10"/>
                  <a:gd name="T2" fmla="*/ 6 w 6"/>
                  <a:gd name="T3" fmla="*/ 7 h 10"/>
                  <a:gd name="T4" fmla="*/ 6 w 6"/>
                  <a:gd name="T5" fmla="*/ 3 h 10"/>
                  <a:gd name="T6" fmla="*/ 3 w 6"/>
                  <a:gd name="T7" fmla="*/ 0 h 10"/>
                  <a:gd name="T8" fmla="*/ 0 w 6"/>
                  <a:gd name="T9" fmla="*/ 3 h 10"/>
                  <a:gd name="T10" fmla="*/ 0 w 6"/>
                  <a:gd name="T11" fmla="*/ 7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7"/>
                    </a:cubicBezTo>
                    <a:cubicBezTo>
                      <a:pt x="6" y="3"/>
                      <a:pt x="6" y="3"/>
                      <a:pt x="6" y="3"/>
                    </a:cubicBezTo>
                    <a:cubicBezTo>
                      <a:pt x="6" y="1"/>
                      <a:pt x="5" y="0"/>
                      <a:pt x="3" y="0"/>
                    </a:cubicBezTo>
                    <a:cubicBezTo>
                      <a:pt x="1" y="0"/>
                      <a:pt x="0" y="1"/>
                      <a:pt x="0" y="3"/>
                    </a:cubicBezTo>
                    <a:cubicBezTo>
                      <a:pt x="0" y="7"/>
                      <a:pt x="0" y="7"/>
                      <a:pt x="0" y="7"/>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61" name="Freeform 210">
                <a:extLst>
                  <a:ext uri="{FF2B5EF4-FFF2-40B4-BE49-F238E27FC236}">
                    <a16:creationId xmlns:a16="http://schemas.microsoft.com/office/drawing/2014/main" id="{EBD716EB-FD2E-B9D5-4966-8BF74A218A28}"/>
                  </a:ext>
                </a:extLst>
              </p:cNvPr>
              <p:cNvSpPr>
                <a:spLocks noEditPoints="1"/>
              </p:cNvSpPr>
              <p:nvPr/>
            </p:nvSpPr>
            <p:spPr bwMode="auto">
              <a:xfrm>
                <a:off x="361" y="196"/>
                <a:ext cx="14" cy="20"/>
              </a:xfrm>
              <a:custGeom>
                <a:avLst/>
                <a:gdLst>
                  <a:gd name="T0" fmla="*/ 4 w 7"/>
                  <a:gd name="T1" fmla="*/ 0 h 10"/>
                  <a:gd name="T2" fmla="*/ 0 w 7"/>
                  <a:gd name="T3" fmla="*/ 4 h 10"/>
                  <a:gd name="T4" fmla="*/ 0 w 7"/>
                  <a:gd name="T5" fmla="*/ 7 h 10"/>
                  <a:gd name="T6" fmla="*/ 4 w 7"/>
                  <a:gd name="T7" fmla="*/ 10 h 10"/>
                  <a:gd name="T8" fmla="*/ 7 w 7"/>
                  <a:gd name="T9" fmla="*/ 7 h 10"/>
                  <a:gd name="T10" fmla="*/ 7 w 7"/>
                  <a:gd name="T11" fmla="*/ 4 h 10"/>
                  <a:gd name="T12" fmla="*/ 4 w 7"/>
                  <a:gd name="T13" fmla="*/ 0 h 10"/>
                  <a:gd name="T14" fmla="*/ 4 w 7"/>
                  <a:gd name="T15" fmla="*/ 0 h 10"/>
                  <a:gd name="T16" fmla="*/ 4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4" y="0"/>
                    </a:moveTo>
                    <a:cubicBezTo>
                      <a:pt x="2" y="0"/>
                      <a:pt x="0" y="2"/>
                      <a:pt x="0" y="4"/>
                    </a:cubicBezTo>
                    <a:cubicBezTo>
                      <a:pt x="0" y="7"/>
                      <a:pt x="0" y="7"/>
                      <a:pt x="0" y="7"/>
                    </a:cubicBezTo>
                    <a:cubicBezTo>
                      <a:pt x="0" y="9"/>
                      <a:pt x="2" y="10"/>
                      <a:pt x="4" y="10"/>
                    </a:cubicBezTo>
                    <a:cubicBezTo>
                      <a:pt x="5" y="10"/>
                      <a:pt x="7" y="9"/>
                      <a:pt x="7" y="7"/>
                    </a:cubicBezTo>
                    <a:cubicBezTo>
                      <a:pt x="7" y="4"/>
                      <a:pt x="7" y="4"/>
                      <a:pt x="7" y="4"/>
                    </a:cubicBezTo>
                    <a:cubicBezTo>
                      <a:pt x="7" y="2"/>
                      <a:pt x="5" y="0"/>
                      <a:pt x="4" y="0"/>
                    </a:cubicBezTo>
                    <a:close/>
                    <a:moveTo>
                      <a:pt x="4" y="0"/>
                    </a:move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62" name="Freeform 211">
                <a:extLst>
                  <a:ext uri="{FF2B5EF4-FFF2-40B4-BE49-F238E27FC236}">
                    <a16:creationId xmlns:a16="http://schemas.microsoft.com/office/drawing/2014/main" id="{36324A2B-E1E8-9E09-ACF0-0201A07F2627}"/>
                  </a:ext>
                </a:extLst>
              </p:cNvPr>
              <p:cNvSpPr>
                <a:spLocks noEditPoints="1"/>
              </p:cNvSpPr>
              <p:nvPr/>
            </p:nvSpPr>
            <p:spPr bwMode="auto">
              <a:xfrm>
                <a:off x="4" y="125"/>
                <a:ext cx="17" cy="18"/>
              </a:xfrm>
              <a:custGeom>
                <a:avLst/>
                <a:gdLst>
                  <a:gd name="T0" fmla="*/ 8 w 9"/>
                  <a:gd name="T1" fmla="*/ 6 h 9"/>
                  <a:gd name="T2" fmla="*/ 8 w 9"/>
                  <a:gd name="T3" fmla="*/ 1 h 9"/>
                  <a:gd name="T4" fmla="*/ 3 w 9"/>
                  <a:gd name="T5" fmla="*/ 1 h 9"/>
                  <a:gd name="T6" fmla="*/ 1 w 9"/>
                  <a:gd name="T7" fmla="*/ 5 h 9"/>
                  <a:gd name="T8" fmla="*/ 3 w 9"/>
                  <a:gd name="T9" fmla="*/ 9 h 9"/>
                  <a:gd name="T10" fmla="*/ 4 w 9"/>
                  <a:gd name="T11" fmla="*/ 9 h 9"/>
                  <a:gd name="T12" fmla="*/ 7 w 9"/>
                  <a:gd name="T13" fmla="*/ 8 h 9"/>
                  <a:gd name="T14" fmla="*/ 8 w 9"/>
                  <a:gd name="T15" fmla="*/ 6 h 9"/>
                  <a:gd name="T16" fmla="*/ 8 w 9"/>
                  <a:gd name="T17" fmla="*/ 6 h 9"/>
                  <a:gd name="T18" fmla="*/ 8 w 9"/>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8" y="6"/>
                    </a:moveTo>
                    <a:cubicBezTo>
                      <a:pt x="9" y="4"/>
                      <a:pt x="9" y="2"/>
                      <a:pt x="8" y="1"/>
                    </a:cubicBezTo>
                    <a:cubicBezTo>
                      <a:pt x="6" y="0"/>
                      <a:pt x="4" y="0"/>
                      <a:pt x="3" y="1"/>
                    </a:cubicBezTo>
                    <a:cubicBezTo>
                      <a:pt x="2" y="2"/>
                      <a:pt x="2" y="4"/>
                      <a:pt x="1" y="5"/>
                    </a:cubicBezTo>
                    <a:cubicBezTo>
                      <a:pt x="0" y="7"/>
                      <a:pt x="1" y="8"/>
                      <a:pt x="3" y="9"/>
                    </a:cubicBezTo>
                    <a:cubicBezTo>
                      <a:pt x="3" y="9"/>
                      <a:pt x="4" y="9"/>
                      <a:pt x="4" y="9"/>
                    </a:cubicBezTo>
                    <a:cubicBezTo>
                      <a:pt x="5" y="9"/>
                      <a:pt x="6" y="9"/>
                      <a:pt x="7" y="8"/>
                    </a:cubicBezTo>
                    <a:cubicBezTo>
                      <a:pt x="7" y="7"/>
                      <a:pt x="8" y="6"/>
                      <a:pt x="8" y="6"/>
                    </a:cubicBezTo>
                    <a:close/>
                    <a:moveTo>
                      <a:pt x="8" y="6"/>
                    </a:moveTo>
                    <a:cubicBezTo>
                      <a:pt x="8" y="6"/>
                      <a:pt x="8" y="6"/>
                      <a:pt x="8"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63" name="Freeform 212">
                <a:extLst>
                  <a:ext uri="{FF2B5EF4-FFF2-40B4-BE49-F238E27FC236}">
                    <a16:creationId xmlns:a16="http://schemas.microsoft.com/office/drawing/2014/main" id="{7F1E540E-DB02-4D58-A07E-FB8F9D12BA44}"/>
                  </a:ext>
                </a:extLst>
              </p:cNvPr>
              <p:cNvSpPr>
                <a:spLocks noEditPoints="1"/>
              </p:cNvSpPr>
              <p:nvPr/>
            </p:nvSpPr>
            <p:spPr bwMode="auto">
              <a:xfrm>
                <a:off x="6" y="223"/>
                <a:ext cx="17" cy="20"/>
              </a:xfrm>
              <a:custGeom>
                <a:avLst/>
                <a:gdLst>
                  <a:gd name="T0" fmla="*/ 2 w 9"/>
                  <a:gd name="T1" fmla="*/ 1 h 10"/>
                  <a:gd name="T2" fmla="*/ 1 w 9"/>
                  <a:gd name="T3" fmla="*/ 6 h 10"/>
                  <a:gd name="T4" fmla="*/ 4 w 9"/>
                  <a:gd name="T5" fmla="*/ 9 h 10"/>
                  <a:gd name="T6" fmla="*/ 6 w 9"/>
                  <a:gd name="T7" fmla="*/ 10 h 10"/>
                  <a:gd name="T8" fmla="*/ 8 w 9"/>
                  <a:gd name="T9" fmla="*/ 9 h 10"/>
                  <a:gd name="T10" fmla="*/ 8 w 9"/>
                  <a:gd name="T11" fmla="*/ 4 h 10"/>
                  <a:gd name="T12" fmla="*/ 6 w 9"/>
                  <a:gd name="T13" fmla="*/ 2 h 10"/>
                  <a:gd name="T14" fmla="*/ 2 w 9"/>
                  <a:gd name="T15" fmla="*/ 1 h 10"/>
                  <a:gd name="T16" fmla="*/ 2 w 9"/>
                  <a:gd name="T17" fmla="*/ 1 h 10"/>
                  <a:gd name="T18" fmla="*/ 2 w 9"/>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2" y="1"/>
                    </a:moveTo>
                    <a:cubicBezTo>
                      <a:pt x="1" y="2"/>
                      <a:pt x="0" y="4"/>
                      <a:pt x="1" y="6"/>
                    </a:cubicBezTo>
                    <a:cubicBezTo>
                      <a:pt x="2" y="7"/>
                      <a:pt x="3" y="8"/>
                      <a:pt x="4" y="9"/>
                    </a:cubicBezTo>
                    <a:cubicBezTo>
                      <a:pt x="4" y="9"/>
                      <a:pt x="5" y="10"/>
                      <a:pt x="6" y="10"/>
                    </a:cubicBezTo>
                    <a:cubicBezTo>
                      <a:pt x="7" y="10"/>
                      <a:pt x="8" y="9"/>
                      <a:pt x="8" y="9"/>
                    </a:cubicBezTo>
                    <a:cubicBezTo>
                      <a:pt x="9" y="7"/>
                      <a:pt x="9" y="5"/>
                      <a:pt x="8" y="4"/>
                    </a:cubicBezTo>
                    <a:cubicBezTo>
                      <a:pt x="7" y="4"/>
                      <a:pt x="7" y="3"/>
                      <a:pt x="6" y="2"/>
                    </a:cubicBezTo>
                    <a:cubicBezTo>
                      <a:pt x="6" y="1"/>
                      <a:pt x="4" y="0"/>
                      <a:pt x="2" y="1"/>
                    </a:cubicBezTo>
                    <a:close/>
                    <a:moveTo>
                      <a:pt x="2" y="1"/>
                    </a:move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64" name="Freeform 213">
                <a:extLst>
                  <a:ext uri="{FF2B5EF4-FFF2-40B4-BE49-F238E27FC236}">
                    <a16:creationId xmlns:a16="http://schemas.microsoft.com/office/drawing/2014/main" id="{A6CEFFA5-766A-32D1-3AE4-A610515FEBF0}"/>
                  </a:ext>
                </a:extLst>
              </p:cNvPr>
              <p:cNvSpPr>
                <a:spLocks noEditPoints="1"/>
              </p:cNvSpPr>
              <p:nvPr/>
            </p:nvSpPr>
            <p:spPr bwMode="auto">
              <a:xfrm>
                <a:off x="203" y="118"/>
                <a:ext cx="23" cy="13"/>
              </a:xfrm>
              <a:custGeom>
                <a:avLst/>
                <a:gdLst>
                  <a:gd name="T0" fmla="*/ 3 w 12"/>
                  <a:gd name="T1" fmla="*/ 7 h 7"/>
                  <a:gd name="T2" fmla="*/ 8 w 12"/>
                  <a:gd name="T3" fmla="*/ 7 h 7"/>
                  <a:gd name="T4" fmla="*/ 12 w 12"/>
                  <a:gd name="T5" fmla="*/ 4 h 7"/>
                  <a:gd name="T6" fmla="*/ 8 w 12"/>
                  <a:gd name="T7" fmla="*/ 0 h 7"/>
                  <a:gd name="T8" fmla="*/ 3 w 12"/>
                  <a:gd name="T9" fmla="*/ 0 h 7"/>
                  <a:gd name="T10" fmla="*/ 0 w 12"/>
                  <a:gd name="T11" fmla="*/ 4 h 7"/>
                  <a:gd name="T12" fmla="*/ 3 w 12"/>
                  <a:gd name="T13" fmla="*/ 7 h 7"/>
                  <a:gd name="T14" fmla="*/ 3 w 12"/>
                  <a:gd name="T15" fmla="*/ 7 h 7"/>
                  <a:gd name="T16" fmla="*/ 3 w 12"/>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3" y="7"/>
                    </a:moveTo>
                    <a:cubicBezTo>
                      <a:pt x="8" y="7"/>
                      <a:pt x="8" y="7"/>
                      <a:pt x="8" y="7"/>
                    </a:cubicBezTo>
                    <a:cubicBezTo>
                      <a:pt x="10" y="7"/>
                      <a:pt x="12" y="5"/>
                      <a:pt x="12" y="4"/>
                    </a:cubicBezTo>
                    <a:cubicBezTo>
                      <a:pt x="12" y="2"/>
                      <a:pt x="10" y="0"/>
                      <a:pt x="8" y="0"/>
                    </a:cubicBezTo>
                    <a:cubicBezTo>
                      <a:pt x="3" y="0"/>
                      <a:pt x="3" y="0"/>
                      <a:pt x="3" y="0"/>
                    </a:cubicBezTo>
                    <a:cubicBezTo>
                      <a:pt x="2" y="0"/>
                      <a:pt x="0" y="2"/>
                      <a:pt x="0" y="4"/>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65" name="Freeform 214">
                <a:extLst>
                  <a:ext uri="{FF2B5EF4-FFF2-40B4-BE49-F238E27FC236}">
                    <a16:creationId xmlns:a16="http://schemas.microsoft.com/office/drawing/2014/main" id="{09E1CBF9-FA3A-8B4E-64FD-4E9AC877121C}"/>
                  </a:ext>
                </a:extLst>
              </p:cNvPr>
              <p:cNvSpPr>
                <a:spLocks noEditPoints="1"/>
              </p:cNvSpPr>
              <p:nvPr/>
            </p:nvSpPr>
            <p:spPr bwMode="auto">
              <a:xfrm>
                <a:off x="361" y="171"/>
                <a:ext cx="14" cy="20"/>
              </a:xfrm>
              <a:custGeom>
                <a:avLst/>
                <a:gdLst>
                  <a:gd name="T0" fmla="*/ 4 w 7"/>
                  <a:gd name="T1" fmla="*/ 0 h 10"/>
                  <a:gd name="T2" fmla="*/ 0 w 7"/>
                  <a:gd name="T3" fmla="*/ 3 h 10"/>
                  <a:gd name="T4" fmla="*/ 0 w 7"/>
                  <a:gd name="T5" fmla="*/ 7 h 10"/>
                  <a:gd name="T6" fmla="*/ 4 w 7"/>
                  <a:gd name="T7" fmla="*/ 10 h 10"/>
                  <a:gd name="T8" fmla="*/ 7 w 7"/>
                  <a:gd name="T9" fmla="*/ 7 h 10"/>
                  <a:gd name="T10" fmla="*/ 7 w 7"/>
                  <a:gd name="T11" fmla="*/ 3 h 10"/>
                  <a:gd name="T12" fmla="*/ 4 w 7"/>
                  <a:gd name="T13" fmla="*/ 0 h 10"/>
                  <a:gd name="T14" fmla="*/ 4 w 7"/>
                  <a:gd name="T15" fmla="*/ 0 h 10"/>
                  <a:gd name="T16" fmla="*/ 4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4" y="0"/>
                    </a:moveTo>
                    <a:cubicBezTo>
                      <a:pt x="2" y="0"/>
                      <a:pt x="0" y="2"/>
                      <a:pt x="0" y="3"/>
                    </a:cubicBezTo>
                    <a:cubicBezTo>
                      <a:pt x="0" y="7"/>
                      <a:pt x="0" y="7"/>
                      <a:pt x="0" y="7"/>
                    </a:cubicBezTo>
                    <a:cubicBezTo>
                      <a:pt x="0" y="8"/>
                      <a:pt x="2" y="10"/>
                      <a:pt x="4" y="10"/>
                    </a:cubicBezTo>
                    <a:cubicBezTo>
                      <a:pt x="5" y="10"/>
                      <a:pt x="7" y="8"/>
                      <a:pt x="7" y="7"/>
                    </a:cubicBezTo>
                    <a:cubicBezTo>
                      <a:pt x="7" y="3"/>
                      <a:pt x="7" y="3"/>
                      <a:pt x="7" y="3"/>
                    </a:cubicBezTo>
                    <a:cubicBezTo>
                      <a:pt x="7" y="2"/>
                      <a:pt x="5" y="0"/>
                      <a:pt x="4" y="0"/>
                    </a:cubicBezTo>
                    <a:close/>
                    <a:moveTo>
                      <a:pt x="4" y="0"/>
                    </a:move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66" name="Freeform 215">
                <a:extLst>
                  <a:ext uri="{FF2B5EF4-FFF2-40B4-BE49-F238E27FC236}">
                    <a16:creationId xmlns:a16="http://schemas.microsoft.com/office/drawing/2014/main" id="{9BD10A3E-460C-BD30-5244-18023B792576}"/>
                  </a:ext>
                </a:extLst>
              </p:cNvPr>
              <p:cNvSpPr>
                <a:spLocks noEditPoints="1"/>
              </p:cNvSpPr>
              <p:nvPr/>
            </p:nvSpPr>
            <p:spPr bwMode="auto">
              <a:xfrm>
                <a:off x="361" y="146"/>
                <a:ext cx="14" cy="20"/>
              </a:xfrm>
              <a:custGeom>
                <a:avLst/>
                <a:gdLst>
                  <a:gd name="T0" fmla="*/ 4 w 7"/>
                  <a:gd name="T1" fmla="*/ 0 h 10"/>
                  <a:gd name="T2" fmla="*/ 0 w 7"/>
                  <a:gd name="T3" fmla="*/ 3 h 10"/>
                  <a:gd name="T4" fmla="*/ 0 w 7"/>
                  <a:gd name="T5" fmla="*/ 7 h 10"/>
                  <a:gd name="T6" fmla="*/ 4 w 7"/>
                  <a:gd name="T7" fmla="*/ 10 h 10"/>
                  <a:gd name="T8" fmla="*/ 7 w 7"/>
                  <a:gd name="T9" fmla="*/ 7 h 10"/>
                  <a:gd name="T10" fmla="*/ 7 w 7"/>
                  <a:gd name="T11" fmla="*/ 3 h 10"/>
                  <a:gd name="T12" fmla="*/ 4 w 7"/>
                  <a:gd name="T13" fmla="*/ 0 h 10"/>
                  <a:gd name="T14" fmla="*/ 4 w 7"/>
                  <a:gd name="T15" fmla="*/ 0 h 10"/>
                  <a:gd name="T16" fmla="*/ 4 w 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0">
                    <a:moveTo>
                      <a:pt x="4" y="0"/>
                    </a:moveTo>
                    <a:cubicBezTo>
                      <a:pt x="2" y="0"/>
                      <a:pt x="0" y="1"/>
                      <a:pt x="0" y="3"/>
                    </a:cubicBezTo>
                    <a:cubicBezTo>
                      <a:pt x="0" y="7"/>
                      <a:pt x="0" y="7"/>
                      <a:pt x="0" y="7"/>
                    </a:cubicBezTo>
                    <a:cubicBezTo>
                      <a:pt x="0" y="8"/>
                      <a:pt x="2" y="10"/>
                      <a:pt x="4" y="10"/>
                    </a:cubicBezTo>
                    <a:cubicBezTo>
                      <a:pt x="5" y="10"/>
                      <a:pt x="7" y="8"/>
                      <a:pt x="7" y="7"/>
                    </a:cubicBezTo>
                    <a:cubicBezTo>
                      <a:pt x="7" y="3"/>
                      <a:pt x="7" y="3"/>
                      <a:pt x="7" y="3"/>
                    </a:cubicBezTo>
                    <a:cubicBezTo>
                      <a:pt x="7" y="1"/>
                      <a:pt x="5" y="0"/>
                      <a:pt x="4" y="0"/>
                    </a:cubicBezTo>
                    <a:close/>
                    <a:moveTo>
                      <a:pt x="4" y="0"/>
                    </a:move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67" name="Freeform 216">
                <a:extLst>
                  <a:ext uri="{FF2B5EF4-FFF2-40B4-BE49-F238E27FC236}">
                    <a16:creationId xmlns:a16="http://schemas.microsoft.com/office/drawing/2014/main" id="{22C91261-EA7A-8CE7-B525-1E992113CE04}"/>
                  </a:ext>
                </a:extLst>
              </p:cNvPr>
              <p:cNvSpPr>
                <a:spLocks noEditPoints="1"/>
              </p:cNvSpPr>
              <p:nvPr/>
            </p:nvSpPr>
            <p:spPr bwMode="auto">
              <a:xfrm>
                <a:off x="25" y="118"/>
                <a:ext cx="23" cy="13"/>
              </a:xfrm>
              <a:custGeom>
                <a:avLst/>
                <a:gdLst>
                  <a:gd name="T0" fmla="*/ 3 w 12"/>
                  <a:gd name="T1" fmla="*/ 7 h 7"/>
                  <a:gd name="T2" fmla="*/ 8 w 12"/>
                  <a:gd name="T3" fmla="*/ 7 h 7"/>
                  <a:gd name="T4" fmla="*/ 12 w 12"/>
                  <a:gd name="T5" fmla="*/ 4 h 7"/>
                  <a:gd name="T6" fmla="*/ 8 w 12"/>
                  <a:gd name="T7" fmla="*/ 0 h 7"/>
                  <a:gd name="T8" fmla="*/ 3 w 12"/>
                  <a:gd name="T9" fmla="*/ 0 h 7"/>
                  <a:gd name="T10" fmla="*/ 0 w 12"/>
                  <a:gd name="T11" fmla="*/ 4 h 7"/>
                  <a:gd name="T12" fmla="*/ 3 w 12"/>
                  <a:gd name="T13" fmla="*/ 7 h 7"/>
                  <a:gd name="T14" fmla="*/ 3 w 12"/>
                  <a:gd name="T15" fmla="*/ 7 h 7"/>
                  <a:gd name="T16" fmla="*/ 3 w 12"/>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3" y="7"/>
                    </a:moveTo>
                    <a:cubicBezTo>
                      <a:pt x="8" y="7"/>
                      <a:pt x="8" y="7"/>
                      <a:pt x="8" y="7"/>
                    </a:cubicBezTo>
                    <a:cubicBezTo>
                      <a:pt x="10" y="7"/>
                      <a:pt x="12" y="5"/>
                      <a:pt x="12" y="4"/>
                    </a:cubicBezTo>
                    <a:cubicBezTo>
                      <a:pt x="12" y="2"/>
                      <a:pt x="10" y="0"/>
                      <a:pt x="8" y="0"/>
                    </a:cubicBezTo>
                    <a:cubicBezTo>
                      <a:pt x="3" y="0"/>
                      <a:pt x="3" y="0"/>
                      <a:pt x="3" y="0"/>
                    </a:cubicBezTo>
                    <a:cubicBezTo>
                      <a:pt x="2" y="0"/>
                      <a:pt x="0" y="2"/>
                      <a:pt x="0" y="4"/>
                    </a:cubicBezTo>
                    <a:cubicBezTo>
                      <a:pt x="0" y="5"/>
                      <a:pt x="2"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68" name="Freeform 217">
                <a:extLst>
                  <a:ext uri="{FF2B5EF4-FFF2-40B4-BE49-F238E27FC236}">
                    <a16:creationId xmlns:a16="http://schemas.microsoft.com/office/drawing/2014/main" id="{C32CF9CF-A873-73B2-AFAD-DCA2164335C4}"/>
                  </a:ext>
                </a:extLst>
              </p:cNvPr>
              <p:cNvSpPr>
                <a:spLocks noEditPoints="1"/>
              </p:cNvSpPr>
              <p:nvPr/>
            </p:nvSpPr>
            <p:spPr bwMode="auto">
              <a:xfrm>
                <a:off x="4" y="175"/>
                <a:ext cx="11" cy="19"/>
              </a:xfrm>
              <a:custGeom>
                <a:avLst/>
                <a:gdLst>
                  <a:gd name="T0" fmla="*/ 3 w 6"/>
                  <a:gd name="T1" fmla="*/ 10 h 10"/>
                  <a:gd name="T2" fmla="*/ 6 w 6"/>
                  <a:gd name="T3" fmla="*/ 6 h 10"/>
                  <a:gd name="T4" fmla="*/ 6 w 6"/>
                  <a:gd name="T5" fmla="*/ 3 h 10"/>
                  <a:gd name="T6" fmla="*/ 3 w 6"/>
                  <a:gd name="T7" fmla="*/ 0 h 10"/>
                  <a:gd name="T8" fmla="*/ 0 w 6"/>
                  <a:gd name="T9" fmla="*/ 3 h 10"/>
                  <a:gd name="T10" fmla="*/ 0 w 6"/>
                  <a:gd name="T11" fmla="*/ 6 h 10"/>
                  <a:gd name="T12" fmla="*/ 3 w 6"/>
                  <a:gd name="T13" fmla="*/ 10 h 10"/>
                  <a:gd name="T14" fmla="*/ 3 w 6"/>
                  <a:gd name="T15" fmla="*/ 10 h 10"/>
                  <a:gd name="T16" fmla="*/ 3 w 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10"/>
                    </a:moveTo>
                    <a:cubicBezTo>
                      <a:pt x="5" y="10"/>
                      <a:pt x="6" y="8"/>
                      <a:pt x="6" y="6"/>
                    </a:cubicBezTo>
                    <a:cubicBezTo>
                      <a:pt x="6" y="3"/>
                      <a:pt x="6" y="3"/>
                      <a:pt x="6" y="3"/>
                    </a:cubicBezTo>
                    <a:cubicBezTo>
                      <a:pt x="6" y="1"/>
                      <a:pt x="5" y="0"/>
                      <a:pt x="3" y="0"/>
                    </a:cubicBezTo>
                    <a:cubicBezTo>
                      <a:pt x="1" y="0"/>
                      <a:pt x="0" y="1"/>
                      <a:pt x="0" y="3"/>
                    </a:cubicBezTo>
                    <a:cubicBezTo>
                      <a:pt x="0" y="6"/>
                      <a:pt x="0" y="6"/>
                      <a:pt x="0" y="6"/>
                    </a:cubicBezTo>
                    <a:cubicBezTo>
                      <a:pt x="0" y="8"/>
                      <a:pt x="1" y="10"/>
                      <a:pt x="3" y="10"/>
                    </a:cubicBez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69" name="Freeform 218">
                <a:extLst>
                  <a:ext uri="{FF2B5EF4-FFF2-40B4-BE49-F238E27FC236}">
                    <a16:creationId xmlns:a16="http://schemas.microsoft.com/office/drawing/2014/main" id="{DA9F6C5C-97CC-B2D4-1F44-54B0B7235D1E}"/>
                  </a:ext>
                </a:extLst>
              </p:cNvPr>
              <p:cNvSpPr>
                <a:spLocks noEditPoints="1"/>
              </p:cNvSpPr>
              <p:nvPr/>
            </p:nvSpPr>
            <p:spPr bwMode="auto">
              <a:xfrm>
                <a:off x="102" y="118"/>
                <a:ext cx="22" cy="13"/>
              </a:xfrm>
              <a:custGeom>
                <a:avLst/>
                <a:gdLst>
                  <a:gd name="T0" fmla="*/ 3 w 11"/>
                  <a:gd name="T1" fmla="*/ 7 h 7"/>
                  <a:gd name="T2" fmla="*/ 8 w 11"/>
                  <a:gd name="T3" fmla="*/ 7 h 7"/>
                  <a:gd name="T4" fmla="*/ 11 w 11"/>
                  <a:gd name="T5" fmla="*/ 4 h 7"/>
                  <a:gd name="T6" fmla="*/ 8 w 11"/>
                  <a:gd name="T7" fmla="*/ 0 h 7"/>
                  <a:gd name="T8" fmla="*/ 3 w 11"/>
                  <a:gd name="T9" fmla="*/ 0 h 7"/>
                  <a:gd name="T10" fmla="*/ 0 w 11"/>
                  <a:gd name="T11" fmla="*/ 4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4"/>
                    </a:cubicBezTo>
                    <a:cubicBezTo>
                      <a:pt x="11" y="2"/>
                      <a:pt x="10" y="0"/>
                      <a:pt x="8"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70" name="Freeform 219">
                <a:extLst>
                  <a:ext uri="{FF2B5EF4-FFF2-40B4-BE49-F238E27FC236}">
                    <a16:creationId xmlns:a16="http://schemas.microsoft.com/office/drawing/2014/main" id="{F8914E10-8B29-07B4-EA6E-B1595BAC2FC5}"/>
                  </a:ext>
                </a:extLst>
              </p:cNvPr>
              <p:cNvSpPr>
                <a:spLocks noEditPoints="1"/>
              </p:cNvSpPr>
              <p:nvPr/>
            </p:nvSpPr>
            <p:spPr bwMode="auto">
              <a:xfrm>
                <a:off x="153" y="118"/>
                <a:ext cx="21" cy="13"/>
              </a:xfrm>
              <a:custGeom>
                <a:avLst/>
                <a:gdLst>
                  <a:gd name="T0" fmla="*/ 3 w 11"/>
                  <a:gd name="T1" fmla="*/ 7 h 7"/>
                  <a:gd name="T2" fmla="*/ 8 w 11"/>
                  <a:gd name="T3" fmla="*/ 7 h 7"/>
                  <a:gd name="T4" fmla="*/ 11 w 11"/>
                  <a:gd name="T5" fmla="*/ 4 h 7"/>
                  <a:gd name="T6" fmla="*/ 8 w 11"/>
                  <a:gd name="T7" fmla="*/ 0 h 7"/>
                  <a:gd name="T8" fmla="*/ 3 w 11"/>
                  <a:gd name="T9" fmla="*/ 0 h 7"/>
                  <a:gd name="T10" fmla="*/ 0 w 11"/>
                  <a:gd name="T11" fmla="*/ 4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4"/>
                    </a:cubicBezTo>
                    <a:cubicBezTo>
                      <a:pt x="11" y="2"/>
                      <a:pt x="10" y="0"/>
                      <a:pt x="8"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71" name="Freeform 220">
                <a:extLst>
                  <a:ext uri="{FF2B5EF4-FFF2-40B4-BE49-F238E27FC236}">
                    <a16:creationId xmlns:a16="http://schemas.microsoft.com/office/drawing/2014/main" id="{95B28FC6-49DA-A153-5BB7-49D841A4EDD3}"/>
                  </a:ext>
                </a:extLst>
              </p:cNvPr>
              <p:cNvSpPr>
                <a:spLocks noEditPoints="1"/>
              </p:cNvSpPr>
              <p:nvPr/>
            </p:nvSpPr>
            <p:spPr bwMode="auto">
              <a:xfrm>
                <a:off x="178" y="118"/>
                <a:ext cx="21" cy="13"/>
              </a:xfrm>
              <a:custGeom>
                <a:avLst/>
                <a:gdLst>
                  <a:gd name="T0" fmla="*/ 3 w 11"/>
                  <a:gd name="T1" fmla="*/ 7 h 7"/>
                  <a:gd name="T2" fmla="*/ 8 w 11"/>
                  <a:gd name="T3" fmla="*/ 7 h 7"/>
                  <a:gd name="T4" fmla="*/ 11 w 11"/>
                  <a:gd name="T5" fmla="*/ 4 h 7"/>
                  <a:gd name="T6" fmla="*/ 8 w 11"/>
                  <a:gd name="T7" fmla="*/ 0 h 7"/>
                  <a:gd name="T8" fmla="*/ 3 w 11"/>
                  <a:gd name="T9" fmla="*/ 0 h 7"/>
                  <a:gd name="T10" fmla="*/ 0 w 11"/>
                  <a:gd name="T11" fmla="*/ 4 h 7"/>
                  <a:gd name="T12" fmla="*/ 3 w 11"/>
                  <a:gd name="T13" fmla="*/ 7 h 7"/>
                  <a:gd name="T14" fmla="*/ 3 w 11"/>
                  <a:gd name="T15" fmla="*/ 7 h 7"/>
                  <a:gd name="T16" fmla="*/ 3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3" y="7"/>
                    </a:moveTo>
                    <a:cubicBezTo>
                      <a:pt x="8" y="7"/>
                      <a:pt x="8" y="7"/>
                      <a:pt x="8" y="7"/>
                    </a:cubicBezTo>
                    <a:cubicBezTo>
                      <a:pt x="10" y="7"/>
                      <a:pt x="11" y="5"/>
                      <a:pt x="11" y="4"/>
                    </a:cubicBezTo>
                    <a:cubicBezTo>
                      <a:pt x="11" y="2"/>
                      <a:pt x="10" y="0"/>
                      <a:pt x="8" y="0"/>
                    </a:cubicBezTo>
                    <a:cubicBezTo>
                      <a:pt x="3" y="0"/>
                      <a:pt x="3" y="0"/>
                      <a:pt x="3" y="0"/>
                    </a:cubicBezTo>
                    <a:cubicBezTo>
                      <a:pt x="1" y="0"/>
                      <a:pt x="0" y="2"/>
                      <a:pt x="0" y="4"/>
                    </a:cubicBezTo>
                    <a:cubicBezTo>
                      <a:pt x="0" y="5"/>
                      <a:pt x="1" y="7"/>
                      <a:pt x="3" y="7"/>
                    </a:cubicBezTo>
                    <a:close/>
                    <a:moveTo>
                      <a:pt x="3" y="7"/>
                    </a:moveTo>
                    <a:cubicBezTo>
                      <a:pt x="3" y="7"/>
                      <a:pt x="3" y="7"/>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72" name="Freeform 221">
                <a:extLst>
                  <a:ext uri="{FF2B5EF4-FFF2-40B4-BE49-F238E27FC236}">
                    <a16:creationId xmlns:a16="http://schemas.microsoft.com/office/drawing/2014/main" id="{9D9D4CEC-D737-8A29-FB14-D3CFDF6E8AE4}"/>
                  </a:ext>
                </a:extLst>
              </p:cNvPr>
              <p:cNvSpPr>
                <a:spLocks noEditPoints="1"/>
              </p:cNvSpPr>
              <p:nvPr/>
            </p:nvSpPr>
            <p:spPr bwMode="auto">
              <a:xfrm>
                <a:off x="50" y="118"/>
                <a:ext cx="23" cy="13"/>
              </a:xfrm>
              <a:custGeom>
                <a:avLst/>
                <a:gdLst>
                  <a:gd name="T0" fmla="*/ 5 w 12"/>
                  <a:gd name="T1" fmla="*/ 7 h 7"/>
                  <a:gd name="T2" fmla="*/ 8 w 12"/>
                  <a:gd name="T3" fmla="*/ 7 h 7"/>
                  <a:gd name="T4" fmla="*/ 12 w 12"/>
                  <a:gd name="T5" fmla="*/ 4 h 7"/>
                  <a:gd name="T6" fmla="*/ 8 w 12"/>
                  <a:gd name="T7" fmla="*/ 0 h 7"/>
                  <a:gd name="T8" fmla="*/ 4 w 12"/>
                  <a:gd name="T9" fmla="*/ 0 h 7"/>
                  <a:gd name="T10" fmla="*/ 0 w 12"/>
                  <a:gd name="T11" fmla="*/ 4 h 7"/>
                  <a:gd name="T12" fmla="*/ 4 w 12"/>
                  <a:gd name="T13" fmla="*/ 7 h 7"/>
                  <a:gd name="T14" fmla="*/ 5 w 12"/>
                  <a:gd name="T15" fmla="*/ 7 h 7"/>
                  <a:gd name="T16" fmla="*/ 5 w 12"/>
                  <a:gd name="T17" fmla="*/ 7 h 7"/>
                  <a:gd name="T18" fmla="*/ 5 w 1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5" y="7"/>
                    </a:moveTo>
                    <a:cubicBezTo>
                      <a:pt x="8" y="7"/>
                      <a:pt x="8" y="7"/>
                      <a:pt x="8" y="7"/>
                    </a:cubicBezTo>
                    <a:cubicBezTo>
                      <a:pt x="10" y="7"/>
                      <a:pt x="12" y="5"/>
                      <a:pt x="12" y="4"/>
                    </a:cubicBezTo>
                    <a:cubicBezTo>
                      <a:pt x="12" y="2"/>
                      <a:pt x="10" y="0"/>
                      <a:pt x="8" y="0"/>
                    </a:cubicBezTo>
                    <a:cubicBezTo>
                      <a:pt x="4" y="0"/>
                      <a:pt x="4" y="0"/>
                      <a:pt x="4" y="0"/>
                    </a:cubicBezTo>
                    <a:cubicBezTo>
                      <a:pt x="2" y="0"/>
                      <a:pt x="0" y="2"/>
                      <a:pt x="0" y="4"/>
                    </a:cubicBezTo>
                    <a:cubicBezTo>
                      <a:pt x="0" y="5"/>
                      <a:pt x="2" y="7"/>
                      <a:pt x="4" y="7"/>
                    </a:cubicBezTo>
                    <a:lnTo>
                      <a:pt x="5" y="7"/>
                    </a:lnTo>
                    <a:close/>
                    <a:moveTo>
                      <a:pt x="5" y="7"/>
                    </a:moveTo>
                    <a:cubicBezTo>
                      <a:pt x="5" y="7"/>
                      <a:pt x="5" y="7"/>
                      <a:pt x="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73" name="Freeform 222">
                <a:extLst>
                  <a:ext uri="{FF2B5EF4-FFF2-40B4-BE49-F238E27FC236}">
                    <a16:creationId xmlns:a16="http://schemas.microsoft.com/office/drawing/2014/main" id="{589D984F-87E9-3BC9-D6EE-12D0C27FAD84}"/>
                  </a:ext>
                </a:extLst>
              </p:cNvPr>
              <p:cNvSpPr>
                <a:spLocks noEditPoints="1"/>
              </p:cNvSpPr>
              <p:nvPr/>
            </p:nvSpPr>
            <p:spPr bwMode="auto">
              <a:xfrm>
                <a:off x="187" y="739"/>
                <a:ext cx="12" cy="17"/>
              </a:xfrm>
              <a:custGeom>
                <a:avLst/>
                <a:gdLst>
                  <a:gd name="T0" fmla="*/ 3 w 6"/>
                  <a:gd name="T1" fmla="*/ 0 h 9"/>
                  <a:gd name="T2" fmla="*/ 0 w 6"/>
                  <a:gd name="T3" fmla="*/ 3 h 9"/>
                  <a:gd name="T4" fmla="*/ 0 w 6"/>
                  <a:gd name="T5" fmla="*/ 6 h 9"/>
                  <a:gd name="T6" fmla="*/ 3 w 6"/>
                  <a:gd name="T7" fmla="*/ 9 h 9"/>
                  <a:gd name="T8" fmla="*/ 6 w 6"/>
                  <a:gd name="T9" fmla="*/ 6 h 9"/>
                  <a:gd name="T10" fmla="*/ 6 w 6"/>
                  <a:gd name="T11" fmla="*/ 3 h 9"/>
                  <a:gd name="T12" fmla="*/ 3 w 6"/>
                  <a:gd name="T13" fmla="*/ 0 h 9"/>
                  <a:gd name="T14" fmla="*/ 3 w 6"/>
                  <a:gd name="T15" fmla="*/ 0 h 9"/>
                  <a:gd name="T16" fmla="*/ 3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0"/>
                    </a:moveTo>
                    <a:cubicBezTo>
                      <a:pt x="1" y="0"/>
                      <a:pt x="0" y="1"/>
                      <a:pt x="0" y="3"/>
                    </a:cubicBezTo>
                    <a:cubicBezTo>
                      <a:pt x="0" y="6"/>
                      <a:pt x="0" y="6"/>
                      <a:pt x="0" y="6"/>
                    </a:cubicBezTo>
                    <a:cubicBezTo>
                      <a:pt x="0" y="8"/>
                      <a:pt x="1" y="9"/>
                      <a:pt x="3" y="9"/>
                    </a:cubicBezTo>
                    <a:cubicBezTo>
                      <a:pt x="5" y="9"/>
                      <a:pt x="6" y="8"/>
                      <a:pt x="6" y="6"/>
                    </a:cubicBezTo>
                    <a:cubicBezTo>
                      <a:pt x="6" y="3"/>
                      <a:pt x="6" y="3"/>
                      <a:pt x="6" y="3"/>
                    </a:cubicBezTo>
                    <a:cubicBezTo>
                      <a:pt x="6"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
            <p:nvSpPr>
              <p:cNvPr id="674" name="Freeform 223">
                <a:extLst>
                  <a:ext uri="{FF2B5EF4-FFF2-40B4-BE49-F238E27FC236}">
                    <a16:creationId xmlns:a16="http://schemas.microsoft.com/office/drawing/2014/main" id="{DCAF992A-F2AC-FA6E-9FBD-BD0DD94968B4}"/>
                  </a:ext>
                </a:extLst>
              </p:cNvPr>
              <p:cNvSpPr>
                <a:spLocks noEditPoints="1"/>
              </p:cNvSpPr>
              <p:nvPr/>
            </p:nvSpPr>
            <p:spPr bwMode="auto">
              <a:xfrm>
                <a:off x="187" y="714"/>
                <a:ext cx="12" cy="17"/>
              </a:xfrm>
              <a:custGeom>
                <a:avLst/>
                <a:gdLst>
                  <a:gd name="T0" fmla="*/ 3 w 6"/>
                  <a:gd name="T1" fmla="*/ 0 h 9"/>
                  <a:gd name="T2" fmla="*/ 0 w 6"/>
                  <a:gd name="T3" fmla="*/ 3 h 9"/>
                  <a:gd name="T4" fmla="*/ 0 w 6"/>
                  <a:gd name="T5" fmla="*/ 6 h 9"/>
                  <a:gd name="T6" fmla="*/ 3 w 6"/>
                  <a:gd name="T7" fmla="*/ 9 h 9"/>
                  <a:gd name="T8" fmla="*/ 6 w 6"/>
                  <a:gd name="T9" fmla="*/ 6 h 9"/>
                  <a:gd name="T10" fmla="*/ 6 w 6"/>
                  <a:gd name="T11" fmla="*/ 3 h 9"/>
                  <a:gd name="T12" fmla="*/ 3 w 6"/>
                  <a:gd name="T13" fmla="*/ 0 h 9"/>
                  <a:gd name="T14" fmla="*/ 3 w 6"/>
                  <a:gd name="T15" fmla="*/ 0 h 9"/>
                  <a:gd name="T16" fmla="*/ 3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0"/>
                    </a:moveTo>
                    <a:cubicBezTo>
                      <a:pt x="1" y="0"/>
                      <a:pt x="0" y="1"/>
                      <a:pt x="0" y="3"/>
                    </a:cubicBezTo>
                    <a:cubicBezTo>
                      <a:pt x="0" y="6"/>
                      <a:pt x="0" y="6"/>
                      <a:pt x="0" y="6"/>
                    </a:cubicBezTo>
                    <a:cubicBezTo>
                      <a:pt x="0" y="8"/>
                      <a:pt x="1" y="9"/>
                      <a:pt x="3" y="9"/>
                    </a:cubicBezTo>
                    <a:cubicBezTo>
                      <a:pt x="5" y="9"/>
                      <a:pt x="6" y="8"/>
                      <a:pt x="6" y="6"/>
                    </a:cubicBezTo>
                    <a:cubicBezTo>
                      <a:pt x="6" y="3"/>
                      <a:pt x="6" y="3"/>
                      <a:pt x="6" y="3"/>
                    </a:cubicBezTo>
                    <a:cubicBezTo>
                      <a:pt x="6" y="1"/>
                      <a:pt x="5" y="0"/>
                      <a:pt x="3" y="0"/>
                    </a:cubicBezTo>
                    <a:close/>
                    <a:moveTo>
                      <a:pt x="3" y="0"/>
                    </a:move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grpSp>
      </p:grpSp>
      <p:sp>
        <p:nvSpPr>
          <p:cNvPr id="875" name="Freeform 227">
            <a:extLst>
              <a:ext uri="{FF2B5EF4-FFF2-40B4-BE49-F238E27FC236}">
                <a16:creationId xmlns:a16="http://schemas.microsoft.com/office/drawing/2014/main" id="{E16BF4A8-80D0-F8C1-0C0F-8D50E0372CCD}"/>
              </a:ext>
            </a:extLst>
          </p:cNvPr>
          <p:cNvSpPr>
            <a:spLocks noEditPoints="1"/>
          </p:cNvSpPr>
          <p:nvPr/>
        </p:nvSpPr>
        <p:spPr bwMode="auto">
          <a:xfrm>
            <a:off x="903292" y="4984352"/>
            <a:ext cx="706257" cy="222071"/>
          </a:xfrm>
          <a:custGeom>
            <a:avLst/>
            <a:gdLst>
              <a:gd name="T0" fmla="*/ 93 w 192"/>
              <a:gd name="T1" fmla="*/ 0 h 58"/>
              <a:gd name="T2" fmla="*/ 93 w 192"/>
              <a:gd name="T3" fmla="*/ 26 h 58"/>
              <a:gd name="T4" fmla="*/ 80 w 192"/>
              <a:gd name="T5" fmla="*/ 38 h 58"/>
              <a:gd name="T6" fmla="*/ 3 w 192"/>
              <a:gd name="T7" fmla="*/ 38 h 58"/>
              <a:gd name="T8" fmla="*/ 0 w 192"/>
              <a:gd name="T9" fmla="*/ 42 h 58"/>
              <a:gd name="T10" fmla="*/ 3 w 192"/>
              <a:gd name="T11" fmla="*/ 45 h 58"/>
              <a:gd name="T12" fmla="*/ 80 w 192"/>
              <a:gd name="T13" fmla="*/ 45 h 58"/>
              <a:gd name="T14" fmla="*/ 96 w 192"/>
              <a:gd name="T15" fmla="*/ 58 h 58"/>
              <a:gd name="T16" fmla="*/ 112 w 192"/>
              <a:gd name="T17" fmla="*/ 45 h 58"/>
              <a:gd name="T18" fmla="*/ 189 w 192"/>
              <a:gd name="T19" fmla="*/ 45 h 58"/>
              <a:gd name="T20" fmla="*/ 192 w 192"/>
              <a:gd name="T21" fmla="*/ 42 h 58"/>
              <a:gd name="T22" fmla="*/ 189 w 192"/>
              <a:gd name="T23" fmla="*/ 38 h 58"/>
              <a:gd name="T24" fmla="*/ 112 w 192"/>
              <a:gd name="T25" fmla="*/ 38 h 58"/>
              <a:gd name="T26" fmla="*/ 99 w 192"/>
              <a:gd name="T27" fmla="*/ 26 h 58"/>
              <a:gd name="T28" fmla="*/ 99 w 192"/>
              <a:gd name="T29" fmla="*/ 0 h 58"/>
              <a:gd name="T30" fmla="*/ 93 w 192"/>
              <a:gd name="T31" fmla="*/ 0 h 58"/>
              <a:gd name="T32" fmla="*/ 106 w 192"/>
              <a:gd name="T33" fmla="*/ 42 h 58"/>
              <a:gd name="T34" fmla="*/ 96 w 192"/>
              <a:gd name="T35" fmla="*/ 51 h 58"/>
              <a:gd name="T36" fmla="*/ 87 w 192"/>
              <a:gd name="T37" fmla="*/ 42 h 58"/>
              <a:gd name="T38" fmla="*/ 96 w 192"/>
              <a:gd name="T39" fmla="*/ 32 h 58"/>
              <a:gd name="T40" fmla="*/ 106 w 192"/>
              <a:gd name="T41"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58">
                <a:moveTo>
                  <a:pt x="93" y="0"/>
                </a:moveTo>
                <a:cubicBezTo>
                  <a:pt x="93" y="26"/>
                  <a:pt x="93" y="26"/>
                  <a:pt x="93" y="26"/>
                </a:cubicBezTo>
                <a:cubicBezTo>
                  <a:pt x="87" y="27"/>
                  <a:pt x="82" y="32"/>
                  <a:pt x="80" y="38"/>
                </a:cubicBezTo>
                <a:cubicBezTo>
                  <a:pt x="3" y="38"/>
                  <a:pt x="3" y="38"/>
                  <a:pt x="3" y="38"/>
                </a:cubicBezTo>
                <a:cubicBezTo>
                  <a:pt x="2" y="38"/>
                  <a:pt x="0" y="40"/>
                  <a:pt x="0" y="42"/>
                </a:cubicBezTo>
                <a:cubicBezTo>
                  <a:pt x="0" y="43"/>
                  <a:pt x="2" y="45"/>
                  <a:pt x="3" y="45"/>
                </a:cubicBezTo>
                <a:cubicBezTo>
                  <a:pt x="80" y="45"/>
                  <a:pt x="80" y="45"/>
                  <a:pt x="80" y="45"/>
                </a:cubicBezTo>
                <a:cubicBezTo>
                  <a:pt x="82" y="52"/>
                  <a:pt x="88" y="58"/>
                  <a:pt x="96" y="58"/>
                </a:cubicBezTo>
                <a:cubicBezTo>
                  <a:pt x="104" y="58"/>
                  <a:pt x="110" y="52"/>
                  <a:pt x="112" y="45"/>
                </a:cubicBezTo>
                <a:cubicBezTo>
                  <a:pt x="189" y="45"/>
                  <a:pt x="189" y="45"/>
                  <a:pt x="189" y="45"/>
                </a:cubicBezTo>
                <a:cubicBezTo>
                  <a:pt x="191" y="45"/>
                  <a:pt x="192" y="43"/>
                  <a:pt x="192" y="42"/>
                </a:cubicBezTo>
                <a:cubicBezTo>
                  <a:pt x="192" y="40"/>
                  <a:pt x="191" y="38"/>
                  <a:pt x="189" y="38"/>
                </a:cubicBezTo>
                <a:cubicBezTo>
                  <a:pt x="112" y="38"/>
                  <a:pt x="112" y="38"/>
                  <a:pt x="112" y="38"/>
                </a:cubicBezTo>
                <a:cubicBezTo>
                  <a:pt x="111" y="32"/>
                  <a:pt x="106" y="27"/>
                  <a:pt x="99" y="26"/>
                </a:cubicBezTo>
                <a:cubicBezTo>
                  <a:pt x="99" y="0"/>
                  <a:pt x="99" y="0"/>
                  <a:pt x="99" y="0"/>
                </a:cubicBezTo>
                <a:lnTo>
                  <a:pt x="93" y="0"/>
                </a:lnTo>
                <a:close/>
                <a:moveTo>
                  <a:pt x="106" y="42"/>
                </a:moveTo>
                <a:cubicBezTo>
                  <a:pt x="106" y="47"/>
                  <a:pt x="101" y="51"/>
                  <a:pt x="96" y="51"/>
                </a:cubicBezTo>
                <a:cubicBezTo>
                  <a:pt x="91" y="51"/>
                  <a:pt x="87" y="47"/>
                  <a:pt x="87" y="42"/>
                </a:cubicBezTo>
                <a:cubicBezTo>
                  <a:pt x="87" y="36"/>
                  <a:pt x="91" y="32"/>
                  <a:pt x="96" y="32"/>
                </a:cubicBezTo>
                <a:cubicBezTo>
                  <a:pt x="101" y="32"/>
                  <a:pt x="106" y="36"/>
                  <a:pt x="106" y="4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solidFill>
                <a:schemeClr val="bg1"/>
              </a:solidFill>
            </a:endParaRPr>
          </a:p>
        </p:txBody>
      </p:sp>
    </p:spTree>
    <p:extLst>
      <p:ext uri="{BB962C8B-B14F-4D97-AF65-F5344CB8AC3E}">
        <p14:creationId xmlns:p14="http://schemas.microsoft.com/office/powerpoint/2010/main" val="378363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45C8126-053C-064C-B31F-D28651D74298}"/>
              </a:ext>
            </a:extLst>
          </p:cNvPr>
          <p:cNvSpPr>
            <a:spLocks noGrp="1"/>
          </p:cNvSpPr>
          <p:nvPr>
            <p:ph type="body" sz="quarter" idx="14"/>
          </p:nvPr>
        </p:nvSpPr>
        <p:spPr>
          <a:xfrm>
            <a:off x="609601" y="4396395"/>
            <a:ext cx="2477087" cy="1154162"/>
          </a:xfrm>
        </p:spPr>
        <p:txBody>
          <a:bodyPr/>
          <a:lstStyle/>
          <a:p>
            <a:pPr algn="ctr"/>
            <a:r>
              <a:rPr lang="en-US" i="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Get to market faster,              deliver features</a:t>
            </a:r>
          </a:p>
          <a:p>
            <a:endParaRPr lang="en-US" dirty="0"/>
          </a:p>
        </p:txBody>
      </p:sp>
      <p:sp>
        <p:nvSpPr>
          <p:cNvPr id="2" name="Title 1">
            <a:extLst>
              <a:ext uri="{FF2B5EF4-FFF2-40B4-BE49-F238E27FC236}">
                <a16:creationId xmlns:a16="http://schemas.microsoft.com/office/drawing/2014/main" id="{87641858-CE04-F545-B047-AC5B61734E4A}"/>
              </a:ext>
            </a:extLst>
          </p:cNvPr>
          <p:cNvSpPr>
            <a:spLocks noGrp="1"/>
          </p:cNvSpPr>
          <p:nvPr>
            <p:ph type="title"/>
          </p:nvPr>
        </p:nvSpPr>
        <p:spPr>
          <a:xfrm>
            <a:off x="412196" y="404459"/>
            <a:ext cx="10972800" cy="535531"/>
          </a:xfrm>
        </p:spPr>
        <p:txBody>
          <a:bodyPr/>
          <a:lstStyle/>
          <a:p>
            <a:r>
              <a:rPr lang="en-US" dirty="0">
                <a:solidFill>
                  <a:srgbClr val="002060"/>
                </a:solidFill>
              </a:rPr>
              <a:t>Serverless enable researchers to focus on business value</a:t>
            </a:r>
          </a:p>
        </p:txBody>
      </p:sp>
      <p:sp>
        <p:nvSpPr>
          <p:cNvPr id="4" name="Text Placeholder 3">
            <a:extLst>
              <a:ext uri="{FF2B5EF4-FFF2-40B4-BE49-F238E27FC236}">
                <a16:creationId xmlns:a16="http://schemas.microsoft.com/office/drawing/2014/main" id="{29D0F057-D1AF-DA40-A183-37FC93E4A931}"/>
              </a:ext>
            </a:extLst>
          </p:cNvPr>
          <p:cNvSpPr>
            <a:spLocks noGrp="1"/>
          </p:cNvSpPr>
          <p:nvPr>
            <p:ph type="body" idx="1"/>
          </p:nvPr>
        </p:nvSpPr>
        <p:spPr>
          <a:xfrm>
            <a:off x="659423" y="4061333"/>
            <a:ext cx="2377440" cy="369332"/>
          </a:xfrm>
        </p:spPr>
        <p:txBody>
          <a:bodyPr/>
          <a:lstStyle/>
          <a:p>
            <a:pPr algn="ctr"/>
            <a:r>
              <a:rPr lang="en-US" dirty="0">
                <a:solidFill>
                  <a:srgbClr val="002060"/>
                </a:solidFill>
              </a:rPr>
              <a:t>Agility</a:t>
            </a:r>
          </a:p>
        </p:txBody>
      </p:sp>
      <p:sp>
        <p:nvSpPr>
          <p:cNvPr id="5" name="Text Placeholder 4">
            <a:extLst>
              <a:ext uri="{FF2B5EF4-FFF2-40B4-BE49-F238E27FC236}">
                <a16:creationId xmlns:a16="http://schemas.microsoft.com/office/drawing/2014/main" id="{AEA72B36-E899-2849-B54D-62D7C740FB43}"/>
              </a:ext>
            </a:extLst>
          </p:cNvPr>
          <p:cNvSpPr>
            <a:spLocks noGrp="1"/>
          </p:cNvSpPr>
          <p:nvPr>
            <p:ph type="body" sz="quarter" idx="3"/>
          </p:nvPr>
        </p:nvSpPr>
        <p:spPr>
          <a:xfrm>
            <a:off x="3521156" y="4061333"/>
            <a:ext cx="2377440" cy="369332"/>
          </a:xfrm>
        </p:spPr>
        <p:txBody>
          <a:bodyPr/>
          <a:lstStyle/>
          <a:p>
            <a:pPr algn="ctr"/>
            <a:r>
              <a:rPr lang="en-US" dirty="0">
                <a:solidFill>
                  <a:srgbClr val="002060"/>
                </a:solidFill>
              </a:rPr>
              <a:t>Performance</a:t>
            </a:r>
          </a:p>
        </p:txBody>
      </p:sp>
      <p:sp>
        <p:nvSpPr>
          <p:cNvPr id="7" name="Text Placeholder 6">
            <a:extLst>
              <a:ext uri="{FF2B5EF4-FFF2-40B4-BE49-F238E27FC236}">
                <a16:creationId xmlns:a16="http://schemas.microsoft.com/office/drawing/2014/main" id="{BE29C60C-2689-6B44-83CA-8BB463B48B88}"/>
              </a:ext>
            </a:extLst>
          </p:cNvPr>
          <p:cNvSpPr>
            <a:spLocks noGrp="1"/>
          </p:cNvSpPr>
          <p:nvPr>
            <p:ph type="body" sz="quarter" idx="15"/>
          </p:nvPr>
        </p:nvSpPr>
        <p:spPr>
          <a:xfrm>
            <a:off x="3521156" y="4396275"/>
            <a:ext cx="2377440" cy="1154162"/>
          </a:xfrm>
        </p:spPr>
        <p:txBody>
          <a:bodyPr/>
          <a:lstStyle/>
          <a:p>
            <a:pPr algn="ctr"/>
            <a:r>
              <a:rPr lang="en-US" i="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High performance and scalability</a:t>
            </a:r>
          </a:p>
          <a:p>
            <a:endParaRPr lang="en-US" dirty="0"/>
          </a:p>
        </p:txBody>
      </p:sp>
      <p:sp>
        <p:nvSpPr>
          <p:cNvPr id="8" name="Text Placeholder 7">
            <a:extLst>
              <a:ext uri="{FF2B5EF4-FFF2-40B4-BE49-F238E27FC236}">
                <a16:creationId xmlns:a16="http://schemas.microsoft.com/office/drawing/2014/main" id="{18B48726-6CB3-0447-9BD4-FA2D42A8CB75}"/>
              </a:ext>
            </a:extLst>
          </p:cNvPr>
          <p:cNvSpPr>
            <a:spLocks noGrp="1"/>
          </p:cNvSpPr>
          <p:nvPr>
            <p:ph type="body" sz="quarter" idx="16"/>
          </p:nvPr>
        </p:nvSpPr>
        <p:spPr>
          <a:xfrm>
            <a:off x="6382889" y="4061333"/>
            <a:ext cx="2377440" cy="369332"/>
          </a:xfrm>
        </p:spPr>
        <p:txBody>
          <a:bodyPr/>
          <a:lstStyle/>
          <a:p>
            <a:pPr algn="ctr"/>
            <a:r>
              <a:rPr lang="en-US" dirty="0">
                <a:solidFill>
                  <a:srgbClr val="002060"/>
                </a:solidFill>
              </a:rPr>
              <a:t>Cost</a:t>
            </a:r>
          </a:p>
        </p:txBody>
      </p:sp>
      <p:sp>
        <p:nvSpPr>
          <p:cNvPr id="9" name="Text Placeholder 8">
            <a:extLst>
              <a:ext uri="{FF2B5EF4-FFF2-40B4-BE49-F238E27FC236}">
                <a16:creationId xmlns:a16="http://schemas.microsoft.com/office/drawing/2014/main" id="{B237C868-4FB4-FC49-A82E-EEF52D98441F}"/>
              </a:ext>
            </a:extLst>
          </p:cNvPr>
          <p:cNvSpPr>
            <a:spLocks noGrp="1"/>
          </p:cNvSpPr>
          <p:nvPr>
            <p:ph type="body" sz="quarter" idx="17"/>
          </p:nvPr>
        </p:nvSpPr>
        <p:spPr>
          <a:xfrm>
            <a:off x="6382889" y="4396275"/>
            <a:ext cx="2377440" cy="1154162"/>
          </a:xfrm>
        </p:spPr>
        <p:txBody>
          <a:bodyPr/>
          <a:lstStyle/>
          <a:p>
            <a:pPr algn="ctr"/>
            <a:r>
              <a:rPr lang="en-US" i="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Pay for value,   lower TCO</a:t>
            </a:r>
          </a:p>
          <a:p>
            <a:endParaRPr lang="en-US" dirty="0"/>
          </a:p>
        </p:txBody>
      </p:sp>
      <p:sp>
        <p:nvSpPr>
          <p:cNvPr id="10" name="Text Placeholder 9">
            <a:extLst>
              <a:ext uri="{FF2B5EF4-FFF2-40B4-BE49-F238E27FC236}">
                <a16:creationId xmlns:a16="http://schemas.microsoft.com/office/drawing/2014/main" id="{75F8028B-FE7A-324A-A57F-C4A0C8D7C58D}"/>
              </a:ext>
            </a:extLst>
          </p:cNvPr>
          <p:cNvSpPr>
            <a:spLocks noGrp="1"/>
          </p:cNvSpPr>
          <p:nvPr>
            <p:ph type="body" sz="quarter" idx="18"/>
          </p:nvPr>
        </p:nvSpPr>
        <p:spPr>
          <a:xfrm>
            <a:off x="9244623" y="4061333"/>
            <a:ext cx="2377440" cy="369332"/>
          </a:xfrm>
        </p:spPr>
        <p:txBody>
          <a:bodyPr/>
          <a:lstStyle/>
          <a:p>
            <a:pPr algn="ctr"/>
            <a:r>
              <a:rPr lang="en-US" dirty="0">
                <a:solidFill>
                  <a:srgbClr val="002060"/>
                </a:solidFill>
              </a:rPr>
              <a:t>Security</a:t>
            </a:r>
          </a:p>
        </p:txBody>
      </p:sp>
      <p:sp>
        <p:nvSpPr>
          <p:cNvPr id="11" name="Text Placeholder 10">
            <a:extLst>
              <a:ext uri="{FF2B5EF4-FFF2-40B4-BE49-F238E27FC236}">
                <a16:creationId xmlns:a16="http://schemas.microsoft.com/office/drawing/2014/main" id="{7F6F6FFB-F67F-CB4C-A83C-A1C41365801D}"/>
              </a:ext>
            </a:extLst>
          </p:cNvPr>
          <p:cNvSpPr>
            <a:spLocks noGrp="1"/>
          </p:cNvSpPr>
          <p:nvPr>
            <p:ph type="body" sz="quarter" idx="19"/>
          </p:nvPr>
        </p:nvSpPr>
        <p:spPr>
          <a:xfrm>
            <a:off x="9244623" y="4396275"/>
            <a:ext cx="2377440" cy="1154162"/>
          </a:xfrm>
        </p:spPr>
        <p:txBody>
          <a:bodyPr/>
          <a:lstStyle/>
          <a:p>
            <a:pPr algn="ctr"/>
            <a:r>
              <a:rPr lang="en-US" i="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Security and isolation by design</a:t>
            </a:r>
          </a:p>
          <a:p>
            <a:endParaRPr lang="en-US" dirty="0"/>
          </a:p>
        </p:txBody>
      </p:sp>
      <p:sp>
        <p:nvSpPr>
          <p:cNvPr id="3" name="Slide Number Placeholder 2">
            <a:extLst>
              <a:ext uri="{FF2B5EF4-FFF2-40B4-BE49-F238E27FC236}">
                <a16:creationId xmlns:a16="http://schemas.microsoft.com/office/drawing/2014/main" id="{25BE9469-23FF-0C4A-BEA0-2C35740F4B58}"/>
              </a:ext>
            </a:extLst>
          </p:cNvPr>
          <p:cNvSpPr>
            <a:spLocks noGrp="1"/>
          </p:cNvSpPr>
          <p:nvPr>
            <p:ph type="sldNum" sz="quarter" idx="22"/>
          </p:nvPr>
        </p:nvSpPr>
        <p:spPr/>
        <p:txBody>
          <a:bodyPr/>
          <a:lstStyle/>
          <a:p>
            <a:fld id="{7834CDD4-D76F-4459-B025-0310E913C243}" type="slidenum">
              <a:rPr lang="en-US" smtClean="0"/>
              <a:pPr/>
              <a:t>17</a:t>
            </a:fld>
            <a:endParaRPr lang="en-US"/>
          </a:p>
        </p:txBody>
      </p:sp>
      <p:grpSp>
        <p:nvGrpSpPr>
          <p:cNvPr id="12" name="Group 4">
            <a:extLst>
              <a:ext uri="{FF2B5EF4-FFF2-40B4-BE49-F238E27FC236}">
                <a16:creationId xmlns:a16="http://schemas.microsoft.com/office/drawing/2014/main" id="{BA8D2CC8-8B48-6447-8D28-F8E4A95AA45D}"/>
              </a:ext>
            </a:extLst>
          </p:cNvPr>
          <p:cNvGrpSpPr>
            <a:grpSpLocks noChangeAspect="1"/>
          </p:cNvGrpSpPr>
          <p:nvPr/>
        </p:nvGrpSpPr>
        <p:grpSpPr bwMode="auto">
          <a:xfrm>
            <a:off x="1358229" y="2279600"/>
            <a:ext cx="979831" cy="1026133"/>
            <a:chOff x="5263" y="1789"/>
            <a:chExt cx="1566" cy="1640"/>
          </a:xfrm>
        </p:grpSpPr>
        <p:sp>
          <p:nvSpPr>
            <p:cNvPr id="13" name="Freeform 5">
              <a:extLst>
                <a:ext uri="{FF2B5EF4-FFF2-40B4-BE49-F238E27FC236}">
                  <a16:creationId xmlns:a16="http://schemas.microsoft.com/office/drawing/2014/main" id="{09D0948A-6478-334E-888E-17A917AD168F}"/>
                </a:ext>
              </a:extLst>
            </p:cNvPr>
            <p:cNvSpPr>
              <a:spLocks/>
            </p:cNvSpPr>
            <p:nvPr/>
          </p:nvSpPr>
          <p:spPr bwMode="auto">
            <a:xfrm>
              <a:off x="5744" y="2211"/>
              <a:ext cx="636" cy="739"/>
            </a:xfrm>
            <a:custGeom>
              <a:avLst/>
              <a:gdLst>
                <a:gd name="T0" fmla="*/ 318 w 636"/>
                <a:gd name="T1" fmla="*/ 0 h 739"/>
                <a:gd name="T2" fmla="*/ 636 w 636"/>
                <a:gd name="T3" fmla="*/ 185 h 739"/>
                <a:gd name="T4" fmla="*/ 636 w 636"/>
                <a:gd name="T5" fmla="*/ 554 h 739"/>
                <a:gd name="T6" fmla="*/ 318 w 636"/>
                <a:gd name="T7" fmla="*/ 739 h 739"/>
                <a:gd name="T8" fmla="*/ 0 w 636"/>
                <a:gd name="T9" fmla="*/ 554 h 739"/>
                <a:gd name="T10" fmla="*/ 0 w 636"/>
                <a:gd name="T11" fmla="*/ 185 h 739"/>
                <a:gd name="T12" fmla="*/ 318 w 636"/>
                <a:gd name="T13" fmla="*/ 0 h 739"/>
              </a:gdLst>
              <a:ahLst/>
              <a:cxnLst>
                <a:cxn ang="0">
                  <a:pos x="T0" y="T1"/>
                </a:cxn>
                <a:cxn ang="0">
                  <a:pos x="T2" y="T3"/>
                </a:cxn>
                <a:cxn ang="0">
                  <a:pos x="T4" y="T5"/>
                </a:cxn>
                <a:cxn ang="0">
                  <a:pos x="T6" y="T7"/>
                </a:cxn>
                <a:cxn ang="0">
                  <a:pos x="T8" y="T9"/>
                </a:cxn>
                <a:cxn ang="0">
                  <a:pos x="T10" y="T11"/>
                </a:cxn>
                <a:cxn ang="0">
                  <a:pos x="T12" y="T13"/>
                </a:cxn>
              </a:cxnLst>
              <a:rect l="0" t="0" r="r" b="b"/>
              <a:pathLst>
                <a:path w="636" h="739">
                  <a:moveTo>
                    <a:pt x="318" y="0"/>
                  </a:moveTo>
                  <a:lnTo>
                    <a:pt x="636" y="185"/>
                  </a:lnTo>
                  <a:lnTo>
                    <a:pt x="636" y="554"/>
                  </a:lnTo>
                  <a:lnTo>
                    <a:pt x="318" y="739"/>
                  </a:lnTo>
                  <a:lnTo>
                    <a:pt x="0" y="554"/>
                  </a:lnTo>
                  <a:lnTo>
                    <a:pt x="0" y="185"/>
                  </a:lnTo>
                  <a:lnTo>
                    <a:pt x="318" y="0"/>
                  </a:lnTo>
                  <a:close/>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6">
              <a:extLst>
                <a:ext uri="{FF2B5EF4-FFF2-40B4-BE49-F238E27FC236}">
                  <a16:creationId xmlns:a16="http://schemas.microsoft.com/office/drawing/2014/main" id="{1266D300-7329-B44D-8357-F2EC8FAF0780}"/>
                </a:ext>
              </a:extLst>
            </p:cNvPr>
            <p:cNvSpPr>
              <a:spLocks/>
            </p:cNvSpPr>
            <p:nvPr/>
          </p:nvSpPr>
          <p:spPr bwMode="auto">
            <a:xfrm>
              <a:off x="5744" y="2396"/>
              <a:ext cx="636" cy="184"/>
            </a:xfrm>
            <a:custGeom>
              <a:avLst/>
              <a:gdLst>
                <a:gd name="T0" fmla="*/ 636 w 636"/>
                <a:gd name="T1" fmla="*/ 0 h 184"/>
                <a:gd name="T2" fmla="*/ 318 w 636"/>
                <a:gd name="T3" fmla="*/ 184 h 184"/>
                <a:gd name="T4" fmla="*/ 0 w 636"/>
                <a:gd name="T5" fmla="*/ 0 h 184"/>
              </a:gdLst>
              <a:ahLst/>
              <a:cxnLst>
                <a:cxn ang="0">
                  <a:pos x="T0" y="T1"/>
                </a:cxn>
                <a:cxn ang="0">
                  <a:pos x="T2" y="T3"/>
                </a:cxn>
                <a:cxn ang="0">
                  <a:pos x="T4" y="T5"/>
                </a:cxn>
              </a:cxnLst>
              <a:rect l="0" t="0" r="r" b="b"/>
              <a:pathLst>
                <a:path w="636" h="184">
                  <a:moveTo>
                    <a:pt x="636" y="0"/>
                  </a:moveTo>
                  <a:lnTo>
                    <a:pt x="318" y="184"/>
                  </a:lnTo>
                  <a:lnTo>
                    <a:pt x="0" y="0"/>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Line 7">
              <a:extLst>
                <a:ext uri="{FF2B5EF4-FFF2-40B4-BE49-F238E27FC236}">
                  <a16:creationId xmlns:a16="http://schemas.microsoft.com/office/drawing/2014/main" id="{427DC66E-48CD-D247-AF07-CBFEE44BC96E}"/>
                </a:ext>
              </a:extLst>
            </p:cNvPr>
            <p:cNvSpPr>
              <a:spLocks noChangeShapeType="1"/>
            </p:cNvSpPr>
            <p:nvPr/>
          </p:nvSpPr>
          <p:spPr bwMode="auto">
            <a:xfrm>
              <a:off x="6062" y="2617"/>
              <a:ext cx="0" cy="52"/>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Line 8">
              <a:extLst>
                <a:ext uri="{FF2B5EF4-FFF2-40B4-BE49-F238E27FC236}">
                  <a16:creationId xmlns:a16="http://schemas.microsoft.com/office/drawing/2014/main" id="{20B28A3D-8E78-A244-BD51-F405025310A8}"/>
                </a:ext>
              </a:extLst>
            </p:cNvPr>
            <p:cNvSpPr>
              <a:spLocks noChangeShapeType="1"/>
            </p:cNvSpPr>
            <p:nvPr/>
          </p:nvSpPr>
          <p:spPr bwMode="auto">
            <a:xfrm>
              <a:off x="6062" y="2709"/>
              <a:ext cx="0" cy="52"/>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Line 9">
              <a:extLst>
                <a:ext uri="{FF2B5EF4-FFF2-40B4-BE49-F238E27FC236}">
                  <a16:creationId xmlns:a16="http://schemas.microsoft.com/office/drawing/2014/main" id="{82912221-D34C-2C4C-B929-9AF9FC50302F}"/>
                </a:ext>
              </a:extLst>
            </p:cNvPr>
            <p:cNvSpPr>
              <a:spLocks noChangeShapeType="1"/>
            </p:cNvSpPr>
            <p:nvPr/>
          </p:nvSpPr>
          <p:spPr bwMode="auto">
            <a:xfrm>
              <a:off x="6062" y="2802"/>
              <a:ext cx="0" cy="52"/>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Line 10">
              <a:extLst>
                <a:ext uri="{FF2B5EF4-FFF2-40B4-BE49-F238E27FC236}">
                  <a16:creationId xmlns:a16="http://schemas.microsoft.com/office/drawing/2014/main" id="{C6027C7F-0976-D348-8066-DA917D347B2E}"/>
                </a:ext>
              </a:extLst>
            </p:cNvPr>
            <p:cNvSpPr>
              <a:spLocks noChangeShapeType="1"/>
            </p:cNvSpPr>
            <p:nvPr/>
          </p:nvSpPr>
          <p:spPr bwMode="auto">
            <a:xfrm>
              <a:off x="6062" y="2894"/>
              <a:ext cx="0" cy="52"/>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8C5E9E38-E2D4-7944-A2E8-FAA570862713}"/>
                </a:ext>
              </a:extLst>
            </p:cNvPr>
            <p:cNvSpPr>
              <a:spLocks/>
            </p:cNvSpPr>
            <p:nvPr/>
          </p:nvSpPr>
          <p:spPr bwMode="auto">
            <a:xfrm>
              <a:off x="5402" y="1789"/>
              <a:ext cx="1307" cy="365"/>
            </a:xfrm>
            <a:custGeom>
              <a:avLst/>
              <a:gdLst>
                <a:gd name="T0" fmla="*/ 0 w 329"/>
                <a:gd name="T1" fmla="*/ 91 h 91"/>
                <a:gd name="T2" fmla="*/ 165 w 329"/>
                <a:gd name="T3" fmla="*/ 0 h 91"/>
                <a:gd name="T4" fmla="*/ 329 w 329"/>
                <a:gd name="T5" fmla="*/ 91 h 91"/>
              </a:gdLst>
              <a:ahLst/>
              <a:cxnLst>
                <a:cxn ang="0">
                  <a:pos x="T0" y="T1"/>
                </a:cxn>
                <a:cxn ang="0">
                  <a:pos x="T2" y="T3"/>
                </a:cxn>
                <a:cxn ang="0">
                  <a:pos x="T4" y="T5"/>
                </a:cxn>
              </a:cxnLst>
              <a:rect l="0" t="0" r="r" b="b"/>
              <a:pathLst>
                <a:path w="329" h="91">
                  <a:moveTo>
                    <a:pt x="0" y="91"/>
                  </a:moveTo>
                  <a:cubicBezTo>
                    <a:pt x="35" y="37"/>
                    <a:pt x="96" y="0"/>
                    <a:pt x="165" y="0"/>
                  </a:cubicBezTo>
                  <a:cubicBezTo>
                    <a:pt x="234" y="0"/>
                    <a:pt x="294" y="37"/>
                    <a:pt x="329" y="91"/>
                  </a:cubicBez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2">
              <a:extLst>
                <a:ext uri="{FF2B5EF4-FFF2-40B4-BE49-F238E27FC236}">
                  <a16:creationId xmlns:a16="http://schemas.microsoft.com/office/drawing/2014/main" id="{B91048C5-1BDC-D54C-B834-4884B0B444A1}"/>
                </a:ext>
              </a:extLst>
            </p:cNvPr>
            <p:cNvSpPr>
              <a:spLocks/>
            </p:cNvSpPr>
            <p:nvPr/>
          </p:nvSpPr>
          <p:spPr bwMode="auto">
            <a:xfrm>
              <a:off x="5283" y="2207"/>
              <a:ext cx="743" cy="1145"/>
            </a:xfrm>
            <a:custGeom>
              <a:avLst/>
              <a:gdLst>
                <a:gd name="T0" fmla="*/ 187 w 187"/>
                <a:gd name="T1" fmla="*/ 285 h 285"/>
                <a:gd name="T2" fmla="*/ 0 w 187"/>
                <a:gd name="T3" fmla="*/ 91 h 285"/>
                <a:gd name="T4" fmla="*/ 23 w 187"/>
                <a:gd name="T5" fmla="*/ 0 h 285"/>
              </a:gdLst>
              <a:ahLst/>
              <a:cxnLst>
                <a:cxn ang="0">
                  <a:pos x="T0" y="T1"/>
                </a:cxn>
                <a:cxn ang="0">
                  <a:pos x="T2" y="T3"/>
                </a:cxn>
                <a:cxn ang="0">
                  <a:pos x="T4" y="T5"/>
                </a:cxn>
              </a:cxnLst>
              <a:rect l="0" t="0" r="r" b="b"/>
              <a:pathLst>
                <a:path w="187" h="285">
                  <a:moveTo>
                    <a:pt x="187" y="285"/>
                  </a:moveTo>
                  <a:cubicBezTo>
                    <a:pt x="84" y="281"/>
                    <a:pt x="0" y="195"/>
                    <a:pt x="0" y="91"/>
                  </a:cubicBezTo>
                  <a:cubicBezTo>
                    <a:pt x="0" y="58"/>
                    <a:pt x="9" y="27"/>
                    <a:pt x="23" y="0"/>
                  </a:cubicBez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3">
              <a:extLst>
                <a:ext uri="{FF2B5EF4-FFF2-40B4-BE49-F238E27FC236}">
                  <a16:creationId xmlns:a16="http://schemas.microsoft.com/office/drawing/2014/main" id="{2E9886F6-B335-484B-87B3-25983878B808}"/>
                </a:ext>
              </a:extLst>
            </p:cNvPr>
            <p:cNvSpPr>
              <a:spLocks/>
            </p:cNvSpPr>
            <p:nvPr/>
          </p:nvSpPr>
          <p:spPr bwMode="auto">
            <a:xfrm>
              <a:off x="6086" y="2207"/>
              <a:ext cx="743" cy="1145"/>
            </a:xfrm>
            <a:custGeom>
              <a:avLst/>
              <a:gdLst>
                <a:gd name="T0" fmla="*/ 165 w 187"/>
                <a:gd name="T1" fmla="*/ 0 h 285"/>
                <a:gd name="T2" fmla="*/ 187 w 187"/>
                <a:gd name="T3" fmla="*/ 91 h 285"/>
                <a:gd name="T4" fmla="*/ 0 w 187"/>
                <a:gd name="T5" fmla="*/ 285 h 285"/>
              </a:gdLst>
              <a:ahLst/>
              <a:cxnLst>
                <a:cxn ang="0">
                  <a:pos x="T0" y="T1"/>
                </a:cxn>
                <a:cxn ang="0">
                  <a:pos x="T2" y="T3"/>
                </a:cxn>
                <a:cxn ang="0">
                  <a:pos x="T4" y="T5"/>
                </a:cxn>
              </a:cxnLst>
              <a:rect l="0" t="0" r="r" b="b"/>
              <a:pathLst>
                <a:path w="187" h="285">
                  <a:moveTo>
                    <a:pt x="165" y="0"/>
                  </a:moveTo>
                  <a:cubicBezTo>
                    <a:pt x="179" y="27"/>
                    <a:pt x="187" y="58"/>
                    <a:pt x="187" y="91"/>
                  </a:cubicBezTo>
                  <a:cubicBezTo>
                    <a:pt x="187" y="195"/>
                    <a:pt x="104" y="281"/>
                    <a:pt x="0" y="285"/>
                  </a:cubicBez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4">
              <a:extLst>
                <a:ext uri="{FF2B5EF4-FFF2-40B4-BE49-F238E27FC236}">
                  <a16:creationId xmlns:a16="http://schemas.microsoft.com/office/drawing/2014/main" id="{8EB95577-1496-1247-999E-80571D2C2BDC}"/>
                </a:ext>
              </a:extLst>
            </p:cNvPr>
            <p:cNvSpPr>
              <a:spLocks/>
            </p:cNvSpPr>
            <p:nvPr/>
          </p:nvSpPr>
          <p:spPr bwMode="auto">
            <a:xfrm>
              <a:off x="6086" y="3256"/>
              <a:ext cx="95" cy="173"/>
            </a:xfrm>
            <a:custGeom>
              <a:avLst/>
              <a:gdLst>
                <a:gd name="T0" fmla="*/ 95 w 95"/>
                <a:gd name="T1" fmla="*/ 173 h 173"/>
                <a:gd name="T2" fmla="*/ 0 w 95"/>
                <a:gd name="T3" fmla="*/ 96 h 173"/>
                <a:gd name="T4" fmla="*/ 71 w 95"/>
                <a:gd name="T5" fmla="*/ 0 h 173"/>
              </a:gdLst>
              <a:ahLst/>
              <a:cxnLst>
                <a:cxn ang="0">
                  <a:pos x="T0" y="T1"/>
                </a:cxn>
                <a:cxn ang="0">
                  <a:pos x="T2" y="T3"/>
                </a:cxn>
                <a:cxn ang="0">
                  <a:pos x="T4" y="T5"/>
                </a:cxn>
              </a:cxnLst>
              <a:rect l="0" t="0" r="r" b="b"/>
              <a:pathLst>
                <a:path w="95" h="173">
                  <a:moveTo>
                    <a:pt x="95" y="173"/>
                  </a:moveTo>
                  <a:lnTo>
                    <a:pt x="0" y="96"/>
                  </a:lnTo>
                  <a:lnTo>
                    <a:pt x="71" y="0"/>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9DF9D537-9ED1-3742-9A59-257EB9243CB9}"/>
                </a:ext>
              </a:extLst>
            </p:cNvPr>
            <p:cNvSpPr>
              <a:spLocks/>
            </p:cNvSpPr>
            <p:nvPr/>
          </p:nvSpPr>
          <p:spPr bwMode="auto">
            <a:xfrm>
              <a:off x="5263" y="2207"/>
              <a:ext cx="159" cy="112"/>
            </a:xfrm>
            <a:custGeom>
              <a:avLst/>
              <a:gdLst>
                <a:gd name="T0" fmla="*/ 0 w 159"/>
                <a:gd name="T1" fmla="*/ 48 h 112"/>
                <a:gd name="T2" fmla="*/ 112 w 159"/>
                <a:gd name="T3" fmla="*/ 0 h 112"/>
                <a:gd name="T4" fmla="*/ 159 w 159"/>
                <a:gd name="T5" fmla="*/ 112 h 112"/>
              </a:gdLst>
              <a:ahLst/>
              <a:cxnLst>
                <a:cxn ang="0">
                  <a:pos x="T0" y="T1"/>
                </a:cxn>
                <a:cxn ang="0">
                  <a:pos x="T2" y="T3"/>
                </a:cxn>
                <a:cxn ang="0">
                  <a:pos x="T4" y="T5"/>
                </a:cxn>
              </a:cxnLst>
              <a:rect l="0" t="0" r="r" b="b"/>
              <a:pathLst>
                <a:path w="159" h="112">
                  <a:moveTo>
                    <a:pt x="0" y="48"/>
                  </a:moveTo>
                  <a:lnTo>
                    <a:pt x="112" y="0"/>
                  </a:lnTo>
                  <a:lnTo>
                    <a:pt x="159" y="112"/>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5FAB3864-6676-D542-8BC3-352537AFF893}"/>
                </a:ext>
              </a:extLst>
            </p:cNvPr>
            <p:cNvSpPr>
              <a:spLocks/>
            </p:cNvSpPr>
            <p:nvPr/>
          </p:nvSpPr>
          <p:spPr bwMode="auto">
            <a:xfrm>
              <a:off x="6594" y="2038"/>
              <a:ext cx="135" cy="120"/>
            </a:xfrm>
            <a:custGeom>
              <a:avLst/>
              <a:gdLst>
                <a:gd name="T0" fmla="*/ 135 w 135"/>
                <a:gd name="T1" fmla="*/ 0 h 120"/>
                <a:gd name="T2" fmla="*/ 119 w 135"/>
                <a:gd name="T3" fmla="*/ 120 h 120"/>
                <a:gd name="T4" fmla="*/ 0 w 135"/>
                <a:gd name="T5" fmla="*/ 104 h 120"/>
              </a:gdLst>
              <a:ahLst/>
              <a:cxnLst>
                <a:cxn ang="0">
                  <a:pos x="T0" y="T1"/>
                </a:cxn>
                <a:cxn ang="0">
                  <a:pos x="T2" y="T3"/>
                </a:cxn>
                <a:cxn ang="0">
                  <a:pos x="T4" y="T5"/>
                </a:cxn>
              </a:cxnLst>
              <a:rect l="0" t="0" r="r" b="b"/>
              <a:pathLst>
                <a:path w="135" h="120">
                  <a:moveTo>
                    <a:pt x="135" y="0"/>
                  </a:moveTo>
                  <a:lnTo>
                    <a:pt x="119" y="120"/>
                  </a:lnTo>
                  <a:lnTo>
                    <a:pt x="0" y="104"/>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5" name="Group 24">
            <a:extLst>
              <a:ext uri="{FF2B5EF4-FFF2-40B4-BE49-F238E27FC236}">
                <a16:creationId xmlns:a16="http://schemas.microsoft.com/office/drawing/2014/main" id="{853DEEAA-ABBF-FB42-A91E-BCE7C465EC43}"/>
              </a:ext>
            </a:extLst>
          </p:cNvPr>
          <p:cNvGrpSpPr>
            <a:grpSpLocks noChangeAspect="1"/>
          </p:cNvGrpSpPr>
          <p:nvPr/>
        </p:nvGrpSpPr>
        <p:grpSpPr>
          <a:xfrm>
            <a:off x="4206956" y="2355935"/>
            <a:ext cx="1005840" cy="895675"/>
            <a:chOff x="5892594" y="2006150"/>
            <a:chExt cx="405524" cy="361109"/>
          </a:xfrm>
        </p:grpSpPr>
        <p:sp>
          <p:nvSpPr>
            <p:cNvPr id="26" name="Freeform: Shape 54">
              <a:extLst>
                <a:ext uri="{FF2B5EF4-FFF2-40B4-BE49-F238E27FC236}">
                  <a16:creationId xmlns:a16="http://schemas.microsoft.com/office/drawing/2014/main" id="{90B34B84-3648-4947-BEEC-F155D5FE8C4B}"/>
                </a:ext>
              </a:extLst>
            </p:cNvPr>
            <p:cNvSpPr/>
            <p:nvPr/>
          </p:nvSpPr>
          <p:spPr>
            <a:xfrm>
              <a:off x="5909008" y="2073737"/>
              <a:ext cx="93335" cy="267131"/>
            </a:xfrm>
            <a:custGeom>
              <a:avLst/>
              <a:gdLst>
                <a:gd name="connsiteX0" fmla="*/ 88507 w 93334"/>
                <a:gd name="connsiteY0" fmla="*/ 263912 h 267130"/>
                <a:gd name="connsiteX1" fmla="*/ 88507 w 93334"/>
                <a:gd name="connsiteY1" fmla="*/ 4828 h 267130"/>
                <a:gd name="connsiteX2" fmla="*/ 4828 w 93334"/>
                <a:gd name="connsiteY2" fmla="*/ 4828 h 267130"/>
                <a:gd name="connsiteX3" fmla="*/ 4828 w 93334"/>
                <a:gd name="connsiteY3" fmla="*/ 263912 h 267130"/>
              </a:gdLst>
              <a:ahLst/>
              <a:cxnLst>
                <a:cxn ang="0">
                  <a:pos x="connsiteX0" y="connsiteY0"/>
                </a:cxn>
                <a:cxn ang="0">
                  <a:pos x="connsiteX1" y="connsiteY1"/>
                </a:cxn>
                <a:cxn ang="0">
                  <a:pos x="connsiteX2" y="connsiteY2"/>
                </a:cxn>
                <a:cxn ang="0">
                  <a:pos x="connsiteX3" y="connsiteY3"/>
                </a:cxn>
              </a:cxnLst>
              <a:rect l="l" t="t" r="r" b="b"/>
              <a:pathLst>
                <a:path w="93334" h="267130">
                  <a:moveTo>
                    <a:pt x="88507" y="263912"/>
                  </a:moveTo>
                  <a:lnTo>
                    <a:pt x="88507" y="4828"/>
                  </a:lnTo>
                  <a:lnTo>
                    <a:pt x="4828" y="4828"/>
                  </a:lnTo>
                  <a:lnTo>
                    <a:pt x="4828" y="263912"/>
                  </a:lnTo>
                </a:path>
              </a:pathLst>
            </a:custGeom>
            <a:noFill/>
            <a:ln w="19050" cap="sq">
              <a:solidFill>
                <a:schemeClr val="tx2"/>
              </a:solidFill>
              <a:prstDash val="solid"/>
              <a:round/>
            </a:ln>
          </p:spPr>
          <p:txBody>
            <a:bodyPr rtlCol="0" anchor="ctr"/>
            <a:lstStyle/>
            <a:p>
              <a:endParaRPr lang="en-US" dirty="0"/>
            </a:p>
          </p:txBody>
        </p:sp>
        <p:sp>
          <p:nvSpPr>
            <p:cNvPr id="27" name="Freeform: Shape 55">
              <a:extLst>
                <a:ext uri="{FF2B5EF4-FFF2-40B4-BE49-F238E27FC236}">
                  <a16:creationId xmlns:a16="http://schemas.microsoft.com/office/drawing/2014/main" id="{FE160003-1CF8-5F4A-A6AD-E10065D86DB8}"/>
                </a:ext>
              </a:extLst>
            </p:cNvPr>
            <p:cNvSpPr/>
            <p:nvPr/>
          </p:nvSpPr>
          <p:spPr>
            <a:xfrm>
              <a:off x="6050619" y="2006150"/>
              <a:ext cx="93335" cy="334718"/>
            </a:xfrm>
            <a:custGeom>
              <a:avLst/>
              <a:gdLst>
                <a:gd name="connsiteX0" fmla="*/ 88507 w 93334"/>
                <a:gd name="connsiteY0" fmla="*/ 331500 h 334718"/>
                <a:gd name="connsiteX1" fmla="*/ 88507 w 93334"/>
                <a:gd name="connsiteY1" fmla="*/ 4828 h 334718"/>
                <a:gd name="connsiteX2" fmla="*/ 4828 w 93334"/>
                <a:gd name="connsiteY2" fmla="*/ 4828 h 334718"/>
                <a:gd name="connsiteX3" fmla="*/ 4828 w 93334"/>
                <a:gd name="connsiteY3" fmla="*/ 331500 h 334718"/>
              </a:gdLst>
              <a:ahLst/>
              <a:cxnLst>
                <a:cxn ang="0">
                  <a:pos x="connsiteX0" y="connsiteY0"/>
                </a:cxn>
                <a:cxn ang="0">
                  <a:pos x="connsiteX1" y="connsiteY1"/>
                </a:cxn>
                <a:cxn ang="0">
                  <a:pos x="connsiteX2" y="connsiteY2"/>
                </a:cxn>
                <a:cxn ang="0">
                  <a:pos x="connsiteX3" y="connsiteY3"/>
                </a:cxn>
              </a:cxnLst>
              <a:rect l="l" t="t" r="r" b="b"/>
              <a:pathLst>
                <a:path w="93334" h="334718">
                  <a:moveTo>
                    <a:pt x="88507" y="331500"/>
                  </a:moveTo>
                  <a:lnTo>
                    <a:pt x="88507" y="4828"/>
                  </a:lnTo>
                  <a:lnTo>
                    <a:pt x="4828" y="4828"/>
                  </a:lnTo>
                  <a:lnTo>
                    <a:pt x="4828" y="331500"/>
                  </a:lnTo>
                </a:path>
              </a:pathLst>
            </a:custGeom>
            <a:noFill/>
            <a:ln w="19050" cap="sq">
              <a:solidFill>
                <a:schemeClr val="tx2"/>
              </a:solidFill>
              <a:prstDash val="solid"/>
              <a:round/>
            </a:ln>
          </p:spPr>
          <p:txBody>
            <a:bodyPr rtlCol="0" anchor="ctr"/>
            <a:lstStyle/>
            <a:p>
              <a:endParaRPr lang="en-US" dirty="0"/>
            </a:p>
          </p:txBody>
        </p:sp>
        <p:sp>
          <p:nvSpPr>
            <p:cNvPr id="28" name="Freeform: Shape 56">
              <a:extLst>
                <a:ext uri="{FF2B5EF4-FFF2-40B4-BE49-F238E27FC236}">
                  <a16:creationId xmlns:a16="http://schemas.microsoft.com/office/drawing/2014/main" id="{8F795A53-F504-074A-B81E-72B6AABF3A85}"/>
                </a:ext>
              </a:extLst>
            </p:cNvPr>
            <p:cNvSpPr/>
            <p:nvPr/>
          </p:nvSpPr>
          <p:spPr>
            <a:xfrm>
              <a:off x="6192231" y="2195716"/>
              <a:ext cx="93335" cy="144830"/>
            </a:xfrm>
            <a:custGeom>
              <a:avLst/>
              <a:gdLst>
                <a:gd name="connsiteX0" fmla="*/ 88507 w 93334"/>
                <a:gd name="connsiteY0" fmla="*/ 141933 h 144830"/>
                <a:gd name="connsiteX1" fmla="*/ 88507 w 93334"/>
                <a:gd name="connsiteY1" fmla="*/ 4828 h 144830"/>
                <a:gd name="connsiteX2" fmla="*/ 4828 w 93334"/>
                <a:gd name="connsiteY2" fmla="*/ 4828 h 144830"/>
                <a:gd name="connsiteX3" fmla="*/ 4828 w 93334"/>
                <a:gd name="connsiteY3" fmla="*/ 141933 h 144830"/>
              </a:gdLst>
              <a:ahLst/>
              <a:cxnLst>
                <a:cxn ang="0">
                  <a:pos x="connsiteX0" y="connsiteY0"/>
                </a:cxn>
                <a:cxn ang="0">
                  <a:pos x="connsiteX1" y="connsiteY1"/>
                </a:cxn>
                <a:cxn ang="0">
                  <a:pos x="connsiteX2" y="connsiteY2"/>
                </a:cxn>
                <a:cxn ang="0">
                  <a:pos x="connsiteX3" y="connsiteY3"/>
                </a:cxn>
              </a:cxnLst>
              <a:rect l="l" t="t" r="r" b="b"/>
              <a:pathLst>
                <a:path w="93334" h="144830">
                  <a:moveTo>
                    <a:pt x="88507" y="141933"/>
                  </a:moveTo>
                  <a:lnTo>
                    <a:pt x="88507" y="4828"/>
                  </a:lnTo>
                  <a:lnTo>
                    <a:pt x="4828" y="4828"/>
                  </a:lnTo>
                  <a:lnTo>
                    <a:pt x="4828" y="141933"/>
                  </a:lnTo>
                </a:path>
              </a:pathLst>
            </a:custGeom>
            <a:noFill/>
            <a:ln w="19050" cap="sq">
              <a:solidFill>
                <a:schemeClr val="tx2"/>
              </a:solidFill>
              <a:prstDash val="solid"/>
              <a:round/>
            </a:ln>
          </p:spPr>
          <p:txBody>
            <a:bodyPr rtlCol="0" anchor="ctr"/>
            <a:lstStyle/>
            <a:p>
              <a:endParaRPr lang="en-US" dirty="0"/>
            </a:p>
          </p:txBody>
        </p:sp>
        <p:sp>
          <p:nvSpPr>
            <p:cNvPr id="29" name="Freeform: Shape 57">
              <a:extLst>
                <a:ext uri="{FF2B5EF4-FFF2-40B4-BE49-F238E27FC236}">
                  <a16:creationId xmlns:a16="http://schemas.microsoft.com/office/drawing/2014/main" id="{A09190E4-6EB8-014D-A9A0-B1A652385D05}"/>
                </a:ext>
              </a:extLst>
            </p:cNvPr>
            <p:cNvSpPr/>
            <p:nvPr/>
          </p:nvSpPr>
          <p:spPr>
            <a:xfrm>
              <a:off x="5892594" y="2357604"/>
              <a:ext cx="405524" cy="9655"/>
            </a:xfrm>
            <a:custGeom>
              <a:avLst/>
              <a:gdLst>
                <a:gd name="connsiteX0" fmla="*/ 401984 w 405524"/>
                <a:gd name="connsiteY0" fmla="*/ 4828 h 9655"/>
                <a:gd name="connsiteX1" fmla="*/ 4828 w 405524"/>
                <a:gd name="connsiteY1" fmla="*/ 4828 h 9655"/>
              </a:gdLst>
              <a:ahLst/>
              <a:cxnLst>
                <a:cxn ang="0">
                  <a:pos x="connsiteX0" y="connsiteY0"/>
                </a:cxn>
                <a:cxn ang="0">
                  <a:pos x="connsiteX1" y="connsiteY1"/>
                </a:cxn>
              </a:cxnLst>
              <a:rect l="l" t="t" r="r" b="b"/>
              <a:pathLst>
                <a:path w="405524" h="9655">
                  <a:moveTo>
                    <a:pt x="401984" y="4828"/>
                  </a:moveTo>
                  <a:lnTo>
                    <a:pt x="4828" y="4828"/>
                  </a:lnTo>
                </a:path>
              </a:pathLst>
            </a:custGeom>
            <a:ln w="19050" cap="sq">
              <a:solidFill>
                <a:schemeClr val="tx2"/>
              </a:solidFill>
              <a:prstDash val="solid"/>
              <a:miter/>
            </a:ln>
          </p:spPr>
          <p:txBody>
            <a:bodyPr rtlCol="0" anchor="ctr"/>
            <a:lstStyle/>
            <a:p>
              <a:endParaRPr lang="en-US" dirty="0"/>
            </a:p>
          </p:txBody>
        </p:sp>
      </p:grpSp>
      <p:grpSp>
        <p:nvGrpSpPr>
          <p:cNvPr id="30" name="Group 29">
            <a:extLst>
              <a:ext uri="{FF2B5EF4-FFF2-40B4-BE49-F238E27FC236}">
                <a16:creationId xmlns:a16="http://schemas.microsoft.com/office/drawing/2014/main" id="{7C676CAE-DF69-BF43-9152-4A520823E9A3}"/>
              </a:ext>
            </a:extLst>
          </p:cNvPr>
          <p:cNvGrpSpPr>
            <a:grpSpLocks noChangeAspect="1"/>
          </p:cNvGrpSpPr>
          <p:nvPr/>
        </p:nvGrpSpPr>
        <p:grpSpPr>
          <a:xfrm>
            <a:off x="7041401" y="2337680"/>
            <a:ext cx="1060416" cy="1091320"/>
            <a:chOff x="3330567" y="2147271"/>
            <a:chExt cx="890671" cy="916628"/>
          </a:xfrm>
        </p:grpSpPr>
        <p:sp>
          <p:nvSpPr>
            <p:cNvPr id="31" name="Freeform 5">
              <a:extLst>
                <a:ext uri="{FF2B5EF4-FFF2-40B4-BE49-F238E27FC236}">
                  <a16:creationId xmlns:a16="http://schemas.microsoft.com/office/drawing/2014/main" id="{C9C4B04C-95C6-B048-8DB4-8C24DD302C77}"/>
                </a:ext>
              </a:extLst>
            </p:cNvPr>
            <p:cNvSpPr>
              <a:spLocks/>
            </p:cNvSpPr>
            <p:nvPr/>
          </p:nvSpPr>
          <p:spPr bwMode="auto">
            <a:xfrm rot="9765413">
              <a:off x="3595508" y="2982086"/>
              <a:ext cx="77741" cy="81813"/>
            </a:xfrm>
            <a:custGeom>
              <a:avLst/>
              <a:gdLst>
                <a:gd name="T0" fmla="*/ 0 w 420"/>
                <a:gd name="T1" fmla="*/ 442 h 442"/>
                <a:gd name="T2" fmla="*/ 420 w 420"/>
                <a:gd name="T3" fmla="*/ 422 h 442"/>
                <a:gd name="T4" fmla="*/ 364 w 420"/>
                <a:gd name="T5" fmla="*/ 0 h 442"/>
              </a:gdLst>
              <a:ahLst/>
              <a:cxnLst>
                <a:cxn ang="0">
                  <a:pos x="T0" y="T1"/>
                </a:cxn>
                <a:cxn ang="0">
                  <a:pos x="T2" y="T3"/>
                </a:cxn>
                <a:cxn ang="0">
                  <a:pos x="T4" y="T5"/>
                </a:cxn>
              </a:cxnLst>
              <a:rect l="0" t="0" r="r" b="b"/>
              <a:pathLst>
                <a:path w="420" h="442">
                  <a:moveTo>
                    <a:pt x="0" y="442"/>
                  </a:moveTo>
                  <a:lnTo>
                    <a:pt x="420" y="422"/>
                  </a:lnTo>
                  <a:lnTo>
                    <a:pt x="364" y="0"/>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5">
              <a:extLst>
                <a:ext uri="{FF2B5EF4-FFF2-40B4-BE49-F238E27FC236}">
                  <a16:creationId xmlns:a16="http://schemas.microsoft.com/office/drawing/2014/main" id="{3DF9EA52-C492-A040-909B-DF70B08D3DD3}"/>
                </a:ext>
              </a:extLst>
            </p:cNvPr>
            <p:cNvSpPr>
              <a:spLocks/>
            </p:cNvSpPr>
            <p:nvPr/>
          </p:nvSpPr>
          <p:spPr bwMode="auto">
            <a:xfrm rot="942656">
              <a:off x="4077376" y="2259846"/>
              <a:ext cx="77741" cy="81813"/>
            </a:xfrm>
            <a:custGeom>
              <a:avLst/>
              <a:gdLst>
                <a:gd name="T0" fmla="*/ 0 w 420"/>
                <a:gd name="T1" fmla="*/ 442 h 442"/>
                <a:gd name="T2" fmla="*/ 420 w 420"/>
                <a:gd name="T3" fmla="*/ 422 h 442"/>
                <a:gd name="T4" fmla="*/ 364 w 420"/>
                <a:gd name="T5" fmla="*/ 0 h 442"/>
              </a:gdLst>
              <a:ahLst/>
              <a:cxnLst>
                <a:cxn ang="0">
                  <a:pos x="T0" y="T1"/>
                </a:cxn>
                <a:cxn ang="0">
                  <a:pos x="T2" y="T3"/>
                </a:cxn>
                <a:cxn ang="0">
                  <a:pos x="T4" y="T5"/>
                </a:cxn>
              </a:cxnLst>
              <a:rect l="0" t="0" r="r" b="b"/>
              <a:pathLst>
                <a:path w="420" h="442">
                  <a:moveTo>
                    <a:pt x="0" y="442"/>
                  </a:moveTo>
                  <a:lnTo>
                    <a:pt x="420" y="422"/>
                  </a:lnTo>
                  <a:lnTo>
                    <a:pt x="364" y="0"/>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Shape 45">
              <a:extLst>
                <a:ext uri="{FF2B5EF4-FFF2-40B4-BE49-F238E27FC236}">
                  <a16:creationId xmlns:a16="http://schemas.microsoft.com/office/drawing/2014/main" id="{9A34078C-5260-1748-A9B2-3F71C8FF13A9}"/>
                </a:ext>
              </a:extLst>
            </p:cNvPr>
            <p:cNvSpPr/>
            <p:nvPr/>
          </p:nvSpPr>
          <p:spPr>
            <a:xfrm>
              <a:off x="3338858" y="2676763"/>
              <a:ext cx="148150" cy="254818"/>
            </a:xfrm>
            <a:custGeom>
              <a:avLst/>
              <a:gdLst>
                <a:gd name="connsiteX0" fmla="*/ 1617 w 80461"/>
                <a:gd name="connsiteY0" fmla="*/ 1617 h 138393"/>
                <a:gd name="connsiteX1" fmla="*/ 79825 w 80461"/>
                <a:gd name="connsiteY1" fmla="*/ 139367 h 138393"/>
              </a:gdLst>
              <a:ahLst/>
              <a:cxnLst>
                <a:cxn ang="0">
                  <a:pos x="connsiteX0" y="connsiteY0"/>
                </a:cxn>
                <a:cxn ang="0">
                  <a:pos x="connsiteX1" y="connsiteY1"/>
                </a:cxn>
              </a:cxnLst>
              <a:rect l="l" t="t" r="r" b="b"/>
              <a:pathLst>
                <a:path w="80461" h="138393">
                  <a:moveTo>
                    <a:pt x="1617" y="1617"/>
                  </a:moveTo>
                  <a:cubicBezTo>
                    <a:pt x="9342" y="45066"/>
                    <a:pt x="29296" y="99458"/>
                    <a:pt x="79825" y="139367"/>
                  </a:cubicBezTo>
                </a:path>
              </a:pathLst>
            </a:custGeom>
            <a:noFill/>
            <a:ln w="19050" cap="flat">
              <a:solidFill>
                <a:schemeClr val="tx2"/>
              </a:solidFill>
              <a:prstDash val="solid"/>
              <a:round/>
            </a:ln>
          </p:spPr>
          <p:txBody>
            <a:bodyPr rtlCol="0" anchor="ctr"/>
            <a:lstStyle/>
            <a:p>
              <a:endParaRPr lang="en-US" dirty="0"/>
            </a:p>
          </p:txBody>
        </p:sp>
        <p:sp>
          <p:nvSpPr>
            <p:cNvPr id="34" name="Freeform: Shape 46">
              <a:extLst>
                <a:ext uri="{FF2B5EF4-FFF2-40B4-BE49-F238E27FC236}">
                  <a16:creationId xmlns:a16="http://schemas.microsoft.com/office/drawing/2014/main" id="{7E28BA01-F624-1444-8330-E45EB96413F6}"/>
                </a:ext>
              </a:extLst>
            </p:cNvPr>
            <p:cNvSpPr/>
            <p:nvPr/>
          </p:nvSpPr>
          <p:spPr>
            <a:xfrm>
              <a:off x="3330567" y="2198535"/>
              <a:ext cx="242965" cy="426672"/>
            </a:xfrm>
            <a:custGeom>
              <a:avLst/>
              <a:gdLst>
                <a:gd name="connsiteX0" fmla="*/ 132926 w 131956"/>
                <a:gd name="connsiteY0" fmla="*/ 1617 h 231728"/>
                <a:gd name="connsiteX1" fmla="*/ 121340 w 131956"/>
                <a:gd name="connsiteY1" fmla="*/ 8054 h 231728"/>
                <a:gd name="connsiteX2" fmla="*/ 2579 w 131956"/>
                <a:gd name="connsiteY2" fmla="*/ 191506 h 231728"/>
                <a:gd name="connsiteX3" fmla="*/ 2258 w 131956"/>
                <a:gd name="connsiteY3" fmla="*/ 230127 h 231728"/>
              </a:gdLst>
              <a:ahLst/>
              <a:cxnLst>
                <a:cxn ang="0">
                  <a:pos x="connsiteX0" y="connsiteY0"/>
                </a:cxn>
                <a:cxn ang="0">
                  <a:pos x="connsiteX1" y="connsiteY1"/>
                </a:cxn>
                <a:cxn ang="0">
                  <a:pos x="connsiteX2" y="connsiteY2"/>
                </a:cxn>
                <a:cxn ang="0">
                  <a:pos x="connsiteX3" y="connsiteY3"/>
                </a:cxn>
              </a:cxnLst>
              <a:rect l="l" t="t" r="r" b="b"/>
              <a:pathLst>
                <a:path w="131956" h="231728">
                  <a:moveTo>
                    <a:pt x="132926" y="1617"/>
                  </a:moveTo>
                  <a:cubicBezTo>
                    <a:pt x="129064" y="3548"/>
                    <a:pt x="125202" y="5801"/>
                    <a:pt x="121340" y="8054"/>
                  </a:cubicBezTo>
                  <a:cubicBezTo>
                    <a:pt x="70810" y="37342"/>
                    <a:pt x="11591" y="102998"/>
                    <a:pt x="2579" y="191506"/>
                  </a:cubicBezTo>
                  <a:cubicBezTo>
                    <a:pt x="2579" y="191506"/>
                    <a:pt x="648" y="206954"/>
                    <a:pt x="2258" y="230127"/>
                  </a:cubicBezTo>
                </a:path>
              </a:pathLst>
            </a:custGeom>
            <a:noFill/>
            <a:ln w="19050" cap="flat">
              <a:solidFill>
                <a:schemeClr val="tx2"/>
              </a:solidFill>
              <a:prstDash val="solid"/>
              <a:round/>
            </a:ln>
          </p:spPr>
          <p:txBody>
            <a:bodyPr rtlCol="0" anchor="ctr"/>
            <a:lstStyle/>
            <a:p>
              <a:endParaRPr lang="en-US" dirty="0"/>
            </a:p>
          </p:txBody>
        </p:sp>
        <p:sp>
          <p:nvSpPr>
            <p:cNvPr id="35" name="Freeform: Shape 47">
              <a:extLst>
                <a:ext uri="{FF2B5EF4-FFF2-40B4-BE49-F238E27FC236}">
                  <a16:creationId xmlns:a16="http://schemas.microsoft.com/office/drawing/2014/main" id="{E11E24D8-3C61-5A42-ADB0-A22C2E4739E8}"/>
                </a:ext>
              </a:extLst>
            </p:cNvPr>
            <p:cNvSpPr/>
            <p:nvPr/>
          </p:nvSpPr>
          <p:spPr>
            <a:xfrm>
              <a:off x="3623898" y="2147271"/>
              <a:ext cx="515562" cy="195559"/>
            </a:xfrm>
            <a:custGeom>
              <a:avLst/>
              <a:gdLst>
                <a:gd name="connsiteX0" fmla="*/ 281300 w 280004"/>
                <a:gd name="connsiteY0" fmla="*/ 105737 h 106208"/>
                <a:gd name="connsiteX1" fmla="*/ 1617 w 280004"/>
                <a:gd name="connsiteY1" fmla="*/ 16908 h 106208"/>
              </a:gdLst>
              <a:ahLst/>
              <a:cxnLst>
                <a:cxn ang="0">
                  <a:pos x="connsiteX0" y="connsiteY0"/>
                </a:cxn>
                <a:cxn ang="0">
                  <a:pos x="connsiteX1" y="connsiteY1"/>
                </a:cxn>
              </a:cxnLst>
              <a:rect l="l" t="t" r="r" b="b"/>
              <a:pathLst>
                <a:path w="280004" h="106208">
                  <a:moveTo>
                    <a:pt x="281300" y="105737"/>
                  </a:moveTo>
                  <a:cubicBezTo>
                    <a:pt x="240104" y="41368"/>
                    <a:pt x="127137" y="-30404"/>
                    <a:pt x="1617" y="16908"/>
                  </a:cubicBezTo>
                </a:path>
              </a:pathLst>
            </a:custGeom>
            <a:noFill/>
            <a:ln w="19050" cap="flat">
              <a:solidFill>
                <a:schemeClr val="tx2"/>
              </a:solidFill>
              <a:prstDash val="solid"/>
              <a:round/>
            </a:ln>
          </p:spPr>
          <p:txBody>
            <a:bodyPr rtlCol="0" anchor="ctr"/>
            <a:lstStyle/>
            <a:p>
              <a:endParaRPr lang="en-US" dirty="0"/>
            </a:p>
          </p:txBody>
        </p:sp>
        <p:sp>
          <p:nvSpPr>
            <p:cNvPr id="36" name="Freeform: Shape 48">
              <a:extLst>
                <a:ext uri="{FF2B5EF4-FFF2-40B4-BE49-F238E27FC236}">
                  <a16:creationId xmlns:a16="http://schemas.microsoft.com/office/drawing/2014/main" id="{FC82482D-DB8C-9A41-BB9B-6CC13FD766FD}"/>
                </a:ext>
              </a:extLst>
            </p:cNvPr>
            <p:cNvSpPr/>
            <p:nvPr/>
          </p:nvSpPr>
          <p:spPr>
            <a:xfrm>
              <a:off x="4197534" y="2462834"/>
              <a:ext cx="23704" cy="160002"/>
            </a:xfrm>
            <a:custGeom>
              <a:avLst/>
              <a:gdLst>
                <a:gd name="connsiteX0" fmla="*/ 12238 w 12873"/>
                <a:gd name="connsiteY0" fmla="*/ 86584 h 86898"/>
                <a:gd name="connsiteX1" fmla="*/ 1617 w 12873"/>
                <a:gd name="connsiteY1" fmla="*/ 1617 h 86898"/>
              </a:gdLst>
              <a:ahLst/>
              <a:cxnLst>
                <a:cxn ang="0">
                  <a:pos x="connsiteX0" y="connsiteY0"/>
                </a:cxn>
                <a:cxn ang="0">
                  <a:pos x="connsiteX1" y="connsiteY1"/>
                </a:cxn>
              </a:cxnLst>
              <a:rect l="l" t="t" r="r" b="b"/>
              <a:pathLst>
                <a:path w="12873" h="86898">
                  <a:moveTo>
                    <a:pt x="12238" y="86584"/>
                  </a:moveTo>
                  <a:cubicBezTo>
                    <a:pt x="13847" y="60193"/>
                    <a:pt x="10629" y="31549"/>
                    <a:pt x="1617" y="1617"/>
                  </a:cubicBezTo>
                </a:path>
              </a:pathLst>
            </a:custGeom>
            <a:noFill/>
            <a:ln w="19050" cap="flat">
              <a:solidFill>
                <a:schemeClr val="tx2"/>
              </a:solidFill>
              <a:prstDash val="solid"/>
              <a:round/>
            </a:ln>
          </p:spPr>
          <p:txBody>
            <a:bodyPr rtlCol="0" anchor="ctr"/>
            <a:lstStyle/>
            <a:p>
              <a:endParaRPr lang="en-US" dirty="0"/>
            </a:p>
          </p:txBody>
        </p:sp>
        <p:sp>
          <p:nvSpPr>
            <p:cNvPr id="37" name="Freeform: Shape 49">
              <a:extLst>
                <a:ext uri="{FF2B5EF4-FFF2-40B4-BE49-F238E27FC236}">
                  <a16:creationId xmlns:a16="http://schemas.microsoft.com/office/drawing/2014/main" id="{4C2ABC94-B383-FE41-AB5B-7F2565C5BFC9}"/>
                </a:ext>
              </a:extLst>
            </p:cNvPr>
            <p:cNvSpPr/>
            <p:nvPr/>
          </p:nvSpPr>
          <p:spPr>
            <a:xfrm>
              <a:off x="4183312" y="2655430"/>
              <a:ext cx="35557" cy="112593"/>
            </a:xfrm>
            <a:custGeom>
              <a:avLst/>
              <a:gdLst>
                <a:gd name="connsiteX0" fmla="*/ 1617 w 19310"/>
                <a:gd name="connsiteY0" fmla="*/ 60193 h 61150"/>
                <a:gd name="connsiteX1" fmla="*/ 18353 w 19310"/>
                <a:gd name="connsiteY1" fmla="*/ 1617 h 61150"/>
              </a:gdLst>
              <a:ahLst/>
              <a:cxnLst>
                <a:cxn ang="0">
                  <a:pos x="connsiteX0" y="connsiteY0"/>
                </a:cxn>
                <a:cxn ang="0">
                  <a:pos x="connsiteX1" y="connsiteY1"/>
                </a:cxn>
              </a:cxnLst>
              <a:rect l="l" t="t" r="r" b="b"/>
              <a:pathLst>
                <a:path w="19310" h="61150">
                  <a:moveTo>
                    <a:pt x="1617" y="60193"/>
                  </a:moveTo>
                  <a:cubicBezTo>
                    <a:pt x="9342" y="42170"/>
                    <a:pt x="15135" y="22537"/>
                    <a:pt x="18353" y="1617"/>
                  </a:cubicBezTo>
                </a:path>
              </a:pathLst>
            </a:custGeom>
            <a:noFill/>
            <a:ln w="19050" cap="flat">
              <a:solidFill>
                <a:schemeClr val="tx2"/>
              </a:solidFill>
              <a:prstDash val="solid"/>
              <a:round/>
            </a:ln>
          </p:spPr>
          <p:txBody>
            <a:bodyPr rtlCol="0" anchor="ctr"/>
            <a:lstStyle/>
            <a:p>
              <a:endParaRPr lang="en-US" dirty="0"/>
            </a:p>
          </p:txBody>
        </p:sp>
        <p:sp>
          <p:nvSpPr>
            <p:cNvPr id="38" name="Freeform: Shape 50">
              <a:extLst>
                <a:ext uri="{FF2B5EF4-FFF2-40B4-BE49-F238E27FC236}">
                  <a16:creationId xmlns:a16="http://schemas.microsoft.com/office/drawing/2014/main" id="{96168DB2-E5E3-C04A-BCEB-DF85CB289F79}"/>
                </a:ext>
              </a:extLst>
            </p:cNvPr>
            <p:cNvSpPr/>
            <p:nvPr/>
          </p:nvSpPr>
          <p:spPr>
            <a:xfrm>
              <a:off x="3587749" y="2804173"/>
              <a:ext cx="580748" cy="237040"/>
            </a:xfrm>
            <a:custGeom>
              <a:avLst/>
              <a:gdLst>
                <a:gd name="connsiteX0" fmla="*/ 1617 w 315407"/>
                <a:gd name="connsiteY0" fmla="*/ 106539 h 128737"/>
                <a:gd name="connsiteX1" fmla="*/ 224012 w 315407"/>
                <a:gd name="connsiteY1" fmla="*/ 95274 h 128737"/>
                <a:gd name="connsiteX2" fmla="*/ 314450 w 315407"/>
                <a:gd name="connsiteY2" fmla="*/ 1617 h 128737"/>
              </a:gdLst>
              <a:ahLst/>
              <a:cxnLst>
                <a:cxn ang="0">
                  <a:pos x="connsiteX0" y="connsiteY0"/>
                </a:cxn>
                <a:cxn ang="0">
                  <a:pos x="connsiteX1" y="connsiteY1"/>
                </a:cxn>
                <a:cxn ang="0">
                  <a:pos x="connsiteX2" y="connsiteY2"/>
                </a:cxn>
              </a:cxnLst>
              <a:rect l="l" t="t" r="r" b="b"/>
              <a:pathLst>
                <a:path w="315407" h="128737">
                  <a:moveTo>
                    <a:pt x="1617" y="106539"/>
                  </a:moveTo>
                  <a:cubicBezTo>
                    <a:pt x="62768" y="135183"/>
                    <a:pt x="141941" y="142585"/>
                    <a:pt x="224012" y="95274"/>
                  </a:cubicBezTo>
                  <a:cubicBezTo>
                    <a:pt x="255553" y="76929"/>
                    <a:pt x="290312" y="44744"/>
                    <a:pt x="314450" y="1617"/>
                  </a:cubicBezTo>
                </a:path>
              </a:pathLst>
            </a:custGeom>
            <a:noFill/>
            <a:ln w="19050" cap="flat">
              <a:solidFill>
                <a:schemeClr val="tx2"/>
              </a:solidFill>
              <a:prstDash val="solid"/>
              <a:round/>
            </a:ln>
          </p:spPr>
          <p:txBody>
            <a:bodyPr rtlCol="0" anchor="ctr"/>
            <a:lstStyle/>
            <a:p>
              <a:endParaRPr lang="en-US" dirty="0"/>
            </a:p>
          </p:txBody>
        </p:sp>
        <p:sp>
          <p:nvSpPr>
            <p:cNvPr id="39" name="Freeform: Shape 51">
              <a:extLst>
                <a:ext uri="{FF2B5EF4-FFF2-40B4-BE49-F238E27FC236}">
                  <a16:creationId xmlns:a16="http://schemas.microsoft.com/office/drawing/2014/main" id="{BD0624D6-B95F-B04E-AAE5-FB9F6EA7D713}"/>
                </a:ext>
              </a:extLst>
            </p:cNvPr>
            <p:cNvSpPr/>
            <p:nvPr/>
          </p:nvSpPr>
          <p:spPr>
            <a:xfrm>
              <a:off x="3662432" y="2365663"/>
              <a:ext cx="225188" cy="438524"/>
            </a:xfrm>
            <a:custGeom>
              <a:avLst/>
              <a:gdLst>
                <a:gd name="connsiteX0" fmla="*/ 4828 w 122300"/>
                <a:gd name="connsiteY0" fmla="*/ 177336 h 238164"/>
                <a:gd name="connsiteX1" fmla="*/ 62438 w 122300"/>
                <a:gd name="connsiteY1" fmla="*/ 234947 h 238164"/>
                <a:gd name="connsiteX2" fmla="*/ 120048 w 122300"/>
                <a:gd name="connsiteY2" fmla="*/ 177336 h 238164"/>
                <a:gd name="connsiteX3" fmla="*/ 62438 w 122300"/>
                <a:gd name="connsiteY3" fmla="*/ 120048 h 238164"/>
                <a:gd name="connsiteX4" fmla="*/ 4828 w 122300"/>
                <a:gd name="connsiteY4" fmla="*/ 62438 h 238164"/>
                <a:gd name="connsiteX5" fmla="*/ 62438 w 122300"/>
                <a:gd name="connsiteY5" fmla="*/ 4828 h 238164"/>
                <a:gd name="connsiteX6" fmla="*/ 120048 w 122300"/>
                <a:gd name="connsiteY6" fmla="*/ 62438 h 23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00" h="238164">
                  <a:moveTo>
                    <a:pt x="4828" y="177336"/>
                  </a:moveTo>
                  <a:cubicBezTo>
                    <a:pt x="4828" y="209199"/>
                    <a:pt x="30575" y="234947"/>
                    <a:pt x="62438" y="234947"/>
                  </a:cubicBezTo>
                  <a:cubicBezTo>
                    <a:pt x="94300" y="234947"/>
                    <a:pt x="120048" y="209199"/>
                    <a:pt x="120048" y="177336"/>
                  </a:cubicBezTo>
                  <a:cubicBezTo>
                    <a:pt x="120048" y="145474"/>
                    <a:pt x="93657" y="125198"/>
                    <a:pt x="62438" y="120048"/>
                  </a:cubicBezTo>
                  <a:cubicBezTo>
                    <a:pt x="31219" y="114899"/>
                    <a:pt x="4828" y="94300"/>
                    <a:pt x="4828" y="62438"/>
                  </a:cubicBezTo>
                  <a:cubicBezTo>
                    <a:pt x="4828" y="30575"/>
                    <a:pt x="30575" y="4828"/>
                    <a:pt x="62438" y="4828"/>
                  </a:cubicBezTo>
                  <a:cubicBezTo>
                    <a:pt x="94300" y="4828"/>
                    <a:pt x="120048" y="30575"/>
                    <a:pt x="120048" y="62438"/>
                  </a:cubicBezTo>
                </a:path>
              </a:pathLst>
            </a:custGeom>
            <a:noFill/>
            <a:ln w="19050" cap="flat">
              <a:solidFill>
                <a:schemeClr val="tx2"/>
              </a:solidFill>
              <a:prstDash val="solid"/>
              <a:round/>
            </a:ln>
          </p:spPr>
          <p:txBody>
            <a:bodyPr rtlCol="0" anchor="ctr"/>
            <a:lstStyle/>
            <a:p>
              <a:endParaRPr lang="en-US" dirty="0"/>
            </a:p>
          </p:txBody>
        </p:sp>
        <p:sp>
          <p:nvSpPr>
            <p:cNvPr id="40" name="Freeform: Shape 52">
              <a:extLst>
                <a:ext uri="{FF2B5EF4-FFF2-40B4-BE49-F238E27FC236}">
                  <a16:creationId xmlns:a16="http://schemas.microsoft.com/office/drawing/2014/main" id="{E0B3A0C6-7B37-DC4A-8D11-5DE6BD485DC8}"/>
                </a:ext>
              </a:extLst>
            </p:cNvPr>
            <p:cNvSpPr/>
            <p:nvPr/>
          </p:nvSpPr>
          <p:spPr>
            <a:xfrm>
              <a:off x="3777988" y="2317663"/>
              <a:ext cx="17777" cy="557044"/>
            </a:xfrm>
            <a:custGeom>
              <a:avLst/>
              <a:gdLst>
                <a:gd name="connsiteX0" fmla="*/ 4828 w 9655"/>
                <a:gd name="connsiteY0" fmla="*/ 4828 h 302533"/>
                <a:gd name="connsiteX1" fmla="*/ 4828 w 9655"/>
                <a:gd name="connsiteY1" fmla="*/ 297706 h 302533"/>
              </a:gdLst>
              <a:ahLst/>
              <a:cxnLst>
                <a:cxn ang="0">
                  <a:pos x="connsiteX0" y="connsiteY0"/>
                </a:cxn>
                <a:cxn ang="0">
                  <a:pos x="connsiteX1" y="connsiteY1"/>
                </a:cxn>
              </a:cxnLst>
              <a:rect l="l" t="t" r="r" b="b"/>
              <a:pathLst>
                <a:path w="9655" h="302533">
                  <a:moveTo>
                    <a:pt x="4828" y="4828"/>
                  </a:moveTo>
                  <a:lnTo>
                    <a:pt x="4828" y="297706"/>
                  </a:lnTo>
                </a:path>
              </a:pathLst>
            </a:custGeom>
            <a:ln w="19050" cap="flat">
              <a:solidFill>
                <a:schemeClr val="tx2"/>
              </a:solidFill>
              <a:prstDash val="solid"/>
              <a:round/>
            </a:ln>
          </p:spPr>
          <p:txBody>
            <a:bodyPr rtlCol="0" anchor="ctr"/>
            <a:lstStyle/>
            <a:p>
              <a:endParaRPr lang="en-US" dirty="0"/>
            </a:p>
          </p:txBody>
        </p:sp>
      </p:grpSp>
      <p:grpSp>
        <p:nvGrpSpPr>
          <p:cNvPr id="41" name="Group 40">
            <a:extLst>
              <a:ext uri="{FF2B5EF4-FFF2-40B4-BE49-F238E27FC236}">
                <a16:creationId xmlns:a16="http://schemas.microsoft.com/office/drawing/2014/main" id="{A1ED8C26-6BEE-9548-9CD8-2E104DAFE335}"/>
              </a:ext>
            </a:extLst>
          </p:cNvPr>
          <p:cNvGrpSpPr>
            <a:grpSpLocks noChangeAspect="1"/>
          </p:cNvGrpSpPr>
          <p:nvPr/>
        </p:nvGrpSpPr>
        <p:grpSpPr>
          <a:xfrm>
            <a:off x="9990315" y="2362087"/>
            <a:ext cx="972575" cy="1005840"/>
            <a:chOff x="1209117" y="3834890"/>
            <a:chExt cx="395225" cy="408743"/>
          </a:xfrm>
        </p:grpSpPr>
        <p:sp>
          <p:nvSpPr>
            <p:cNvPr id="42" name="Freeform: Shape 37">
              <a:extLst>
                <a:ext uri="{FF2B5EF4-FFF2-40B4-BE49-F238E27FC236}">
                  <a16:creationId xmlns:a16="http://schemas.microsoft.com/office/drawing/2014/main" id="{F72A14B6-5460-B343-A644-3C45A57DC721}"/>
                </a:ext>
              </a:extLst>
            </p:cNvPr>
            <p:cNvSpPr/>
            <p:nvPr/>
          </p:nvSpPr>
          <p:spPr>
            <a:xfrm>
              <a:off x="1209117" y="3834890"/>
              <a:ext cx="302534" cy="408743"/>
            </a:xfrm>
            <a:custGeom>
              <a:avLst/>
              <a:gdLst>
                <a:gd name="connsiteX0" fmla="*/ 298028 w 302533"/>
                <a:gd name="connsiteY0" fmla="*/ 72939 h 408742"/>
                <a:gd name="connsiteX1" fmla="*/ 298028 w 302533"/>
                <a:gd name="connsiteY1" fmla="*/ 51376 h 408742"/>
                <a:gd name="connsiteX2" fmla="*/ 286442 w 302533"/>
                <a:gd name="connsiteY2" fmla="*/ 42042 h 408742"/>
                <a:gd name="connsiteX3" fmla="*/ 158991 w 302533"/>
                <a:gd name="connsiteY3" fmla="*/ 7927 h 408742"/>
                <a:gd name="connsiteX4" fmla="*/ 144508 w 302533"/>
                <a:gd name="connsiteY4" fmla="*/ 8248 h 408742"/>
                <a:gd name="connsiteX5" fmla="*/ 16414 w 302533"/>
                <a:gd name="connsiteY5" fmla="*/ 41398 h 408742"/>
                <a:gd name="connsiteX6" fmla="*/ 4828 w 302533"/>
                <a:gd name="connsiteY6" fmla="*/ 50732 h 408742"/>
                <a:gd name="connsiteX7" fmla="*/ 4828 w 302533"/>
                <a:gd name="connsiteY7" fmla="*/ 319150 h 408742"/>
                <a:gd name="connsiteX8" fmla="*/ 9655 w 302533"/>
                <a:gd name="connsiteY8" fmla="*/ 327518 h 408742"/>
                <a:gd name="connsiteX9" fmla="*/ 146761 w 302533"/>
                <a:gd name="connsiteY9" fmla="*/ 404761 h 408742"/>
                <a:gd name="connsiteX10" fmla="*/ 156095 w 302533"/>
                <a:gd name="connsiteY10" fmla="*/ 404761 h 408742"/>
                <a:gd name="connsiteX11" fmla="*/ 293200 w 302533"/>
                <a:gd name="connsiteY11" fmla="*/ 327840 h 408742"/>
                <a:gd name="connsiteX12" fmla="*/ 298028 w 302533"/>
                <a:gd name="connsiteY12" fmla="*/ 319794 h 408742"/>
                <a:gd name="connsiteX13" fmla="*/ 298350 w 302533"/>
                <a:gd name="connsiteY13" fmla="*/ 298230 h 40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2533" h="408742">
                  <a:moveTo>
                    <a:pt x="298028" y="72939"/>
                  </a:moveTo>
                  <a:lnTo>
                    <a:pt x="298028" y="51376"/>
                  </a:lnTo>
                  <a:cubicBezTo>
                    <a:pt x="298028" y="45260"/>
                    <a:pt x="292557" y="40755"/>
                    <a:pt x="286442" y="42042"/>
                  </a:cubicBezTo>
                  <a:cubicBezTo>
                    <a:pt x="261338" y="47513"/>
                    <a:pt x="200187" y="54272"/>
                    <a:pt x="158991" y="7927"/>
                  </a:cubicBezTo>
                  <a:cubicBezTo>
                    <a:pt x="155129" y="3743"/>
                    <a:pt x="148370" y="3743"/>
                    <a:pt x="144508" y="8248"/>
                  </a:cubicBezTo>
                  <a:cubicBezTo>
                    <a:pt x="130025" y="24662"/>
                    <a:pt x="91404" y="56525"/>
                    <a:pt x="16414" y="41398"/>
                  </a:cubicBezTo>
                  <a:cubicBezTo>
                    <a:pt x="10299" y="40111"/>
                    <a:pt x="4828" y="44617"/>
                    <a:pt x="4828" y="50732"/>
                  </a:cubicBezTo>
                  <a:lnTo>
                    <a:pt x="4828" y="319150"/>
                  </a:lnTo>
                  <a:cubicBezTo>
                    <a:pt x="4828" y="322690"/>
                    <a:pt x="6759" y="325909"/>
                    <a:pt x="9655" y="327518"/>
                  </a:cubicBezTo>
                  <a:lnTo>
                    <a:pt x="146761" y="404761"/>
                  </a:lnTo>
                  <a:cubicBezTo>
                    <a:pt x="149658" y="406370"/>
                    <a:pt x="153198" y="406370"/>
                    <a:pt x="156095" y="404761"/>
                  </a:cubicBezTo>
                  <a:lnTo>
                    <a:pt x="293200" y="327840"/>
                  </a:lnTo>
                  <a:cubicBezTo>
                    <a:pt x="296097" y="326231"/>
                    <a:pt x="298028" y="323012"/>
                    <a:pt x="298028" y="319794"/>
                  </a:cubicBezTo>
                  <a:lnTo>
                    <a:pt x="298350" y="298230"/>
                  </a:lnTo>
                </a:path>
              </a:pathLst>
            </a:custGeom>
            <a:noFill/>
            <a:ln w="19050" cap="flat">
              <a:solidFill>
                <a:schemeClr val="tx2"/>
              </a:solidFill>
              <a:prstDash val="solid"/>
              <a:round/>
            </a:ln>
          </p:spPr>
          <p:txBody>
            <a:bodyPr rtlCol="0" anchor="ctr"/>
            <a:lstStyle/>
            <a:p>
              <a:endParaRPr lang="en-US" dirty="0"/>
            </a:p>
          </p:txBody>
        </p:sp>
        <p:sp>
          <p:nvSpPr>
            <p:cNvPr id="43" name="Freeform: Shape 38">
              <a:extLst>
                <a:ext uri="{FF2B5EF4-FFF2-40B4-BE49-F238E27FC236}">
                  <a16:creationId xmlns:a16="http://schemas.microsoft.com/office/drawing/2014/main" id="{19A7DFE3-9EA6-CE47-A5C9-9D1190AAE761}"/>
                </a:ext>
              </a:extLst>
            </p:cNvPr>
            <p:cNvSpPr/>
            <p:nvPr/>
          </p:nvSpPr>
          <p:spPr>
            <a:xfrm>
              <a:off x="1212014" y="4038820"/>
              <a:ext cx="193107" cy="67587"/>
            </a:xfrm>
            <a:custGeom>
              <a:avLst/>
              <a:gdLst>
                <a:gd name="connsiteX0" fmla="*/ 4828 w 193106"/>
                <a:gd name="connsiteY0" fmla="*/ 4828 h 67587"/>
                <a:gd name="connsiteX1" fmla="*/ 189245 w 193106"/>
                <a:gd name="connsiteY1" fmla="*/ 64691 h 67587"/>
              </a:gdLst>
              <a:ahLst/>
              <a:cxnLst>
                <a:cxn ang="0">
                  <a:pos x="connsiteX0" y="connsiteY0"/>
                </a:cxn>
                <a:cxn ang="0">
                  <a:pos x="connsiteX1" y="connsiteY1"/>
                </a:cxn>
              </a:cxnLst>
              <a:rect l="l" t="t" r="r" b="b"/>
              <a:pathLst>
                <a:path w="193106" h="67587">
                  <a:moveTo>
                    <a:pt x="4828" y="4828"/>
                  </a:moveTo>
                  <a:lnTo>
                    <a:pt x="189245" y="64691"/>
                  </a:lnTo>
                </a:path>
              </a:pathLst>
            </a:custGeom>
            <a:ln w="19050" cap="flat">
              <a:solidFill>
                <a:schemeClr val="tx2"/>
              </a:solidFill>
              <a:prstDash val="solid"/>
              <a:round/>
            </a:ln>
          </p:spPr>
          <p:txBody>
            <a:bodyPr rtlCol="0" anchor="ctr"/>
            <a:lstStyle/>
            <a:p>
              <a:endParaRPr lang="en-US" dirty="0"/>
            </a:p>
          </p:txBody>
        </p:sp>
        <p:sp>
          <p:nvSpPr>
            <p:cNvPr id="44" name="Freeform: Shape 39">
              <a:extLst>
                <a:ext uri="{FF2B5EF4-FFF2-40B4-BE49-F238E27FC236}">
                  <a16:creationId xmlns:a16="http://schemas.microsoft.com/office/drawing/2014/main" id="{B720A16F-4FCF-FA4D-9B6A-F4EACE0C7DCD}"/>
                </a:ext>
              </a:extLst>
            </p:cNvPr>
            <p:cNvSpPr/>
            <p:nvPr/>
          </p:nvSpPr>
          <p:spPr>
            <a:xfrm>
              <a:off x="1211370" y="3930037"/>
              <a:ext cx="183451" cy="64369"/>
            </a:xfrm>
            <a:custGeom>
              <a:avLst/>
              <a:gdLst>
                <a:gd name="connsiteX0" fmla="*/ 4828 w 183451"/>
                <a:gd name="connsiteY0" fmla="*/ 4828 h 64368"/>
                <a:gd name="connsiteX1" fmla="*/ 181198 w 183451"/>
                <a:gd name="connsiteY1" fmla="*/ 59541 h 64368"/>
              </a:gdLst>
              <a:ahLst/>
              <a:cxnLst>
                <a:cxn ang="0">
                  <a:pos x="connsiteX0" y="connsiteY0"/>
                </a:cxn>
                <a:cxn ang="0">
                  <a:pos x="connsiteX1" y="connsiteY1"/>
                </a:cxn>
              </a:cxnLst>
              <a:rect l="l" t="t" r="r" b="b"/>
              <a:pathLst>
                <a:path w="183451" h="64368">
                  <a:moveTo>
                    <a:pt x="4828" y="4828"/>
                  </a:moveTo>
                  <a:lnTo>
                    <a:pt x="181198" y="59541"/>
                  </a:lnTo>
                </a:path>
              </a:pathLst>
            </a:custGeom>
            <a:ln w="19050" cap="flat">
              <a:solidFill>
                <a:schemeClr val="tx2"/>
              </a:solidFill>
              <a:prstDash val="solid"/>
              <a:round/>
            </a:ln>
          </p:spPr>
          <p:txBody>
            <a:bodyPr rtlCol="0" anchor="ctr"/>
            <a:lstStyle/>
            <a:p>
              <a:endParaRPr lang="en-US" dirty="0"/>
            </a:p>
          </p:txBody>
        </p:sp>
        <p:sp>
          <p:nvSpPr>
            <p:cNvPr id="45" name="Freeform: Shape 40">
              <a:extLst>
                <a:ext uri="{FF2B5EF4-FFF2-40B4-BE49-F238E27FC236}">
                  <a16:creationId xmlns:a16="http://schemas.microsoft.com/office/drawing/2014/main" id="{AA814842-6F77-5041-B02D-74D51FD68FF5}"/>
                </a:ext>
              </a:extLst>
            </p:cNvPr>
            <p:cNvSpPr/>
            <p:nvPr/>
          </p:nvSpPr>
          <p:spPr>
            <a:xfrm>
              <a:off x="1411235" y="3920381"/>
              <a:ext cx="193107" cy="193107"/>
            </a:xfrm>
            <a:custGeom>
              <a:avLst/>
              <a:gdLst>
                <a:gd name="connsiteX0" fmla="*/ 188279 w 193106"/>
                <a:gd name="connsiteY0" fmla="*/ 96553 h 193106"/>
                <a:gd name="connsiteX1" fmla="*/ 96553 w 193106"/>
                <a:gd name="connsiteY1" fmla="*/ 188279 h 193106"/>
                <a:gd name="connsiteX2" fmla="*/ 4828 w 193106"/>
                <a:gd name="connsiteY2" fmla="*/ 96553 h 193106"/>
                <a:gd name="connsiteX3" fmla="*/ 96553 w 193106"/>
                <a:gd name="connsiteY3" fmla="*/ 4828 h 193106"/>
                <a:gd name="connsiteX4" fmla="*/ 188279 w 193106"/>
                <a:gd name="connsiteY4" fmla="*/ 96553 h 193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06" h="193106">
                  <a:moveTo>
                    <a:pt x="188279" y="96553"/>
                  </a:moveTo>
                  <a:cubicBezTo>
                    <a:pt x="188279" y="147212"/>
                    <a:pt x="147212" y="188279"/>
                    <a:pt x="96553" y="188279"/>
                  </a:cubicBezTo>
                  <a:cubicBezTo>
                    <a:pt x="45895" y="188279"/>
                    <a:pt x="4828" y="147212"/>
                    <a:pt x="4828" y="96553"/>
                  </a:cubicBezTo>
                  <a:cubicBezTo>
                    <a:pt x="4828" y="45895"/>
                    <a:pt x="45895" y="4828"/>
                    <a:pt x="96553" y="4828"/>
                  </a:cubicBezTo>
                  <a:cubicBezTo>
                    <a:pt x="147212" y="4828"/>
                    <a:pt x="188279" y="45895"/>
                    <a:pt x="188279" y="96553"/>
                  </a:cubicBezTo>
                  <a:close/>
                </a:path>
              </a:pathLst>
            </a:custGeom>
            <a:noFill/>
            <a:ln w="19050" cap="flat">
              <a:solidFill>
                <a:schemeClr val="tx2"/>
              </a:solidFill>
              <a:prstDash val="solid"/>
              <a:round/>
            </a:ln>
          </p:spPr>
          <p:txBody>
            <a:bodyPr rtlCol="0" anchor="ctr"/>
            <a:lstStyle/>
            <a:p>
              <a:endParaRPr lang="en-US" dirty="0"/>
            </a:p>
          </p:txBody>
        </p:sp>
        <p:sp>
          <p:nvSpPr>
            <p:cNvPr id="46" name="Freeform: Shape 41">
              <a:extLst>
                <a:ext uri="{FF2B5EF4-FFF2-40B4-BE49-F238E27FC236}">
                  <a16:creationId xmlns:a16="http://schemas.microsoft.com/office/drawing/2014/main" id="{2C39137D-EDD1-A045-913A-D24004D05C4C}"/>
                </a:ext>
              </a:extLst>
            </p:cNvPr>
            <p:cNvSpPr/>
            <p:nvPr/>
          </p:nvSpPr>
          <p:spPr>
            <a:xfrm>
              <a:off x="1454041" y="3979923"/>
              <a:ext cx="102990" cy="77243"/>
            </a:xfrm>
            <a:custGeom>
              <a:avLst/>
              <a:gdLst>
                <a:gd name="connsiteX0" fmla="*/ 4828 w 102990"/>
                <a:gd name="connsiteY0" fmla="*/ 45380 h 77242"/>
                <a:gd name="connsiteX1" fmla="*/ 32506 w 102990"/>
                <a:gd name="connsiteY1" fmla="*/ 73059 h 77242"/>
                <a:gd name="connsiteX2" fmla="*/ 100737 w 102990"/>
                <a:gd name="connsiteY2" fmla="*/ 4828 h 77242"/>
              </a:gdLst>
              <a:ahLst/>
              <a:cxnLst>
                <a:cxn ang="0">
                  <a:pos x="connsiteX0" y="connsiteY0"/>
                </a:cxn>
                <a:cxn ang="0">
                  <a:pos x="connsiteX1" y="connsiteY1"/>
                </a:cxn>
                <a:cxn ang="0">
                  <a:pos x="connsiteX2" y="connsiteY2"/>
                </a:cxn>
              </a:cxnLst>
              <a:rect l="l" t="t" r="r" b="b"/>
              <a:pathLst>
                <a:path w="102990" h="77242">
                  <a:moveTo>
                    <a:pt x="4828" y="45380"/>
                  </a:moveTo>
                  <a:lnTo>
                    <a:pt x="32506" y="73059"/>
                  </a:lnTo>
                  <a:lnTo>
                    <a:pt x="100737" y="4828"/>
                  </a:lnTo>
                </a:path>
              </a:pathLst>
            </a:custGeom>
            <a:noFill/>
            <a:ln w="19050" cap="flat">
              <a:solidFill>
                <a:schemeClr val="tx2"/>
              </a:solidFill>
              <a:prstDash val="solid"/>
              <a:round/>
            </a:ln>
          </p:spPr>
          <p:txBody>
            <a:bodyPr rtlCol="0" anchor="ctr"/>
            <a:lstStyle/>
            <a:p>
              <a:endParaRPr lang="en-US" dirty="0"/>
            </a:p>
          </p:txBody>
        </p:sp>
      </p:grpSp>
    </p:spTree>
    <p:extLst>
      <p:ext uri="{BB962C8B-B14F-4D97-AF65-F5344CB8AC3E}">
        <p14:creationId xmlns:p14="http://schemas.microsoft.com/office/powerpoint/2010/main" val="1624153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itle 1">
            <a:extLst>
              <a:ext uri="{FF2B5EF4-FFF2-40B4-BE49-F238E27FC236}">
                <a16:creationId xmlns:a16="http://schemas.microsoft.com/office/drawing/2014/main" id="{8B78E3FF-00B7-6842-B6DC-E73643C9DEA2}"/>
              </a:ext>
            </a:extLst>
          </p:cNvPr>
          <p:cNvSpPr>
            <a:spLocks noGrp="1"/>
          </p:cNvSpPr>
          <p:nvPr>
            <p:ph type="title"/>
          </p:nvPr>
        </p:nvSpPr>
        <p:spPr>
          <a:xfrm>
            <a:off x="609600" y="365547"/>
            <a:ext cx="10972800" cy="535531"/>
          </a:xfrm>
        </p:spPr>
        <p:txBody>
          <a:bodyPr/>
          <a:lstStyle/>
          <a:p>
            <a:r>
              <a:rPr lang="en-US" dirty="0">
                <a:solidFill>
                  <a:schemeClr val="tx1"/>
                </a:solidFill>
              </a:rPr>
              <a:t>Serverless Solutions</a:t>
            </a:r>
          </a:p>
        </p:txBody>
      </p:sp>
      <p:grpSp>
        <p:nvGrpSpPr>
          <p:cNvPr id="429" name="Group 300">
            <a:extLst>
              <a:ext uri="{FF2B5EF4-FFF2-40B4-BE49-F238E27FC236}">
                <a16:creationId xmlns:a16="http://schemas.microsoft.com/office/drawing/2014/main" id="{3FC67A82-73A8-0A48-8649-DDE8D9AFF608}"/>
              </a:ext>
            </a:extLst>
          </p:cNvPr>
          <p:cNvGrpSpPr>
            <a:grpSpLocks noChangeAspect="1"/>
          </p:cNvGrpSpPr>
          <p:nvPr/>
        </p:nvGrpSpPr>
        <p:grpSpPr bwMode="auto">
          <a:xfrm flipH="1" flipV="1">
            <a:off x="7864573" y="3811678"/>
            <a:ext cx="1830779" cy="2045263"/>
            <a:chOff x="-26" y="-32"/>
            <a:chExt cx="4891" cy="5464"/>
          </a:xfrm>
          <a:solidFill>
            <a:schemeClr val="bg1">
              <a:lumMod val="95000"/>
            </a:schemeClr>
          </a:solidFill>
        </p:grpSpPr>
        <p:sp>
          <p:nvSpPr>
            <p:cNvPr id="430" name="Freeform 301">
              <a:extLst>
                <a:ext uri="{FF2B5EF4-FFF2-40B4-BE49-F238E27FC236}">
                  <a16:creationId xmlns:a16="http://schemas.microsoft.com/office/drawing/2014/main" id="{772A48B3-904F-6F40-B1D6-C828AB2A8B64}"/>
                </a:ext>
              </a:extLst>
            </p:cNvPr>
            <p:cNvSpPr>
              <a:spLocks noEditPoints="1"/>
            </p:cNvSpPr>
            <p:nvPr/>
          </p:nvSpPr>
          <p:spPr bwMode="auto">
            <a:xfrm>
              <a:off x="176" y="-32"/>
              <a:ext cx="4214" cy="5241"/>
            </a:xfrm>
            <a:custGeom>
              <a:avLst/>
              <a:gdLst>
                <a:gd name="T0" fmla="*/ 724 w 2211"/>
                <a:gd name="T1" fmla="*/ 1732 h 2742"/>
                <a:gd name="T2" fmla="*/ 522 w 2211"/>
                <a:gd name="T3" fmla="*/ 1253 h 2742"/>
                <a:gd name="T4" fmla="*/ 170 w 2211"/>
                <a:gd name="T5" fmla="*/ 811 h 2742"/>
                <a:gd name="T6" fmla="*/ 313 w 2211"/>
                <a:gd name="T7" fmla="*/ 909 h 2742"/>
                <a:gd name="T8" fmla="*/ 653 w 2211"/>
                <a:gd name="T9" fmla="*/ 1309 h 2742"/>
                <a:gd name="T10" fmla="*/ 442 w 2211"/>
                <a:gd name="T11" fmla="*/ 873 h 2742"/>
                <a:gd name="T12" fmla="*/ 773 w 2211"/>
                <a:gd name="T13" fmla="*/ 1266 h 2742"/>
                <a:gd name="T14" fmla="*/ 969 w 2211"/>
                <a:gd name="T15" fmla="*/ 1717 h 2742"/>
                <a:gd name="T16" fmla="*/ 1038 w 2211"/>
                <a:gd name="T17" fmla="*/ 2005 h 2742"/>
                <a:gd name="T18" fmla="*/ 905 w 2211"/>
                <a:gd name="T19" fmla="*/ 1205 h 2742"/>
                <a:gd name="T20" fmla="*/ 631 w 2211"/>
                <a:gd name="T21" fmla="*/ 730 h 2742"/>
                <a:gd name="T22" fmla="*/ 441 w 2211"/>
                <a:gd name="T23" fmla="*/ 362 h 2742"/>
                <a:gd name="T24" fmla="*/ 665 w 2211"/>
                <a:gd name="T25" fmla="*/ 715 h 2742"/>
                <a:gd name="T26" fmla="*/ 689 w 2211"/>
                <a:gd name="T27" fmla="*/ 280 h 2742"/>
                <a:gd name="T28" fmla="*/ 781 w 2211"/>
                <a:gd name="T29" fmla="*/ 522 h 2742"/>
                <a:gd name="T30" fmla="*/ 734 w 2211"/>
                <a:gd name="T31" fmla="*/ 671 h 2742"/>
                <a:gd name="T32" fmla="*/ 876 w 2211"/>
                <a:gd name="T33" fmla="*/ 799 h 2742"/>
                <a:gd name="T34" fmla="*/ 959 w 2211"/>
                <a:gd name="T35" fmla="*/ 1198 h 2742"/>
                <a:gd name="T36" fmla="*/ 1074 w 2211"/>
                <a:gd name="T37" fmla="*/ 977 h 2742"/>
                <a:gd name="T38" fmla="*/ 1135 w 2211"/>
                <a:gd name="T39" fmla="*/ 1368 h 2742"/>
                <a:gd name="T40" fmla="*/ 1146 w 2211"/>
                <a:gd name="T41" fmla="*/ 849 h 2742"/>
                <a:gd name="T42" fmla="*/ 944 w 2211"/>
                <a:gd name="T43" fmla="*/ 53 h 2742"/>
                <a:gd name="T44" fmla="*/ 1143 w 2211"/>
                <a:gd name="T45" fmla="*/ 595 h 2742"/>
                <a:gd name="T46" fmla="*/ 1188 w 2211"/>
                <a:gd name="T47" fmla="*/ 826 h 2742"/>
                <a:gd name="T48" fmla="*/ 1463 w 2211"/>
                <a:gd name="T49" fmla="*/ 442 h 2742"/>
                <a:gd name="T50" fmla="*/ 1545 w 2211"/>
                <a:gd name="T51" fmla="*/ 264 h 2742"/>
                <a:gd name="T52" fmla="*/ 1329 w 2211"/>
                <a:gd name="T53" fmla="*/ 1228 h 2742"/>
                <a:gd name="T54" fmla="*/ 1239 w 2211"/>
                <a:gd name="T55" fmla="*/ 1608 h 2742"/>
                <a:gd name="T56" fmla="*/ 1218 w 2211"/>
                <a:gd name="T57" fmla="*/ 1835 h 2742"/>
                <a:gd name="T58" fmla="*/ 1317 w 2211"/>
                <a:gd name="T59" fmla="*/ 1466 h 2742"/>
                <a:gd name="T60" fmla="*/ 1214 w 2211"/>
                <a:gd name="T61" fmla="*/ 1919 h 2742"/>
                <a:gd name="T62" fmla="*/ 1305 w 2211"/>
                <a:gd name="T63" fmla="*/ 2118 h 2742"/>
                <a:gd name="T64" fmla="*/ 1586 w 2211"/>
                <a:gd name="T65" fmla="*/ 1547 h 2742"/>
                <a:gd name="T66" fmla="*/ 1490 w 2211"/>
                <a:gd name="T67" fmla="*/ 903 h 2742"/>
                <a:gd name="T68" fmla="*/ 1511 w 2211"/>
                <a:gd name="T69" fmla="*/ 956 h 2742"/>
                <a:gd name="T70" fmla="*/ 1554 w 2211"/>
                <a:gd name="T71" fmla="*/ 595 h 2742"/>
                <a:gd name="T72" fmla="*/ 1713 w 2211"/>
                <a:gd name="T73" fmla="*/ 738 h 2742"/>
                <a:gd name="T74" fmla="*/ 1737 w 2211"/>
                <a:gd name="T75" fmla="*/ 779 h 2742"/>
                <a:gd name="T76" fmla="*/ 1758 w 2211"/>
                <a:gd name="T77" fmla="*/ 650 h 2742"/>
                <a:gd name="T78" fmla="*/ 1639 w 2211"/>
                <a:gd name="T79" fmla="*/ 1181 h 2742"/>
                <a:gd name="T80" fmla="*/ 1779 w 2211"/>
                <a:gd name="T81" fmla="*/ 623 h 2742"/>
                <a:gd name="T82" fmla="*/ 1764 w 2211"/>
                <a:gd name="T83" fmla="*/ 882 h 2742"/>
                <a:gd name="T84" fmla="*/ 1866 w 2211"/>
                <a:gd name="T85" fmla="*/ 906 h 2742"/>
                <a:gd name="T86" fmla="*/ 2057 w 2211"/>
                <a:gd name="T87" fmla="*/ 452 h 2742"/>
                <a:gd name="T88" fmla="*/ 1922 w 2211"/>
                <a:gd name="T89" fmla="*/ 913 h 2742"/>
                <a:gd name="T90" fmla="*/ 1704 w 2211"/>
                <a:gd name="T91" fmla="*/ 1686 h 2742"/>
                <a:gd name="T92" fmla="*/ 1362 w 2211"/>
                <a:gd name="T93" fmla="*/ 2237 h 2742"/>
                <a:gd name="T94" fmla="*/ 1013 w 2211"/>
                <a:gd name="T95" fmla="*/ 1586 h 2742"/>
                <a:gd name="T96" fmla="*/ 1435 w 2211"/>
                <a:gd name="T97" fmla="*/ 144 h 2742"/>
                <a:gd name="T98" fmla="*/ 1283 w 2211"/>
                <a:gd name="T99" fmla="*/ 2022 h 2742"/>
                <a:gd name="T100" fmla="*/ 741 w 2211"/>
                <a:gd name="T101" fmla="*/ 1302 h 2742"/>
                <a:gd name="T102" fmla="*/ 1104 w 2211"/>
                <a:gd name="T103" fmla="*/ 278 h 2742"/>
                <a:gd name="T104" fmla="*/ 121 w 2211"/>
                <a:gd name="T105" fmla="*/ 780 h 2742"/>
                <a:gd name="T106" fmla="*/ 939 w 2211"/>
                <a:gd name="T107" fmla="*/ 75 h 2742"/>
                <a:gd name="T108" fmla="*/ 913 w 2211"/>
                <a:gd name="T109" fmla="*/ 764 h 2742"/>
                <a:gd name="T110" fmla="*/ 1747 w 2211"/>
                <a:gd name="T111" fmla="*/ 433 h 2742"/>
                <a:gd name="T112" fmla="*/ 470 w 2211"/>
                <a:gd name="T113" fmla="*/ 859 h 2742"/>
                <a:gd name="T114" fmla="*/ 1374 w 2211"/>
                <a:gd name="T115" fmla="*/ 1514 h 2742"/>
                <a:gd name="T116" fmla="*/ 676 w 2211"/>
                <a:gd name="T117" fmla="*/ 173 h 2742"/>
                <a:gd name="T118" fmla="*/ 1254 w 2211"/>
                <a:gd name="T119" fmla="*/ 1579 h 2742"/>
                <a:gd name="T120" fmla="*/ 1105 w 2211"/>
                <a:gd name="T121" fmla="*/ 1034 h 2742"/>
                <a:gd name="T122" fmla="*/ 1796 w 2211"/>
                <a:gd name="T123" fmla="*/ 602 h 2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1" h="2742">
                  <a:moveTo>
                    <a:pt x="1136" y="2645"/>
                  </a:moveTo>
                  <a:cubicBezTo>
                    <a:pt x="1136" y="2326"/>
                    <a:pt x="1136" y="2557"/>
                    <a:pt x="1136" y="2238"/>
                  </a:cubicBezTo>
                  <a:cubicBezTo>
                    <a:pt x="1136" y="2229"/>
                    <a:pt x="1131" y="2218"/>
                    <a:pt x="1125" y="2212"/>
                  </a:cubicBezTo>
                  <a:cubicBezTo>
                    <a:pt x="1080" y="2166"/>
                    <a:pt x="1033" y="2121"/>
                    <a:pt x="988" y="2074"/>
                  </a:cubicBezTo>
                  <a:cubicBezTo>
                    <a:pt x="978" y="2063"/>
                    <a:pt x="971" y="2045"/>
                    <a:pt x="972" y="2031"/>
                  </a:cubicBezTo>
                  <a:cubicBezTo>
                    <a:pt x="976" y="1993"/>
                    <a:pt x="963" y="1966"/>
                    <a:pt x="936" y="1941"/>
                  </a:cubicBezTo>
                  <a:cubicBezTo>
                    <a:pt x="864" y="1872"/>
                    <a:pt x="795" y="1801"/>
                    <a:pt x="724" y="1732"/>
                  </a:cubicBezTo>
                  <a:cubicBezTo>
                    <a:pt x="714" y="1721"/>
                    <a:pt x="708" y="1711"/>
                    <a:pt x="708" y="1695"/>
                  </a:cubicBezTo>
                  <a:cubicBezTo>
                    <a:pt x="709" y="1621"/>
                    <a:pt x="709" y="1547"/>
                    <a:pt x="709" y="1473"/>
                  </a:cubicBezTo>
                  <a:cubicBezTo>
                    <a:pt x="709" y="1461"/>
                    <a:pt x="706" y="1455"/>
                    <a:pt x="694" y="1449"/>
                  </a:cubicBezTo>
                  <a:cubicBezTo>
                    <a:pt x="665" y="1433"/>
                    <a:pt x="645" y="1410"/>
                    <a:pt x="641" y="1374"/>
                  </a:cubicBezTo>
                  <a:cubicBezTo>
                    <a:pt x="640" y="1365"/>
                    <a:pt x="636" y="1354"/>
                    <a:pt x="630" y="1348"/>
                  </a:cubicBezTo>
                  <a:cubicBezTo>
                    <a:pt x="600" y="1317"/>
                    <a:pt x="570" y="1288"/>
                    <a:pt x="540" y="1259"/>
                  </a:cubicBezTo>
                  <a:cubicBezTo>
                    <a:pt x="536" y="1255"/>
                    <a:pt x="528" y="1253"/>
                    <a:pt x="522" y="1253"/>
                  </a:cubicBezTo>
                  <a:cubicBezTo>
                    <a:pt x="492" y="1252"/>
                    <a:pt x="462" y="1254"/>
                    <a:pt x="432" y="1252"/>
                  </a:cubicBezTo>
                  <a:cubicBezTo>
                    <a:pt x="421" y="1251"/>
                    <a:pt x="408" y="1246"/>
                    <a:pt x="400" y="1238"/>
                  </a:cubicBezTo>
                  <a:cubicBezTo>
                    <a:pt x="360" y="1201"/>
                    <a:pt x="323" y="1162"/>
                    <a:pt x="284" y="1125"/>
                  </a:cubicBezTo>
                  <a:cubicBezTo>
                    <a:pt x="274" y="1114"/>
                    <a:pt x="268" y="1103"/>
                    <a:pt x="269" y="1088"/>
                  </a:cubicBezTo>
                  <a:cubicBezTo>
                    <a:pt x="270" y="1035"/>
                    <a:pt x="269" y="982"/>
                    <a:pt x="269" y="930"/>
                  </a:cubicBezTo>
                  <a:cubicBezTo>
                    <a:pt x="269" y="915"/>
                    <a:pt x="266" y="904"/>
                    <a:pt x="254" y="893"/>
                  </a:cubicBezTo>
                  <a:cubicBezTo>
                    <a:pt x="225" y="867"/>
                    <a:pt x="198" y="838"/>
                    <a:pt x="170" y="811"/>
                  </a:cubicBezTo>
                  <a:cubicBezTo>
                    <a:pt x="119" y="839"/>
                    <a:pt x="57" y="819"/>
                    <a:pt x="29" y="767"/>
                  </a:cubicBezTo>
                  <a:cubicBezTo>
                    <a:pt x="0" y="711"/>
                    <a:pt x="38" y="632"/>
                    <a:pt x="101" y="623"/>
                  </a:cubicBezTo>
                  <a:cubicBezTo>
                    <a:pt x="180" y="611"/>
                    <a:pt x="236" y="678"/>
                    <a:pt x="219" y="748"/>
                  </a:cubicBezTo>
                  <a:cubicBezTo>
                    <a:pt x="218" y="751"/>
                    <a:pt x="219" y="754"/>
                    <a:pt x="217" y="756"/>
                  </a:cubicBezTo>
                  <a:cubicBezTo>
                    <a:pt x="196" y="779"/>
                    <a:pt x="214" y="791"/>
                    <a:pt x="229" y="806"/>
                  </a:cubicBezTo>
                  <a:cubicBezTo>
                    <a:pt x="253" y="829"/>
                    <a:pt x="277" y="853"/>
                    <a:pt x="300" y="878"/>
                  </a:cubicBezTo>
                  <a:cubicBezTo>
                    <a:pt x="307" y="886"/>
                    <a:pt x="313" y="898"/>
                    <a:pt x="313" y="909"/>
                  </a:cubicBezTo>
                  <a:cubicBezTo>
                    <a:pt x="314" y="963"/>
                    <a:pt x="314" y="1017"/>
                    <a:pt x="313" y="1071"/>
                  </a:cubicBezTo>
                  <a:cubicBezTo>
                    <a:pt x="313" y="1086"/>
                    <a:pt x="317" y="1097"/>
                    <a:pt x="328" y="1107"/>
                  </a:cubicBezTo>
                  <a:cubicBezTo>
                    <a:pt x="360" y="1137"/>
                    <a:pt x="390" y="1169"/>
                    <a:pt x="421" y="1199"/>
                  </a:cubicBezTo>
                  <a:cubicBezTo>
                    <a:pt x="427" y="1205"/>
                    <a:pt x="436" y="1208"/>
                    <a:pt x="444" y="1209"/>
                  </a:cubicBezTo>
                  <a:cubicBezTo>
                    <a:pt x="472" y="1210"/>
                    <a:pt x="500" y="1210"/>
                    <a:pt x="528" y="1209"/>
                  </a:cubicBezTo>
                  <a:cubicBezTo>
                    <a:pt x="546" y="1208"/>
                    <a:pt x="559" y="1214"/>
                    <a:pt x="571" y="1227"/>
                  </a:cubicBezTo>
                  <a:cubicBezTo>
                    <a:pt x="597" y="1255"/>
                    <a:pt x="625" y="1281"/>
                    <a:pt x="653" y="1309"/>
                  </a:cubicBezTo>
                  <a:cubicBezTo>
                    <a:pt x="670" y="1280"/>
                    <a:pt x="697" y="1265"/>
                    <a:pt x="730" y="1258"/>
                  </a:cubicBezTo>
                  <a:cubicBezTo>
                    <a:pt x="730" y="1242"/>
                    <a:pt x="731" y="1227"/>
                    <a:pt x="730" y="1212"/>
                  </a:cubicBezTo>
                  <a:cubicBezTo>
                    <a:pt x="730" y="1206"/>
                    <a:pt x="727" y="1200"/>
                    <a:pt x="723" y="1196"/>
                  </a:cubicBezTo>
                  <a:cubicBezTo>
                    <a:pt x="675" y="1147"/>
                    <a:pt x="626" y="1099"/>
                    <a:pt x="577" y="1050"/>
                  </a:cubicBezTo>
                  <a:cubicBezTo>
                    <a:pt x="543" y="1015"/>
                    <a:pt x="507" y="981"/>
                    <a:pt x="474" y="945"/>
                  </a:cubicBezTo>
                  <a:cubicBezTo>
                    <a:pt x="466" y="938"/>
                    <a:pt x="463" y="923"/>
                    <a:pt x="464" y="911"/>
                  </a:cubicBezTo>
                  <a:cubicBezTo>
                    <a:pt x="465" y="893"/>
                    <a:pt x="460" y="881"/>
                    <a:pt x="442" y="873"/>
                  </a:cubicBezTo>
                  <a:cubicBezTo>
                    <a:pt x="401" y="855"/>
                    <a:pt x="404" y="793"/>
                    <a:pt x="439" y="774"/>
                  </a:cubicBezTo>
                  <a:cubicBezTo>
                    <a:pt x="466" y="759"/>
                    <a:pt x="501" y="765"/>
                    <a:pt x="519" y="791"/>
                  </a:cubicBezTo>
                  <a:cubicBezTo>
                    <a:pt x="535" y="815"/>
                    <a:pt x="527" y="854"/>
                    <a:pt x="503" y="871"/>
                  </a:cubicBezTo>
                  <a:cubicBezTo>
                    <a:pt x="481" y="885"/>
                    <a:pt x="477" y="919"/>
                    <a:pt x="496" y="938"/>
                  </a:cubicBezTo>
                  <a:cubicBezTo>
                    <a:pt x="573" y="1015"/>
                    <a:pt x="650" y="1093"/>
                    <a:pt x="729" y="1169"/>
                  </a:cubicBezTo>
                  <a:cubicBezTo>
                    <a:pt x="749" y="1189"/>
                    <a:pt x="755" y="1209"/>
                    <a:pt x="752" y="1234"/>
                  </a:cubicBezTo>
                  <a:cubicBezTo>
                    <a:pt x="749" y="1252"/>
                    <a:pt x="756" y="1260"/>
                    <a:pt x="773" y="1266"/>
                  </a:cubicBezTo>
                  <a:cubicBezTo>
                    <a:pt x="816" y="1279"/>
                    <a:pt x="843" y="1317"/>
                    <a:pt x="843" y="1361"/>
                  </a:cubicBezTo>
                  <a:cubicBezTo>
                    <a:pt x="842" y="1403"/>
                    <a:pt x="814" y="1442"/>
                    <a:pt x="773" y="1454"/>
                  </a:cubicBezTo>
                  <a:cubicBezTo>
                    <a:pt x="756" y="1459"/>
                    <a:pt x="752" y="1467"/>
                    <a:pt x="752" y="1484"/>
                  </a:cubicBezTo>
                  <a:cubicBezTo>
                    <a:pt x="753" y="1549"/>
                    <a:pt x="752" y="1614"/>
                    <a:pt x="753" y="1679"/>
                  </a:cubicBezTo>
                  <a:cubicBezTo>
                    <a:pt x="753" y="1689"/>
                    <a:pt x="758" y="1702"/>
                    <a:pt x="765" y="1709"/>
                  </a:cubicBezTo>
                  <a:cubicBezTo>
                    <a:pt x="832" y="1777"/>
                    <a:pt x="899" y="1844"/>
                    <a:pt x="969" y="1914"/>
                  </a:cubicBezTo>
                  <a:cubicBezTo>
                    <a:pt x="969" y="1845"/>
                    <a:pt x="969" y="1779"/>
                    <a:pt x="969" y="1717"/>
                  </a:cubicBezTo>
                  <a:cubicBezTo>
                    <a:pt x="943" y="1710"/>
                    <a:pt x="918" y="1707"/>
                    <a:pt x="894" y="1697"/>
                  </a:cubicBezTo>
                  <a:cubicBezTo>
                    <a:pt x="854" y="1681"/>
                    <a:pt x="822" y="1634"/>
                    <a:pt x="824" y="1580"/>
                  </a:cubicBezTo>
                  <a:cubicBezTo>
                    <a:pt x="826" y="1528"/>
                    <a:pt x="857" y="1486"/>
                    <a:pt x="901" y="1466"/>
                  </a:cubicBezTo>
                  <a:cubicBezTo>
                    <a:pt x="962" y="1439"/>
                    <a:pt x="1038" y="1466"/>
                    <a:pt x="1067" y="1530"/>
                  </a:cubicBezTo>
                  <a:cubicBezTo>
                    <a:pt x="1088" y="1576"/>
                    <a:pt x="1081" y="1625"/>
                    <a:pt x="1050" y="1665"/>
                  </a:cubicBezTo>
                  <a:cubicBezTo>
                    <a:pt x="1044" y="1673"/>
                    <a:pt x="1039" y="1684"/>
                    <a:pt x="1039" y="1693"/>
                  </a:cubicBezTo>
                  <a:cubicBezTo>
                    <a:pt x="1038" y="1797"/>
                    <a:pt x="1039" y="1901"/>
                    <a:pt x="1038" y="2005"/>
                  </a:cubicBezTo>
                  <a:cubicBezTo>
                    <a:pt x="1038" y="2024"/>
                    <a:pt x="1042" y="2037"/>
                    <a:pt x="1056" y="2050"/>
                  </a:cubicBezTo>
                  <a:cubicBezTo>
                    <a:pt x="1083" y="2074"/>
                    <a:pt x="1107" y="2099"/>
                    <a:pt x="1135" y="2127"/>
                  </a:cubicBezTo>
                  <a:cubicBezTo>
                    <a:pt x="1136" y="2118"/>
                    <a:pt x="1136" y="2112"/>
                    <a:pt x="1136" y="2106"/>
                  </a:cubicBezTo>
                  <a:cubicBezTo>
                    <a:pt x="1136" y="1948"/>
                    <a:pt x="1136" y="1790"/>
                    <a:pt x="1136" y="1632"/>
                  </a:cubicBezTo>
                  <a:cubicBezTo>
                    <a:pt x="1136" y="1574"/>
                    <a:pt x="1136" y="1516"/>
                    <a:pt x="1136" y="1458"/>
                  </a:cubicBezTo>
                  <a:cubicBezTo>
                    <a:pt x="1137" y="1444"/>
                    <a:pt x="1132" y="1433"/>
                    <a:pt x="1122" y="1423"/>
                  </a:cubicBezTo>
                  <a:cubicBezTo>
                    <a:pt x="1049" y="1351"/>
                    <a:pt x="977" y="1279"/>
                    <a:pt x="905" y="1205"/>
                  </a:cubicBezTo>
                  <a:cubicBezTo>
                    <a:pt x="898" y="1198"/>
                    <a:pt x="894" y="1185"/>
                    <a:pt x="893" y="1174"/>
                  </a:cubicBezTo>
                  <a:cubicBezTo>
                    <a:pt x="891" y="1143"/>
                    <a:pt x="893" y="1111"/>
                    <a:pt x="891" y="1080"/>
                  </a:cubicBezTo>
                  <a:cubicBezTo>
                    <a:pt x="890" y="1070"/>
                    <a:pt x="884" y="1058"/>
                    <a:pt x="877" y="1050"/>
                  </a:cubicBezTo>
                  <a:cubicBezTo>
                    <a:pt x="830" y="1001"/>
                    <a:pt x="783" y="953"/>
                    <a:pt x="735" y="905"/>
                  </a:cubicBezTo>
                  <a:cubicBezTo>
                    <a:pt x="718" y="888"/>
                    <a:pt x="701" y="872"/>
                    <a:pt x="684" y="855"/>
                  </a:cubicBezTo>
                  <a:cubicBezTo>
                    <a:pt x="672" y="844"/>
                    <a:pt x="662" y="833"/>
                    <a:pt x="665" y="815"/>
                  </a:cubicBezTo>
                  <a:cubicBezTo>
                    <a:pt x="672" y="779"/>
                    <a:pt x="661" y="751"/>
                    <a:pt x="631" y="730"/>
                  </a:cubicBezTo>
                  <a:cubicBezTo>
                    <a:pt x="599" y="709"/>
                    <a:pt x="588" y="678"/>
                    <a:pt x="594" y="641"/>
                  </a:cubicBezTo>
                  <a:cubicBezTo>
                    <a:pt x="598" y="615"/>
                    <a:pt x="591" y="594"/>
                    <a:pt x="570" y="574"/>
                  </a:cubicBezTo>
                  <a:cubicBezTo>
                    <a:pt x="525" y="534"/>
                    <a:pt x="485" y="489"/>
                    <a:pt x="442" y="447"/>
                  </a:cubicBezTo>
                  <a:cubicBezTo>
                    <a:pt x="438" y="443"/>
                    <a:pt x="427" y="443"/>
                    <a:pt x="422" y="445"/>
                  </a:cubicBezTo>
                  <a:cubicBezTo>
                    <a:pt x="391" y="460"/>
                    <a:pt x="357" y="451"/>
                    <a:pt x="342" y="424"/>
                  </a:cubicBezTo>
                  <a:cubicBezTo>
                    <a:pt x="328" y="399"/>
                    <a:pt x="337" y="361"/>
                    <a:pt x="361" y="346"/>
                  </a:cubicBezTo>
                  <a:cubicBezTo>
                    <a:pt x="388" y="329"/>
                    <a:pt x="425" y="334"/>
                    <a:pt x="441" y="362"/>
                  </a:cubicBezTo>
                  <a:cubicBezTo>
                    <a:pt x="449" y="375"/>
                    <a:pt x="447" y="394"/>
                    <a:pt x="449" y="410"/>
                  </a:cubicBezTo>
                  <a:cubicBezTo>
                    <a:pt x="451" y="416"/>
                    <a:pt x="451" y="424"/>
                    <a:pt x="455" y="428"/>
                  </a:cubicBezTo>
                  <a:cubicBezTo>
                    <a:pt x="506" y="480"/>
                    <a:pt x="558" y="531"/>
                    <a:pt x="609" y="583"/>
                  </a:cubicBezTo>
                  <a:cubicBezTo>
                    <a:pt x="613" y="586"/>
                    <a:pt x="615" y="593"/>
                    <a:pt x="615" y="598"/>
                  </a:cubicBezTo>
                  <a:cubicBezTo>
                    <a:pt x="616" y="608"/>
                    <a:pt x="617" y="617"/>
                    <a:pt x="616" y="626"/>
                  </a:cubicBezTo>
                  <a:cubicBezTo>
                    <a:pt x="608" y="671"/>
                    <a:pt x="623" y="705"/>
                    <a:pt x="664" y="728"/>
                  </a:cubicBezTo>
                  <a:cubicBezTo>
                    <a:pt x="664" y="724"/>
                    <a:pt x="665" y="719"/>
                    <a:pt x="665" y="715"/>
                  </a:cubicBezTo>
                  <a:cubicBezTo>
                    <a:pt x="665" y="571"/>
                    <a:pt x="665" y="428"/>
                    <a:pt x="666" y="285"/>
                  </a:cubicBezTo>
                  <a:cubicBezTo>
                    <a:pt x="666" y="273"/>
                    <a:pt x="664" y="266"/>
                    <a:pt x="651" y="261"/>
                  </a:cubicBezTo>
                  <a:cubicBezTo>
                    <a:pt x="629" y="254"/>
                    <a:pt x="616" y="231"/>
                    <a:pt x="617" y="205"/>
                  </a:cubicBezTo>
                  <a:cubicBezTo>
                    <a:pt x="618" y="185"/>
                    <a:pt x="636" y="160"/>
                    <a:pt x="655" y="154"/>
                  </a:cubicBezTo>
                  <a:cubicBezTo>
                    <a:pt x="679" y="146"/>
                    <a:pt x="705" y="153"/>
                    <a:pt x="720" y="172"/>
                  </a:cubicBezTo>
                  <a:cubicBezTo>
                    <a:pt x="745" y="203"/>
                    <a:pt x="736" y="244"/>
                    <a:pt x="700" y="262"/>
                  </a:cubicBezTo>
                  <a:cubicBezTo>
                    <a:pt x="695" y="265"/>
                    <a:pt x="689" y="274"/>
                    <a:pt x="689" y="280"/>
                  </a:cubicBezTo>
                  <a:cubicBezTo>
                    <a:pt x="689" y="458"/>
                    <a:pt x="689" y="637"/>
                    <a:pt x="690" y="816"/>
                  </a:cubicBezTo>
                  <a:cubicBezTo>
                    <a:pt x="690" y="827"/>
                    <a:pt x="700" y="838"/>
                    <a:pt x="706" y="849"/>
                  </a:cubicBezTo>
                  <a:cubicBezTo>
                    <a:pt x="708" y="848"/>
                    <a:pt x="711" y="847"/>
                    <a:pt x="713" y="846"/>
                  </a:cubicBezTo>
                  <a:cubicBezTo>
                    <a:pt x="713" y="820"/>
                    <a:pt x="713" y="794"/>
                    <a:pt x="713" y="767"/>
                  </a:cubicBezTo>
                  <a:cubicBezTo>
                    <a:pt x="713" y="715"/>
                    <a:pt x="714" y="662"/>
                    <a:pt x="713" y="609"/>
                  </a:cubicBezTo>
                  <a:cubicBezTo>
                    <a:pt x="713" y="594"/>
                    <a:pt x="716" y="583"/>
                    <a:pt x="728" y="572"/>
                  </a:cubicBezTo>
                  <a:cubicBezTo>
                    <a:pt x="746" y="556"/>
                    <a:pt x="763" y="539"/>
                    <a:pt x="781" y="522"/>
                  </a:cubicBezTo>
                  <a:cubicBezTo>
                    <a:pt x="767" y="499"/>
                    <a:pt x="763" y="478"/>
                    <a:pt x="775" y="456"/>
                  </a:cubicBezTo>
                  <a:cubicBezTo>
                    <a:pt x="788" y="433"/>
                    <a:pt x="808" y="424"/>
                    <a:pt x="834" y="427"/>
                  </a:cubicBezTo>
                  <a:cubicBezTo>
                    <a:pt x="859" y="429"/>
                    <a:pt x="873" y="444"/>
                    <a:pt x="882" y="466"/>
                  </a:cubicBezTo>
                  <a:cubicBezTo>
                    <a:pt x="892" y="489"/>
                    <a:pt x="883" y="510"/>
                    <a:pt x="867" y="526"/>
                  </a:cubicBezTo>
                  <a:cubicBezTo>
                    <a:pt x="852" y="540"/>
                    <a:pt x="832" y="548"/>
                    <a:pt x="810" y="539"/>
                  </a:cubicBezTo>
                  <a:cubicBezTo>
                    <a:pt x="801" y="535"/>
                    <a:pt x="796" y="538"/>
                    <a:pt x="788" y="544"/>
                  </a:cubicBezTo>
                  <a:cubicBezTo>
                    <a:pt x="745" y="576"/>
                    <a:pt x="729" y="616"/>
                    <a:pt x="734" y="671"/>
                  </a:cubicBezTo>
                  <a:cubicBezTo>
                    <a:pt x="739" y="731"/>
                    <a:pt x="736" y="792"/>
                    <a:pt x="735" y="853"/>
                  </a:cubicBezTo>
                  <a:cubicBezTo>
                    <a:pt x="734" y="870"/>
                    <a:pt x="740" y="881"/>
                    <a:pt x="752" y="892"/>
                  </a:cubicBezTo>
                  <a:cubicBezTo>
                    <a:pt x="795" y="934"/>
                    <a:pt x="837" y="978"/>
                    <a:pt x="880" y="1020"/>
                  </a:cubicBezTo>
                  <a:cubicBezTo>
                    <a:pt x="882" y="1023"/>
                    <a:pt x="885" y="1024"/>
                    <a:pt x="890" y="1027"/>
                  </a:cubicBezTo>
                  <a:cubicBezTo>
                    <a:pt x="891" y="1020"/>
                    <a:pt x="892" y="1015"/>
                    <a:pt x="892" y="1009"/>
                  </a:cubicBezTo>
                  <a:cubicBezTo>
                    <a:pt x="892" y="948"/>
                    <a:pt x="891" y="886"/>
                    <a:pt x="892" y="825"/>
                  </a:cubicBezTo>
                  <a:cubicBezTo>
                    <a:pt x="892" y="812"/>
                    <a:pt x="888" y="805"/>
                    <a:pt x="876" y="799"/>
                  </a:cubicBezTo>
                  <a:cubicBezTo>
                    <a:pt x="841" y="781"/>
                    <a:pt x="823" y="752"/>
                    <a:pt x="828" y="712"/>
                  </a:cubicBezTo>
                  <a:cubicBezTo>
                    <a:pt x="831" y="678"/>
                    <a:pt x="851" y="655"/>
                    <a:pt x="881" y="643"/>
                  </a:cubicBezTo>
                  <a:cubicBezTo>
                    <a:pt x="912" y="629"/>
                    <a:pt x="954" y="641"/>
                    <a:pt x="974" y="664"/>
                  </a:cubicBezTo>
                  <a:cubicBezTo>
                    <a:pt x="1014" y="708"/>
                    <a:pt x="999" y="774"/>
                    <a:pt x="954" y="795"/>
                  </a:cubicBezTo>
                  <a:cubicBezTo>
                    <a:pt x="941" y="801"/>
                    <a:pt x="936" y="810"/>
                    <a:pt x="937" y="825"/>
                  </a:cubicBezTo>
                  <a:cubicBezTo>
                    <a:pt x="937" y="931"/>
                    <a:pt x="938" y="1037"/>
                    <a:pt x="936" y="1143"/>
                  </a:cubicBezTo>
                  <a:cubicBezTo>
                    <a:pt x="936" y="1166"/>
                    <a:pt x="942" y="1182"/>
                    <a:pt x="959" y="1198"/>
                  </a:cubicBezTo>
                  <a:cubicBezTo>
                    <a:pt x="988" y="1224"/>
                    <a:pt x="1014" y="1254"/>
                    <a:pt x="1042" y="1282"/>
                  </a:cubicBezTo>
                  <a:cubicBezTo>
                    <a:pt x="1045" y="1285"/>
                    <a:pt x="1050" y="1288"/>
                    <a:pt x="1057" y="1293"/>
                  </a:cubicBezTo>
                  <a:cubicBezTo>
                    <a:pt x="1057" y="1242"/>
                    <a:pt x="1057" y="1194"/>
                    <a:pt x="1057" y="1147"/>
                  </a:cubicBezTo>
                  <a:cubicBezTo>
                    <a:pt x="1057" y="1138"/>
                    <a:pt x="1056" y="1129"/>
                    <a:pt x="1057" y="1121"/>
                  </a:cubicBezTo>
                  <a:cubicBezTo>
                    <a:pt x="1059" y="1103"/>
                    <a:pt x="1055" y="1092"/>
                    <a:pt x="1037" y="1084"/>
                  </a:cubicBezTo>
                  <a:cubicBezTo>
                    <a:pt x="1013" y="1073"/>
                    <a:pt x="1005" y="1043"/>
                    <a:pt x="1013" y="1016"/>
                  </a:cubicBezTo>
                  <a:cubicBezTo>
                    <a:pt x="1020" y="993"/>
                    <a:pt x="1047" y="976"/>
                    <a:pt x="1074" y="977"/>
                  </a:cubicBezTo>
                  <a:cubicBezTo>
                    <a:pt x="1098" y="978"/>
                    <a:pt x="1120" y="998"/>
                    <a:pt x="1126" y="1025"/>
                  </a:cubicBezTo>
                  <a:cubicBezTo>
                    <a:pt x="1131" y="1049"/>
                    <a:pt x="1118" y="1076"/>
                    <a:pt x="1096" y="1086"/>
                  </a:cubicBezTo>
                  <a:cubicBezTo>
                    <a:pt x="1083" y="1092"/>
                    <a:pt x="1079" y="1100"/>
                    <a:pt x="1079" y="1114"/>
                  </a:cubicBezTo>
                  <a:cubicBezTo>
                    <a:pt x="1080" y="1178"/>
                    <a:pt x="1079" y="1243"/>
                    <a:pt x="1079" y="1307"/>
                  </a:cubicBezTo>
                  <a:cubicBezTo>
                    <a:pt x="1079" y="1313"/>
                    <a:pt x="1081" y="1319"/>
                    <a:pt x="1085" y="1323"/>
                  </a:cubicBezTo>
                  <a:cubicBezTo>
                    <a:pt x="1100" y="1339"/>
                    <a:pt x="1116" y="1355"/>
                    <a:pt x="1132" y="1371"/>
                  </a:cubicBezTo>
                  <a:cubicBezTo>
                    <a:pt x="1133" y="1370"/>
                    <a:pt x="1135" y="1369"/>
                    <a:pt x="1135" y="1368"/>
                  </a:cubicBezTo>
                  <a:cubicBezTo>
                    <a:pt x="1127" y="1317"/>
                    <a:pt x="1169" y="1297"/>
                    <a:pt x="1196" y="1267"/>
                  </a:cubicBezTo>
                  <a:cubicBezTo>
                    <a:pt x="1221" y="1239"/>
                    <a:pt x="1249" y="1214"/>
                    <a:pt x="1276" y="1187"/>
                  </a:cubicBezTo>
                  <a:cubicBezTo>
                    <a:pt x="1280" y="1183"/>
                    <a:pt x="1283" y="1175"/>
                    <a:pt x="1283" y="1169"/>
                  </a:cubicBezTo>
                  <a:cubicBezTo>
                    <a:pt x="1283" y="1118"/>
                    <a:pt x="1283" y="1067"/>
                    <a:pt x="1282" y="1015"/>
                  </a:cubicBezTo>
                  <a:cubicBezTo>
                    <a:pt x="1282" y="1008"/>
                    <a:pt x="1278" y="1000"/>
                    <a:pt x="1273" y="995"/>
                  </a:cubicBezTo>
                  <a:cubicBezTo>
                    <a:pt x="1234" y="956"/>
                    <a:pt x="1195" y="917"/>
                    <a:pt x="1157" y="877"/>
                  </a:cubicBezTo>
                  <a:cubicBezTo>
                    <a:pt x="1150" y="870"/>
                    <a:pt x="1146" y="859"/>
                    <a:pt x="1146" y="849"/>
                  </a:cubicBezTo>
                  <a:cubicBezTo>
                    <a:pt x="1145" y="787"/>
                    <a:pt x="1145" y="725"/>
                    <a:pt x="1145" y="663"/>
                  </a:cubicBezTo>
                  <a:cubicBezTo>
                    <a:pt x="1145" y="652"/>
                    <a:pt x="1144" y="644"/>
                    <a:pt x="1134" y="636"/>
                  </a:cubicBezTo>
                  <a:cubicBezTo>
                    <a:pt x="1073" y="576"/>
                    <a:pt x="1014" y="515"/>
                    <a:pt x="953" y="455"/>
                  </a:cubicBezTo>
                  <a:cubicBezTo>
                    <a:pt x="931" y="434"/>
                    <a:pt x="917" y="413"/>
                    <a:pt x="919" y="380"/>
                  </a:cubicBezTo>
                  <a:cubicBezTo>
                    <a:pt x="923" y="320"/>
                    <a:pt x="920" y="260"/>
                    <a:pt x="920" y="201"/>
                  </a:cubicBezTo>
                  <a:cubicBezTo>
                    <a:pt x="879" y="183"/>
                    <a:pt x="857" y="153"/>
                    <a:pt x="868" y="107"/>
                  </a:cubicBezTo>
                  <a:cubicBezTo>
                    <a:pt x="877" y="73"/>
                    <a:pt x="909" y="50"/>
                    <a:pt x="944" y="53"/>
                  </a:cubicBezTo>
                  <a:cubicBezTo>
                    <a:pt x="980" y="56"/>
                    <a:pt x="1009" y="83"/>
                    <a:pt x="1013" y="117"/>
                  </a:cubicBezTo>
                  <a:cubicBezTo>
                    <a:pt x="1017" y="153"/>
                    <a:pt x="998" y="189"/>
                    <a:pt x="952" y="200"/>
                  </a:cubicBezTo>
                  <a:cubicBezTo>
                    <a:pt x="952" y="216"/>
                    <a:pt x="952" y="234"/>
                    <a:pt x="952" y="251"/>
                  </a:cubicBezTo>
                  <a:cubicBezTo>
                    <a:pt x="952" y="295"/>
                    <a:pt x="953" y="339"/>
                    <a:pt x="951" y="383"/>
                  </a:cubicBezTo>
                  <a:cubicBezTo>
                    <a:pt x="950" y="401"/>
                    <a:pt x="957" y="412"/>
                    <a:pt x="968" y="424"/>
                  </a:cubicBezTo>
                  <a:cubicBezTo>
                    <a:pt x="1025" y="480"/>
                    <a:pt x="1081" y="536"/>
                    <a:pt x="1138" y="593"/>
                  </a:cubicBezTo>
                  <a:cubicBezTo>
                    <a:pt x="1138" y="594"/>
                    <a:pt x="1140" y="594"/>
                    <a:pt x="1143" y="595"/>
                  </a:cubicBezTo>
                  <a:cubicBezTo>
                    <a:pt x="1143" y="523"/>
                    <a:pt x="1143" y="453"/>
                    <a:pt x="1143" y="385"/>
                  </a:cubicBezTo>
                  <a:cubicBezTo>
                    <a:pt x="1122" y="370"/>
                    <a:pt x="1100" y="358"/>
                    <a:pt x="1083" y="340"/>
                  </a:cubicBezTo>
                  <a:cubicBezTo>
                    <a:pt x="1044" y="301"/>
                    <a:pt x="1057" y="225"/>
                    <a:pt x="1103" y="195"/>
                  </a:cubicBezTo>
                  <a:cubicBezTo>
                    <a:pt x="1155" y="162"/>
                    <a:pt x="1218" y="176"/>
                    <a:pt x="1251" y="230"/>
                  </a:cubicBezTo>
                  <a:cubicBezTo>
                    <a:pt x="1277" y="271"/>
                    <a:pt x="1257" y="344"/>
                    <a:pt x="1213" y="364"/>
                  </a:cubicBezTo>
                  <a:cubicBezTo>
                    <a:pt x="1194" y="373"/>
                    <a:pt x="1188" y="384"/>
                    <a:pt x="1188" y="404"/>
                  </a:cubicBezTo>
                  <a:cubicBezTo>
                    <a:pt x="1189" y="545"/>
                    <a:pt x="1189" y="686"/>
                    <a:pt x="1188" y="826"/>
                  </a:cubicBezTo>
                  <a:cubicBezTo>
                    <a:pt x="1188" y="842"/>
                    <a:pt x="1192" y="853"/>
                    <a:pt x="1204" y="864"/>
                  </a:cubicBezTo>
                  <a:cubicBezTo>
                    <a:pt x="1227" y="884"/>
                    <a:pt x="1247" y="907"/>
                    <a:pt x="1268" y="928"/>
                  </a:cubicBezTo>
                  <a:cubicBezTo>
                    <a:pt x="1271" y="932"/>
                    <a:pt x="1276" y="934"/>
                    <a:pt x="1282" y="939"/>
                  </a:cubicBezTo>
                  <a:cubicBezTo>
                    <a:pt x="1282" y="931"/>
                    <a:pt x="1283" y="925"/>
                    <a:pt x="1283" y="920"/>
                  </a:cubicBezTo>
                  <a:cubicBezTo>
                    <a:pt x="1283" y="838"/>
                    <a:pt x="1286" y="756"/>
                    <a:pt x="1282" y="674"/>
                  </a:cubicBezTo>
                  <a:cubicBezTo>
                    <a:pt x="1280" y="634"/>
                    <a:pt x="1295" y="608"/>
                    <a:pt x="1322" y="583"/>
                  </a:cubicBezTo>
                  <a:cubicBezTo>
                    <a:pt x="1370" y="537"/>
                    <a:pt x="1416" y="490"/>
                    <a:pt x="1463" y="442"/>
                  </a:cubicBezTo>
                  <a:cubicBezTo>
                    <a:pt x="1466" y="439"/>
                    <a:pt x="1469" y="432"/>
                    <a:pt x="1469" y="427"/>
                  </a:cubicBezTo>
                  <a:cubicBezTo>
                    <a:pt x="1470" y="376"/>
                    <a:pt x="1470" y="324"/>
                    <a:pt x="1470" y="279"/>
                  </a:cubicBezTo>
                  <a:cubicBezTo>
                    <a:pt x="1445" y="261"/>
                    <a:pt x="1421" y="247"/>
                    <a:pt x="1402" y="229"/>
                  </a:cubicBezTo>
                  <a:cubicBezTo>
                    <a:pt x="1365" y="194"/>
                    <a:pt x="1361" y="126"/>
                    <a:pt x="1387" y="82"/>
                  </a:cubicBezTo>
                  <a:cubicBezTo>
                    <a:pt x="1419" y="25"/>
                    <a:pt x="1492" y="0"/>
                    <a:pt x="1552" y="30"/>
                  </a:cubicBezTo>
                  <a:cubicBezTo>
                    <a:pt x="1615" y="61"/>
                    <a:pt x="1643" y="133"/>
                    <a:pt x="1611" y="201"/>
                  </a:cubicBezTo>
                  <a:cubicBezTo>
                    <a:pt x="1598" y="230"/>
                    <a:pt x="1576" y="251"/>
                    <a:pt x="1545" y="264"/>
                  </a:cubicBezTo>
                  <a:cubicBezTo>
                    <a:pt x="1540" y="266"/>
                    <a:pt x="1536" y="278"/>
                    <a:pt x="1536" y="285"/>
                  </a:cubicBezTo>
                  <a:cubicBezTo>
                    <a:pt x="1536" y="327"/>
                    <a:pt x="1533" y="369"/>
                    <a:pt x="1537" y="411"/>
                  </a:cubicBezTo>
                  <a:cubicBezTo>
                    <a:pt x="1541" y="451"/>
                    <a:pt x="1523" y="478"/>
                    <a:pt x="1496" y="504"/>
                  </a:cubicBezTo>
                  <a:cubicBezTo>
                    <a:pt x="1449" y="550"/>
                    <a:pt x="1402" y="596"/>
                    <a:pt x="1356" y="643"/>
                  </a:cubicBezTo>
                  <a:cubicBezTo>
                    <a:pt x="1350" y="649"/>
                    <a:pt x="1348" y="661"/>
                    <a:pt x="1348" y="670"/>
                  </a:cubicBezTo>
                  <a:cubicBezTo>
                    <a:pt x="1347" y="840"/>
                    <a:pt x="1347" y="1010"/>
                    <a:pt x="1348" y="1180"/>
                  </a:cubicBezTo>
                  <a:cubicBezTo>
                    <a:pt x="1348" y="1199"/>
                    <a:pt x="1343" y="1214"/>
                    <a:pt x="1329" y="1228"/>
                  </a:cubicBezTo>
                  <a:cubicBezTo>
                    <a:pt x="1290" y="1266"/>
                    <a:pt x="1252" y="1304"/>
                    <a:pt x="1214" y="1343"/>
                  </a:cubicBezTo>
                  <a:cubicBezTo>
                    <a:pt x="1208" y="1348"/>
                    <a:pt x="1203" y="1357"/>
                    <a:pt x="1203" y="1365"/>
                  </a:cubicBezTo>
                  <a:cubicBezTo>
                    <a:pt x="1202" y="1515"/>
                    <a:pt x="1203" y="1665"/>
                    <a:pt x="1203" y="1819"/>
                  </a:cubicBezTo>
                  <a:cubicBezTo>
                    <a:pt x="1229" y="1793"/>
                    <a:pt x="1252" y="1770"/>
                    <a:pt x="1275" y="1746"/>
                  </a:cubicBezTo>
                  <a:cubicBezTo>
                    <a:pt x="1278" y="1743"/>
                    <a:pt x="1278" y="1737"/>
                    <a:pt x="1278" y="1733"/>
                  </a:cubicBezTo>
                  <a:cubicBezTo>
                    <a:pt x="1278" y="1702"/>
                    <a:pt x="1278" y="1671"/>
                    <a:pt x="1278" y="1647"/>
                  </a:cubicBezTo>
                  <a:cubicBezTo>
                    <a:pt x="1263" y="1632"/>
                    <a:pt x="1250" y="1621"/>
                    <a:pt x="1239" y="1608"/>
                  </a:cubicBezTo>
                  <a:cubicBezTo>
                    <a:pt x="1217" y="1580"/>
                    <a:pt x="1237" y="1542"/>
                    <a:pt x="1260" y="1529"/>
                  </a:cubicBezTo>
                  <a:cubicBezTo>
                    <a:pt x="1288" y="1514"/>
                    <a:pt x="1327" y="1525"/>
                    <a:pt x="1341" y="1553"/>
                  </a:cubicBezTo>
                  <a:cubicBezTo>
                    <a:pt x="1355" y="1582"/>
                    <a:pt x="1343" y="1621"/>
                    <a:pt x="1313" y="1633"/>
                  </a:cubicBezTo>
                  <a:cubicBezTo>
                    <a:pt x="1300" y="1639"/>
                    <a:pt x="1299" y="1646"/>
                    <a:pt x="1299" y="1657"/>
                  </a:cubicBezTo>
                  <a:cubicBezTo>
                    <a:pt x="1300" y="1682"/>
                    <a:pt x="1298" y="1708"/>
                    <a:pt x="1300" y="1733"/>
                  </a:cubicBezTo>
                  <a:cubicBezTo>
                    <a:pt x="1300" y="1748"/>
                    <a:pt x="1296" y="1760"/>
                    <a:pt x="1285" y="1770"/>
                  </a:cubicBezTo>
                  <a:cubicBezTo>
                    <a:pt x="1262" y="1791"/>
                    <a:pt x="1242" y="1815"/>
                    <a:pt x="1218" y="1835"/>
                  </a:cubicBezTo>
                  <a:cubicBezTo>
                    <a:pt x="1197" y="1852"/>
                    <a:pt x="1203" y="1873"/>
                    <a:pt x="1203" y="1898"/>
                  </a:cubicBezTo>
                  <a:cubicBezTo>
                    <a:pt x="1222" y="1879"/>
                    <a:pt x="1239" y="1863"/>
                    <a:pt x="1256" y="1846"/>
                  </a:cubicBezTo>
                  <a:cubicBezTo>
                    <a:pt x="1287" y="1815"/>
                    <a:pt x="1319" y="1784"/>
                    <a:pt x="1349" y="1751"/>
                  </a:cubicBezTo>
                  <a:cubicBezTo>
                    <a:pt x="1356" y="1744"/>
                    <a:pt x="1361" y="1733"/>
                    <a:pt x="1361" y="1724"/>
                  </a:cubicBezTo>
                  <a:cubicBezTo>
                    <a:pt x="1362" y="1667"/>
                    <a:pt x="1361" y="1610"/>
                    <a:pt x="1362" y="1554"/>
                  </a:cubicBezTo>
                  <a:cubicBezTo>
                    <a:pt x="1362" y="1543"/>
                    <a:pt x="1360" y="1536"/>
                    <a:pt x="1348" y="1531"/>
                  </a:cubicBezTo>
                  <a:cubicBezTo>
                    <a:pt x="1324" y="1520"/>
                    <a:pt x="1311" y="1490"/>
                    <a:pt x="1317" y="1466"/>
                  </a:cubicBezTo>
                  <a:cubicBezTo>
                    <a:pt x="1323" y="1439"/>
                    <a:pt x="1347" y="1421"/>
                    <a:pt x="1376" y="1422"/>
                  </a:cubicBezTo>
                  <a:cubicBezTo>
                    <a:pt x="1404" y="1422"/>
                    <a:pt x="1426" y="1442"/>
                    <a:pt x="1432" y="1471"/>
                  </a:cubicBezTo>
                  <a:cubicBezTo>
                    <a:pt x="1437" y="1494"/>
                    <a:pt x="1423" y="1520"/>
                    <a:pt x="1399" y="1531"/>
                  </a:cubicBezTo>
                  <a:cubicBezTo>
                    <a:pt x="1387" y="1535"/>
                    <a:pt x="1384" y="1542"/>
                    <a:pt x="1384" y="1554"/>
                  </a:cubicBezTo>
                  <a:cubicBezTo>
                    <a:pt x="1385" y="1612"/>
                    <a:pt x="1385" y="1671"/>
                    <a:pt x="1384" y="1730"/>
                  </a:cubicBezTo>
                  <a:cubicBezTo>
                    <a:pt x="1384" y="1740"/>
                    <a:pt x="1379" y="1753"/>
                    <a:pt x="1371" y="1761"/>
                  </a:cubicBezTo>
                  <a:cubicBezTo>
                    <a:pt x="1319" y="1814"/>
                    <a:pt x="1266" y="1866"/>
                    <a:pt x="1214" y="1919"/>
                  </a:cubicBezTo>
                  <a:cubicBezTo>
                    <a:pt x="1208" y="1925"/>
                    <a:pt x="1203" y="1934"/>
                    <a:pt x="1203" y="1941"/>
                  </a:cubicBezTo>
                  <a:cubicBezTo>
                    <a:pt x="1202" y="2085"/>
                    <a:pt x="1203" y="2229"/>
                    <a:pt x="1203" y="2379"/>
                  </a:cubicBezTo>
                  <a:cubicBezTo>
                    <a:pt x="1224" y="2358"/>
                    <a:pt x="1243" y="2340"/>
                    <a:pt x="1261" y="2322"/>
                  </a:cubicBezTo>
                  <a:cubicBezTo>
                    <a:pt x="1275" y="2308"/>
                    <a:pt x="1287" y="2292"/>
                    <a:pt x="1303" y="2279"/>
                  </a:cubicBezTo>
                  <a:cubicBezTo>
                    <a:pt x="1316" y="2269"/>
                    <a:pt x="1318" y="2258"/>
                    <a:pt x="1318" y="2243"/>
                  </a:cubicBezTo>
                  <a:cubicBezTo>
                    <a:pt x="1317" y="2208"/>
                    <a:pt x="1317" y="2174"/>
                    <a:pt x="1318" y="2139"/>
                  </a:cubicBezTo>
                  <a:cubicBezTo>
                    <a:pt x="1318" y="2129"/>
                    <a:pt x="1315" y="2123"/>
                    <a:pt x="1305" y="2118"/>
                  </a:cubicBezTo>
                  <a:cubicBezTo>
                    <a:pt x="1260" y="2099"/>
                    <a:pt x="1236" y="2065"/>
                    <a:pt x="1239" y="2015"/>
                  </a:cubicBezTo>
                  <a:cubicBezTo>
                    <a:pt x="1244" y="1945"/>
                    <a:pt x="1322" y="1900"/>
                    <a:pt x="1385" y="1933"/>
                  </a:cubicBezTo>
                  <a:cubicBezTo>
                    <a:pt x="1395" y="1938"/>
                    <a:pt x="1399" y="1938"/>
                    <a:pt x="1408" y="1929"/>
                  </a:cubicBezTo>
                  <a:cubicBezTo>
                    <a:pt x="1465" y="1871"/>
                    <a:pt x="1523" y="1813"/>
                    <a:pt x="1581" y="1755"/>
                  </a:cubicBezTo>
                  <a:cubicBezTo>
                    <a:pt x="1605" y="1731"/>
                    <a:pt x="1630" y="1706"/>
                    <a:pt x="1654" y="1682"/>
                  </a:cubicBezTo>
                  <a:cubicBezTo>
                    <a:pt x="1667" y="1668"/>
                    <a:pt x="1667" y="1660"/>
                    <a:pt x="1648" y="1654"/>
                  </a:cubicBezTo>
                  <a:cubicBezTo>
                    <a:pt x="1606" y="1639"/>
                    <a:pt x="1581" y="1596"/>
                    <a:pt x="1586" y="1547"/>
                  </a:cubicBezTo>
                  <a:cubicBezTo>
                    <a:pt x="1590" y="1512"/>
                    <a:pt x="1615" y="1478"/>
                    <a:pt x="1649" y="1468"/>
                  </a:cubicBezTo>
                  <a:cubicBezTo>
                    <a:pt x="1660" y="1464"/>
                    <a:pt x="1664" y="1459"/>
                    <a:pt x="1663" y="1448"/>
                  </a:cubicBezTo>
                  <a:cubicBezTo>
                    <a:pt x="1663" y="1404"/>
                    <a:pt x="1662" y="1360"/>
                    <a:pt x="1662" y="1316"/>
                  </a:cubicBezTo>
                  <a:cubicBezTo>
                    <a:pt x="1662" y="1293"/>
                    <a:pt x="1642" y="1285"/>
                    <a:pt x="1629" y="1272"/>
                  </a:cubicBezTo>
                  <a:cubicBezTo>
                    <a:pt x="1588" y="1228"/>
                    <a:pt x="1543" y="1186"/>
                    <a:pt x="1501" y="1143"/>
                  </a:cubicBezTo>
                  <a:cubicBezTo>
                    <a:pt x="1495" y="1136"/>
                    <a:pt x="1490" y="1124"/>
                    <a:pt x="1490" y="1115"/>
                  </a:cubicBezTo>
                  <a:cubicBezTo>
                    <a:pt x="1489" y="1044"/>
                    <a:pt x="1489" y="973"/>
                    <a:pt x="1490" y="903"/>
                  </a:cubicBezTo>
                  <a:cubicBezTo>
                    <a:pt x="1490" y="891"/>
                    <a:pt x="1488" y="884"/>
                    <a:pt x="1476" y="878"/>
                  </a:cubicBezTo>
                  <a:cubicBezTo>
                    <a:pt x="1454" y="868"/>
                    <a:pt x="1442" y="849"/>
                    <a:pt x="1443" y="825"/>
                  </a:cubicBezTo>
                  <a:cubicBezTo>
                    <a:pt x="1444" y="802"/>
                    <a:pt x="1455" y="784"/>
                    <a:pt x="1478" y="773"/>
                  </a:cubicBezTo>
                  <a:cubicBezTo>
                    <a:pt x="1505" y="761"/>
                    <a:pt x="1537" y="771"/>
                    <a:pt x="1554" y="798"/>
                  </a:cubicBezTo>
                  <a:cubicBezTo>
                    <a:pt x="1567" y="820"/>
                    <a:pt x="1562" y="858"/>
                    <a:pt x="1538" y="870"/>
                  </a:cubicBezTo>
                  <a:cubicBezTo>
                    <a:pt x="1510" y="884"/>
                    <a:pt x="1509" y="904"/>
                    <a:pt x="1511" y="928"/>
                  </a:cubicBezTo>
                  <a:cubicBezTo>
                    <a:pt x="1512" y="935"/>
                    <a:pt x="1511" y="942"/>
                    <a:pt x="1511" y="956"/>
                  </a:cubicBezTo>
                  <a:cubicBezTo>
                    <a:pt x="1530" y="938"/>
                    <a:pt x="1544" y="925"/>
                    <a:pt x="1558" y="911"/>
                  </a:cubicBezTo>
                  <a:cubicBezTo>
                    <a:pt x="1598" y="872"/>
                    <a:pt x="1637" y="832"/>
                    <a:pt x="1676" y="792"/>
                  </a:cubicBezTo>
                  <a:cubicBezTo>
                    <a:pt x="1686" y="783"/>
                    <a:pt x="1691" y="774"/>
                    <a:pt x="1691" y="760"/>
                  </a:cubicBezTo>
                  <a:cubicBezTo>
                    <a:pt x="1689" y="730"/>
                    <a:pt x="1691" y="701"/>
                    <a:pt x="1690" y="672"/>
                  </a:cubicBezTo>
                  <a:cubicBezTo>
                    <a:pt x="1689" y="663"/>
                    <a:pt x="1685" y="652"/>
                    <a:pt x="1680" y="645"/>
                  </a:cubicBezTo>
                  <a:cubicBezTo>
                    <a:pt x="1666" y="628"/>
                    <a:pt x="1650" y="612"/>
                    <a:pt x="1636" y="596"/>
                  </a:cubicBezTo>
                  <a:cubicBezTo>
                    <a:pt x="1601" y="615"/>
                    <a:pt x="1576" y="614"/>
                    <a:pt x="1554" y="595"/>
                  </a:cubicBezTo>
                  <a:cubicBezTo>
                    <a:pt x="1531" y="575"/>
                    <a:pt x="1530" y="534"/>
                    <a:pt x="1554" y="511"/>
                  </a:cubicBezTo>
                  <a:cubicBezTo>
                    <a:pt x="1577" y="488"/>
                    <a:pt x="1616" y="489"/>
                    <a:pt x="1637" y="513"/>
                  </a:cubicBezTo>
                  <a:cubicBezTo>
                    <a:pt x="1652" y="529"/>
                    <a:pt x="1654" y="546"/>
                    <a:pt x="1652" y="566"/>
                  </a:cubicBezTo>
                  <a:cubicBezTo>
                    <a:pt x="1651" y="575"/>
                    <a:pt x="1656" y="586"/>
                    <a:pt x="1661" y="594"/>
                  </a:cubicBezTo>
                  <a:cubicBezTo>
                    <a:pt x="1666" y="603"/>
                    <a:pt x="1674" y="611"/>
                    <a:pt x="1683" y="617"/>
                  </a:cubicBezTo>
                  <a:cubicBezTo>
                    <a:pt x="1710" y="635"/>
                    <a:pt x="1716" y="662"/>
                    <a:pt x="1713" y="693"/>
                  </a:cubicBezTo>
                  <a:cubicBezTo>
                    <a:pt x="1711" y="708"/>
                    <a:pt x="1710" y="724"/>
                    <a:pt x="1713" y="738"/>
                  </a:cubicBezTo>
                  <a:cubicBezTo>
                    <a:pt x="1719" y="775"/>
                    <a:pt x="1703" y="799"/>
                    <a:pt x="1678" y="823"/>
                  </a:cubicBezTo>
                  <a:cubicBezTo>
                    <a:pt x="1624" y="874"/>
                    <a:pt x="1571" y="926"/>
                    <a:pt x="1520" y="980"/>
                  </a:cubicBezTo>
                  <a:cubicBezTo>
                    <a:pt x="1511" y="989"/>
                    <a:pt x="1512" y="1006"/>
                    <a:pt x="1509" y="1019"/>
                  </a:cubicBezTo>
                  <a:cubicBezTo>
                    <a:pt x="1512" y="1021"/>
                    <a:pt x="1515" y="1022"/>
                    <a:pt x="1518" y="1024"/>
                  </a:cubicBezTo>
                  <a:cubicBezTo>
                    <a:pt x="1540" y="1000"/>
                    <a:pt x="1562" y="976"/>
                    <a:pt x="1586" y="952"/>
                  </a:cubicBezTo>
                  <a:cubicBezTo>
                    <a:pt x="1630" y="908"/>
                    <a:pt x="1675" y="863"/>
                    <a:pt x="1720" y="819"/>
                  </a:cubicBezTo>
                  <a:cubicBezTo>
                    <a:pt x="1731" y="807"/>
                    <a:pt x="1737" y="796"/>
                    <a:pt x="1737" y="779"/>
                  </a:cubicBezTo>
                  <a:cubicBezTo>
                    <a:pt x="1736" y="702"/>
                    <a:pt x="1736" y="625"/>
                    <a:pt x="1737" y="549"/>
                  </a:cubicBezTo>
                  <a:cubicBezTo>
                    <a:pt x="1737" y="535"/>
                    <a:pt x="1734" y="526"/>
                    <a:pt x="1719" y="520"/>
                  </a:cubicBezTo>
                  <a:cubicBezTo>
                    <a:pt x="1691" y="509"/>
                    <a:pt x="1681" y="469"/>
                    <a:pt x="1697" y="440"/>
                  </a:cubicBezTo>
                  <a:cubicBezTo>
                    <a:pt x="1711" y="414"/>
                    <a:pt x="1750" y="403"/>
                    <a:pt x="1775" y="419"/>
                  </a:cubicBezTo>
                  <a:cubicBezTo>
                    <a:pt x="1797" y="432"/>
                    <a:pt x="1807" y="450"/>
                    <a:pt x="1805" y="475"/>
                  </a:cubicBezTo>
                  <a:cubicBezTo>
                    <a:pt x="1803" y="501"/>
                    <a:pt x="1792" y="514"/>
                    <a:pt x="1758" y="529"/>
                  </a:cubicBezTo>
                  <a:cubicBezTo>
                    <a:pt x="1758" y="569"/>
                    <a:pt x="1758" y="609"/>
                    <a:pt x="1758" y="650"/>
                  </a:cubicBezTo>
                  <a:cubicBezTo>
                    <a:pt x="1758" y="698"/>
                    <a:pt x="1758" y="746"/>
                    <a:pt x="1757" y="793"/>
                  </a:cubicBezTo>
                  <a:cubicBezTo>
                    <a:pt x="1757" y="804"/>
                    <a:pt x="1751" y="816"/>
                    <a:pt x="1743" y="824"/>
                  </a:cubicBezTo>
                  <a:cubicBezTo>
                    <a:pt x="1669" y="900"/>
                    <a:pt x="1593" y="975"/>
                    <a:pt x="1518" y="1051"/>
                  </a:cubicBezTo>
                  <a:cubicBezTo>
                    <a:pt x="1514" y="1055"/>
                    <a:pt x="1512" y="1061"/>
                    <a:pt x="1511" y="1067"/>
                  </a:cubicBezTo>
                  <a:cubicBezTo>
                    <a:pt x="1509" y="1100"/>
                    <a:pt x="1512" y="1129"/>
                    <a:pt x="1542" y="1155"/>
                  </a:cubicBezTo>
                  <a:cubicBezTo>
                    <a:pt x="1583" y="1189"/>
                    <a:pt x="1619" y="1231"/>
                    <a:pt x="1660" y="1269"/>
                  </a:cubicBezTo>
                  <a:cubicBezTo>
                    <a:pt x="1660" y="1237"/>
                    <a:pt x="1673" y="1204"/>
                    <a:pt x="1639" y="1181"/>
                  </a:cubicBezTo>
                  <a:cubicBezTo>
                    <a:pt x="1636" y="1180"/>
                    <a:pt x="1635" y="1177"/>
                    <a:pt x="1633" y="1175"/>
                  </a:cubicBezTo>
                  <a:cubicBezTo>
                    <a:pt x="1585" y="1144"/>
                    <a:pt x="1574" y="1099"/>
                    <a:pt x="1583" y="1046"/>
                  </a:cubicBezTo>
                  <a:cubicBezTo>
                    <a:pt x="1584" y="1037"/>
                    <a:pt x="1588" y="1027"/>
                    <a:pt x="1594" y="1020"/>
                  </a:cubicBezTo>
                  <a:cubicBezTo>
                    <a:pt x="1649" y="964"/>
                    <a:pt x="1705" y="907"/>
                    <a:pt x="1762" y="852"/>
                  </a:cubicBezTo>
                  <a:cubicBezTo>
                    <a:pt x="1774" y="840"/>
                    <a:pt x="1780" y="828"/>
                    <a:pt x="1779" y="810"/>
                  </a:cubicBezTo>
                  <a:cubicBezTo>
                    <a:pt x="1779" y="751"/>
                    <a:pt x="1781" y="692"/>
                    <a:pt x="1782" y="633"/>
                  </a:cubicBezTo>
                  <a:cubicBezTo>
                    <a:pt x="1782" y="630"/>
                    <a:pt x="1781" y="626"/>
                    <a:pt x="1779" y="623"/>
                  </a:cubicBezTo>
                  <a:cubicBezTo>
                    <a:pt x="1768" y="597"/>
                    <a:pt x="1775" y="573"/>
                    <a:pt x="1798" y="555"/>
                  </a:cubicBezTo>
                  <a:cubicBezTo>
                    <a:pt x="1816" y="541"/>
                    <a:pt x="1851" y="541"/>
                    <a:pt x="1867" y="555"/>
                  </a:cubicBezTo>
                  <a:cubicBezTo>
                    <a:pt x="1890" y="575"/>
                    <a:pt x="1898" y="601"/>
                    <a:pt x="1886" y="624"/>
                  </a:cubicBezTo>
                  <a:cubicBezTo>
                    <a:pt x="1873" y="652"/>
                    <a:pt x="1849" y="664"/>
                    <a:pt x="1822" y="659"/>
                  </a:cubicBezTo>
                  <a:cubicBezTo>
                    <a:pt x="1816" y="657"/>
                    <a:pt x="1811" y="656"/>
                    <a:pt x="1802" y="655"/>
                  </a:cubicBezTo>
                  <a:cubicBezTo>
                    <a:pt x="1802" y="701"/>
                    <a:pt x="1799" y="747"/>
                    <a:pt x="1803" y="791"/>
                  </a:cubicBezTo>
                  <a:cubicBezTo>
                    <a:pt x="1807" y="831"/>
                    <a:pt x="1791" y="856"/>
                    <a:pt x="1764" y="882"/>
                  </a:cubicBezTo>
                  <a:cubicBezTo>
                    <a:pt x="1712" y="931"/>
                    <a:pt x="1662" y="983"/>
                    <a:pt x="1612" y="1034"/>
                  </a:cubicBezTo>
                  <a:cubicBezTo>
                    <a:pt x="1607" y="1038"/>
                    <a:pt x="1605" y="1045"/>
                    <a:pt x="1604" y="1051"/>
                  </a:cubicBezTo>
                  <a:cubicBezTo>
                    <a:pt x="1600" y="1114"/>
                    <a:pt x="1602" y="1117"/>
                    <a:pt x="1650" y="1160"/>
                  </a:cubicBezTo>
                  <a:cubicBezTo>
                    <a:pt x="1653" y="1163"/>
                    <a:pt x="1655" y="1166"/>
                    <a:pt x="1659" y="1170"/>
                  </a:cubicBezTo>
                  <a:cubicBezTo>
                    <a:pt x="1660" y="1166"/>
                    <a:pt x="1661" y="1164"/>
                    <a:pt x="1661" y="1161"/>
                  </a:cubicBezTo>
                  <a:cubicBezTo>
                    <a:pt x="1663" y="1106"/>
                    <a:pt x="1663" y="1107"/>
                    <a:pt x="1702" y="1070"/>
                  </a:cubicBezTo>
                  <a:cubicBezTo>
                    <a:pt x="1757" y="1016"/>
                    <a:pt x="1811" y="961"/>
                    <a:pt x="1866" y="906"/>
                  </a:cubicBezTo>
                  <a:cubicBezTo>
                    <a:pt x="1870" y="902"/>
                    <a:pt x="1875" y="898"/>
                    <a:pt x="1880" y="894"/>
                  </a:cubicBezTo>
                  <a:cubicBezTo>
                    <a:pt x="1906" y="874"/>
                    <a:pt x="1913" y="847"/>
                    <a:pt x="1911" y="814"/>
                  </a:cubicBezTo>
                  <a:cubicBezTo>
                    <a:pt x="1908" y="773"/>
                    <a:pt x="1911" y="731"/>
                    <a:pt x="1909" y="689"/>
                  </a:cubicBezTo>
                  <a:cubicBezTo>
                    <a:pt x="1908" y="669"/>
                    <a:pt x="1915" y="655"/>
                    <a:pt x="1928" y="643"/>
                  </a:cubicBezTo>
                  <a:cubicBezTo>
                    <a:pt x="1950" y="621"/>
                    <a:pt x="1974" y="600"/>
                    <a:pt x="1995" y="577"/>
                  </a:cubicBezTo>
                  <a:cubicBezTo>
                    <a:pt x="2000" y="572"/>
                    <a:pt x="2001" y="561"/>
                    <a:pt x="2001" y="553"/>
                  </a:cubicBezTo>
                  <a:cubicBezTo>
                    <a:pt x="1998" y="508"/>
                    <a:pt x="2017" y="474"/>
                    <a:pt x="2057" y="452"/>
                  </a:cubicBezTo>
                  <a:cubicBezTo>
                    <a:pt x="2116" y="420"/>
                    <a:pt x="2194" y="461"/>
                    <a:pt x="2202" y="527"/>
                  </a:cubicBezTo>
                  <a:cubicBezTo>
                    <a:pt x="2211" y="602"/>
                    <a:pt x="2146" y="659"/>
                    <a:pt x="2071" y="638"/>
                  </a:cubicBezTo>
                  <a:cubicBezTo>
                    <a:pt x="2054" y="633"/>
                    <a:pt x="2040" y="621"/>
                    <a:pt x="2022" y="610"/>
                  </a:cubicBezTo>
                  <a:cubicBezTo>
                    <a:pt x="2002" y="631"/>
                    <a:pt x="1980" y="653"/>
                    <a:pt x="1959" y="676"/>
                  </a:cubicBezTo>
                  <a:cubicBezTo>
                    <a:pt x="1955" y="680"/>
                    <a:pt x="1955" y="688"/>
                    <a:pt x="1955" y="695"/>
                  </a:cubicBezTo>
                  <a:cubicBezTo>
                    <a:pt x="1955" y="749"/>
                    <a:pt x="1953" y="803"/>
                    <a:pt x="1956" y="857"/>
                  </a:cubicBezTo>
                  <a:cubicBezTo>
                    <a:pt x="1958" y="886"/>
                    <a:pt x="1937" y="897"/>
                    <a:pt x="1922" y="913"/>
                  </a:cubicBezTo>
                  <a:cubicBezTo>
                    <a:pt x="1857" y="980"/>
                    <a:pt x="1791" y="1047"/>
                    <a:pt x="1724" y="1112"/>
                  </a:cubicBezTo>
                  <a:cubicBezTo>
                    <a:pt x="1709" y="1126"/>
                    <a:pt x="1705" y="1139"/>
                    <a:pt x="1705" y="1158"/>
                  </a:cubicBezTo>
                  <a:cubicBezTo>
                    <a:pt x="1707" y="1252"/>
                    <a:pt x="1708" y="1346"/>
                    <a:pt x="1708" y="1440"/>
                  </a:cubicBezTo>
                  <a:cubicBezTo>
                    <a:pt x="1708" y="1456"/>
                    <a:pt x="1712" y="1463"/>
                    <a:pt x="1728" y="1470"/>
                  </a:cubicBezTo>
                  <a:cubicBezTo>
                    <a:pt x="1764" y="1485"/>
                    <a:pt x="1784" y="1514"/>
                    <a:pt x="1787" y="1553"/>
                  </a:cubicBezTo>
                  <a:cubicBezTo>
                    <a:pt x="1790" y="1596"/>
                    <a:pt x="1771" y="1628"/>
                    <a:pt x="1734" y="1648"/>
                  </a:cubicBezTo>
                  <a:cubicBezTo>
                    <a:pt x="1718" y="1657"/>
                    <a:pt x="1705" y="1662"/>
                    <a:pt x="1704" y="1686"/>
                  </a:cubicBezTo>
                  <a:cubicBezTo>
                    <a:pt x="1704" y="1699"/>
                    <a:pt x="1687" y="1713"/>
                    <a:pt x="1676" y="1724"/>
                  </a:cubicBezTo>
                  <a:cubicBezTo>
                    <a:pt x="1617" y="1783"/>
                    <a:pt x="1558" y="1841"/>
                    <a:pt x="1499" y="1899"/>
                  </a:cubicBezTo>
                  <a:cubicBezTo>
                    <a:pt x="1475" y="1923"/>
                    <a:pt x="1450" y="1946"/>
                    <a:pt x="1427" y="1968"/>
                  </a:cubicBezTo>
                  <a:cubicBezTo>
                    <a:pt x="1442" y="2008"/>
                    <a:pt x="1445" y="2043"/>
                    <a:pt x="1426" y="2077"/>
                  </a:cubicBezTo>
                  <a:cubicBezTo>
                    <a:pt x="1414" y="2098"/>
                    <a:pt x="1395" y="2110"/>
                    <a:pt x="1374" y="2119"/>
                  </a:cubicBezTo>
                  <a:cubicBezTo>
                    <a:pt x="1363" y="2123"/>
                    <a:pt x="1361" y="2129"/>
                    <a:pt x="1361" y="2139"/>
                  </a:cubicBezTo>
                  <a:cubicBezTo>
                    <a:pt x="1362" y="2172"/>
                    <a:pt x="1358" y="2205"/>
                    <a:pt x="1362" y="2237"/>
                  </a:cubicBezTo>
                  <a:cubicBezTo>
                    <a:pt x="1367" y="2275"/>
                    <a:pt x="1348" y="2299"/>
                    <a:pt x="1323" y="2322"/>
                  </a:cubicBezTo>
                  <a:cubicBezTo>
                    <a:pt x="1285" y="2358"/>
                    <a:pt x="1248" y="2395"/>
                    <a:pt x="1211" y="2433"/>
                  </a:cubicBezTo>
                  <a:cubicBezTo>
                    <a:pt x="1205" y="2439"/>
                    <a:pt x="1203" y="2450"/>
                    <a:pt x="1203" y="2458"/>
                  </a:cubicBezTo>
                  <a:cubicBezTo>
                    <a:pt x="1202" y="2575"/>
                    <a:pt x="1203" y="2492"/>
                    <a:pt x="1203" y="2608"/>
                  </a:cubicBezTo>
                  <a:cubicBezTo>
                    <a:pt x="1202" y="2742"/>
                    <a:pt x="1202" y="2512"/>
                    <a:pt x="1202" y="2645"/>
                  </a:cubicBezTo>
                  <a:lnTo>
                    <a:pt x="1136" y="2645"/>
                  </a:lnTo>
                  <a:close/>
                  <a:moveTo>
                    <a:pt x="1013" y="1586"/>
                  </a:moveTo>
                  <a:cubicBezTo>
                    <a:pt x="1014" y="1552"/>
                    <a:pt x="989" y="1524"/>
                    <a:pt x="954" y="1522"/>
                  </a:cubicBezTo>
                  <a:cubicBezTo>
                    <a:pt x="920" y="1520"/>
                    <a:pt x="890" y="1548"/>
                    <a:pt x="889" y="1581"/>
                  </a:cubicBezTo>
                  <a:cubicBezTo>
                    <a:pt x="888" y="1616"/>
                    <a:pt x="915" y="1645"/>
                    <a:pt x="950" y="1646"/>
                  </a:cubicBezTo>
                  <a:cubicBezTo>
                    <a:pt x="983" y="1647"/>
                    <a:pt x="1012" y="1620"/>
                    <a:pt x="1013" y="1586"/>
                  </a:cubicBezTo>
                  <a:close/>
                  <a:moveTo>
                    <a:pt x="1559" y="145"/>
                  </a:moveTo>
                  <a:cubicBezTo>
                    <a:pt x="1559" y="111"/>
                    <a:pt x="1532" y="84"/>
                    <a:pt x="1497" y="84"/>
                  </a:cubicBezTo>
                  <a:cubicBezTo>
                    <a:pt x="1462" y="83"/>
                    <a:pt x="1435" y="110"/>
                    <a:pt x="1435" y="144"/>
                  </a:cubicBezTo>
                  <a:cubicBezTo>
                    <a:pt x="1434" y="179"/>
                    <a:pt x="1463" y="208"/>
                    <a:pt x="1497" y="207"/>
                  </a:cubicBezTo>
                  <a:cubicBezTo>
                    <a:pt x="1530" y="207"/>
                    <a:pt x="1559" y="178"/>
                    <a:pt x="1559" y="145"/>
                  </a:cubicBezTo>
                  <a:close/>
                  <a:moveTo>
                    <a:pt x="1283" y="2022"/>
                  </a:moveTo>
                  <a:cubicBezTo>
                    <a:pt x="1282" y="2055"/>
                    <a:pt x="1308" y="2081"/>
                    <a:pt x="1340" y="2081"/>
                  </a:cubicBezTo>
                  <a:cubicBezTo>
                    <a:pt x="1371" y="2081"/>
                    <a:pt x="1396" y="2056"/>
                    <a:pt x="1396" y="2024"/>
                  </a:cubicBezTo>
                  <a:cubicBezTo>
                    <a:pt x="1397" y="1992"/>
                    <a:pt x="1373" y="1968"/>
                    <a:pt x="1340" y="1967"/>
                  </a:cubicBezTo>
                  <a:cubicBezTo>
                    <a:pt x="1309" y="1966"/>
                    <a:pt x="1283" y="1991"/>
                    <a:pt x="1283" y="2022"/>
                  </a:cubicBezTo>
                  <a:close/>
                  <a:moveTo>
                    <a:pt x="1742" y="1560"/>
                  </a:moveTo>
                  <a:cubicBezTo>
                    <a:pt x="1741" y="1527"/>
                    <a:pt x="1717" y="1503"/>
                    <a:pt x="1685" y="1503"/>
                  </a:cubicBezTo>
                  <a:cubicBezTo>
                    <a:pt x="1654" y="1504"/>
                    <a:pt x="1629" y="1531"/>
                    <a:pt x="1629" y="1562"/>
                  </a:cubicBezTo>
                  <a:cubicBezTo>
                    <a:pt x="1630" y="1594"/>
                    <a:pt x="1656" y="1619"/>
                    <a:pt x="1687" y="1619"/>
                  </a:cubicBezTo>
                  <a:cubicBezTo>
                    <a:pt x="1718" y="1618"/>
                    <a:pt x="1742" y="1593"/>
                    <a:pt x="1742" y="1560"/>
                  </a:cubicBezTo>
                  <a:close/>
                  <a:moveTo>
                    <a:pt x="797" y="1359"/>
                  </a:moveTo>
                  <a:cubicBezTo>
                    <a:pt x="797" y="1327"/>
                    <a:pt x="773" y="1302"/>
                    <a:pt x="741" y="1302"/>
                  </a:cubicBezTo>
                  <a:cubicBezTo>
                    <a:pt x="710" y="1302"/>
                    <a:pt x="682" y="1330"/>
                    <a:pt x="683" y="1361"/>
                  </a:cubicBezTo>
                  <a:cubicBezTo>
                    <a:pt x="684" y="1390"/>
                    <a:pt x="714" y="1419"/>
                    <a:pt x="742" y="1418"/>
                  </a:cubicBezTo>
                  <a:cubicBezTo>
                    <a:pt x="772" y="1417"/>
                    <a:pt x="798" y="1390"/>
                    <a:pt x="797" y="1359"/>
                  </a:cubicBezTo>
                  <a:close/>
                  <a:moveTo>
                    <a:pt x="1160" y="336"/>
                  </a:moveTo>
                  <a:cubicBezTo>
                    <a:pt x="1190" y="336"/>
                    <a:pt x="1218" y="310"/>
                    <a:pt x="1219" y="281"/>
                  </a:cubicBezTo>
                  <a:cubicBezTo>
                    <a:pt x="1220" y="249"/>
                    <a:pt x="1193" y="222"/>
                    <a:pt x="1159" y="221"/>
                  </a:cubicBezTo>
                  <a:cubicBezTo>
                    <a:pt x="1130" y="220"/>
                    <a:pt x="1104" y="247"/>
                    <a:pt x="1104" y="278"/>
                  </a:cubicBezTo>
                  <a:cubicBezTo>
                    <a:pt x="1104" y="310"/>
                    <a:pt x="1129" y="335"/>
                    <a:pt x="1160" y="336"/>
                  </a:cubicBezTo>
                  <a:close/>
                  <a:moveTo>
                    <a:pt x="2102" y="598"/>
                  </a:moveTo>
                  <a:cubicBezTo>
                    <a:pt x="2135" y="598"/>
                    <a:pt x="2158" y="575"/>
                    <a:pt x="2158" y="542"/>
                  </a:cubicBezTo>
                  <a:cubicBezTo>
                    <a:pt x="2158" y="510"/>
                    <a:pt x="2135" y="486"/>
                    <a:pt x="2102" y="486"/>
                  </a:cubicBezTo>
                  <a:cubicBezTo>
                    <a:pt x="2068" y="486"/>
                    <a:pt x="2046" y="508"/>
                    <a:pt x="2046" y="542"/>
                  </a:cubicBezTo>
                  <a:cubicBezTo>
                    <a:pt x="2046" y="577"/>
                    <a:pt x="2068" y="598"/>
                    <a:pt x="2102" y="598"/>
                  </a:cubicBezTo>
                  <a:close/>
                  <a:moveTo>
                    <a:pt x="121" y="780"/>
                  </a:moveTo>
                  <a:cubicBezTo>
                    <a:pt x="152" y="780"/>
                    <a:pt x="177" y="755"/>
                    <a:pt x="177" y="723"/>
                  </a:cubicBezTo>
                  <a:cubicBezTo>
                    <a:pt x="177" y="691"/>
                    <a:pt x="153" y="666"/>
                    <a:pt x="121" y="666"/>
                  </a:cubicBezTo>
                  <a:cubicBezTo>
                    <a:pt x="88" y="666"/>
                    <a:pt x="64" y="690"/>
                    <a:pt x="65" y="723"/>
                  </a:cubicBezTo>
                  <a:cubicBezTo>
                    <a:pt x="65" y="756"/>
                    <a:pt x="88" y="780"/>
                    <a:pt x="121" y="780"/>
                  </a:cubicBezTo>
                  <a:close/>
                  <a:moveTo>
                    <a:pt x="938" y="179"/>
                  </a:moveTo>
                  <a:cubicBezTo>
                    <a:pt x="967" y="179"/>
                    <a:pt x="992" y="155"/>
                    <a:pt x="993" y="128"/>
                  </a:cubicBezTo>
                  <a:cubicBezTo>
                    <a:pt x="993" y="100"/>
                    <a:pt x="967" y="75"/>
                    <a:pt x="939" y="75"/>
                  </a:cubicBezTo>
                  <a:cubicBezTo>
                    <a:pt x="910" y="75"/>
                    <a:pt x="887" y="98"/>
                    <a:pt x="887" y="127"/>
                  </a:cubicBezTo>
                  <a:cubicBezTo>
                    <a:pt x="887" y="155"/>
                    <a:pt x="909" y="179"/>
                    <a:pt x="938" y="179"/>
                  </a:cubicBezTo>
                  <a:close/>
                  <a:moveTo>
                    <a:pt x="913" y="764"/>
                  </a:moveTo>
                  <a:cubicBezTo>
                    <a:pt x="936" y="763"/>
                    <a:pt x="952" y="745"/>
                    <a:pt x="952" y="722"/>
                  </a:cubicBezTo>
                  <a:cubicBezTo>
                    <a:pt x="952" y="698"/>
                    <a:pt x="935" y="681"/>
                    <a:pt x="911" y="682"/>
                  </a:cubicBezTo>
                  <a:cubicBezTo>
                    <a:pt x="888" y="682"/>
                    <a:pt x="870" y="701"/>
                    <a:pt x="871" y="724"/>
                  </a:cubicBezTo>
                  <a:cubicBezTo>
                    <a:pt x="871" y="747"/>
                    <a:pt x="889" y="764"/>
                    <a:pt x="913" y="764"/>
                  </a:cubicBezTo>
                  <a:close/>
                  <a:moveTo>
                    <a:pt x="862" y="483"/>
                  </a:moveTo>
                  <a:cubicBezTo>
                    <a:pt x="862" y="463"/>
                    <a:pt x="845" y="446"/>
                    <a:pt x="825" y="447"/>
                  </a:cubicBezTo>
                  <a:cubicBezTo>
                    <a:pt x="807" y="447"/>
                    <a:pt x="790" y="466"/>
                    <a:pt x="790" y="485"/>
                  </a:cubicBezTo>
                  <a:cubicBezTo>
                    <a:pt x="791" y="506"/>
                    <a:pt x="807" y="521"/>
                    <a:pt x="827" y="521"/>
                  </a:cubicBezTo>
                  <a:cubicBezTo>
                    <a:pt x="849" y="520"/>
                    <a:pt x="862" y="505"/>
                    <a:pt x="862" y="483"/>
                  </a:cubicBezTo>
                  <a:close/>
                  <a:moveTo>
                    <a:pt x="1785" y="470"/>
                  </a:moveTo>
                  <a:cubicBezTo>
                    <a:pt x="1785" y="453"/>
                    <a:pt x="1766" y="434"/>
                    <a:pt x="1747" y="433"/>
                  </a:cubicBezTo>
                  <a:cubicBezTo>
                    <a:pt x="1728" y="433"/>
                    <a:pt x="1712" y="449"/>
                    <a:pt x="1711" y="468"/>
                  </a:cubicBezTo>
                  <a:cubicBezTo>
                    <a:pt x="1710" y="489"/>
                    <a:pt x="1726" y="506"/>
                    <a:pt x="1747" y="506"/>
                  </a:cubicBezTo>
                  <a:cubicBezTo>
                    <a:pt x="1766" y="506"/>
                    <a:pt x="1784" y="489"/>
                    <a:pt x="1785" y="470"/>
                  </a:cubicBezTo>
                  <a:close/>
                  <a:moveTo>
                    <a:pt x="506" y="823"/>
                  </a:moveTo>
                  <a:cubicBezTo>
                    <a:pt x="506" y="803"/>
                    <a:pt x="490" y="787"/>
                    <a:pt x="470" y="787"/>
                  </a:cubicBezTo>
                  <a:cubicBezTo>
                    <a:pt x="450" y="787"/>
                    <a:pt x="433" y="803"/>
                    <a:pt x="433" y="823"/>
                  </a:cubicBezTo>
                  <a:cubicBezTo>
                    <a:pt x="433" y="844"/>
                    <a:pt x="448" y="859"/>
                    <a:pt x="470" y="859"/>
                  </a:cubicBezTo>
                  <a:cubicBezTo>
                    <a:pt x="491" y="859"/>
                    <a:pt x="506" y="844"/>
                    <a:pt x="506" y="823"/>
                  </a:cubicBezTo>
                  <a:close/>
                  <a:moveTo>
                    <a:pt x="1466" y="825"/>
                  </a:moveTo>
                  <a:cubicBezTo>
                    <a:pt x="1465" y="847"/>
                    <a:pt x="1479" y="862"/>
                    <a:pt x="1501" y="862"/>
                  </a:cubicBezTo>
                  <a:cubicBezTo>
                    <a:pt x="1520" y="863"/>
                    <a:pt x="1538" y="846"/>
                    <a:pt x="1538" y="827"/>
                  </a:cubicBezTo>
                  <a:cubicBezTo>
                    <a:pt x="1538" y="807"/>
                    <a:pt x="1524" y="791"/>
                    <a:pt x="1504" y="790"/>
                  </a:cubicBezTo>
                  <a:cubicBezTo>
                    <a:pt x="1482" y="789"/>
                    <a:pt x="1467" y="803"/>
                    <a:pt x="1466" y="825"/>
                  </a:cubicBezTo>
                  <a:close/>
                  <a:moveTo>
                    <a:pt x="1374" y="1514"/>
                  </a:moveTo>
                  <a:cubicBezTo>
                    <a:pt x="1396" y="1514"/>
                    <a:pt x="1409" y="1501"/>
                    <a:pt x="1410" y="1480"/>
                  </a:cubicBezTo>
                  <a:cubicBezTo>
                    <a:pt x="1410" y="1458"/>
                    <a:pt x="1395" y="1443"/>
                    <a:pt x="1374" y="1442"/>
                  </a:cubicBezTo>
                  <a:cubicBezTo>
                    <a:pt x="1354" y="1442"/>
                    <a:pt x="1338" y="1458"/>
                    <a:pt x="1337" y="1476"/>
                  </a:cubicBezTo>
                  <a:cubicBezTo>
                    <a:pt x="1337" y="1500"/>
                    <a:pt x="1351" y="1514"/>
                    <a:pt x="1374" y="1514"/>
                  </a:cubicBezTo>
                  <a:close/>
                  <a:moveTo>
                    <a:pt x="676" y="245"/>
                  </a:moveTo>
                  <a:cubicBezTo>
                    <a:pt x="697" y="245"/>
                    <a:pt x="712" y="230"/>
                    <a:pt x="711" y="208"/>
                  </a:cubicBezTo>
                  <a:cubicBezTo>
                    <a:pt x="711" y="188"/>
                    <a:pt x="696" y="173"/>
                    <a:pt x="676" y="173"/>
                  </a:cubicBezTo>
                  <a:cubicBezTo>
                    <a:pt x="656" y="172"/>
                    <a:pt x="639" y="190"/>
                    <a:pt x="639" y="209"/>
                  </a:cubicBezTo>
                  <a:cubicBezTo>
                    <a:pt x="640" y="231"/>
                    <a:pt x="655" y="245"/>
                    <a:pt x="676" y="245"/>
                  </a:cubicBezTo>
                  <a:close/>
                  <a:moveTo>
                    <a:pt x="1254" y="1579"/>
                  </a:moveTo>
                  <a:cubicBezTo>
                    <a:pt x="1253" y="1599"/>
                    <a:pt x="1268" y="1617"/>
                    <a:pt x="1288" y="1618"/>
                  </a:cubicBezTo>
                  <a:cubicBezTo>
                    <a:pt x="1305" y="1618"/>
                    <a:pt x="1325" y="1599"/>
                    <a:pt x="1325" y="1581"/>
                  </a:cubicBezTo>
                  <a:cubicBezTo>
                    <a:pt x="1326" y="1564"/>
                    <a:pt x="1310" y="1545"/>
                    <a:pt x="1294" y="1544"/>
                  </a:cubicBezTo>
                  <a:cubicBezTo>
                    <a:pt x="1268" y="1543"/>
                    <a:pt x="1255" y="1555"/>
                    <a:pt x="1254" y="1579"/>
                  </a:cubicBezTo>
                  <a:close/>
                  <a:moveTo>
                    <a:pt x="393" y="430"/>
                  </a:moveTo>
                  <a:cubicBezTo>
                    <a:pt x="415" y="430"/>
                    <a:pt x="430" y="415"/>
                    <a:pt x="430" y="394"/>
                  </a:cubicBezTo>
                  <a:cubicBezTo>
                    <a:pt x="430" y="375"/>
                    <a:pt x="412" y="358"/>
                    <a:pt x="393" y="359"/>
                  </a:cubicBezTo>
                  <a:cubicBezTo>
                    <a:pt x="373" y="359"/>
                    <a:pt x="357" y="375"/>
                    <a:pt x="357" y="394"/>
                  </a:cubicBezTo>
                  <a:cubicBezTo>
                    <a:pt x="357" y="416"/>
                    <a:pt x="371" y="430"/>
                    <a:pt x="393" y="430"/>
                  </a:cubicBezTo>
                  <a:close/>
                  <a:moveTo>
                    <a:pt x="1069" y="1071"/>
                  </a:moveTo>
                  <a:cubicBezTo>
                    <a:pt x="1090" y="1070"/>
                    <a:pt x="1106" y="1055"/>
                    <a:pt x="1105" y="1034"/>
                  </a:cubicBezTo>
                  <a:cubicBezTo>
                    <a:pt x="1105" y="1016"/>
                    <a:pt x="1088" y="999"/>
                    <a:pt x="1069" y="999"/>
                  </a:cubicBezTo>
                  <a:cubicBezTo>
                    <a:pt x="1052" y="998"/>
                    <a:pt x="1031" y="1018"/>
                    <a:pt x="1031" y="1035"/>
                  </a:cubicBezTo>
                  <a:cubicBezTo>
                    <a:pt x="1031" y="1055"/>
                    <a:pt x="1048" y="1071"/>
                    <a:pt x="1069" y="1071"/>
                  </a:cubicBezTo>
                  <a:close/>
                  <a:moveTo>
                    <a:pt x="1833" y="639"/>
                  </a:moveTo>
                  <a:cubicBezTo>
                    <a:pt x="1853" y="638"/>
                    <a:pt x="1869" y="622"/>
                    <a:pt x="1868" y="602"/>
                  </a:cubicBezTo>
                  <a:cubicBezTo>
                    <a:pt x="1868" y="581"/>
                    <a:pt x="1851" y="565"/>
                    <a:pt x="1832" y="566"/>
                  </a:cubicBezTo>
                  <a:cubicBezTo>
                    <a:pt x="1813" y="566"/>
                    <a:pt x="1797" y="583"/>
                    <a:pt x="1796" y="602"/>
                  </a:cubicBezTo>
                  <a:cubicBezTo>
                    <a:pt x="1796" y="622"/>
                    <a:pt x="1813" y="639"/>
                    <a:pt x="1833" y="639"/>
                  </a:cubicBezTo>
                  <a:close/>
                  <a:moveTo>
                    <a:pt x="1594" y="518"/>
                  </a:moveTo>
                  <a:cubicBezTo>
                    <a:pt x="1573" y="518"/>
                    <a:pt x="1559" y="532"/>
                    <a:pt x="1558" y="552"/>
                  </a:cubicBezTo>
                  <a:cubicBezTo>
                    <a:pt x="1558" y="572"/>
                    <a:pt x="1575" y="590"/>
                    <a:pt x="1594" y="589"/>
                  </a:cubicBezTo>
                  <a:cubicBezTo>
                    <a:pt x="1612" y="589"/>
                    <a:pt x="1632" y="570"/>
                    <a:pt x="1632" y="552"/>
                  </a:cubicBezTo>
                  <a:cubicBezTo>
                    <a:pt x="1631" y="533"/>
                    <a:pt x="1615" y="517"/>
                    <a:pt x="1594" y="5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Freeform 302">
              <a:extLst>
                <a:ext uri="{FF2B5EF4-FFF2-40B4-BE49-F238E27FC236}">
                  <a16:creationId xmlns:a16="http://schemas.microsoft.com/office/drawing/2014/main" id="{C4564CCF-7457-7D46-A88B-7B95FAE11A60}"/>
                </a:ext>
              </a:extLst>
            </p:cNvPr>
            <p:cNvSpPr>
              <a:spLocks noEditPoints="1"/>
            </p:cNvSpPr>
            <p:nvPr/>
          </p:nvSpPr>
          <p:spPr bwMode="auto">
            <a:xfrm>
              <a:off x="2676" y="1374"/>
              <a:ext cx="2189" cy="3770"/>
            </a:xfrm>
            <a:custGeom>
              <a:avLst/>
              <a:gdLst>
                <a:gd name="T0" fmla="*/ 18 w 1148"/>
                <a:gd name="T1" fmla="*/ 1773 h 1972"/>
                <a:gd name="T2" fmla="*/ 284 w 1148"/>
                <a:gd name="T3" fmla="*/ 1394 h 1972"/>
                <a:gd name="T4" fmla="*/ 583 w 1148"/>
                <a:gd name="T5" fmla="*/ 641 h 1972"/>
                <a:gd name="T6" fmla="*/ 604 w 1148"/>
                <a:gd name="T7" fmla="*/ 325 h 1972"/>
                <a:gd name="T8" fmla="*/ 832 w 1148"/>
                <a:gd name="T9" fmla="*/ 6 h 1972"/>
                <a:gd name="T10" fmla="*/ 799 w 1148"/>
                <a:gd name="T11" fmla="*/ 101 h 1972"/>
                <a:gd name="T12" fmla="*/ 626 w 1148"/>
                <a:gd name="T13" fmla="*/ 426 h 1972"/>
                <a:gd name="T14" fmla="*/ 646 w 1148"/>
                <a:gd name="T15" fmla="*/ 651 h 1972"/>
                <a:gd name="T16" fmla="*/ 670 w 1148"/>
                <a:gd name="T17" fmla="*/ 701 h 1972"/>
                <a:gd name="T18" fmla="*/ 705 w 1148"/>
                <a:gd name="T19" fmla="*/ 452 h 1972"/>
                <a:gd name="T20" fmla="*/ 722 w 1148"/>
                <a:gd name="T21" fmla="*/ 229 h 1972"/>
                <a:gd name="T22" fmla="*/ 699 w 1148"/>
                <a:gd name="T23" fmla="*/ 341 h 1972"/>
                <a:gd name="T24" fmla="*/ 749 w 1148"/>
                <a:gd name="T25" fmla="*/ 480 h 1972"/>
                <a:gd name="T26" fmla="*/ 693 w 1148"/>
                <a:gd name="T27" fmla="*/ 863 h 1972"/>
                <a:gd name="T28" fmla="*/ 790 w 1148"/>
                <a:gd name="T29" fmla="*/ 440 h 1972"/>
                <a:gd name="T30" fmla="*/ 1023 w 1148"/>
                <a:gd name="T31" fmla="*/ 134 h 1972"/>
                <a:gd name="T32" fmla="*/ 973 w 1148"/>
                <a:gd name="T33" fmla="*/ 313 h 1972"/>
                <a:gd name="T34" fmla="*/ 823 w 1148"/>
                <a:gd name="T35" fmla="*/ 777 h 1972"/>
                <a:gd name="T36" fmla="*/ 983 w 1148"/>
                <a:gd name="T37" fmla="*/ 660 h 1972"/>
                <a:gd name="T38" fmla="*/ 1029 w 1148"/>
                <a:gd name="T39" fmla="*/ 718 h 1972"/>
                <a:gd name="T40" fmla="*/ 879 w 1148"/>
                <a:gd name="T41" fmla="*/ 811 h 1972"/>
                <a:gd name="T42" fmla="*/ 714 w 1148"/>
                <a:gd name="T43" fmla="*/ 1021 h 1972"/>
                <a:gd name="T44" fmla="*/ 933 w 1148"/>
                <a:gd name="T45" fmla="*/ 919 h 1972"/>
                <a:gd name="T46" fmla="*/ 992 w 1148"/>
                <a:gd name="T47" fmla="*/ 964 h 1972"/>
                <a:gd name="T48" fmla="*/ 816 w 1148"/>
                <a:gd name="T49" fmla="*/ 955 h 1972"/>
                <a:gd name="T50" fmla="*/ 646 w 1148"/>
                <a:gd name="T51" fmla="*/ 1071 h 1972"/>
                <a:gd name="T52" fmla="*/ 828 w 1148"/>
                <a:gd name="T53" fmla="*/ 1002 h 1972"/>
                <a:gd name="T54" fmla="*/ 912 w 1148"/>
                <a:gd name="T55" fmla="*/ 1071 h 1972"/>
                <a:gd name="T56" fmla="*/ 659 w 1148"/>
                <a:gd name="T57" fmla="*/ 1095 h 1972"/>
                <a:gd name="T58" fmla="*/ 583 w 1148"/>
                <a:gd name="T59" fmla="*/ 1200 h 1972"/>
                <a:gd name="T60" fmla="*/ 761 w 1148"/>
                <a:gd name="T61" fmla="*/ 1103 h 1972"/>
                <a:gd name="T62" fmla="*/ 719 w 1148"/>
                <a:gd name="T63" fmla="*/ 1142 h 1972"/>
                <a:gd name="T64" fmla="*/ 456 w 1148"/>
                <a:gd name="T65" fmla="*/ 1283 h 1972"/>
                <a:gd name="T66" fmla="*/ 297 w 1148"/>
                <a:gd name="T67" fmla="*/ 1555 h 1972"/>
                <a:gd name="T68" fmla="*/ 352 w 1148"/>
                <a:gd name="T69" fmla="*/ 1641 h 1972"/>
                <a:gd name="T70" fmla="*/ 393 w 1148"/>
                <a:gd name="T71" fmla="*/ 1393 h 1972"/>
                <a:gd name="T72" fmla="*/ 413 w 1148"/>
                <a:gd name="T73" fmla="*/ 1613 h 1972"/>
                <a:gd name="T74" fmla="*/ 172 w 1148"/>
                <a:gd name="T75" fmla="*/ 1677 h 1972"/>
                <a:gd name="T76" fmla="*/ 378 w 1148"/>
                <a:gd name="T77" fmla="*/ 1674 h 1972"/>
                <a:gd name="T78" fmla="*/ 645 w 1148"/>
                <a:gd name="T79" fmla="*/ 1500 h 1972"/>
                <a:gd name="T80" fmla="*/ 359 w 1148"/>
                <a:gd name="T81" fmla="*/ 1707 h 1972"/>
                <a:gd name="T82" fmla="*/ 44 w 1148"/>
                <a:gd name="T83" fmla="*/ 1827 h 1972"/>
                <a:gd name="T84" fmla="*/ 1020 w 1148"/>
                <a:gd name="T85" fmla="*/ 167 h 1972"/>
                <a:gd name="T86" fmla="*/ 551 w 1148"/>
                <a:gd name="T87" fmla="*/ 543 h 1972"/>
                <a:gd name="T88" fmla="*/ 551 w 1148"/>
                <a:gd name="T89" fmla="*/ 543 h 1972"/>
                <a:gd name="T90" fmla="*/ 1061 w 1148"/>
                <a:gd name="T91" fmla="*/ 693 h 1972"/>
                <a:gd name="T92" fmla="*/ 815 w 1148"/>
                <a:gd name="T93" fmla="*/ 1158 h 1972"/>
                <a:gd name="T94" fmla="*/ 457 w 1148"/>
                <a:gd name="T95" fmla="*/ 1446 h 1972"/>
                <a:gd name="T96" fmla="*/ 630 w 1148"/>
                <a:gd name="T97" fmla="*/ 1475 h 1972"/>
                <a:gd name="T98" fmla="*/ 630 w 1148"/>
                <a:gd name="T99" fmla="*/ 1475 h 1972"/>
                <a:gd name="T100" fmla="*/ 964 w 1148"/>
                <a:gd name="T101" fmla="*/ 907 h 1972"/>
                <a:gd name="T102" fmla="*/ 844 w 1148"/>
                <a:gd name="T103" fmla="*/ 100 h 1972"/>
                <a:gd name="T104" fmla="*/ 900 w 1148"/>
                <a:gd name="T105" fmla="*/ 978 h 1972"/>
                <a:gd name="T106" fmla="*/ 705 w 1148"/>
                <a:gd name="T107" fmla="*/ 285 h 1972"/>
                <a:gd name="T108" fmla="*/ 705 w 1148"/>
                <a:gd name="T109" fmla="*/ 285 h 1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48" h="1972">
                  <a:moveTo>
                    <a:pt x="0" y="1909"/>
                  </a:moveTo>
                  <a:cubicBezTo>
                    <a:pt x="0" y="1846"/>
                    <a:pt x="0" y="1966"/>
                    <a:pt x="0" y="1918"/>
                  </a:cubicBezTo>
                  <a:cubicBezTo>
                    <a:pt x="0" y="1817"/>
                    <a:pt x="1" y="1916"/>
                    <a:pt x="0" y="1815"/>
                  </a:cubicBezTo>
                  <a:cubicBezTo>
                    <a:pt x="0" y="1798"/>
                    <a:pt x="5" y="1785"/>
                    <a:pt x="18" y="1773"/>
                  </a:cubicBezTo>
                  <a:cubicBezTo>
                    <a:pt x="98" y="1694"/>
                    <a:pt x="177" y="1614"/>
                    <a:pt x="256" y="1534"/>
                  </a:cubicBezTo>
                  <a:cubicBezTo>
                    <a:pt x="263" y="1527"/>
                    <a:pt x="267" y="1515"/>
                    <a:pt x="267" y="1504"/>
                  </a:cubicBezTo>
                  <a:cubicBezTo>
                    <a:pt x="269" y="1481"/>
                    <a:pt x="269" y="1456"/>
                    <a:pt x="268" y="1432"/>
                  </a:cubicBezTo>
                  <a:cubicBezTo>
                    <a:pt x="267" y="1417"/>
                    <a:pt x="273" y="1405"/>
                    <a:pt x="284" y="1394"/>
                  </a:cubicBezTo>
                  <a:cubicBezTo>
                    <a:pt x="386" y="1292"/>
                    <a:pt x="488" y="1190"/>
                    <a:pt x="590" y="1087"/>
                  </a:cubicBezTo>
                  <a:cubicBezTo>
                    <a:pt x="597" y="1081"/>
                    <a:pt x="602" y="1068"/>
                    <a:pt x="602" y="1059"/>
                  </a:cubicBezTo>
                  <a:cubicBezTo>
                    <a:pt x="603" y="927"/>
                    <a:pt x="602" y="796"/>
                    <a:pt x="603" y="665"/>
                  </a:cubicBezTo>
                  <a:cubicBezTo>
                    <a:pt x="603" y="649"/>
                    <a:pt x="599" y="643"/>
                    <a:pt x="583" y="641"/>
                  </a:cubicBezTo>
                  <a:cubicBezTo>
                    <a:pt x="527" y="632"/>
                    <a:pt x="492" y="563"/>
                    <a:pt x="512" y="511"/>
                  </a:cubicBezTo>
                  <a:cubicBezTo>
                    <a:pt x="528" y="469"/>
                    <a:pt x="561" y="450"/>
                    <a:pt x="604" y="440"/>
                  </a:cubicBezTo>
                  <a:cubicBezTo>
                    <a:pt x="604" y="430"/>
                    <a:pt x="604" y="421"/>
                    <a:pt x="604" y="411"/>
                  </a:cubicBezTo>
                  <a:cubicBezTo>
                    <a:pt x="604" y="382"/>
                    <a:pt x="604" y="353"/>
                    <a:pt x="604" y="325"/>
                  </a:cubicBezTo>
                  <a:cubicBezTo>
                    <a:pt x="604" y="260"/>
                    <a:pt x="605" y="261"/>
                    <a:pt x="652" y="216"/>
                  </a:cubicBezTo>
                  <a:cubicBezTo>
                    <a:pt x="696" y="174"/>
                    <a:pt x="738" y="130"/>
                    <a:pt x="780" y="87"/>
                  </a:cubicBezTo>
                  <a:cubicBezTo>
                    <a:pt x="784" y="83"/>
                    <a:pt x="786" y="76"/>
                    <a:pt x="786" y="70"/>
                  </a:cubicBezTo>
                  <a:cubicBezTo>
                    <a:pt x="784" y="39"/>
                    <a:pt x="802" y="13"/>
                    <a:pt x="832" y="6"/>
                  </a:cubicBezTo>
                  <a:cubicBezTo>
                    <a:pt x="857" y="0"/>
                    <a:pt x="888" y="15"/>
                    <a:pt x="898" y="39"/>
                  </a:cubicBezTo>
                  <a:cubicBezTo>
                    <a:pt x="909" y="67"/>
                    <a:pt x="898" y="99"/>
                    <a:pt x="872" y="115"/>
                  </a:cubicBezTo>
                  <a:cubicBezTo>
                    <a:pt x="856" y="125"/>
                    <a:pt x="827" y="123"/>
                    <a:pt x="812" y="111"/>
                  </a:cubicBezTo>
                  <a:cubicBezTo>
                    <a:pt x="808" y="108"/>
                    <a:pt x="804" y="105"/>
                    <a:pt x="799" y="101"/>
                  </a:cubicBezTo>
                  <a:cubicBezTo>
                    <a:pt x="782" y="118"/>
                    <a:pt x="765" y="133"/>
                    <a:pt x="749" y="150"/>
                  </a:cubicBezTo>
                  <a:cubicBezTo>
                    <a:pt x="712" y="187"/>
                    <a:pt x="674" y="225"/>
                    <a:pt x="637" y="264"/>
                  </a:cubicBezTo>
                  <a:cubicBezTo>
                    <a:pt x="631" y="270"/>
                    <a:pt x="627" y="280"/>
                    <a:pt x="627" y="288"/>
                  </a:cubicBezTo>
                  <a:cubicBezTo>
                    <a:pt x="626" y="334"/>
                    <a:pt x="627" y="380"/>
                    <a:pt x="626" y="426"/>
                  </a:cubicBezTo>
                  <a:cubicBezTo>
                    <a:pt x="626" y="438"/>
                    <a:pt x="630" y="444"/>
                    <a:pt x="642" y="449"/>
                  </a:cubicBezTo>
                  <a:cubicBezTo>
                    <a:pt x="698" y="471"/>
                    <a:pt x="715" y="518"/>
                    <a:pt x="706" y="567"/>
                  </a:cubicBezTo>
                  <a:cubicBezTo>
                    <a:pt x="700" y="597"/>
                    <a:pt x="680" y="615"/>
                    <a:pt x="658" y="633"/>
                  </a:cubicBezTo>
                  <a:cubicBezTo>
                    <a:pt x="652" y="637"/>
                    <a:pt x="646" y="645"/>
                    <a:pt x="646" y="651"/>
                  </a:cubicBezTo>
                  <a:cubicBezTo>
                    <a:pt x="646" y="741"/>
                    <a:pt x="646" y="831"/>
                    <a:pt x="646" y="921"/>
                  </a:cubicBezTo>
                  <a:cubicBezTo>
                    <a:pt x="646" y="923"/>
                    <a:pt x="647" y="925"/>
                    <a:pt x="647" y="931"/>
                  </a:cubicBezTo>
                  <a:cubicBezTo>
                    <a:pt x="661" y="919"/>
                    <a:pt x="671" y="911"/>
                    <a:pt x="671" y="893"/>
                  </a:cubicBezTo>
                  <a:cubicBezTo>
                    <a:pt x="670" y="829"/>
                    <a:pt x="672" y="765"/>
                    <a:pt x="670" y="701"/>
                  </a:cubicBezTo>
                  <a:cubicBezTo>
                    <a:pt x="670" y="679"/>
                    <a:pt x="676" y="663"/>
                    <a:pt x="692" y="652"/>
                  </a:cubicBezTo>
                  <a:cubicBezTo>
                    <a:pt x="722" y="631"/>
                    <a:pt x="735" y="605"/>
                    <a:pt x="729" y="569"/>
                  </a:cubicBezTo>
                  <a:cubicBezTo>
                    <a:pt x="727" y="550"/>
                    <a:pt x="727" y="530"/>
                    <a:pt x="729" y="511"/>
                  </a:cubicBezTo>
                  <a:cubicBezTo>
                    <a:pt x="732" y="486"/>
                    <a:pt x="725" y="467"/>
                    <a:pt x="705" y="452"/>
                  </a:cubicBezTo>
                  <a:cubicBezTo>
                    <a:pt x="694" y="444"/>
                    <a:pt x="686" y="432"/>
                    <a:pt x="675" y="423"/>
                  </a:cubicBezTo>
                  <a:cubicBezTo>
                    <a:pt x="646" y="398"/>
                    <a:pt x="645" y="355"/>
                    <a:pt x="673" y="334"/>
                  </a:cubicBezTo>
                  <a:cubicBezTo>
                    <a:pt x="687" y="323"/>
                    <a:pt x="690" y="313"/>
                    <a:pt x="686" y="296"/>
                  </a:cubicBezTo>
                  <a:cubicBezTo>
                    <a:pt x="679" y="266"/>
                    <a:pt x="693" y="241"/>
                    <a:pt x="722" y="229"/>
                  </a:cubicBezTo>
                  <a:cubicBezTo>
                    <a:pt x="744" y="220"/>
                    <a:pt x="771" y="228"/>
                    <a:pt x="788" y="250"/>
                  </a:cubicBezTo>
                  <a:cubicBezTo>
                    <a:pt x="802" y="268"/>
                    <a:pt x="803" y="301"/>
                    <a:pt x="789" y="319"/>
                  </a:cubicBezTo>
                  <a:cubicBezTo>
                    <a:pt x="770" y="343"/>
                    <a:pt x="744" y="349"/>
                    <a:pt x="719" y="339"/>
                  </a:cubicBezTo>
                  <a:cubicBezTo>
                    <a:pt x="713" y="336"/>
                    <a:pt x="704" y="338"/>
                    <a:pt x="699" y="341"/>
                  </a:cubicBezTo>
                  <a:cubicBezTo>
                    <a:pt x="691" y="346"/>
                    <a:pt x="682" y="353"/>
                    <a:pt x="680" y="360"/>
                  </a:cubicBezTo>
                  <a:cubicBezTo>
                    <a:pt x="677" y="371"/>
                    <a:pt x="675" y="387"/>
                    <a:pt x="681" y="394"/>
                  </a:cubicBezTo>
                  <a:cubicBezTo>
                    <a:pt x="698" y="416"/>
                    <a:pt x="720" y="435"/>
                    <a:pt x="739" y="456"/>
                  </a:cubicBezTo>
                  <a:cubicBezTo>
                    <a:pt x="744" y="462"/>
                    <a:pt x="749" y="471"/>
                    <a:pt x="749" y="480"/>
                  </a:cubicBezTo>
                  <a:cubicBezTo>
                    <a:pt x="750" y="524"/>
                    <a:pt x="750" y="568"/>
                    <a:pt x="749" y="612"/>
                  </a:cubicBezTo>
                  <a:cubicBezTo>
                    <a:pt x="749" y="621"/>
                    <a:pt x="744" y="634"/>
                    <a:pt x="737" y="639"/>
                  </a:cubicBezTo>
                  <a:cubicBezTo>
                    <a:pt x="699" y="665"/>
                    <a:pt x="688" y="700"/>
                    <a:pt x="692" y="745"/>
                  </a:cubicBezTo>
                  <a:cubicBezTo>
                    <a:pt x="696" y="784"/>
                    <a:pt x="693" y="824"/>
                    <a:pt x="693" y="863"/>
                  </a:cubicBezTo>
                  <a:cubicBezTo>
                    <a:pt x="693" y="870"/>
                    <a:pt x="694" y="876"/>
                    <a:pt x="694" y="886"/>
                  </a:cubicBezTo>
                  <a:cubicBezTo>
                    <a:pt x="725" y="856"/>
                    <a:pt x="753" y="828"/>
                    <a:pt x="779" y="800"/>
                  </a:cubicBezTo>
                  <a:cubicBezTo>
                    <a:pt x="786" y="792"/>
                    <a:pt x="790" y="780"/>
                    <a:pt x="790" y="770"/>
                  </a:cubicBezTo>
                  <a:cubicBezTo>
                    <a:pt x="791" y="660"/>
                    <a:pt x="791" y="550"/>
                    <a:pt x="790" y="440"/>
                  </a:cubicBezTo>
                  <a:cubicBezTo>
                    <a:pt x="790" y="424"/>
                    <a:pt x="794" y="411"/>
                    <a:pt x="806" y="400"/>
                  </a:cubicBezTo>
                  <a:cubicBezTo>
                    <a:pt x="845" y="363"/>
                    <a:pt x="881" y="324"/>
                    <a:pt x="920" y="287"/>
                  </a:cubicBezTo>
                  <a:cubicBezTo>
                    <a:pt x="931" y="276"/>
                    <a:pt x="933" y="267"/>
                    <a:pt x="929" y="252"/>
                  </a:cubicBezTo>
                  <a:cubicBezTo>
                    <a:pt x="913" y="192"/>
                    <a:pt x="961" y="132"/>
                    <a:pt x="1023" y="134"/>
                  </a:cubicBezTo>
                  <a:cubicBezTo>
                    <a:pt x="1066" y="136"/>
                    <a:pt x="1096" y="159"/>
                    <a:pt x="1111" y="198"/>
                  </a:cubicBezTo>
                  <a:cubicBezTo>
                    <a:pt x="1124" y="233"/>
                    <a:pt x="1117" y="267"/>
                    <a:pt x="1091" y="294"/>
                  </a:cubicBezTo>
                  <a:cubicBezTo>
                    <a:pt x="1064" y="323"/>
                    <a:pt x="1031" y="334"/>
                    <a:pt x="991" y="321"/>
                  </a:cubicBezTo>
                  <a:cubicBezTo>
                    <a:pt x="985" y="318"/>
                    <a:pt x="977" y="318"/>
                    <a:pt x="973" y="313"/>
                  </a:cubicBezTo>
                  <a:cubicBezTo>
                    <a:pt x="956" y="295"/>
                    <a:pt x="945" y="307"/>
                    <a:pt x="933" y="319"/>
                  </a:cubicBezTo>
                  <a:cubicBezTo>
                    <a:pt x="899" y="354"/>
                    <a:pt x="865" y="388"/>
                    <a:pt x="831" y="422"/>
                  </a:cubicBezTo>
                  <a:cubicBezTo>
                    <a:pt x="827" y="426"/>
                    <a:pt x="823" y="432"/>
                    <a:pt x="823" y="437"/>
                  </a:cubicBezTo>
                  <a:cubicBezTo>
                    <a:pt x="823" y="549"/>
                    <a:pt x="823" y="662"/>
                    <a:pt x="823" y="777"/>
                  </a:cubicBezTo>
                  <a:cubicBezTo>
                    <a:pt x="845" y="777"/>
                    <a:pt x="867" y="782"/>
                    <a:pt x="886" y="776"/>
                  </a:cubicBezTo>
                  <a:cubicBezTo>
                    <a:pt x="902" y="771"/>
                    <a:pt x="914" y="753"/>
                    <a:pt x="927" y="740"/>
                  </a:cubicBezTo>
                  <a:cubicBezTo>
                    <a:pt x="942" y="725"/>
                    <a:pt x="958" y="711"/>
                    <a:pt x="972" y="695"/>
                  </a:cubicBezTo>
                  <a:cubicBezTo>
                    <a:pt x="981" y="685"/>
                    <a:pt x="988" y="677"/>
                    <a:pt x="983" y="660"/>
                  </a:cubicBezTo>
                  <a:cubicBezTo>
                    <a:pt x="971" y="621"/>
                    <a:pt x="1001" y="579"/>
                    <a:pt x="1042" y="568"/>
                  </a:cubicBezTo>
                  <a:cubicBezTo>
                    <a:pt x="1080" y="557"/>
                    <a:pt x="1121" y="580"/>
                    <a:pt x="1135" y="617"/>
                  </a:cubicBezTo>
                  <a:cubicBezTo>
                    <a:pt x="1148" y="652"/>
                    <a:pt x="1140" y="681"/>
                    <a:pt x="1114" y="704"/>
                  </a:cubicBezTo>
                  <a:cubicBezTo>
                    <a:pt x="1090" y="727"/>
                    <a:pt x="1061" y="733"/>
                    <a:pt x="1029" y="718"/>
                  </a:cubicBezTo>
                  <a:cubicBezTo>
                    <a:pt x="1022" y="715"/>
                    <a:pt x="1015" y="712"/>
                    <a:pt x="1004" y="704"/>
                  </a:cubicBezTo>
                  <a:cubicBezTo>
                    <a:pt x="975" y="735"/>
                    <a:pt x="946" y="767"/>
                    <a:pt x="915" y="797"/>
                  </a:cubicBezTo>
                  <a:cubicBezTo>
                    <a:pt x="908" y="805"/>
                    <a:pt x="896" y="807"/>
                    <a:pt x="886" y="811"/>
                  </a:cubicBezTo>
                  <a:cubicBezTo>
                    <a:pt x="884" y="812"/>
                    <a:pt x="881" y="812"/>
                    <a:pt x="879" y="811"/>
                  </a:cubicBezTo>
                  <a:cubicBezTo>
                    <a:pt x="832" y="802"/>
                    <a:pt x="798" y="822"/>
                    <a:pt x="768" y="856"/>
                  </a:cubicBezTo>
                  <a:cubicBezTo>
                    <a:pt x="732" y="896"/>
                    <a:pt x="694" y="935"/>
                    <a:pt x="655" y="972"/>
                  </a:cubicBezTo>
                  <a:cubicBezTo>
                    <a:pt x="639" y="987"/>
                    <a:pt x="651" y="1003"/>
                    <a:pt x="644" y="1021"/>
                  </a:cubicBezTo>
                  <a:cubicBezTo>
                    <a:pt x="669" y="1021"/>
                    <a:pt x="691" y="1022"/>
                    <a:pt x="714" y="1021"/>
                  </a:cubicBezTo>
                  <a:cubicBezTo>
                    <a:pt x="717" y="1021"/>
                    <a:pt x="721" y="1016"/>
                    <a:pt x="725" y="1013"/>
                  </a:cubicBezTo>
                  <a:cubicBezTo>
                    <a:pt x="751" y="987"/>
                    <a:pt x="778" y="961"/>
                    <a:pt x="803" y="934"/>
                  </a:cubicBezTo>
                  <a:cubicBezTo>
                    <a:pt x="814" y="923"/>
                    <a:pt x="825" y="918"/>
                    <a:pt x="840" y="918"/>
                  </a:cubicBezTo>
                  <a:cubicBezTo>
                    <a:pt x="873" y="920"/>
                    <a:pt x="907" y="919"/>
                    <a:pt x="933" y="919"/>
                  </a:cubicBezTo>
                  <a:cubicBezTo>
                    <a:pt x="944" y="898"/>
                    <a:pt x="951" y="878"/>
                    <a:pt x="963" y="863"/>
                  </a:cubicBezTo>
                  <a:cubicBezTo>
                    <a:pt x="977" y="846"/>
                    <a:pt x="1012" y="844"/>
                    <a:pt x="1031" y="857"/>
                  </a:cubicBezTo>
                  <a:cubicBezTo>
                    <a:pt x="1055" y="872"/>
                    <a:pt x="1065" y="904"/>
                    <a:pt x="1054" y="931"/>
                  </a:cubicBezTo>
                  <a:cubicBezTo>
                    <a:pt x="1045" y="953"/>
                    <a:pt x="1016" y="970"/>
                    <a:pt x="992" y="964"/>
                  </a:cubicBezTo>
                  <a:cubicBezTo>
                    <a:pt x="981" y="961"/>
                    <a:pt x="971" y="954"/>
                    <a:pt x="961" y="949"/>
                  </a:cubicBezTo>
                  <a:cubicBezTo>
                    <a:pt x="954" y="946"/>
                    <a:pt x="946" y="943"/>
                    <a:pt x="939" y="943"/>
                  </a:cubicBezTo>
                  <a:cubicBezTo>
                    <a:pt x="907" y="942"/>
                    <a:pt x="875" y="941"/>
                    <a:pt x="843" y="943"/>
                  </a:cubicBezTo>
                  <a:cubicBezTo>
                    <a:pt x="834" y="943"/>
                    <a:pt x="822" y="948"/>
                    <a:pt x="816" y="955"/>
                  </a:cubicBezTo>
                  <a:cubicBezTo>
                    <a:pt x="788" y="981"/>
                    <a:pt x="762" y="1008"/>
                    <a:pt x="735" y="1035"/>
                  </a:cubicBezTo>
                  <a:cubicBezTo>
                    <a:pt x="729" y="1040"/>
                    <a:pt x="719" y="1044"/>
                    <a:pt x="710" y="1044"/>
                  </a:cubicBezTo>
                  <a:cubicBezTo>
                    <a:pt x="690" y="1046"/>
                    <a:pt x="669" y="1045"/>
                    <a:pt x="647" y="1045"/>
                  </a:cubicBezTo>
                  <a:cubicBezTo>
                    <a:pt x="646" y="1053"/>
                    <a:pt x="646" y="1060"/>
                    <a:pt x="646" y="1071"/>
                  </a:cubicBezTo>
                  <a:cubicBezTo>
                    <a:pt x="673" y="1071"/>
                    <a:pt x="699" y="1071"/>
                    <a:pt x="726" y="1070"/>
                  </a:cubicBezTo>
                  <a:cubicBezTo>
                    <a:pt x="729" y="1070"/>
                    <a:pt x="734" y="1066"/>
                    <a:pt x="737" y="1063"/>
                  </a:cubicBezTo>
                  <a:cubicBezTo>
                    <a:pt x="749" y="1050"/>
                    <a:pt x="762" y="1038"/>
                    <a:pt x="774" y="1024"/>
                  </a:cubicBezTo>
                  <a:cubicBezTo>
                    <a:pt x="788" y="1007"/>
                    <a:pt x="805" y="998"/>
                    <a:pt x="828" y="1002"/>
                  </a:cubicBezTo>
                  <a:cubicBezTo>
                    <a:pt x="842" y="1005"/>
                    <a:pt x="845" y="993"/>
                    <a:pt x="850" y="985"/>
                  </a:cubicBezTo>
                  <a:cubicBezTo>
                    <a:pt x="871" y="953"/>
                    <a:pt x="912" y="947"/>
                    <a:pt x="939" y="972"/>
                  </a:cubicBezTo>
                  <a:cubicBezTo>
                    <a:pt x="956" y="987"/>
                    <a:pt x="963" y="1006"/>
                    <a:pt x="957" y="1028"/>
                  </a:cubicBezTo>
                  <a:cubicBezTo>
                    <a:pt x="950" y="1050"/>
                    <a:pt x="937" y="1067"/>
                    <a:pt x="912" y="1071"/>
                  </a:cubicBezTo>
                  <a:cubicBezTo>
                    <a:pt x="888" y="1074"/>
                    <a:pt x="868" y="1070"/>
                    <a:pt x="854" y="1049"/>
                  </a:cubicBezTo>
                  <a:cubicBezTo>
                    <a:pt x="848" y="1041"/>
                    <a:pt x="844" y="1032"/>
                    <a:pt x="839" y="1023"/>
                  </a:cubicBezTo>
                  <a:cubicBezTo>
                    <a:pt x="820" y="1018"/>
                    <a:pt x="803" y="1022"/>
                    <a:pt x="791" y="1040"/>
                  </a:cubicBezTo>
                  <a:cubicBezTo>
                    <a:pt x="758" y="1086"/>
                    <a:pt x="715" y="1104"/>
                    <a:pt x="659" y="1095"/>
                  </a:cubicBezTo>
                  <a:cubicBezTo>
                    <a:pt x="653" y="1094"/>
                    <a:pt x="645" y="1096"/>
                    <a:pt x="641" y="1100"/>
                  </a:cubicBezTo>
                  <a:cubicBezTo>
                    <a:pt x="602" y="1138"/>
                    <a:pt x="565" y="1176"/>
                    <a:pt x="527" y="1215"/>
                  </a:cubicBezTo>
                  <a:cubicBezTo>
                    <a:pt x="526" y="1215"/>
                    <a:pt x="526" y="1217"/>
                    <a:pt x="526" y="1219"/>
                  </a:cubicBezTo>
                  <a:cubicBezTo>
                    <a:pt x="550" y="1227"/>
                    <a:pt x="567" y="1217"/>
                    <a:pt x="583" y="1200"/>
                  </a:cubicBezTo>
                  <a:cubicBezTo>
                    <a:pt x="604" y="1176"/>
                    <a:pt x="626" y="1153"/>
                    <a:pt x="649" y="1132"/>
                  </a:cubicBezTo>
                  <a:cubicBezTo>
                    <a:pt x="657" y="1125"/>
                    <a:pt x="669" y="1121"/>
                    <a:pt x="679" y="1120"/>
                  </a:cubicBezTo>
                  <a:cubicBezTo>
                    <a:pt x="699" y="1118"/>
                    <a:pt x="720" y="1118"/>
                    <a:pt x="739" y="1120"/>
                  </a:cubicBezTo>
                  <a:cubicBezTo>
                    <a:pt x="753" y="1121"/>
                    <a:pt x="757" y="1114"/>
                    <a:pt x="761" y="1103"/>
                  </a:cubicBezTo>
                  <a:cubicBezTo>
                    <a:pt x="775" y="1060"/>
                    <a:pt x="829" y="1049"/>
                    <a:pt x="858" y="1082"/>
                  </a:cubicBezTo>
                  <a:cubicBezTo>
                    <a:pt x="879" y="1106"/>
                    <a:pt x="879" y="1138"/>
                    <a:pt x="857" y="1161"/>
                  </a:cubicBezTo>
                  <a:cubicBezTo>
                    <a:pt x="839" y="1181"/>
                    <a:pt x="797" y="1188"/>
                    <a:pt x="779" y="1164"/>
                  </a:cubicBezTo>
                  <a:cubicBezTo>
                    <a:pt x="761" y="1142"/>
                    <a:pt x="741" y="1144"/>
                    <a:pt x="719" y="1142"/>
                  </a:cubicBezTo>
                  <a:cubicBezTo>
                    <a:pt x="683" y="1137"/>
                    <a:pt x="657" y="1150"/>
                    <a:pt x="634" y="1177"/>
                  </a:cubicBezTo>
                  <a:cubicBezTo>
                    <a:pt x="618" y="1196"/>
                    <a:pt x="601" y="1214"/>
                    <a:pt x="582" y="1231"/>
                  </a:cubicBezTo>
                  <a:cubicBezTo>
                    <a:pt x="575" y="1237"/>
                    <a:pt x="563" y="1243"/>
                    <a:pt x="554" y="1242"/>
                  </a:cubicBezTo>
                  <a:cubicBezTo>
                    <a:pt x="512" y="1235"/>
                    <a:pt x="483" y="1253"/>
                    <a:pt x="456" y="1283"/>
                  </a:cubicBezTo>
                  <a:cubicBezTo>
                    <a:pt x="413" y="1331"/>
                    <a:pt x="366" y="1374"/>
                    <a:pt x="322" y="1420"/>
                  </a:cubicBezTo>
                  <a:cubicBezTo>
                    <a:pt x="316" y="1426"/>
                    <a:pt x="312" y="1437"/>
                    <a:pt x="311" y="1446"/>
                  </a:cubicBezTo>
                  <a:cubicBezTo>
                    <a:pt x="310" y="1472"/>
                    <a:pt x="312" y="1498"/>
                    <a:pt x="310" y="1524"/>
                  </a:cubicBezTo>
                  <a:cubicBezTo>
                    <a:pt x="310" y="1534"/>
                    <a:pt x="304" y="1547"/>
                    <a:pt x="297" y="1555"/>
                  </a:cubicBezTo>
                  <a:cubicBezTo>
                    <a:pt x="271" y="1582"/>
                    <a:pt x="244" y="1608"/>
                    <a:pt x="217" y="1635"/>
                  </a:cubicBezTo>
                  <a:cubicBezTo>
                    <a:pt x="214" y="1637"/>
                    <a:pt x="213" y="1641"/>
                    <a:pt x="208" y="1647"/>
                  </a:cubicBezTo>
                  <a:cubicBezTo>
                    <a:pt x="254" y="1647"/>
                    <a:pt x="295" y="1648"/>
                    <a:pt x="337" y="1647"/>
                  </a:cubicBezTo>
                  <a:cubicBezTo>
                    <a:pt x="342" y="1647"/>
                    <a:pt x="348" y="1645"/>
                    <a:pt x="352" y="1641"/>
                  </a:cubicBezTo>
                  <a:cubicBezTo>
                    <a:pt x="375" y="1619"/>
                    <a:pt x="395" y="1594"/>
                    <a:pt x="420" y="1575"/>
                  </a:cubicBezTo>
                  <a:cubicBezTo>
                    <a:pt x="445" y="1554"/>
                    <a:pt x="445" y="1530"/>
                    <a:pt x="441" y="1502"/>
                  </a:cubicBezTo>
                  <a:cubicBezTo>
                    <a:pt x="397" y="1507"/>
                    <a:pt x="374" y="1495"/>
                    <a:pt x="364" y="1463"/>
                  </a:cubicBezTo>
                  <a:cubicBezTo>
                    <a:pt x="356" y="1436"/>
                    <a:pt x="367" y="1407"/>
                    <a:pt x="393" y="1393"/>
                  </a:cubicBezTo>
                  <a:cubicBezTo>
                    <a:pt x="415" y="1381"/>
                    <a:pt x="444" y="1387"/>
                    <a:pt x="462" y="1406"/>
                  </a:cubicBezTo>
                  <a:cubicBezTo>
                    <a:pt x="480" y="1426"/>
                    <a:pt x="483" y="1457"/>
                    <a:pt x="468" y="1478"/>
                  </a:cubicBezTo>
                  <a:cubicBezTo>
                    <a:pt x="466" y="1483"/>
                    <a:pt x="463" y="1489"/>
                    <a:pt x="463" y="1494"/>
                  </a:cubicBezTo>
                  <a:cubicBezTo>
                    <a:pt x="464" y="1565"/>
                    <a:pt x="464" y="1565"/>
                    <a:pt x="413" y="1613"/>
                  </a:cubicBezTo>
                  <a:cubicBezTo>
                    <a:pt x="397" y="1628"/>
                    <a:pt x="383" y="1645"/>
                    <a:pt x="366" y="1659"/>
                  </a:cubicBezTo>
                  <a:cubicBezTo>
                    <a:pt x="359" y="1665"/>
                    <a:pt x="348" y="1669"/>
                    <a:pt x="338" y="1669"/>
                  </a:cubicBezTo>
                  <a:cubicBezTo>
                    <a:pt x="291" y="1670"/>
                    <a:pt x="245" y="1669"/>
                    <a:pt x="198" y="1670"/>
                  </a:cubicBezTo>
                  <a:cubicBezTo>
                    <a:pt x="189" y="1670"/>
                    <a:pt x="181" y="1675"/>
                    <a:pt x="172" y="1677"/>
                  </a:cubicBezTo>
                  <a:cubicBezTo>
                    <a:pt x="172" y="1679"/>
                    <a:pt x="173" y="1682"/>
                    <a:pt x="173" y="1684"/>
                  </a:cubicBezTo>
                  <a:cubicBezTo>
                    <a:pt x="178" y="1684"/>
                    <a:pt x="183" y="1685"/>
                    <a:pt x="187" y="1685"/>
                  </a:cubicBezTo>
                  <a:cubicBezTo>
                    <a:pt x="241" y="1685"/>
                    <a:pt x="295" y="1686"/>
                    <a:pt x="349" y="1685"/>
                  </a:cubicBezTo>
                  <a:cubicBezTo>
                    <a:pt x="359" y="1684"/>
                    <a:pt x="371" y="1681"/>
                    <a:pt x="378" y="1674"/>
                  </a:cubicBezTo>
                  <a:cubicBezTo>
                    <a:pt x="435" y="1621"/>
                    <a:pt x="492" y="1566"/>
                    <a:pt x="547" y="1513"/>
                  </a:cubicBezTo>
                  <a:cubicBezTo>
                    <a:pt x="533" y="1483"/>
                    <a:pt x="531" y="1459"/>
                    <a:pt x="548" y="1437"/>
                  </a:cubicBezTo>
                  <a:cubicBezTo>
                    <a:pt x="565" y="1415"/>
                    <a:pt x="603" y="1409"/>
                    <a:pt x="626" y="1423"/>
                  </a:cubicBezTo>
                  <a:cubicBezTo>
                    <a:pt x="651" y="1439"/>
                    <a:pt x="659" y="1470"/>
                    <a:pt x="645" y="1500"/>
                  </a:cubicBezTo>
                  <a:cubicBezTo>
                    <a:pt x="635" y="1524"/>
                    <a:pt x="605" y="1537"/>
                    <a:pt x="578" y="1528"/>
                  </a:cubicBezTo>
                  <a:cubicBezTo>
                    <a:pt x="566" y="1524"/>
                    <a:pt x="558" y="1523"/>
                    <a:pt x="548" y="1534"/>
                  </a:cubicBezTo>
                  <a:cubicBezTo>
                    <a:pt x="494" y="1591"/>
                    <a:pt x="438" y="1645"/>
                    <a:pt x="382" y="1700"/>
                  </a:cubicBezTo>
                  <a:cubicBezTo>
                    <a:pt x="377" y="1705"/>
                    <a:pt x="367" y="1707"/>
                    <a:pt x="359" y="1707"/>
                  </a:cubicBezTo>
                  <a:cubicBezTo>
                    <a:pt x="297" y="1707"/>
                    <a:pt x="234" y="1708"/>
                    <a:pt x="171" y="1706"/>
                  </a:cubicBezTo>
                  <a:cubicBezTo>
                    <a:pt x="151" y="1706"/>
                    <a:pt x="138" y="1713"/>
                    <a:pt x="125" y="1726"/>
                  </a:cubicBezTo>
                  <a:cubicBezTo>
                    <a:pt x="102" y="1750"/>
                    <a:pt x="79" y="1772"/>
                    <a:pt x="57" y="1797"/>
                  </a:cubicBezTo>
                  <a:cubicBezTo>
                    <a:pt x="50" y="1805"/>
                    <a:pt x="44" y="1817"/>
                    <a:pt x="44" y="1827"/>
                  </a:cubicBezTo>
                  <a:cubicBezTo>
                    <a:pt x="43" y="1972"/>
                    <a:pt x="43" y="1764"/>
                    <a:pt x="43" y="1909"/>
                  </a:cubicBezTo>
                  <a:lnTo>
                    <a:pt x="0" y="1909"/>
                  </a:lnTo>
                  <a:close/>
                  <a:moveTo>
                    <a:pt x="1083" y="230"/>
                  </a:moveTo>
                  <a:cubicBezTo>
                    <a:pt x="1083" y="197"/>
                    <a:pt x="1053" y="166"/>
                    <a:pt x="1020" y="167"/>
                  </a:cubicBezTo>
                  <a:cubicBezTo>
                    <a:pt x="988" y="167"/>
                    <a:pt x="959" y="197"/>
                    <a:pt x="959" y="230"/>
                  </a:cubicBezTo>
                  <a:cubicBezTo>
                    <a:pt x="958" y="266"/>
                    <a:pt x="986" y="294"/>
                    <a:pt x="1022" y="293"/>
                  </a:cubicBezTo>
                  <a:cubicBezTo>
                    <a:pt x="1056" y="292"/>
                    <a:pt x="1083" y="264"/>
                    <a:pt x="1083" y="230"/>
                  </a:cubicBezTo>
                  <a:close/>
                  <a:moveTo>
                    <a:pt x="551" y="543"/>
                  </a:moveTo>
                  <a:cubicBezTo>
                    <a:pt x="551" y="575"/>
                    <a:pt x="579" y="602"/>
                    <a:pt x="609" y="601"/>
                  </a:cubicBezTo>
                  <a:cubicBezTo>
                    <a:pt x="640" y="600"/>
                    <a:pt x="665" y="573"/>
                    <a:pt x="665" y="543"/>
                  </a:cubicBezTo>
                  <a:cubicBezTo>
                    <a:pt x="665" y="512"/>
                    <a:pt x="638" y="485"/>
                    <a:pt x="607" y="486"/>
                  </a:cubicBezTo>
                  <a:cubicBezTo>
                    <a:pt x="577" y="486"/>
                    <a:pt x="551" y="513"/>
                    <a:pt x="551" y="543"/>
                  </a:cubicBezTo>
                  <a:close/>
                  <a:moveTo>
                    <a:pt x="1108" y="645"/>
                  </a:moveTo>
                  <a:cubicBezTo>
                    <a:pt x="1108" y="622"/>
                    <a:pt x="1084" y="598"/>
                    <a:pt x="1061" y="598"/>
                  </a:cubicBezTo>
                  <a:cubicBezTo>
                    <a:pt x="1037" y="599"/>
                    <a:pt x="1014" y="622"/>
                    <a:pt x="1014" y="646"/>
                  </a:cubicBezTo>
                  <a:cubicBezTo>
                    <a:pt x="1014" y="669"/>
                    <a:pt x="1037" y="693"/>
                    <a:pt x="1061" y="693"/>
                  </a:cubicBezTo>
                  <a:cubicBezTo>
                    <a:pt x="1084" y="693"/>
                    <a:pt x="1108" y="669"/>
                    <a:pt x="1108" y="645"/>
                  </a:cubicBezTo>
                  <a:close/>
                  <a:moveTo>
                    <a:pt x="815" y="1085"/>
                  </a:moveTo>
                  <a:cubicBezTo>
                    <a:pt x="794" y="1085"/>
                    <a:pt x="779" y="1101"/>
                    <a:pt x="779" y="1121"/>
                  </a:cubicBezTo>
                  <a:cubicBezTo>
                    <a:pt x="779" y="1141"/>
                    <a:pt x="796" y="1158"/>
                    <a:pt x="815" y="1158"/>
                  </a:cubicBezTo>
                  <a:cubicBezTo>
                    <a:pt x="833" y="1158"/>
                    <a:pt x="853" y="1139"/>
                    <a:pt x="852" y="1121"/>
                  </a:cubicBezTo>
                  <a:cubicBezTo>
                    <a:pt x="852" y="1102"/>
                    <a:pt x="834" y="1085"/>
                    <a:pt x="815" y="1085"/>
                  </a:cubicBezTo>
                  <a:close/>
                  <a:moveTo>
                    <a:pt x="419" y="1481"/>
                  </a:moveTo>
                  <a:cubicBezTo>
                    <a:pt x="439" y="1481"/>
                    <a:pt x="457" y="1464"/>
                    <a:pt x="457" y="1446"/>
                  </a:cubicBezTo>
                  <a:cubicBezTo>
                    <a:pt x="457" y="1428"/>
                    <a:pt x="437" y="1409"/>
                    <a:pt x="419" y="1409"/>
                  </a:cubicBezTo>
                  <a:cubicBezTo>
                    <a:pt x="400" y="1410"/>
                    <a:pt x="384" y="1426"/>
                    <a:pt x="383" y="1445"/>
                  </a:cubicBezTo>
                  <a:cubicBezTo>
                    <a:pt x="383" y="1467"/>
                    <a:pt x="397" y="1481"/>
                    <a:pt x="419" y="1481"/>
                  </a:cubicBezTo>
                  <a:close/>
                  <a:moveTo>
                    <a:pt x="630" y="1475"/>
                  </a:moveTo>
                  <a:cubicBezTo>
                    <a:pt x="630" y="1454"/>
                    <a:pt x="614" y="1436"/>
                    <a:pt x="594" y="1435"/>
                  </a:cubicBezTo>
                  <a:cubicBezTo>
                    <a:pt x="577" y="1435"/>
                    <a:pt x="557" y="1455"/>
                    <a:pt x="558" y="1473"/>
                  </a:cubicBezTo>
                  <a:cubicBezTo>
                    <a:pt x="558" y="1492"/>
                    <a:pt x="576" y="1510"/>
                    <a:pt x="595" y="1510"/>
                  </a:cubicBezTo>
                  <a:cubicBezTo>
                    <a:pt x="614" y="1510"/>
                    <a:pt x="630" y="1494"/>
                    <a:pt x="630" y="1475"/>
                  </a:cubicBezTo>
                  <a:close/>
                  <a:moveTo>
                    <a:pt x="1000" y="943"/>
                  </a:moveTo>
                  <a:cubicBezTo>
                    <a:pt x="1019" y="943"/>
                    <a:pt x="1038" y="924"/>
                    <a:pt x="1038" y="907"/>
                  </a:cubicBezTo>
                  <a:cubicBezTo>
                    <a:pt x="1038" y="889"/>
                    <a:pt x="1018" y="870"/>
                    <a:pt x="1000" y="870"/>
                  </a:cubicBezTo>
                  <a:cubicBezTo>
                    <a:pt x="980" y="870"/>
                    <a:pt x="964" y="887"/>
                    <a:pt x="964" y="907"/>
                  </a:cubicBezTo>
                  <a:cubicBezTo>
                    <a:pt x="964" y="928"/>
                    <a:pt x="980" y="944"/>
                    <a:pt x="1000" y="943"/>
                  </a:cubicBezTo>
                  <a:close/>
                  <a:moveTo>
                    <a:pt x="845" y="27"/>
                  </a:moveTo>
                  <a:cubicBezTo>
                    <a:pt x="824" y="27"/>
                    <a:pt x="810" y="41"/>
                    <a:pt x="810" y="62"/>
                  </a:cubicBezTo>
                  <a:cubicBezTo>
                    <a:pt x="809" y="83"/>
                    <a:pt x="824" y="100"/>
                    <a:pt x="844" y="100"/>
                  </a:cubicBezTo>
                  <a:cubicBezTo>
                    <a:pt x="862" y="100"/>
                    <a:pt x="881" y="82"/>
                    <a:pt x="881" y="63"/>
                  </a:cubicBezTo>
                  <a:cubicBezTo>
                    <a:pt x="881" y="44"/>
                    <a:pt x="864" y="27"/>
                    <a:pt x="845" y="27"/>
                  </a:cubicBezTo>
                  <a:close/>
                  <a:moveTo>
                    <a:pt x="935" y="1013"/>
                  </a:moveTo>
                  <a:cubicBezTo>
                    <a:pt x="934" y="993"/>
                    <a:pt x="920" y="978"/>
                    <a:pt x="900" y="978"/>
                  </a:cubicBezTo>
                  <a:cubicBezTo>
                    <a:pt x="881" y="977"/>
                    <a:pt x="863" y="995"/>
                    <a:pt x="863" y="1014"/>
                  </a:cubicBezTo>
                  <a:cubicBezTo>
                    <a:pt x="864" y="1034"/>
                    <a:pt x="881" y="1051"/>
                    <a:pt x="900" y="1051"/>
                  </a:cubicBezTo>
                  <a:cubicBezTo>
                    <a:pt x="921" y="1051"/>
                    <a:pt x="935" y="1036"/>
                    <a:pt x="935" y="1013"/>
                  </a:cubicBezTo>
                  <a:close/>
                  <a:moveTo>
                    <a:pt x="705" y="285"/>
                  </a:moveTo>
                  <a:cubicBezTo>
                    <a:pt x="705" y="305"/>
                    <a:pt x="721" y="320"/>
                    <a:pt x="741" y="320"/>
                  </a:cubicBezTo>
                  <a:cubicBezTo>
                    <a:pt x="762" y="321"/>
                    <a:pt x="779" y="304"/>
                    <a:pt x="779" y="285"/>
                  </a:cubicBezTo>
                  <a:cubicBezTo>
                    <a:pt x="778" y="266"/>
                    <a:pt x="761" y="249"/>
                    <a:pt x="742" y="249"/>
                  </a:cubicBezTo>
                  <a:cubicBezTo>
                    <a:pt x="721" y="249"/>
                    <a:pt x="705" y="265"/>
                    <a:pt x="705" y="2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Freeform 303">
              <a:extLst>
                <a:ext uri="{FF2B5EF4-FFF2-40B4-BE49-F238E27FC236}">
                  <a16:creationId xmlns:a16="http://schemas.microsoft.com/office/drawing/2014/main" id="{07279887-D90D-0245-A692-6492B4AA0E21}"/>
                </a:ext>
              </a:extLst>
            </p:cNvPr>
            <p:cNvSpPr>
              <a:spLocks noEditPoints="1"/>
            </p:cNvSpPr>
            <p:nvPr/>
          </p:nvSpPr>
          <p:spPr bwMode="auto">
            <a:xfrm>
              <a:off x="-26" y="2003"/>
              <a:ext cx="2163" cy="3429"/>
            </a:xfrm>
            <a:custGeom>
              <a:avLst/>
              <a:gdLst>
                <a:gd name="T0" fmla="*/ 1068 w 1135"/>
                <a:gd name="T1" fmla="*/ 1459 h 1794"/>
                <a:gd name="T2" fmla="*/ 812 w 1135"/>
                <a:gd name="T3" fmla="*/ 1223 h 1794"/>
                <a:gd name="T4" fmla="*/ 478 w 1135"/>
                <a:gd name="T5" fmla="*/ 1046 h 1794"/>
                <a:gd name="T6" fmla="*/ 322 w 1135"/>
                <a:gd name="T7" fmla="*/ 927 h 1794"/>
                <a:gd name="T8" fmla="*/ 503 w 1135"/>
                <a:gd name="T9" fmla="*/ 1026 h 1794"/>
                <a:gd name="T10" fmla="*/ 798 w 1135"/>
                <a:gd name="T11" fmla="*/ 1189 h 1794"/>
                <a:gd name="T12" fmla="*/ 662 w 1135"/>
                <a:gd name="T13" fmla="*/ 895 h 1794"/>
                <a:gd name="T14" fmla="*/ 491 w 1135"/>
                <a:gd name="T15" fmla="*/ 726 h 1794"/>
                <a:gd name="T16" fmla="*/ 181 w 1135"/>
                <a:gd name="T17" fmla="*/ 603 h 1794"/>
                <a:gd name="T18" fmla="*/ 79 w 1135"/>
                <a:gd name="T19" fmla="*/ 413 h 1794"/>
                <a:gd name="T20" fmla="*/ 210 w 1135"/>
                <a:gd name="T21" fmla="*/ 572 h 1794"/>
                <a:gd name="T22" fmla="*/ 494 w 1135"/>
                <a:gd name="T23" fmla="*/ 682 h 1794"/>
                <a:gd name="T24" fmla="*/ 524 w 1135"/>
                <a:gd name="T25" fmla="*/ 531 h 1794"/>
                <a:gd name="T26" fmla="*/ 302 w 1135"/>
                <a:gd name="T27" fmla="*/ 404 h 1794"/>
                <a:gd name="T28" fmla="*/ 100 w 1135"/>
                <a:gd name="T29" fmla="*/ 223 h 1794"/>
                <a:gd name="T30" fmla="*/ 160 w 1135"/>
                <a:gd name="T31" fmla="*/ 22 h 1794"/>
                <a:gd name="T32" fmla="*/ 131 w 1135"/>
                <a:gd name="T33" fmla="*/ 231 h 1794"/>
                <a:gd name="T34" fmla="*/ 389 w 1135"/>
                <a:gd name="T35" fmla="*/ 383 h 1794"/>
                <a:gd name="T36" fmla="*/ 562 w 1135"/>
                <a:gd name="T37" fmla="*/ 556 h 1794"/>
                <a:gd name="T38" fmla="*/ 580 w 1135"/>
                <a:gd name="T39" fmla="*/ 730 h 1794"/>
                <a:gd name="T40" fmla="*/ 564 w 1135"/>
                <a:gd name="T41" fmla="*/ 507 h 1794"/>
                <a:gd name="T42" fmla="*/ 356 w 1135"/>
                <a:gd name="T43" fmla="*/ 346 h 1794"/>
                <a:gd name="T44" fmla="*/ 201 w 1135"/>
                <a:gd name="T45" fmla="*/ 196 h 1794"/>
                <a:gd name="T46" fmla="*/ 269 w 1135"/>
                <a:gd name="T47" fmla="*/ 291 h 1794"/>
                <a:gd name="T48" fmla="*/ 341 w 1135"/>
                <a:gd name="T49" fmla="*/ 324 h 1794"/>
                <a:gd name="T50" fmla="*/ 600 w 1135"/>
                <a:gd name="T51" fmla="*/ 530 h 1794"/>
                <a:gd name="T52" fmla="*/ 620 w 1135"/>
                <a:gd name="T53" fmla="*/ 755 h 1794"/>
                <a:gd name="T54" fmla="*/ 426 w 1135"/>
                <a:gd name="T55" fmla="*/ 286 h 1794"/>
                <a:gd name="T56" fmla="*/ 356 w 1135"/>
                <a:gd name="T57" fmla="*/ 177 h 1794"/>
                <a:gd name="T58" fmla="*/ 434 w 1135"/>
                <a:gd name="T59" fmla="*/ 266 h 1794"/>
                <a:gd name="T60" fmla="*/ 643 w 1135"/>
                <a:gd name="T61" fmla="*/ 490 h 1794"/>
                <a:gd name="T62" fmla="*/ 706 w 1135"/>
                <a:gd name="T63" fmla="*/ 924 h 1794"/>
                <a:gd name="T64" fmla="*/ 903 w 1135"/>
                <a:gd name="T65" fmla="*/ 1236 h 1794"/>
                <a:gd name="T66" fmla="*/ 1057 w 1135"/>
                <a:gd name="T67" fmla="*/ 1362 h 1794"/>
                <a:gd name="T68" fmla="*/ 969 w 1135"/>
                <a:gd name="T69" fmla="*/ 1083 h 1794"/>
                <a:gd name="T70" fmla="*/ 872 w 1135"/>
                <a:gd name="T71" fmla="*/ 1006 h 1794"/>
                <a:gd name="T72" fmla="*/ 995 w 1135"/>
                <a:gd name="T73" fmla="*/ 1078 h 1794"/>
                <a:gd name="T74" fmla="*/ 1080 w 1135"/>
                <a:gd name="T75" fmla="*/ 1377 h 1794"/>
                <a:gd name="T76" fmla="*/ 1089 w 1135"/>
                <a:gd name="T77" fmla="*/ 1580 h 1794"/>
                <a:gd name="T78" fmla="*/ 476 w 1135"/>
                <a:gd name="T79" fmla="*/ 958 h 1794"/>
                <a:gd name="T80" fmla="*/ 48 w 1135"/>
                <a:gd name="T81" fmla="*/ 106 h 1794"/>
                <a:gd name="T82" fmla="*/ 110 w 1135"/>
                <a:gd name="T83" fmla="*/ 41 h 1794"/>
                <a:gd name="T84" fmla="*/ 118 w 1135"/>
                <a:gd name="T85" fmla="*/ 446 h 1794"/>
                <a:gd name="T86" fmla="*/ 177 w 1135"/>
                <a:gd name="T87" fmla="*/ 504 h 1794"/>
                <a:gd name="T88" fmla="*/ 391 w 1135"/>
                <a:gd name="T89" fmla="*/ 189 h 1794"/>
                <a:gd name="T90" fmla="*/ 890 w 1135"/>
                <a:gd name="T91" fmla="*/ 1024 h 1794"/>
                <a:gd name="T92" fmla="*/ 927 w 1135"/>
                <a:gd name="T93" fmla="*/ 987 h 1794"/>
                <a:gd name="T94" fmla="*/ 288 w 1135"/>
                <a:gd name="T95" fmla="*/ 226 h 1794"/>
                <a:gd name="T96" fmla="*/ 252 w 1135"/>
                <a:gd name="T97" fmla="*/ 262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5" h="1794">
                  <a:moveTo>
                    <a:pt x="1089" y="1580"/>
                  </a:moveTo>
                  <a:cubicBezTo>
                    <a:pt x="1089" y="1301"/>
                    <a:pt x="1089" y="1794"/>
                    <a:pt x="1089" y="1515"/>
                  </a:cubicBezTo>
                  <a:cubicBezTo>
                    <a:pt x="1090" y="1492"/>
                    <a:pt x="1084" y="1475"/>
                    <a:pt x="1068" y="1459"/>
                  </a:cubicBezTo>
                  <a:cubicBezTo>
                    <a:pt x="1007" y="1400"/>
                    <a:pt x="948" y="1340"/>
                    <a:pt x="888" y="1281"/>
                  </a:cubicBezTo>
                  <a:cubicBezTo>
                    <a:pt x="872" y="1265"/>
                    <a:pt x="857" y="1247"/>
                    <a:pt x="839" y="1233"/>
                  </a:cubicBezTo>
                  <a:cubicBezTo>
                    <a:pt x="833" y="1227"/>
                    <a:pt x="822" y="1224"/>
                    <a:pt x="812" y="1223"/>
                  </a:cubicBezTo>
                  <a:cubicBezTo>
                    <a:pt x="766" y="1223"/>
                    <a:pt x="719" y="1224"/>
                    <a:pt x="672" y="1223"/>
                  </a:cubicBezTo>
                  <a:cubicBezTo>
                    <a:pt x="662" y="1222"/>
                    <a:pt x="650" y="1217"/>
                    <a:pt x="643" y="1210"/>
                  </a:cubicBezTo>
                  <a:cubicBezTo>
                    <a:pt x="588" y="1156"/>
                    <a:pt x="533" y="1101"/>
                    <a:pt x="478" y="1046"/>
                  </a:cubicBezTo>
                  <a:cubicBezTo>
                    <a:pt x="471" y="1039"/>
                    <a:pt x="466" y="1038"/>
                    <a:pt x="456" y="1042"/>
                  </a:cubicBezTo>
                  <a:cubicBezTo>
                    <a:pt x="430" y="1054"/>
                    <a:pt x="404" y="1057"/>
                    <a:pt x="375" y="1045"/>
                  </a:cubicBezTo>
                  <a:cubicBezTo>
                    <a:pt x="330" y="1027"/>
                    <a:pt x="306" y="973"/>
                    <a:pt x="322" y="927"/>
                  </a:cubicBezTo>
                  <a:cubicBezTo>
                    <a:pt x="347" y="858"/>
                    <a:pt x="430" y="837"/>
                    <a:pt x="483" y="893"/>
                  </a:cubicBezTo>
                  <a:cubicBezTo>
                    <a:pt x="507" y="918"/>
                    <a:pt x="515" y="965"/>
                    <a:pt x="499" y="997"/>
                  </a:cubicBezTo>
                  <a:cubicBezTo>
                    <a:pt x="493" y="1009"/>
                    <a:pt x="493" y="1016"/>
                    <a:pt x="503" y="1026"/>
                  </a:cubicBezTo>
                  <a:cubicBezTo>
                    <a:pt x="555" y="1076"/>
                    <a:pt x="605" y="1128"/>
                    <a:pt x="656" y="1178"/>
                  </a:cubicBezTo>
                  <a:cubicBezTo>
                    <a:pt x="662" y="1184"/>
                    <a:pt x="673" y="1189"/>
                    <a:pt x="682" y="1189"/>
                  </a:cubicBezTo>
                  <a:cubicBezTo>
                    <a:pt x="718" y="1190"/>
                    <a:pt x="755" y="1189"/>
                    <a:pt x="798" y="1189"/>
                  </a:cubicBezTo>
                  <a:cubicBezTo>
                    <a:pt x="762" y="1154"/>
                    <a:pt x="731" y="1122"/>
                    <a:pt x="698" y="1092"/>
                  </a:cubicBezTo>
                  <a:cubicBezTo>
                    <a:pt x="674" y="1071"/>
                    <a:pt x="658" y="1048"/>
                    <a:pt x="661" y="1013"/>
                  </a:cubicBezTo>
                  <a:cubicBezTo>
                    <a:pt x="665" y="974"/>
                    <a:pt x="663" y="934"/>
                    <a:pt x="662" y="895"/>
                  </a:cubicBezTo>
                  <a:cubicBezTo>
                    <a:pt x="661" y="886"/>
                    <a:pt x="657" y="876"/>
                    <a:pt x="651" y="869"/>
                  </a:cubicBezTo>
                  <a:cubicBezTo>
                    <a:pt x="607" y="824"/>
                    <a:pt x="563" y="780"/>
                    <a:pt x="517" y="736"/>
                  </a:cubicBezTo>
                  <a:cubicBezTo>
                    <a:pt x="511" y="730"/>
                    <a:pt x="500" y="726"/>
                    <a:pt x="491" y="726"/>
                  </a:cubicBezTo>
                  <a:cubicBezTo>
                    <a:pt x="437" y="725"/>
                    <a:pt x="383" y="724"/>
                    <a:pt x="330" y="726"/>
                  </a:cubicBezTo>
                  <a:cubicBezTo>
                    <a:pt x="307" y="727"/>
                    <a:pt x="292" y="718"/>
                    <a:pt x="278" y="703"/>
                  </a:cubicBezTo>
                  <a:cubicBezTo>
                    <a:pt x="246" y="670"/>
                    <a:pt x="213" y="637"/>
                    <a:pt x="181" y="603"/>
                  </a:cubicBezTo>
                  <a:cubicBezTo>
                    <a:pt x="173" y="595"/>
                    <a:pt x="166" y="596"/>
                    <a:pt x="156" y="598"/>
                  </a:cubicBezTo>
                  <a:cubicBezTo>
                    <a:pt x="97" y="616"/>
                    <a:pt x="44" y="591"/>
                    <a:pt x="26" y="538"/>
                  </a:cubicBezTo>
                  <a:cubicBezTo>
                    <a:pt x="10" y="488"/>
                    <a:pt x="33" y="431"/>
                    <a:pt x="79" y="413"/>
                  </a:cubicBezTo>
                  <a:cubicBezTo>
                    <a:pt x="135" y="390"/>
                    <a:pt x="191" y="410"/>
                    <a:pt x="214" y="464"/>
                  </a:cubicBezTo>
                  <a:cubicBezTo>
                    <a:pt x="226" y="494"/>
                    <a:pt x="225" y="525"/>
                    <a:pt x="209" y="555"/>
                  </a:cubicBezTo>
                  <a:cubicBezTo>
                    <a:pt x="206" y="559"/>
                    <a:pt x="207" y="569"/>
                    <a:pt x="210" y="572"/>
                  </a:cubicBezTo>
                  <a:cubicBezTo>
                    <a:pt x="243" y="605"/>
                    <a:pt x="275" y="638"/>
                    <a:pt x="309" y="670"/>
                  </a:cubicBezTo>
                  <a:cubicBezTo>
                    <a:pt x="316" y="676"/>
                    <a:pt x="327" y="681"/>
                    <a:pt x="336" y="681"/>
                  </a:cubicBezTo>
                  <a:cubicBezTo>
                    <a:pt x="389" y="682"/>
                    <a:pt x="442" y="681"/>
                    <a:pt x="494" y="682"/>
                  </a:cubicBezTo>
                  <a:cubicBezTo>
                    <a:pt x="508" y="682"/>
                    <a:pt x="523" y="684"/>
                    <a:pt x="539" y="686"/>
                  </a:cubicBezTo>
                  <a:cubicBezTo>
                    <a:pt x="539" y="642"/>
                    <a:pt x="540" y="596"/>
                    <a:pt x="539" y="551"/>
                  </a:cubicBezTo>
                  <a:cubicBezTo>
                    <a:pt x="538" y="544"/>
                    <a:pt x="529" y="537"/>
                    <a:pt x="524" y="531"/>
                  </a:cubicBezTo>
                  <a:cubicBezTo>
                    <a:pt x="484" y="491"/>
                    <a:pt x="445" y="452"/>
                    <a:pt x="405" y="412"/>
                  </a:cubicBezTo>
                  <a:cubicBezTo>
                    <a:pt x="400" y="408"/>
                    <a:pt x="391" y="405"/>
                    <a:pt x="384" y="404"/>
                  </a:cubicBezTo>
                  <a:cubicBezTo>
                    <a:pt x="357" y="403"/>
                    <a:pt x="330" y="403"/>
                    <a:pt x="302" y="404"/>
                  </a:cubicBezTo>
                  <a:cubicBezTo>
                    <a:pt x="282" y="406"/>
                    <a:pt x="267" y="400"/>
                    <a:pt x="253" y="385"/>
                  </a:cubicBezTo>
                  <a:cubicBezTo>
                    <a:pt x="206" y="337"/>
                    <a:pt x="158" y="289"/>
                    <a:pt x="110" y="241"/>
                  </a:cubicBezTo>
                  <a:cubicBezTo>
                    <a:pt x="106" y="236"/>
                    <a:pt x="99" y="229"/>
                    <a:pt x="100" y="223"/>
                  </a:cubicBezTo>
                  <a:cubicBezTo>
                    <a:pt x="103" y="204"/>
                    <a:pt x="92" y="199"/>
                    <a:pt x="77" y="193"/>
                  </a:cubicBezTo>
                  <a:cubicBezTo>
                    <a:pt x="0" y="167"/>
                    <a:pt x="1" y="67"/>
                    <a:pt x="48" y="32"/>
                  </a:cubicBezTo>
                  <a:cubicBezTo>
                    <a:pt x="83" y="6"/>
                    <a:pt x="124" y="0"/>
                    <a:pt x="160" y="22"/>
                  </a:cubicBezTo>
                  <a:cubicBezTo>
                    <a:pt x="195" y="44"/>
                    <a:pt x="212" y="84"/>
                    <a:pt x="203" y="126"/>
                  </a:cubicBezTo>
                  <a:cubicBezTo>
                    <a:pt x="195" y="162"/>
                    <a:pt x="172" y="183"/>
                    <a:pt x="139" y="196"/>
                  </a:cubicBezTo>
                  <a:cubicBezTo>
                    <a:pt x="120" y="203"/>
                    <a:pt x="117" y="218"/>
                    <a:pt x="131" y="231"/>
                  </a:cubicBezTo>
                  <a:cubicBezTo>
                    <a:pt x="178" y="279"/>
                    <a:pt x="226" y="326"/>
                    <a:pt x="275" y="373"/>
                  </a:cubicBezTo>
                  <a:cubicBezTo>
                    <a:pt x="280" y="378"/>
                    <a:pt x="289" y="382"/>
                    <a:pt x="297" y="382"/>
                  </a:cubicBezTo>
                  <a:cubicBezTo>
                    <a:pt x="327" y="383"/>
                    <a:pt x="358" y="381"/>
                    <a:pt x="389" y="383"/>
                  </a:cubicBezTo>
                  <a:cubicBezTo>
                    <a:pt x="400" y="384"/>
                    <a:pt x="413" y="390"/>
                    <a:pt x="421" y="397"/>
                  </a:cubicBezTo>
                  <a:cubicBezTo>
                    <a:pt x="463" y="438"/>
                    <a:pt x="504" y="480"/>
                    <a:pt x="546" y="521"/>
                  </a:cubicBezTo>
                  <a:cubicBezTo>
                    <a:pt x="557" y="531"/>
                    <a:pt x="562" y="542"/>
                    <a:pt x="562" y="556"/>
                  </a:cubicBezTo>
                  <a:cubicBezTo>
                    <a:pt x="561" y="604"/>
                    <a:pt x="561" y="652"/>
                    <a:pt x="562" y="700"/>
                  </a:cubicBezTo>
                  <a:cubicBezTo>
                    <a:pt x="562" y="711"/>
                    <a:pt x="569" y="721"/>
                    <a:pt x="573" y="732"/>
                  </a:cubicBezTo>
                  <a:cubicBezTo>
                    <a:pt x="575" y="731"/>
                    <a:pt x="577" y="731"/>
                    <a:pt x="580" y="730"/>
                  </a:cubicBezTo>
                  <a:cubicBezTo>
                    <a:pt x="580" y="724"/>
                    <a:pt x="580" y="719"/>
                    <a:pt x="580" y="713"/>
                  </a:cubicBezTo>
                  <a:cubicBezTo>
                    <a:pt x="580" y="657"/>
                    <a:pt x="580" y="600"/>
                    <a:pt x="581" y="543"/>
                  </a:cubicBezTo>
                  <a:cubicBezTo>
                    <a:pt x="581" y="527"/>
                    <a:pt x="574" y="517"/>
                    <a:pt x="564" y="507"/>
                  </a:cubicBezTo>
                  <a:cubicBezTo>
                    <a:pt x="515" y="459"/>
                    <a:pt x="467" y="410"/>
                    <a:pt x="418" y="361"/>
                  </a:cubicBezTo>
                  <a:cubicBezTo>
                    <a:pt x="408" y="351"/>
                    <a:pt x="397" y="344"/>
                    <a:pt x="382" y="345"/>
                  </a:cubicBezTo>
                  <a:cubicBezTo>
                    <a:pt x="373" y="346"/>
                    <a:pt x="364" y="344"/>
                    <a:pt x="356" y="346"/>
                  </a:cubicBezTo>
                  <a:cubicBezTo>
                    <a:pt x="314" y="353"/>
                    <a:pt x="281" y="338"/>
                    <a:pt x="256" y="304"/>
                  </a:cubicBezTo>
                  <a:cubicBezTo>
                    <a:pt x="247" y="292"/>
                    <a:pt x="236" y="282"/>
                    <a:pt x="221" y="275"/>
                  </a:cubicBezTo>
                  <a:cubicBezTo>
                    <a:pt x="192" y="261"/>
                    <a:pt x="185" y="227"/>
                    <a:pt x="201" y="196"/>
                  </a:cubicBezTo>
                  <a:cubicBezTo>
                    <a:pt x="213" y="172"/>
                    <a:pt x="247" y="160"/>
                    <a:pt x="274" y="172"/>
                  </a:cubicBezTo>
                  <a:cubicBezTo>
                    <a:pt x="303" y="185"/>
                    <a:pt x="317" y="210"/>
                    <a:pt x="307" y="242"/>
                  </a:cubicBezTo>
                  <a:cubicBezTo>
                    <a:pt x="302" y="258"/>
                    <a:pt x="284" y="271"/>
                    <a:pt x="269" y="291"/>
                  </a:cubicBezTo>
                  <a:cubicBezTo>
                    <a:pt x="276" y="297"/>
                    <a:pt x="287" y="307"/>
                    <a:pt x="300" y="316"/>
                  </a:cubicBezTo>
                  <a:cubicBezTo>
                    <a:pt x="305" y="320"/>
                    <a:pt x="312" y="322"/>
                    <a:pt x="319" y="324"/>
                  </a:cubicBezTo>
                  <a:cubicBezTo>
                    <a:pt x="326" y="325"/>
                    <a:pt x="334" y="324"/>
                    <a:pt x="341" y="324"/>
                  </a:cubicBezTo>
                  <a:cubicBezTo>
                    <a:pt x="414" y="324"/>
                    <a:pt x="414" y="324"/>
                    <a:pt x="463" y="376"/>
                  </a:cubicBezTo>
                  <a:cubicBezTo>
                    <a:pt x="506" y="419"/>
                    <a:pt x="550" y="462"/>
                    <a:pt x="592" y="506"/>
                  </a:cubicBezTo>
                  <a:cubicBezTo>
                    <a:pt x="597" y="511"/>
                    <a:pt x="600" y="522"/>
                    <a:pt x="600" y="530"/>
                  </a:cubicBezTo>
                  <a:cubicBezTo>
                    <a:pt x="601" y="600"/>
                    <a:pt x="601" y="669"/>
                    <a:pt x="600" y="738"/>
                  </a:cubicBezTo>
                  <a:cubicBezTo>
                    <a:pt x="600" y="752"/>
                    <a:pt x="603" y="763"/>
                    <a:pt x="619" y="770"/>
                  </a:cubicBezTo>
                  <a:cubicBezTo>
                    <a:pt x="619" y="764"/>
                    <a:pt x="620" y="759"/>
                    <a:pt x="620" y="755"/>
                  </a:cubicBezTo>
                  <a:cubicBezTo>
                    <a:pt x="620" y="669"/>
                    <a:pt x="620" y="583"/>
                    <a:pt x="619" y="497"/>
                  </a:cubicBezTo>
                  <a:cubicBezTo>
                    <a:pt x="619" y="487"/>
                    <a:pt x="614" y="474"/>
                    <a:pt x="607" y="467"/>
                  </a:cubicBezTo>
                  <a:cubicBezTo>
                    <a:pt x="547" y="406"/>
                    <a:pt x="487" y="346"/>
                    <a:pt x="426" y="286"/>
                  </a:cubicBezTo>
                  <a:cubicBezTo>
                    <a:pt x="421" y="281"/>
                    <a:pt x="409" y="281"/>
                    <a:pt x="401" y="282"/>
                  </a:cubicBezTo>
                  <a:cubicBezTo>
                    <a:pt x="372" y="286"/>
                    <a:pt x="353" y="275"/>
                    <a:pt x="339" y="253"/>
                  </a:cubicBezTo>
                  <a:cubicBezTo>
                    <a:pt x="322" y="227"/>
                    <a:pt x="335" y="194"/>
                    <a:pt x="356" y="177"/>
                  </a:cubicBezTo>
                  <a:cubicBezTo>
                    <a:pt x="371" y="164"/>
                    <a:pt x="408" y="165"/>
                    <a:pt x="424" y="178"/>
                  </a:cubicBezTo>
                  <a:cubicBezTo>
                    <a:pt x="448" y="198"/>
                    <a:pt x="454" y="227"/>
                    <a:pt x="440" y="255"/>
                  </a:cubicBezTo>
                  <a:cubicBezTo>
                    <a:pt x="438" y="257"/>
                    <a:pt x="437" y="259"/>
                    <a:pt x="434" y="266"/>
                  </a:cubicBezTo>
                  <a:cubicBezTo>
                    <a:pt x="470" y="301"/>
                    <a:pt x="507" y="336"/>
                    <a:pt x="544" y="372"/>
                  </a:cubicBezTo>
                  <a:cubicBezTo>
                    <a:pt x="575" y="403"/>
                    <a:pt x="607" y="434"/>
                    <a:pt x="638" y="466"/>
                  </a:cubicBezTo>
                  <a:cubicBezTo>
                    <a:pt x="643" y="472"/>
                    <a:pt x="643" y="482"/>
                    <a:pt x="643" y="490"/>
                  </a:cubicBezTo>
                  <a:cubicBezTo>
                    <a:pt x="644" y="586"/>
                    <a:pt x="644" y="682"/>
                    <a:pt x="643" y="778"/>
                  </a:cubicBezTo>
                  <a:cubicBezTo>
                    <a:pt x="643" y="793"/>
                    <a:pt x="647" y="804"/>
                    <a:pt x="658" y="813"/>
                  </a:cubicBezTo>
                  <a:cubicBezTo>
                    <a:pt x="696" y="841"/>
                    <a:pt x="713" y="876"/>
                    <a:pt x="706" y="924"/>
                  </a:cubicBezTo>
                  <a:cubicBezTo>
                    <a:pt x="702" y="952"/>
                    <a:pt x="707" y="982"/>
                    <a:pt x="705" y="1010"/>
                  </a:cubicBezTo>
                  <a:cubicBezTo>
                    <a:pt x="703" y="1031"/>
                    <a:pt x="713" y="1045"/>
                    <a:pt x="726" y="1058"/>
                  </a:cubicBezTo>
                  <a:cubicBezTo>
                    <a:pt x="786" y="1117"/>
                    <a:pt x="845" y="1176"/>
                    <a:pt x="903" y="1236"/>
                  </a:cubicBezTo>
                  <a:cubicBezTo>
                    <a:pt x="953" y="1286"/>
                    <a:pt x="1001" y="1337"/>
                    <a:pt x="1050" y="1387"/>
                  </a:cubicBezTo>
                  <a:cubicBezTo>
                    <a:pt x="1052" y="1386"/>
                    <a:pt x="1054" y="1385"/>
                    <a:pt x="1056" y="1383"/>
                  </a:cubicBezTo>
                  <a:cubicBezTo>
                    <a:pt x="1057" y="1376"/>
                    <a:pt x="1057" y="1369"/>
                    <a:pt x="1057" y="1362"/>
                  </a:cubicBezTo>
                  <a:cubicBezTo>
                    <a:pt x="1057" y="1314"/>
                    <a:pt x="1055" y="1265"/>
                    <a:pt x="1058" y="1216"/>
                  </a:cubicBezTo>
                  <a:cubicBezTo>
                    <a:pt x="1061" y="1180"/>
                    <a:pt x="1047" y="1156"/>
                    <a:pt x="1022" y="1134"/>
                  </a:cubicBezTo>
                  <a:cubicBezTo>
                    <a:pt x="1003" y="1118"/>
                    <a:pt x="985" y="1101"/>
                    <a:pt x="969" y="1083"/>
                  </a:cubicBezTo>
                  <a:cubicBezTo>
                    <a:pt x="962" y="1074"/>
                    <a:pt x="957" y="1074"/>
                    <a:pt x="948" y="1077"/>
                  </a:cubicBezTo>
                  <a:cubicBezTo>
                    <a:pt x="926" y="1086"/>
                    <a:pt x="906" y="1083"/>
                    <a:pt x="888" y="1068"/>
                  </a:cubicBezTo>
                  <a:cubicBezTo>
                    <a:pt x="869" y="1051"/>
                    <a:pt x="865" y="1030"/>
                    <a:pt x="872" y="1006"/>
                  </a:cubicBezTo>
                  <a:cubicBezTo>
                    <a:pt x="880" y="976"/>
                    <a:pt x="909" y="960"/>
                    <a:pt x="942" y="967"/>
                  </a:cubicBezTo>
                  <a:cubicBezTo>
                    <a:pt x="970" y="974"/>
                    <a:pt x="991" y="1006"/>
                    <a:pt x="982" y="1034"/>
                  </a:cubicBezTo>
                  <a:cubicBezTo>
                    <a:pt x="975" y="1054"/>
                    <a:pt x="981" y="1065"/>
                    <a:pt x="995" y="1078"/>
                  </a:cubicBezTo>
                  <a:cubicBezTo>
                    <a:pt x="1020" y="1101"/>
                    <a:pt x="1044" y="1125"/>
                    <a:pt x="1066" y="1150"/>
                  </a:cubicBezTo>
                  <a:cubicBezTo>
                    <a:pt x="1074" y="1158"/>
                    <a:pt x="1080" y="1171"/>
                    <a:pt x="1080" y="1183"/>
                  </a:cubicBezTo>
                  <a:cubicBezTo>
                    <a:pt x="1082" y="1247"/>
                    <a:pt x="1083" y="1312"/>
                    <a:pt x="1080" y="1377"/>
                  </a:cubicBezTo>
                  <a:cubicBezTo>
                    <a:pt x="1079" y="1405"/>
                    <a:pt x="1088" y="1426"/>
                    <a:pt x="1110" y="1441"/>
                  </a:cubicBezTo>
                  <a:cubicBezTo>
                    <a:pt x="1129" y="1455"/>
                    <a:pt x="1135" y="1556"/>
                    <a:pt x="1135" y="1580"/>
                  </a:cubicBezTo>
                  <a:lnTo>
                    <a:pt x="1089" y="1580"/>
                  </a:lnTo>
                  <a:close/>
                  <a:moveTo>
                    <a:pt x="350" y="954"/>
                  </a:moveTo>
                  <a:cubicBezTo>
                    <a:pt x="350" y="994"/>
                    <a:pt x="374" y="1020"/>
                    <a:pt x="413" y="1020"/>
                  </a:cubicBezTo>
                  <a:cubicBezTo>
                    <a:pt x="445" y="1020"/>
                    <a:pt x="475" y="991"/>
                    <a:pt x="476" y="958"/>
                  </a:cubicBezTo>
                  <a:cubicBezTo>
                    <a:pt x="477" y="927"/>
                    <a:pt x="444" y="894"/>
                    <a:pt x="412" y="894"/>
                  </a:cubicBezTo>
                  <a:cubicBezTo>
                    <a:pt x="381" y="894"/>
                    <a:pt x="351" y="922"/>
                    <a:pt x="350" y="954"/>
                  </a:cubicBezTo>
                  <a:close/>
                  <a:moveTo>
                    <a:pt x="48" y="106"/>
                  </a:moveTo>
                  <a:cubicBezTo>
                    <a:pt x="46" y="146"/>
                    <a:pt x="85" y="167"/>
                    <a:pt x="110" y="168"/>
                  </a:cubicBezTo>
                  <a:cubicBezTo>
                    <a:pt x="144" y="169"/>
                    <a:pt x="173" y="138"/>
                    <a:pt x="173" y="104"/>
                  </a:cubicBezTo>
                  <a:cubicBezTo>
                    <a:pt x="173" y="70"/>
                    <a:pt x="143" y="41"/>
                    <a:pt x="110" y="41"/>
                  </a:cubicBezTo>
                  <a:cubicBezTo>
                    <a:pt x="75" y="42"/>
                    <a:pt x="48" y="70"/>
                    <a:pt x="48" y="106"/>
                  </a:cubicBezTo>
                  <a:close/>
                  <a:moveTo>
                    <a:pt x="177" y="504"/>
                  </a:moveTo>
                  <a:cubicBezTo>
                    <a:pt x="177" y="470"/>
                    <a:pt x="153" y="447"/>
                    <a:pt x="118" y="446"/>
                  </a:cubicBezTo>
                  <a:cubicBezTo>
                    <a:pt x="93" y="446"/>
                    <a:pt x="64" y="474"/>
                    <a:pt x="64" y="500"/>
                  </a:cubicBezTo>
                  <a:cubicBezTo>
                    <a:pt x="63" y="535"/>
                    <a:pt x="87" y="561"/>
                    <a:pt x="121" y="561"/>
                  </a:cubicBezTo>
                  <a:cubicBezTo>
                    <a:pt x="154" y="561"/>
                    <a:pt x="177" y="537"/>
                    <a:pt x="177" y="504"/>
                  </a:cubicBezTo>
                  <a:close/>
                  <a:moveTo>
                    <a:pt x="387" y="262"/>
                  </a:moveTo>
                  <a:cubicBezTo>
                    <a:pt x="407" y="263"/>
                    <a:pt x="425" y="247"/>
                    <a:pt x="427" y="228"/>
                  </a:cubicBezTo>
                  <a:cubicBezTo>
                    <a:pt x="428" y="209"/>
                    <a:pt x="410" y="189"/>
                    <a:pt x="391" y="189"/>
                  </a:cubicBezTo>
                  <a:cubicBezTo>
                    <a:pt x="371" y="187"/>
                    <a:pt x="353" y="204"/>
                    <a:pt x="353" y="225"/>
                  </a:cubicBezTo>
                  <a:cubicBezTo>
                    <a:pt x="352" y="244"/>
                    <a:pt x="368" y="261"/>
                    <a:pt x="387" y="262"/>
                  </a:cubicBezTo>
                  <a:close/>
                  <a:moveTo>
                    <a:pt x="890" y="1024"/>
                  </a:moveTo>
                  <a:cubicBezTo>
                    <a:pt x="890" y="1045"/>
                    <a:pt x="905" y="1060"/>
                    <a:pt x="926" y="1060"/>
                  </a:cubicBezTo>
                  <a:cubicBezTo>
                    <a:pt x="945" y="1060"/>
                    <a:pt x="963" y="1043"/>
                    <a:pt x="964" y="1024"/>
                  </a:cubicBezTo>
                  <a:cubicBezTo>
                    <a:pt x="964" y="1007"/>
                    <a:pt x="945" y="987"/>
                    <a:pt x="927" y="987"/>
                  </a:cubicBezTo>
                  <a:cubicBezTo>
                    <a:pt x="908" y="986"/>
                    <a:pt x="891" y="1003"/>
                    <a:pt x="890" y="1024"/>
                  </a:cubicBezTo>
                  <a:close/>
                  <a:moveTo>
                    <a:pt x="252" y="262"/>
                  </a:moveTo>
                  <a:cubicBezTo>
                    <a:pt x="270" y="262"/>
                    <a:pt x="287" y="245"/>
                    <a:pt x="288" y="226"/>
                  </a:cubicBezTo>
                  <a:cubicBezTo>
                    <a:pt x="288" y="208"/>
                    <a:pt x="270" y="189"/>
                    <a:pt x="252" y="189"/>
                  </a:cubicBezTo>
                  <a:cubicBezTo>
                    <a:pt x="231" y="188"/>
                    <a:pt x="216" y="203"/>
                    <a:pt x="216" y="225"/>
                  </a:cubicBezTo>
                  <a:cubicBezTo>
                    <a:pt x="216" y="247"/>
                    <a:pt x="230" y="262"/>
                    <a:pt x="252" y="2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35" name="Group 300">
            <a:extLst>
              <a:ext uri="{FF2B5EF4-FFF2-40B4-BE49-F238E27FC236}">
                <a16:creationId xmlns:a16="http://schemas.microsoft.com/office/drawing/2014/main" id="{0F0D4A9C-6A3C-7A4F-A72B-74ED539DFD9E}"/>
              </a:ext>
            </a:extLst>
          </p:cNvPr>
          <p:cNvGrpSpPr>
            <a:grpSpLocks noChangeAspect="1"/>
          </p:cNvGrpSpPr>
          <p:nvPr/>
        </p:nvGrpSpPr>
        <p:grpSpPr bwMode="auto">
          <a:xfrm>
            <a:off x="7864573" y="1106033"/>
            <a:ext cx="1830779" cy="2045263"/>
            <a:chOff x="-26" y="-32"/>
            <a:chExt cx="4891" cy="5464"/>
          </a:xfrm>
          <a:solidFill>
            <a:schemeClr val="bg1">
              <a:lumMod val="95000"/>
            </a:schemeClr>
          </a:solidFill>
        </p:grpSpPr>
        <p:sp>
          <p:nvSpPr>
            <p:cNvPr id="436" name="Freeform 301">
              <a:extLst>
                <a:ext uri="{FF2B5EF4-FFF2-40B4-BE49-F238E27FC236}">
                  <a16:creationId xmlns:a16="http://schemas.microsoft.com/office/drawing/2014/main" id="{99F8730B-CC5F-A54F-B8A1-B43AE0F5B190}"/>
                </a:ext>
              </a:extLst>
            </p:cNvPr>
            <p:cNvSpPr>
              <a:spLocks noEditPoints="1"/>
            </p:cNvSpPr>
            <p:nvPr/>
          </p:nvSpPr>
          <p:spPr bwMode="auto">
            <a:xfrm>
              <a:off x="176" y="-32"/>
              <a:ext cx="4214" cy="5241"/>
            </a:xfrm>
            <a:custGeom>
              <a:avLst/>
              <a:gdLst>
                <a:gd name="T0" fmla="*/ 724 w 2211"/>
                <a:gd name="T1" fmla="*/ 1732 h 2742"/>
                <a:gd name="T2" fmla="*/ 522 w 2211"/>
                <a:gd name="T3" fmla="*/ 1253 h 2742"/>
                <a:gd name="T4" fmla="*/ 170 w 2211"/>
                <a:gd name="T5" fmla="*/ 811 h 2742"/>
                <a:gd name="T6" fmla="*/ 313 w 2211"/>
                <a:gd name="T7" fmla="*/ 909 h 2742"/>
                <a:gd name="T8" fmla="*/ 653 w 2211"/>
                <a:gd name="T9" fmla="*/ 1309 h 2742"/>
                <a:gd name="T10" fmla="*/ 442 w 2211"/>
                <a:gd name="T11" fmla="*/ 873 h 2742"/>
                <a:gd name="T12" fmla="*/ 773 w 2211"/>
                <a:gd name="T13" fmla="*/ 1266 h 2742"/>
                <a:gd name="T14" fmla="*/ 969 w 2211"/>
                <a:gd name="T15" fmla="*/ 1717 h 2742"/>
                <a:gd name="T16" fmla="*/ 1038 w 2211"/>
                <a:gd name="T17" fmla="*/ 2005 h 2742"/>
                <a:gd name="T18" fmla="*/ 905 w 2211"/>
                <a:gd name="T19" fmla="*/ 1205 h 2742"/>
                <a:gd name="T20" fmla="*/ 631 w 2211"/>
                <a:gd name="T21" fmla="*/ 730 h 2742"/>
                <a:gd name="T22" fmla="*/ 441 w 2211"/>
                <a:gd name="T23" fmla="*/ 362 h 2742"/>
                <a:gd name="T24" fmla="*/ 665 w 2211"/>
                <a:gd name="T25" fmla="*/ 715 h 2742"/>
                <a:gd name="T26" fmla="*/ 689 w 2211"/>
                <a:gd name="T27" fmla="*/ 280 h 2742"/>
                <a:gd name="T28" fmla="*/ 781 w 2211"/>
                <a:gd name="T29" fmla="*/ 522 h 2742"/>
                <a:gd name="T30" fmla="*/ 734 w 2211"/>
                <a:gd name="T31" fmla="*/ 671 h 2742"/>
                <a:gd name="T32" fmla="*/ 876 w 2211"/>
                <a:gd name="T33" fmla="*/ 799 h 2742"/>
                <a:gd name="T34" fmla="*/ 959 w 2211"/>
                <a:gd name="T35" fmla="*/ 1198 h 2742"/>
                <a:gd name="T36" fmla="*/ 1074 w 2211"/>
                <a:gd name="T37" fmla="*/ 977 h 2742"/>
                <a:gd name="T38" fmla="*/ 1135 w 2211"/>
                <a:gd name="T39" fmla="*/ 1368 h 2742"/>
                <a:gd name="T40" fmla="*/ 1146 w 2211"/>
                <a:gd name="T41" fmla="*/ 849 h 2742"/>
                <a:gd name="T42" fmla="*/ 944 w 2211"/>
                <a:gd name="T43" fmla="*/ 53 h 2742"/>
                <a:gd name="T44" fmla="*/ 1143 w 2211"/>
                <a:gd name="T45" fmla="*/ 595 h 2742"/>
                <a:gd name="T46" fmla="*/ 1188 w 2211"/>
                <a:gd name="T47" fmla="*/ 826 h 2742"/>
                <a:gd name="T48" fmla="*/ 1463 w 2211"/>
                <a:gd name="T49" fmla="*/ 442 h 2742"/>
                <a:gd name="T50" fmla="*/ 1545 w 2211"/>
                <a:gd name="T51" fmla="*/ 264 h 2742"/>
                <a:gd name="T52" fmla="*/ 1329 w 2211"/>
                <a:gd name="T53" fmla="*/ 1228 h 2742"/>
                <a:gd name="T54" fmla="*/ 1239 w 2211"/>
                <a:gd name="T55" fmla="*/ 1608 h 2742"/>
                <a:gd name="T56" fmla="*/ 1218 w 2211"/>
                <a:gd name="T57" fmla="*/ 1835 h 2742"/>
                <a:gd name="T58" fmla="*/ 1317 w 2211"/>
                <a:gd name="T59" fmla="*/ 1466 h 2742"/>
                <a:gd name="T60" fmla="*/ 1214 w 2211"/>
                <a:gd name="T61" fmla="*/ 1919 h 2742"/>
                <a:gd name="T62" fmla="*/ 1305 w 2211"/>
                <a:gd name="T63" fmla="*/ 2118 h 2742"/>
                <a:gd name="T64" fmla="*/ 1586 w 2211"/>
                <a:gd name="T65" fmla="*/ 1547 h 2742"/>
                <a:gd name="T66" fmla="*/ 1490 w 2211"/>
                <a:gd name="T67" fmla="*/ 903 h 2742"/>
                <a:gd name="T68" fmla="*/ 1511 w 2211"/>
                <a:gd name="T69" fmla="*/ 956 h 2742"/>
                <a:gd name="T70" fmla="*/ 1554 w 2211"/>
                <a:gd name="T71" fmla="*/ 595 h 2742"/>
                <a:gd name="T72" fmla="*/ 1713 w 2211"/>
                <a:gd name="T73" fmla="*/ 738 h 2742"/>
                <a:gd name="T74" fmla="*/ 1737 w 2211"/>
                <a:gd name="T75" fmla="*/ 779 h 2742"/>
                <a:gd name="T76" fmla="*/ 1758 w 2211"/>
                <a:gd name="T77" fmla="*/ 650 h 2742"/>
                <a:gd name="T78" fmla="*/ 1639 w 2211"/>
                <a:gd name="T79" fmla="*/ 1181 h 2742"/>
                <a:gd name="T80" fmla="*/ 1779 w 2211"/>
                <a:gd name="T81" fmla="*/ 623 h 2742"/>
                <a:gd name="T82" fmla="*/ 1764 w 2211"/>
                <a:gd name="T83" fmla="*/ 882 h 2742"/>
                <a:gd name="T84" fmla="*/ 1866 w 2211"/>
                <a:gd name="T85" fmla="*/ 906 h 2742"/>
                <a:gd name="T86" fmla="*/ 2057 w 2211"/>
                <a:gd name="T87" fmla="*/ 452 h 2742"/>
                <a:gd name="T88" fmla="*/ 1922 w 2211"/>
                <a:gd name="T89" fmla="*/ 913 h 2742"/>
                <a:gd name="T90" fmla="*/ 1704 w 2211"/>
                <a:gd name="T91" fmla="*/ 1686 h 2742"/>
                <a:gd name="T92" fmla="*/ 1362 w 2211"/>
                <a:gd name="T93" fmla="*/ 2237 h 2742"/>
                <a:gd name="T94" fmla="*/ 1013 w 2211"/>
                <a:gd name="T95" fmla="*/ 1586 h 2742"/>
                <a:gd name="T96" fmla="*/ 1435 w 2211"/>
                <a:gd name="T97" fmla="*/ 144 h 2742"/>
                <a:gd name="T98" fmla="*/ 1283 w 2211"/>
                <a:gd name="T99" fmla="*/ 2022 h 2742"/>
                <a:gd name="T100" fmla="*/ 741 w 2211"/>
                <a:gd name="T101" fmla="*/ 1302 h 2742"/>
                <a:gd name="T102" fmla="*/ 1104 w 2211"/>
                <a:gd name="T103" fmla="*/ 278 h 2742"/>
                <a:gd name="T104" fmla="*/ 121 w 2211"/>
                <a:gd name="T105" fmla="*/ 780 h 2742"/>
                <a:gd name="T106" fmla="*/ 939 w 2211"/>
                <a:gd name="T107" fmla="*/ 75 h 2742"/>
                <a:gd name="T108" fmla="*/ 913 w 2211"/>
                <a:gd name="T109" fmla="*/ 764 h 2742"/>
                <a:gd name="T110" fmla="*/ 1747 w 2211"/>
                <a:gd name="T111" fmla="*/ 433 h 2742"/>
                <a:gd name="T112" fmla="*/ 470 w 2211"/>
                <a:gd name="T113" fmla="*/ 859 h 2742"/>
                <a:gd name="T114" fmla="*/ 1374 w 2211"/>
                <a:gd name="T115" fmla="*/ 1514 h 2742"/>
                <a:gd name="T116" fmla="*/ 676 w 2211"/>
                <a:gd name="T117" fmla="*/ 173 h 2742"/>
                <a:gd name="T118" fmla="*/ 1254 w 2211"/>
                <a:gd name="T119" fmla="*/ 1579 h 2742"/>
                <a:gd name="T120" fmla="*/ 1105 w 2211"/>
                <a:gd name="T121" fmla="*/ 1034 h 2742"/>
                <a:gd name="T122" fmla="*/ 1796 w 2211"/>
                <a:gd name="T123" fmla="*/ 602 h 2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1" h="2742">
                  <a:moveTo>
                    <a:pt x="1136" y="2645"/>
                  </a:moveTo>
                  <a:cubicBezTo>
                    <a:pt x="1136" y="2326"/>
                    <a:pt x="1136" y="2557"/>
                    <a:pt x="1136" y="2238"/>
                  </a:cubicBezTo>
                  <a:cubicBezTo>
                    <a:pt x="1136" y="2229"/>
                    <a:pt x="1131" y="2218"/>
                    <a:pt x="1125" y="2212"/>
                  </a:cubicBezTo>
                  <a:cubicBezTo>
                    <a:pt x="1080" y="2166"/>
                    <a:pt x="1033" y="2121"/>
                    <a:pt x="988" y="2074"/>
                  </a:cubicBezTo>
                  <a:cubicBezTo>
                    <a:pt x="978" y="2063"/>
                    <a:pt x="971" y="2045"/>
                    <a:pt x="972" y="2031"/>
                  </a:cubicBezTo>
                  <a:cubicBezTo>
                    <a:pt x="976" y="1993"/>
                    <a:pt x="963" y="1966"/>
                    <a:pt x="936" y="1941"/>
                  </a:cubicBezTo>
                  <a:cubicBezTo>
                    <a:pt x="864" y="1872"/>
                    <a:pt x="795" y="1801"/>
                    <a:pt x="724" y="1732"/>
                  </a:cubicBezTo>
                  <a:cubicBezTo>
                    <a:pt x="714" y="1721"/>
                    <a:pt x="708" y="1711"/>
                    <a:pt x="708" y="1695"/>
                  </a:cubicBezTo>
                  <a:cubicBezTo>
                    <a:pt x="709" y="1621"/>
                    <a:pt x="709" y="1547"/>
                    <a:pt x="709" y="1473"/>
                  </a:cubicBezTo>
                  <a:cubicBezTo>
                    <a:pt x="709" y="1461"/>
                    <a:pt x="706" y="1455"/>
                    <a:pt x="694" y="1449"/>
                  </a:cubicBezTo>
                  <a:cubicBezTo>
                    <a:pt x="665" y="1433"/>
                    <a:pt x="645" y="1410"/>
                    <a:pt x="641" y="1374"/>
                  </a:cubicBezTo>
                  <a:cubicBezTo>
                    <a:pt x="640" y="1365"/>
                    <a:pt x="636" y="1354"/>
                    <a:pt x="630" y="1348"/>
                  </a:cubicBezTo>
                  <a:cubicBezTo>
                    <a:pt x="600" y="1317"/>
                    <a:pt x="570" y="1288"/>
                    <a:pt x="540" y="1259"/>
                  </a:cubicBezTo>
                  <a:cubicBezTo>
                    <a:pt x="536" y="1255"/>
                    <a:pt x="528" y="1253"/>
                    <a:pt x="522" y="1253"/>
                  </a:cubicBezTo>
                  <a:cubicBezTo>
                    <a:pt x="492" y="1252"/>
                    <a:pt x="462" y="1254"/>
                    <a:pt x="432" y="1252"/>
                  </a:cubicBezTo>
                  <a:cubicBezTo>
                    <a:pt x="421" y="1251"/>
                    <a:pt x="408" y="1246"/>
                    <a:pt x="400" y="1238"/>
                  </a:cubicBezTo>
                  <a:cubicBezTo>
                    <a:pt x="360" y="1201"/>
                    <a:pt x="323" y="1162"/>
                    <a:pt x="284" y="1125"/>
                  </a:cubicBezTo>
                  <a:cubicBezTo>
                    <a:pt x="274" y="1114"/>
                    <a:pt x="268" y="1103"/>
                    <a:pt x="269" y="1088"/>
                  </a:cubicBezTo>
                  <a:cubicBezTo>
                    <a:pt x="270" y="1035"/>
                    <a:pt x="269" y="982"/>
                    <a:pt x="269" y="930"/>
                  </a:cubicBezTo>
                  <a:cubicBezTo>
                    <a:pt x="269" y="915"/>
                    <a:pt x="266" y="904"/>
                    <a:pt x="254" y="893"/>
                  </a:cubicBezTo>
                  <a:cubicBezTo>
                    <a:pt x="225" y="867"/>
                    <a:pt x="198" y="838"/>
                    <a:pt x="170" y="811"/>
                  </a:cubicBezTo>
                  <a:cubicBezTo>
                    <a:pt x="119" y="839"/>
                    <a:pt x="57" y="819"/>
                    <a:pt x="29" y="767"/>
                  </a:cubicBezTo>
                  <a:cubicBezTo>
                    <a:pt x="0" y="711"/>
                    <a:pt x="38" y="632"/>
                    <a:pt x="101" y="623"/>
                  </a:cubicBezTo>
                  <a:cubicBezTo>
                    <a:pt x="180" y="611"/>
                    <a:pt x="236" y="678"/>
                    <a:pt x="219" y="748"/>
                  </a:cubicBezTo>
                  <a:cubicBezTo>
                    <a:pt x="218" y="751"/>
                    <a:pt x="219" y="754"/>
                    <a:pt x="217" y="756"/>
                  </a:cubicBezTo>
                  <a:cubicBezTo>
                    <a:pt x="196" y="779"/>
                    <a:pt x="214" y="791"/>
                    <a:pt x="229" y="806"/>
                  </a:cubicBezTo>
                  <a:cubicBezTo>
                    <a:pt x="253" y="829"/>
                    <a:pt x="277" y="853"/>
                    <a:pt x="300" y="878"/>
                  </a:cubicBezTo>
                  <a:cubicBezTo>
                    <a:pt x="307" y="886"/>
                    <a:pt x="313" y="898"/>
                    <a:pt x="313" y="909"/>
                  </a:cubicBezTo>
                  <a:cubicBezTo>
                    <a:pt x="314" y="963"/>
                    <a:pt x="314" y="1017"/>
                    <a:pt x="313" y="1071"/>
                  </a:cubicBezTo>
                  <a:cubicBezTo>
                    <a:pt x="313" y="1086"/>
                    <a:pt x="317" y="1097"/>
                    <a:pt x="328" y="1107"/>
                  </a:cubicBezTo>
                  <a:cubicBezTo>
                    <a:pt x="360" y="1137"/>
                    <a:pt x="390" y="1169"/>
                    <a:pt x="421" y="1199"/>
                  </a:cubicBezTo>
                  <a:cubicBezTo>
                    <a:pt x="427" y="1205"/>
                    <a:pt x="436" y="1208"/>
                    <a:pt x="444" y="1209"/>
                  </a:cubicBezTo>
                  <a:cubicBezTo>
                    <a:pt x="472" y="1210"/>
                    <a:pt x="500" y="1210"/>
                    <a:pt x="528" y="1209"/>
                  </a:cubicBezTo>
                  <a:cubicBezTo>
                    <a:pt x="546" y="1208"/>
                    <a:pt x="559" y="1214"/>
                    <a:pt x="571" y="1227"/>
                  </a:cubicBezTo>
                  <a:cubicBezTo>
                    <a:pt x="597" y="1255"/>
                    <a:pt x="625" y="1281"/>
                    <a:pt x="653" y="1309"/>
                  </a:cubicBezTo>
                  <a:cubicBezTo>
                    <a:pt x="670" y="1280"/>
                    <a:pt x="697" y="1265"/>
                    <a:pt x="730" y="1258"/>
                  </a:cubicBezTo>
                  <a:cubicBezTo>
                    <a:pt x="730" y="1242"/>
                    <a:pt x="731" y="1227"/>
                    <a:pt x="730" y="1212"/>
                  </a:cubicBezTo>
                  <a:cubicBezTo>
                    <a:pt x="730" y="1206"/>
                    <a:pt x="727" y="1200"/>
                    <a:pt x="723" y="1196"/>
                  </a:cubicBezTo>
                  <a:cubicBezTo>
                    <a:pt x="675" y="1147"/>
                    <a:pt x="626" y="1099"/>
                    <a:pt x="577" y="1050"/>
                  </a:cubicBezTo>
                  <a:cubicBezTo>
                    <a:pt x="543" y="1015"/>
                    <a:pt x="507" y="981"/>
                    <a:pt x="474" y="945"/>
                  </a:cubicBezTo>
                  <a:cubicBezTo>
                    <a:pt x="466" y="938"/>
                    <a:pt x="463" y="923"/>
                    <a:pt x="464" y="911"/>
                  </a:cubicBezTo>
                  <a:cubicBezTo>
                    <a:pt x="465" y="893"/>
                    <a:pt x="460" y="881"/>
                    <a:pt x="442" y="873"/>
                  </a:cubicBezTo>
                  <a:cubicBezTo>
                    <a:pt x="401" y="855"/>
                    <a:pt x="404" y="793"/>
                    <a:pt x="439" y="774"/>
                  </a:cubicBezTo>
                  <a:cubicBezTo>
                    <a:pt x="466" y="759"/>
                    <a:pt x="501" y="765"/>
                    <a:pt x="519" y="791"/>
                  </a:cubicBezTo>
                  <a:cubicBezTo>
                    <a:pt x="535" y="815"/>
                    <a:pt x="527" y="854"/>
                    <a:pt x="503" y="871"/>
                  </a:cubicBezTo>
                  <a:cubicBezTo>
                    <a:pt x="481" y="885"/>
                    <a:pt x="477" y="919"/>
                    <a:pt x="496" y="938"/>
                  </a:cubicBezTo>
                  <a:cubicBezTo>
                    <a:pt x="573" y="1015"/>
                    <a:pt x="650" y="1093"/>
                    <a:pt x="729" y="1169"/>
                  </a:cubicBezTo>
                  <a:cubicBezTo>
                    <a:pt x="749" y="1189"/>
                    <a:pt x="755" y="1209"/>
                    <a:pt x="752" y="1234"/>
                  </a:cubicBezTo>
                  <a:cubicBezTo>
                    <a:pt x="749" y="1252"/>
                    <a:pt x="756" y="1260"/>
                    <a:pt x="773" y="1266"/>
                  </a:cubicBezTo>
                  <a:cubicBezTo>
                    <a:pt x="816" y="1279"/>
                    <a:pt x="843" y="1317"/>
                    <a:pt x="843" y="1361"/>
                  </a:cubicBezTo>
                  <a:cubicBezTo>
                    <a:pt x="842" y="1403"/>
                    <a:pt x="814" y="1442"/>
                    <a:pt x="773" y="1454"/>
                  </a:cubicBezTo>
                  <a:cubicBezTo>
                    <a:pt x="756" y="1459"/>
                    <a:pt x="752" y="1467"/>
                    <a:pt x="752" y="1484"/>
                  </a:cubicBezTo>
                  <a:cubicBezTo>
                    <a:pt x="753" y="1549"/>
                    <a:pt x="752" y="1614"/>
                    <a:pt x="753" y="1679"/>
                  </a:cubicBezTo>
                  <a:cubicBezTo>
                    <a:pt x="753" y="1689"/>
                    <a:pt x="758" y="1702"/>
                    <a:pt x="765" y="1709"/>
                  </a:cubicBezTo>
                  <a:cubicBezTo>
                    <a:pt x="832" y="1777"/>
                    <a:pt x="899" y="1844"/>
                    <a:pt x="969" y="1914"/>
                  </a:cubicBezTo>
                  <a:cubicBezTo>
                    <a:pt x="969" y="1845"/>
                    <a:pt x="969" y="1779"/>
                    <a:pt x="969" y="1717"/>
                  </a:cubicBezTo>
                  <a:cubicBezTo>
                    <a:pt x="943" y="1710"/>
                    <a:pt x="918" y="1707"/>
                    <a:pt x="894" y="1697"/>
                  </a:cubicBezTo>
                  <a:cubicBezTo>
                    <a:pt x="854" y="1681"/>
                    <a:pt x="822" y="1634"/>
                    <a:pt x="824" y="1580"/>
                  </a:cubicBezTo>
                  <a:cubicBezTo>
                    <a:pt x="826" y="1528"/>
                    <a:pt x="857" y="1486"/>
                    <a:pt x="901" y="1466"/>
                  </a:cubicBezTo>
                  <a:cubicBezTo>
                    <a:pt x="962" y="1439"/>
                    <a:pt x="1038" y="1466"/>
                    <a:pt x="1067" y="1530"/>
                  </a:cubicBezTo>
                  <a:cubicBezTo>
                    <a:pt x="1088" y="1576"/>
                    <a:pt x="1081" y="1625"/>
                    <a:pt x="1050" y="1665"/>
                  </a:cubicBezTo>
                  <a:cubicBezTo>
                    <a:pt x="1044" y="1673"/>
                    <a:pt x="1039" y="1684"/>
                    <a:pt x="1039" y="1693"/>
                  </a:cubicBezTo>
                  <a:cubicBezTo>
                    <a:pt x="1038" y="1797"/>
                    <a:pt x="1039" y="1901"/>
                    <a:pt x="1038" y="2005"/>
                  </a:cubicBezTo>
                  <a:cubicBezTo>
                    <a:pt x="1038" y="2024"/>
                    <a:pt x="1042" y="2037"/>
                    <a:pt x="1056" y="2050"/>
                  </a:cubicBezTo>
                  <a:cubicBezTo>
                    <a:pt x="1083" y="2074"/>
                    <a:pt x="1107" y="2099"/>
                    <a:pt x="1135" y="2127"/>
                  </a:cubicBezTo>
                  <a:cubicBezTo>
                    <a:pt x="1136" y="2118"/>
                    <a:pt x="1136" y="2112"/>
                    <a:pt x="1136" y="2106"/>
                  </a:cubicBezTo>
                  <a:cubicBezTo>
                    <a:pt x="1136" y="1948"/>
                    <a:pt x="1136" y="1790"/>
                    <a:pt x="1136" y="1632"/>
                  </a:cubicBezTo>
                  <a:cubicBezTo>
                    <a:pt x="1136" y="1574"/>
                    <a:pt x="1136" y="1516"/>
                    <a:pt x="1136" y="1458"/>
                  </a:cubicBezTo>
                  <a:cubicBezTo>
                    <a:pt x="1137" y="1444"/>
                    <a:pt x="1132" y="1433"/>
                    <a:pt x="1122" y="1423"/>
                  </a:cubicBezTo>
                  <a:cubicBezTo>
                    <a:pt x="1049" y="1351"/>
                    <a:pt x="977" y="1279"/>
                    <a:pt x="905" y="1205"/>
                  </a:cubicBezTo>
                  <a:cubicBezTo>
                    <a:pt x="898" y="1198"/>
                    <a:pt x="894" y="1185"/>
                    <a:pt x="893" y="1174"/>
                  </a:cubicBezTo>
                  <a:cubicBezTo>
                    <a:pt x="891" y="1143"/>
                    <a:pt x="893" y="1111"/>
                    <a:pt x="891" y="1080"/>
                  </a:cubicBezTo>
                  <a:cubicBezTo>
                    <a:pt x="890" y="1070"/>
                    <a:pt x="884" y="1058"/>
                    <a:pt x="877" y="1050"/>
                  </a:cubicBezTo>
                  <a:cubicBezTo>
                    <a:pt x="830" y="1001"/>
                    <a:pt x="783" y="953"/>
                    <a:pt x="735" y="905"/>
                  </a:cubicBezTo>
                  <a:cubicBezTo>
                    <a:pt x="718" y="888"/>
                    <a:pt x="701" y="872"/>
                    <a:pt x="684" y="855"/>
                  </a:cubicBezTo>
                  <a:cubicBezTo>
                    <a:pt x="672" y="844"/>
                    <a:pt x="662" y="833"/>
                    <a:pt x="665" y="815"/>
                  </a:cubicBezTo>
                  <a:cubicBezTo>
                    <a:pt x="672" y="779"/>
                    <a:pt x="661" y="751"/>
                    <a:pt x="631" y="730"/>
                  </a:cubicBezTo>
                  <a:cubicBezTo>
                    <a:pt x="599" y="709"/>
                    <a:pt x="588" y="678"/>
                    <a:pt x="594" y="641"/>
                  </a:cubicBezTo>
                  <a:cubicBezTo>
                    <a:pt x="598" y="615"/>
                    <a:pt x="591" y="594"/>
                    <a:pt x="570" y="574"/>
                  </a:cubicBezTo>
                  <a:cubicBezTo>
                    <a:pt x="525" y="534"/>
                    <a:pt x="485" y="489"/>
                    <a:pt x="442" y="447"/>
                  </a:cubicBezTo>
                  <a:cubicBezTo>
                    <a:pt x="438" y="443"/>
                    <a:pt x="427" y="443"/>
                    <a:pt x="422" y="445"/>
                  </a:cubicBezTo>
                  <a:cubicBezTo>
                    <a:pt x="391" y="460"/>
                    <a:pt x="357" y="451"/>
                    <a:pt x="342" y="424"/>
                  </a:cubicBezTo>
                  <a:cubicBezTo>
                    <a:pt x="328" y="399"/>
                    <a:pt x="337" y="361"/>
                    <a:pt x="361" y="346"/>
                  </a:cubicBezTo>
                  <a:cubicBezTo>
                    <a:pt x="388" y="329"/>
                    <a:pt x="425" y="334"/>
                    <a:pt x="441" y="362"/>
                  </a:cubicBezTo>
                  <a:cubicBezTo>
                    <a:pt x="449" y="375"/>
                    <a:pt x="447" y="394"/>
                    <a:pt x="449" y="410"/>
                  </a:cubicBezTo>
                  <a:cubicBezTo>
                    <a:pt x="451" y="416"/>
                    <a:pt x="451" y="424"/>
                    <a:pt x="455" y="428"/>
                  </a:cubicBezTo>
                  <a:cubicBezTo>
                    <a:pt x="506" y="480"/>
                    <a:pt x="558" y="531"/>
                    <a:pt x="609" y="583"/>
                  </a:cubicBezTo>
                  <a:cubicBezTo>
                    <a:pt x="613" y="586"/>
                    <a:pt x="615" y="593"/>
                    <a:pt x="615" y="598"/>
                  </a:cubicBezTo>
                  <a:cubicBezTo>
                    <a:pt x="616" y="608"/>
                    <a:pt x="617" y="617"/>
                    <a:pt x="616" y="626"/>
                  </a:cubicBezTo>
                  <a:cubicBezTo>
                    <a:pt x="608" y="671"/>
                    <a:pt x="623" y="705"/>
                    <a:pt x="664" y="728"/>
                  </a:cubicBezTo>
                  <a:cubicBezTo>
                    <a:pt x="664" y="724"/>
                    <a:pt x="665" y="719"/>
                    <a:pt x="665" y="715"/>
                  </a:cubicBezTo>
                  <a:cubicBezTo>
                    <a:pt x="665" y="571"/>
                    <a:pt x="665" y="428"/>
                    <a:pt x="666" y="285"/>
                  </a:cubicBezTo>
                  <a:cubicBezTo>
                    <a:pt x="666" y="273"/>
                    <a:pt x="664" y="266"/>
                    <a:pt x="651" y="261"/>
                  </a:cubicBezTo>
                  <a:cubicBezTo>
                    <a:pt x="629" y="254"/>
                    <a:pt x="616" y="231"/>
                    <a:pt x="617" y="205"/>
                  </a:cubicBezTo>
                  <a:cubicBezTo>
                    <a:pt x="618" y="185"/>
                    <a:pt x="636" y="160"/>
                    <a:pt x="655" y="154"/>
                  </a:cubicBezTo>
                  <a:cubicBezTo>
                    <a:pt x="679" y="146"/>
                    <a:pt x="705" y="153"/>
                    <a:pt x="720" y="172"/>
                  </a:cubicBezTo>
                  <a:cubicBezTo>
                    <a:pt x="745" y="203"/>
                    <a:pt x="736" y="244"/>
                    <a:pt x="700" y="262"/>
                  </a:cubicBezTo>
                  <a:cubicBezTo>
                    <a:pt x="695" y="265"/>
                    <a:pt x="689" y="274"/>
                    <a:pt x="689" y="280"/>
                  </a:cubicBezTo>
                  <a:cubicBezTo>
                    <a:pt x="689" y="458"/>
                    <a:pt x="689" y="637"/>
                    <a:pt x="690" y="816"/>
                  </a:cubicBezTo>
                  <a:cubicBezTo>
                    <a:pt x="690" y="827"/>
                    <a:pt x="700" y="838"/>
                    <a:pt x="706" y="849"/>
                  </a:cubicBezTo>
                  <a:cubicBezTo>
                    <a:pt x="708" y="848"/>
                    <a:pt x="711" y="847"/>
                    <a:pt x="713" y="846"/>
                  </a:cubicBezTo>
                  <a:cubicBezTo>
                    <a:pt x="713" y="820"/>
                    <a:pt x="713" y="794"/>
                    <a:pt x="713" y="767"/>
                  </a:cubicBezTo>
                  <a:cubicBezTo>
                    <a:pt x="713" y="715"/>
                    <a:pt x="714" y="662"/>
                    <a:pt x="713" y="609"/>
                  </a:cubicBezTo>
                  <a:cubicBezTo>
                    <a:pt x="713" y="594"/>
                    <a:pt x="716" y="583"/>
                    <a:pt x="728" y="572"/>
                  </a:cubicBezTo>
                  <a:cubicBezTo>
                    <a:pt x="746" y="556"/>
                    <a:pt x="763" y="539"/>
                    <a:pt x="781" y="522"/>
                  </a:cubicBezTo>
                  <a:cubicBezTo>
                    <a:pt x="767" y="499"/>
                    <a:pt x="763" y="478"/>
                    <a:pt x="775" y="456"/>
                  </a:cubicBezTo>
                  <a:cubicBezTo>
                    <a:pt x="788" y="433"/>
                    <a:pt x="808" y="424"/>
                    <a:pt x="834" y="427"/>
                  </a:cubicBezTo>
                  <a:cubicBezTo>
                    <a:pt x="859" y="429"/>
                    <a:pt x="873" y="444"/>
                    <a:pt x="882" y="466"/>
                  </a:cubicBezTo>
                  <a:cubicBezTo>
                    <a:pt x="892" y="489"/>
                    <a:pt x="883" y="510"/>
                    <a:pt x="867" y="526"/>
                  </a:cubicBezTo>
                  <a:cubicBezTo>
                    <a:pt x="852" y="540"/>
                    <a:pt x="832" y="548"/>
                    <a:pt x="810" y="539"/>
                  </a:cubicBezTo>
                  <a:cubicBezTo>
                    <a:pt x="801" y="535"/>
                    <a:pt x="796" y="538"/>
                    <a:pt x="788" y="544"/>
                  </a:cubicBezTo>
                  <a:cubicBezTo>
                    <a:pt x="745" y="576"/>
                    <a:pt x="729" y="616"/>
                    <a:pt x="734" y="671"/>
                  </a:cubicBezTo>
                  <a:cubicBezTo>
                    <a:pt x="739" y="731"/>
                    <a:pt x="736" y="792"/>
                    <a:pt x="735" y="853"/>
                  </a:cubicBezTo>
                  <a:cubicBezTo>
                    <a:pt x="734" y="870"/>
                    <a:pt x="740" y="881"/>
                    <a:pt x="752" y="892"/>
                  </a:cubicBezTo>
                  <a:cubicBezTo>
                    <a:pt x="795" y="934"/>
                    <a:pt x="837" y="978"/>
                    <a:pt x="880" y="1020"/>
                  </a:cubicBezTo>
                  <a:cubicBezTo>
                    <a:pt x="882" y="1023"/>
                    <a:pt x="885" y="1024"/>
                    <a:pt x="890" y="1027"/>
                  </a:cubicBezTo>
                  <a:cubicBezTo>
                    <a:pt x="891" y="1020"/>
                    <a:pt x="892" y="1015"/>
                    <a:pt x="892" y="1009"/>
                  </a:cubicBezTo>
                  <a:cubicBezTo>
                    <a:pt x="892" y="948"/>
                    <a:pt x="891" y="886"/>
                    <a:pt x="892" y="825"/>
                  </a:cubicBezTo>
                  <a:cubicBezTo>
                    <a:pt x="892" y="812"/>
                    <a:pt x="888" y="805"/>
                    <a:pt x="876" y="799"/>
                  </a:cubicBezTo>
                  <a:cubicBezTo>
                    <a:pt x="841" y="781"/>
                    <a:pt x="823" y="752"/>
                    <a:pt x="828" y="712"/>
                  </a:cubicBezTo>
                  <a:cubicBezTo>
                    <a:pt x="831" y="678"/>
                    <a:pt x="851" y="655"/>
                    <a:pt x="881" y="643"/>
                  </a:cubicBezTo>
                  <a:cubicBezTo>
                    <a:pt x="912" y="629"/>
                    <a:pt x="954" y="641"/>
                    <a:pt x="974" y="664"/>
                  </a:cubicBezTo>
                  <a:cubicBezTo>
                    <a:pt x="1014" y="708"/>
                    <a:pt x="999" y="774"/>
                    <a:pt x="954" y="795"/>
                  </a:cubicBezTo>
                  <a:cubicBezTo>
                    <a:pt x="941" y="801"/>
                    <a:pt x="936" y="810"/>
                    <a:pt x="937" y="825"/>
                  </a:cubicBezTo>
                  <a:cubicBezTo>
                    <a:pt x="937" y="931"/>
                    <a:pt x="938" y="1037"/>
                    <a:pt x="936" y="1143"/>
                  </a:cubicBezTo>
                  <a:cubicBezTo>
                    <a:pt x="936" y="1166"/>
                    <a:pt x="942" y="1182"/>
                    <a:pt x="959" y="1198"/>
                  </a:cubicBezTo>
                  <a:cubicBezTo>
                    <a:pt x="988" y="1224"/>
                    <a:pt x="1014" y="1254"/>
                    <a:pt x="1042" y="1282"/>
                  </a:cubicBezTo>
                  <a:cubicBezTo>
                    <a:pt x="1045" y="1285"/>
                    <a:pt x="1050" y="1288"/>
                    <a:pt x="1057" y="1293"/>
                  </a:cubicBezTo>
                  <a:cubicBezTo>
                    <a:pt x="1057" y="1242"/>
                    <a:pt x="1057" y="1194"/>
                    <a:pt x="1057" y="1147"/>
                  </a:cubicBezTo>
                  <a:cubicBezTo>
                    <a:pt x="1057" y="1138"/>
                    <a:pt x="1056" y="1129"/>
                    <a:pt x="1057" y="1121"/>
                  </a:cubicBezTo>
                  <a:cubicBezTo>
                    <a:pt x="1059" y="1103"/>
                    <a:pt x="1055" y="1092"/>
                    <a:pt x="1037" y="1084"/>
                  </a:cubicBezTo>
                  <a:cubicBezTo>
                    <a:pt x="1013" y="1073"/>
                    <a:pt x="1005" y="1043"/>
                    <a:pt x="1013" y="1016"/>
                  </a:cubicBezTo>
                  <a:cubicBezTo>
                    <a:pt x="1020" y="993"/>
                    <a:pt x="1047" y="976"/>
                    <a:pt x="1074" y="977"/>
                  </a:cubicBezTo>
                  <a:cubicBezTo>
                    <a:pt x="1098" y="978"/>
                    <a:pt x="1120" y="998"/>
                    <a:pt x="1126" y="1025"/>
                  </a:cubicBezTo>
                  <a:cubicBezTo>
                    <a:pt x="1131" y="1049"/>
                    <a:pt x="1118" y="1076"/>
                    <a:pt x="1096" y="1086"/>
                  </a:cubicBezTo>
                  <a:cubicBezTo>
                    <a:pt x="1083" y="1092"/>
                    <a:pt x="1079" y="1100"/>
                    <a:pt x="1079" y="1114"/>
                  </a:cubicBezTo>
                  <a:cubicBezTo>
                    <a:pt x="1080" y="1178"/>
                    <a:pt x="1079" y="1243"/>
                    <a:pt x="1079" y="1307"/>
                  </a:cubicBezTo>
                  <a:cubicBezTo>
                    <a:pt x="1079" y="1313"/>
                    <a:pt x="1081" y="1319"/>
                    <a:pt x="1085" y="1323"/>
                  </a:cubicBezTo>
                  <a:cubicBezTo>
                    <a:pt x="1100" y="1339"/>
                    <a:pt x="1116" y="1355"/>
                    <a:pt x="1132" y="1371"/>
                  </a:cubicBezTo>
                  <a:cubicBezTo>
                    <a:pt x="1133" y="1370"/>
                    <a:pt x="1135" y="1369"/>
                    <a:pt x="1135" y="1368"/>
                  </a:cubicBezTo>
                  <a:cubicBezTo>
                    <a:pt x="1127" y="1317"/>
                    <a:pt x="1169" y="1297"/>
                    <a:pt x="1196" y="1267"/>
                  </a:cubicBezTo>
                  <a:cubicBezTo>
                    <a:pt x="1221" y="1239"/>
                    <a:pt x="1249" y="1214"/>
                    <a:pt x="1276" y="1187"/>
                  </a:cubicBezTo>
                  <a:cubicBezTo>
                    <a:pt x="1280" y="1183"/>
                    <a:pt x="1283" y="1175"/>
                    <a:pt x="1283" y="1169"/>
                  </a:cubicBezTo>
                  <a:cubicBezTo>
                    <a:pt x="1283" y="1118"/>
                    <a:pt x="1283" y="1067"/>
                    <a:pt x="1282" y="1015"/>
                  </a:cubicBezTo>
                  <a:cubicBezTo>
                    <a:pt x="1282" y="1008"/>
                    <a:pt x="1278" y="1000"/>
                    <a:pt x="1273" y="995"/>
                  </a:cubicBezTo>
                  <a:cubicBezTo>
                    <a:pt x="1234" y="956"/>
                    <a:pt x="1195" y="917"/>
                    <a:pt x="1157" y="877"/>
                  </a:cubicBezTo>
                  <a:cubicBezTo>
                    <a:pt x="1150" y="870"/>
                    <a:pt x="1146" y="859"/>
                    <a:pt x="1146" y="849"/>
                  </a:cubicBezTo>
                  <a:cubicBezTo>
                    <a:pt x="1145" y="787"/>
                    <a:pt x="1145" y="725"/>
                    <a:pt x="1145" y="663"/>
                  </a:cubicBezTo>
                  <a:cubicBezTo>
                    <a:pt x="1145" y="652"/>
                    <a:pt x="1144" y="644"/>
                    <a:pt x="1134" y="636"/>
                  </a:cubicBezTo>
                  <a:cubicBezTo>
                    <a:pt x="1073" y="576"/>
                    <a:pt x="1014" y="515"/>
                    <a:pt x="953" y="455"/>
                  </a:cubicBezTo>
                  <a:cubicBezTo>
                    <a:pt x="931" y="434"/>
                    <a:pt x="917" y="413"/>
                    <a:pt x="919" y="380"/>
                  </a:cubicBezTo>
                  <a:cubicBezTo>
                    <a:pt x="923" y="320"/>
                    <a:pt x="920" y="260"/>
                    <a:pt x="920" y="201"/>
                  </a:cubicBezTo>
                  <a:cubicBezTo>
                    <a:pt x="879" y="183"/>
                    <a:pt x="857" y="153"/>
                    <a:pt x="868" y="107"/>
                  </a:cubicBezTo>
                  <a:cubicBezTo>
                    <a:pt x="877" y="73"/>
                    <a:pt x="909" y="50"/>
                    <a:pt x="944" y="53"/>
                  </a:cubicBezTo>
                  <a:cubicBezTo>
                    <a:pt x="980" y="56"/>
                    <a:pt x="1009" y="83"/>
                    <a:pt x="1013" y="117"/>
                  </a:cubicBezTo>
                  <a:cubicBezTo>
                    <a:pt x="1017" y="153"/>
                    <a:pt x="998" y="189"/>
                    <a:pt x="952" y="200"/>
                  </a:cubicBezTo>
                  <a:cubicBezTo>
                    <a:pt x="952" y="216"/>
                    <a:pt x="952" y="234"/>
                    <a:pt x="952" y="251"/>
                  </a:cubicBezTo>
                  <a:cubicBezTo>
                    <a:pt x="952" y="295"/>
                    <a:pt x="953" y="339"/>
                    <a:pt x="951" y="383"/>
                  </a:cubicBezTo>
                  <a:cubicBezTo>
                    <a:pt x="950" y="401"/>
                    <a:pt x="957" y="412"/>
                    <a:pt x="968" y="424"/>
                  </a:cubicBezTo>
                  <a:cubicBezTo>
                    <a:pt x="1025" y="480"/>
                    <a:pt x="1081" y="536"/>
                    <a:pt x="1138" y="593"/>
                  </a:cubicBezTo>
                  <a:cubicBezTo>
                    <a:pt x="1138" y="594"/>
                    <a:pt x="1140" y="594"/>
                    <a:pt x="1143" y="595"/>
                  </a:cubicBezTo>
                  <a:cubicBezTo>
                    <a:pt x="1143" y="523"/>
                    <a:pt x="1143" y="453"/>
                    <a:pt x="1143" y="385"/>
                  </a:cubicBezTo>
                  <a:cubicBezTo>
                    <a:pt x="1122" y="370"/>
                    <a:pt x="1100" y="358"/>
                    <a:pt x="1083" y="340"/>
                  </a:cubicBezTo>
                  <a:cubicBezTo>
                    <a:pt x="1044" y="301"/>
                    <a:pt x="1057" y="225"/>
                    <a:pt x="1103" y="195"/>
                  </a:cubicBezTo>
                  <a:cubicBezTo>
                    <a:pt x="1155" y="162"/>
                    <a:pt x="1218" y="176"/>
                    <a:pt x="1251" y="230"/>
                  </a:cubicBezTo>
                  <a:cubicBezTo>
                    <a:pt x="1277" y="271"/>
                    <a:pt x="1257" y="344"/>
                    <a:pt x="1213" y="364"/>
                  </a:cubicBezTo>
                  <a:cubicBezTo>
                    <a:pt x="1194" y="373"/>
                    <a:pt x="1188" y="384"/>
                    <a:pt x="1188" y="404"/>
                  </a:cubicBezTo>
                  <a:cubicBezTo>
                    <a:pt x="1189" y="545"/>
                    <a:pt x="1189" y="686"/>
                    <a:pt x="1188" y="826"/>
                  </a:cubicBezTo>
                  <a:cubicBezTo>
                    <a:pt x="1188" y="842"/>
                    <a:pt x="1192" y="853"/>
                    <a:pt x="1204" y="864"/>
                  </a:cubicBezTo>
                  <a:cubicBezTo>
                    <a:pt x="1227" y="884"/>
                    <a:pt x="1247" y="907"/>
                    <a:pt x="1268" y="928"/>
                  </a:cubicBezTo>
                  <a:cubicBezTo>
                    <a:pt x="1271" y="932"/>
                    <a:pt x="1276" y="934"/>
                    <a:pt x="1282" y="939"/>
                  </a:cubicBezTo>
                  <a:cubicBezTo>
                    <a:pt x="1282" y="931"/>
                    <a:pt x="1283" y="925"/>
                    <a:pt x="1283" y="920"/>
                  </a:cubicBezTo>
                  <a:cubicBezTo>
                    <a:pt x="1283" y="838"/>
                    <a:pt x="1286" y="756"/>
                    <a:pt x="1282" y="674"/>
                  </a:cubicBezTo>
                  <a:cubicBezTo>
                    <a:pt x="1280" y="634"/>
                    <a:pt x="1295" y="608"/>
                    <a:pt x="1322" y="583"/>
                  </a:cubicBezTo>
                  <a:cubicBezTo>
                    <a:pt x="1370" y="537"/>
                    <a:pt x="1416" y="490"/>
                    <a:pt x="1463" y="442"/>
                  </a:cubicBezTo>
                  <a:cubicBezTo>
                    <a:pt x="1466" y="439"/>
                    <a:pt x="1469" y="432"/>
                    <a:pt x="1469" y="427"/>
                  </a:cubicBezTo>
                  <a:cubicBezTo>
                    <a:pt x="1470" y="376"/>
                    <a:pt x="1470" y="324"/>
                    <a:pt x="1470" y="279"/>
                  </a:cubicBezTo>
                  <a:cubicBezTo>
                    <a:pt x="1445" y="261"/>
                    <a:pt x="1421" y="247"/>
                    <a:pt x="1402" y="229"/>
                  </a:cubicBezTo>
                  <a:cubicBezTo>
                    <a:pt x="1365" y="194"/>
                    <a:pt x="1361" y="126"/>
                    <a:pt x="1387" y="82"/>
                  </a:cubicBezTo>
                  <a:cubicBezTo>
                    <a:pt x="1419" y="25"/>
                    <a:pt x="1492" y="0"/>
                    <a:pt x="1552" y="30"/>
                  </a:cubicBezTo>
                  <a:cubicBezTo>
                    <a:pt x="1615" y="61"/>
                    <a:pt x="1643" y="133"/>
                    <a:pt x="1611" y="201"/>
                  </a:cubicBezTo>
                  <a:cubicBezTo>
                    <a:pt x="1598" y="230"/>
                    <a:pt x="1576" y="251"/>
                    <a:pt x="1545" y="264"/>
                  </a:cubicBezTo>
                  <a:cubicBezTo>
                    <a:pt x="1540" y="266"/>
                    <a:pt x="1536" y="278"/>
                    <a:pt x="1536" y="285"/>
                  </a:cubicBezTo>
                  <a:cubicBezTo>
                    <a:pt x="1536" y="327"/>
                    <a:pt x="1533" y="369"/>
                    <a:pt x="1537" y="411"/>
                  </a:cubicBezTo>
                  <a:cubicBezTo>
                    <a:pt x="1541" y="451"/>
                    <a:pt x="1523" y="478"/>
                    <a:pt x="1496" y="504"/>
                  </a:cubicBezTo>
                  <a:cubicBezTo>
                    <a:pt x="1449" y="550"/>
                    <a:pt x="1402" y="596"/>
                    <a:pt x="1356" y="643"/>
                  </a:cubicBezTo>
                  <a:cubicBezTo>
                    <a:pt x="1350" y="649"/>
                    <a:pt x="1348" y="661"/>
                    <a:pt x="1348" y="670"/>
                  </a:cubicBezTo>
                  <a:cubicBezTo>
                    <a:pt x="1347" y="840"/>
                    <a:pt x="1347" y="1010"/>
                    <a:pt x="1348" y="1180"/>
                  </a:cubicBezTo>
                  <a:cubicBezTo>
                    <a:pt x="1348" y="1199"/>
                    <a:pt x="1343" y="1214"/>
                    <a:pt x="1329" y="1228"/>
                  </a:cubicBezTo>
                  <a:cubicBezTo>
                    <a:pt x="1290" y="1266"/>
                    <a:pt x="1252" y="1304"/>
                    <a:pt x="1214" y="1343"/>
                  </a:cubicBezTo>
                  <a:cubicBezTo>
                    <a:pt x="1208" y="1348"/>
                    <a:pt x="1203" y="1357"/>
                    <a:pt x="1203" y="1365"/>
                  </a:cubicBezTo>
                  <a:cubicBezTo>
                    <a:pt x="1202" y="1515"/>
                    <a:pt x="1203" y="1665"/>
                    <a:pt x="1203" y="1819"/>
                  </a:cubicBezTo>
                  <a:cubicBezTo>
                    <a:pt x="1229" y="1793"/>
                    <a:pt x="1252" y="1770"/>
                    <a:pt x="1275" y="1746"/>
                  </a:cubicBezTo>
                  <a:cubicBezTo>
                    <a:pt x="1278" y="1743"/>
                    <a:pt x="1278" y="1737"/>
                    <a:pt x="1278" y="1733"/>
                  </a:cubicBezTo>
                  <a:cubicBezTo>
                    <a:pt x="1278" y="1702"/>
                    <a:pt x="1278" y="1671"/>
                    <a:pt x="1278" y="1647"/>
                  </a:cubicBezTo>
                  <a:cubicBezTo>
                    <a:pt x="1263" y="1632"/>
                    <a:pt x="1250" y="1621"/>
                    <a:pt x="1239" y="1608"/>
                  </a:cubicBezTo>
                  <a:cubicBezTo>
                    <a:pt x="1217" y="1580"/>
                    <a:pt x="1237" y="1542"/>
                    <a:pt x="1260" y="1529"/>
                  </a:cubicBezTo>
                  <a:cubicBezTo>
                    <a:pt x="1288" y="1514"/>
                    <a:pt x="1327" y="1525"/>
                    <a:pt x="1341" y="1553"/>
                  </a:cubicBezTo>
                  <a:cubicBezTo>
                    <a:pt x="1355" y="1582"/>
                    <a:pt x="1343" y="1621"/>
                    <a:pt x="1313" y="1633"/>
                  </a:cubicBezTo>
                  <a:cubicBezTo>
                    <a:pt x="1300" y="1639"/>
                    <a:pt x="1299" y="1646"/>
                    <a:pt x="1299" y="1657"/>
                  </a:cubicBezTo>
                  <a:cubicBezTo>
                    <a:pt x="1300" y="1682"/>
                    <a:pt x="1298" y="1708"/>
                    <a:pt x="1300" y="1733"/>
                  </a:cubicBezTo>
                  <a:cubicBezTo>
                    <a:pt x="1300" y="1748"/>
                    <a:pt x="1296" y="1760"/>
                    <a:pt x="1285" y="1770"/>
                  </a:cubicBezTo>
                  <a:cubicBezTo>
                    <a:pt x="1262" y="1791"/>
                    <a:pt x="1242" y="1815"/>
                    <a:pt x="1218" y="1835"/>
                  </a:cubicBezTo>
                  <a:cubicBezTo>
                    <a:pt x="1197" y="1852"/>
                    <a:pt x="1203" y="1873"/>
                    <a:pt x="1203" y="1898"/>
                  </a:cubicBezTo>
                  <a:cubicBezTo>
                    <a:pt x="1222" y="1879"/>
                    <a:pt x="1239" y="1863"/>
                    <a:pt x="1256" y="1846"/>
                  </a:cubicBezTo>
                  <a:cubicBezTo>
                    <a:pt x="1287" y="1815"/>
                    <a:pt x="1319" y="1784"/>
                    <a:pt x="1349" y="1751"/>
                  </a:cubicBezTo>
                  <a:cubicBezTo>
                    <a:pt x="1356" y="1744"/>
                    <a:pt x="1361" y="1733"/>
                    <a:pt x="1361" y="1724"/>
                  </a:cubicBezTo>
                  <a:cubicBezTo>
                    <a:pt x="1362" y="1667"/>
                    <a:pt x="1361" y="1610"/>
                    <a:pt x="1362" y="1554"/>
                  </a:cubicBezTo>
                  <a:cubicBezTo>
                    <a:pt x="1362" y="1543"/>
                    <a:pt x="1360" y="1536"/>
                    <a:pt x="1348" y="1531"/>
                  </a:cubicBezTo>
                  <a:cubicBezTo>
                    <a:pt x="1324" y="1520"/>
                    <a:pt x="1311" y="1490"/>
                    <a:pt x="1317" y="1466"/>
                  </a:cubicBezTo>
                  <a:cubicBezTo>
                    <a:pt x="1323" y="1439"/>
                    <a:pt x="1347" y="1421"/>
                    <a:pt x="1376" y="1422"/>
                  </a:cubicBezTo>
                  <a:cubicBezTo>
                    <a:pt x="1404" y="1422"/>
                    <a:pt x="1426" y="1442"/>
                    <a:pt x="1432" y="1471"/>
                  </a:cubicBezTo>
                  <a:cubicBezTo>
                    <a:pt x="1437" y="1494"/>
                    <a:pt x="1423" y="1520"/>
                    <a:pt x="1399" y="1531"/>
                  </a:cubicBezTo>
                  <a:cubicBezTo>
                    <a:pt x="1387" y="1535"/>
                    <a:pt x="1384" y="1542"/>
                    <a:pt x="1384" y="1554"/>
                  </a:cubicBezTo>
                  <a:cubicBezTo>
                    <a:pt x="1385" y="1612"/>
                    <a:pt x="1385" y="1671"/>
                    <a:pt x="1384" y="1730"/>
                  </a:cubicBezTo>
                  <a:cubicBezTo>
                    <a:pt x="1384" y="1740"/>
                    <a:pt x="1379" y="1753"/>
                    <a:pt x="1371" y="1761"/>
                  </a:cubicBezTo>
                  <a:cubicBezTo>
                    <a:pt x="1319" y="1814"/>
                    <a:pt x="1266" y="1866"/>
                    <a:pt x="1214" y="1919"/>
                  </a:cubicBezTo>
                  <a:cubicBezTo>
                    <a:pt x="1208" y="1925"/>
                    <a:pt x="1203" y="1934"/>
                    <a:pt x="1203" y="1941"/>
                  </a:cubicBezTo>
                  <a:cubicBezTo>
                    <a:pt x="1202" y="2085"/>
                    <a:pt x="1203" y="2229"/>
                    <a:pt x="1203" y="2379"/>
                  </a:cubicBezTo>
                  <a:cubicBezTo>
                    <a:pt x="1224" y="2358"/>
                    <a:pt x="1243" y="2340"/>
                    <a:pt x="1261" y="2322"/>
                  </a:cubicBezTo>
                  <a:cubicBezTo>
                    <a:pt x="1275" y="2308"/>
                    <a:pt x="1287" y="2292"/>
                    <a:pt x="1303" y="2279"/>
                  </a:cubicBezTo>
                  <a:cubicBezTo>
                    <a:pt x="1316" y="2269"/>
                    <a:pt x="1318" y="2258"/>
                    <a:pt x="1318" y="2243"/>
                  </a:cubicBezTo>
                  <a:cubicBezTo>
                    <a:pt x="1317" y="2208"/>
                    <a:pt x="1317" y="2174"/>
                    <a:pt x="1318" y="2139"/>
                  </a:cubicBezTo>
                  <a:cubicBezTo>
                    <a:pt x="1318" y="2129"/>
                    <a:pt x="1315" y="2123"/>
                    <a:pt x="1305" y="2118"/>
                  </a:cubicBezTo>
                  <a:cubicBezTo>
                    <a:pt x="1260" y="2099"/>
                    <a:pt x="1236" y="2065"/>
                    <a:pt x="1239" y="2015"/>
                  </a:cubicBezTo>
                  <a:cubicBezTo>
                    <a:pt x="1244" y="1945"/>
                    <a:pt x="1322" y="1900"/>
                    <a:pt x="1385" y="1933"/>
                  </a:cubicBezTo>
                  <a:cubicBezTo>
                    <a:pt x="1395" y="1938"/>
                    <a:pt x="1399" y="1938"/>
                    <a:pt x="1408" y="1929"/>
                  </a:cubicBezTo>
                  <a:cubicBezTo>
                    <a:pt x="1465" y="1871"/>
                    <a:pt x="1523" y="1813"/>
                    <a:pt x="1581" y="1755"/>
                  </a:cubicBezTo>
                  <a:cubicBezTo>
                    <a:pt x="1605" y="1731"/>
                    <a:pt x="1630" y="1706"/>
                    <a:pt x="1654" y="1682"/>
                  </a:cubicBezTo>
                  <a:cubicBezTo>
                    <a:pt x="1667" y="1668"/>
                    <a:pt x="1667" y="1660"/>
                    <a:pt x="1648" y="1654"/>
                  </a:cubicBezTo>
                  <a:cubicBezTo>
                    <a:pt x="1606" y="1639"/>
                    <a:pt x="1581" y="1596"/>
                    <a:pt x="1586" y="1547"/>
                  </a:cubicBezTo>
                  <a:cubicBezTo>
                    <a:pt x="1590" y="1512"/>
                    <a:pt x="1615" y="1478"/>
                    <a:pt x="1649" y="1468"/>
                  </a:cubicBezTo>
                  <a:cubicBezTo>
                    <a:pt x="1660" y="1464"/>
                    <a:pt x="1664" y="1459"/>
                    <a:pt x="1663" y="1448"/>
                  </a:cubicBezTo>
                  <a:cubicBezTo>
                    <a:pt x="1663" y="1404"/>
                    <a:pt x="1662" y="1360"/>
                    <a:pt x="1662" y="1316"/>
                  </a:cubicBezTo>
                  <a:cubicBezTo>
                    <a:pt x="1662" y="1293"/>
                    <a:pt x="1642" y="1285"/>
                    <a:pt x="1629" y="1272"/>
                  </a:cubicBezTo>
                  <a:cubicBezTo>
                    <a:pt x="1588" y="1228"/>
                    <a:pt x="1543" y="1186"/>
                    <a:pt x="1501" y="1143"/>
                  </a:cubicBezTo>
                  <a:cubicBezTo>
                    <a:pt x="1495" y="1136"/>
                    <a:pt x="1490" y="1124"/>
                    <a:pt x="1490" y="1115"/>
                  </a:cubicBezTo>
                  <a:cubicBezTo>
                    <a:pt x="1489" y="1044"/>
                    <a:pt x="1489" y="973"/>
                    <a:pt x="1490" y="903"/>
                  </a:cubicBezTo>
                  <a:cubicBezTo>
                    <a:pt x="1490" y="891"/>
                    <a:pt x="1488" y="884"/>
                    <a:pt x="1476" y="878"/>
                  </a:cubicBezTo>
                  <a:cubicBezTo>
                    <a:pt x="1454" y="868"/>
                    <a:pt x="1442" y="849"/>
                    <a:pt x="1443" y="825"/>
                  </a:cubicBezTo>
                  <a:cubicBezTo>
                    <a:pt x="1444" y="802"/>
                    <a:pt x="1455" y="784"/>
                    <a:pt x="1478" y="773"/>
                  </a:cubicBezTo>
                  <a:cubicBezTo>
                    <a:pt x="1505" y="761"/>
                    <a:pt x="1537" y="771"/>
                    <a:pt x="1554" y="798"/>
                  </a:cubicBezTo>
                  <a:cubicBezTo>
                    <a:pt x="1567" y="820"/>
                    <a:pt x="1562" y="858"/>
                    <a:pt x="1538" y="870"/>
                  </a:cubicBezTo>
                  <a:cubicBezTo>
                    <a:pt x="1510" y="884"/>
                    <a:pt x="1509" y="904"/>
                    <a:pt x="1511" y="928"/>
                  </a:cubicBezTo>
                  <a:cubicBezTo>
                    <a:pt x="1512" y="935"/>
                    <a:pt x="1511" y="942"/>
                    <a:pt x="1511" y="956"/>
                  </a:cubicBezTo>
                  <a:cubicBezTo>
                    <a:pt x="1530" y="938"/>
                    <a:pt x="1544" y="925"/>
                    <a:pt x="1558" y="911"/>
                  </a:cubicBezTo>
                  <a:cubicBezTo>
                    <a:pt x="1598" y="872"/>
                    <a:pt x="1637" y="832"/>
                    <a:pt x="1676" y="792"/>
                  </a:cubicBezTo>
                  <a:cubicBezTo>
                    <a:pt x="1686" y="783"/>
                    <a:pt x="1691" y="774"/>
                    <a:pt x="1691" y="760"/>
                  </a:cubicBezTo>
                  <a:cubicBezTo>
                    <a:pt x="1689" y="730"/>
                    <a:pt x="1691" y="701"/>
                    <a:pt x="1690" y="672"/>
                  </a:cubicBezTo>
                  <a:cubicBezTo>
                    <a:pt x="1689" y="663"/>
                    <a:pt x="1685" y="652"/>
                    <a:pt x="1680" y="645"/>
                  </a:cubicBezTo>
                  <a:cubicBezTo>
                    <a:pt x="1666" y="628"/>
                    <a:pt x="1650" y="612"/>
                    <a:pt x="1636" y="596"/>
                  </a:cubicBezTo>
                  <a:cubicBezTo>
                    <a:pt x="1601" y="615"/>
                    <a:pt x="1576" y="614"/>
                    <a:pt x="1554" y="595"/>
                  </a:cubicBezTo>
                  <a:cubicBezTo>
                    <a:pt x="1531" y="575"/>
                    <a:pt x="1530" y="534"/>
                    <a:pt x="1554" y="511"/>
                  </a:cubicBezTo>
                  <a:cubicBezTo>
                    <a:pt x="1577" y="488"/>
                    <a:pt x="1616" y="489"/>
                    <a:pt x="1637" y="513"/>
                  </a:cubicBezTo>
                  <a:cubicBezTo>
                    <a:pt x="1652" y="529"/>
                    <a:pt x="1654" y="546"/>
                    <a:pt x="1652" y="566"/>
                  </a:cubicBezTo>
                  <a:cubicBezTo>
                    <a:pt x="1651" y="575"/>
                    <a:pt x="1656" y="586"/>
                    <a:pt x="1661" y="594"/>
                  </a:cubicBezTo>
                  <a:cubicBezTo>
                    <a:pt x="1666" y="603"/>
                    <a:pt x="1674" y="611"/>
                    <a:pt x="1683" y="617"/>
                  </a:cubicBezTo>
                  <a:cubicBezTo>
                    <a:pt x="1710" y="635"/>
                    <a:pt x="1716" y="662"/>
                    <a:pt x="1713" y="693"/>
                  </a:cubicBezTo>
                  <a:cubicBezTo>
                    <a:pt x="1711" y="708"/>
                    <a:pt x="1710" y="724"/>
                    <a:pt x="1713" y="738"/>
                  </a:cubicBezTo>
                  <a:cubicBezTo>
                    <a:pt x="1719" y="775"/>
                    <a:pt x="1703" y="799"/>
                    <a:pt x="1678" y="823"/>
                  </a:cubicBezTo>
                  <a:cubicBezTo>
                    <a:pt x="1624" y="874"/>
                    <a:pt x="1571" y="926"/>
                    <a:pt x="1520" y="980"/>
                  </a:cubicBezTo>
                  <a:cubicBezTo>
                    <a:pt x="1511" y="989"/>
                    <a:pt x="1512" y="1006"/>
                    <a:pt x="1509" y="1019"/>
                  </a:cubicBezTo>
                  <a:cubicBezTo>
                    <a:pt x="1512" y="1021"/>
                    <a:pt x="1515" y="1022"/>
                    <a:pt x="1518" y="1024"/>
                  </a:cubicBezTo>
                  <a:cubicBezTo>
                    <a:pt x="1540" y="1000"/>
                    <a:pt x="1562" y="976"/>
                    <a:pt x="1586" y="952"/>
                  </a:cubicBezTo>
                  <a:cubicBezTo>
                    <a:pt x="1630" y="908"/>
                    <a:pt x="1675" y="863"/>
                    <a:pt x="1720" y="819"/>
                  </a:cubicBezTo>
                  <a:cubicBezTo>
                    <a:pt x="1731" y="807"/>
                    <a:pt x="1737" y="796"/>
                    <a:pt x="1737" y="779"/>
                  </a:cubicBezTo>
                  <a:cubicBezTo>
                    <a:pt x="1736" y="702"/>
                    <a:pt x="1736" y="625"/>
                    <a:pt x="1737" y="549"/>
                  </a:cubicBezTo>
                  <a:cubicBezTo>
                    <a:pt x="1737" y="535"/>
                    <a:pt x="1734" y="526"/>
                    <a:pt x="1719" y="520"/>
                  </a:cubicBezTo>
                  <a:cubicBezTo>
                    <a:pt x="1691" y="509"/>
                    <a:pt x="1681" y="469"/>
                    <a:pt x="1697" y="440"/>
                  </a:cubicBezTo>
                  <a:cubicBezTo>
                    <a:pt x="1711" y="414"/>
                    <a:pt x="1750" y="403"/>
                    <a:pt x="1775" y="419"/>
                  </a:cubicBezTo>
                  <a:cubicBezTo>
                    <a:pt x="1797" y="432"/>
                    <a:pt x="1807" y="450"/>
                    <a:pt x="1805" y="475"/>
                  </a:cubicBezTo>
                  <a:cubicBezTo>
                    <a:pt x="1803" y="501"/>
                    <a:pt x="1792" y="514"/>
                    <a:pt x="1758" y="529"/>
                  </a:cubicBezTo>
                  <a:cubicBezTo>
                    <a:pt x="1758" y="569"/>
                    <a:pt x="1758" y="609"/>
                    <a:pt x="1758" y="650"/>
                  </a:cubicBezTo>
                  <a:cubicBezTo>
                    <a:pt x="1758" y="698"/>
                    <a:pt x="1758" y="746"/>
                    <a:pt x="1757" y="793"/>
                  </a:cubicBezTo>
                  <a:cubicBezTo>
                    <a:pt x="1757" y="804"/>
                    <a:pt x="1751" y="816"/>
                    <a:pt x="1743" y="824"/>
                  </a:cubicBezTo>
                  <a:cubicBezTo>
                    <a:pt x="1669" y="900"/>
                    <a:pt x="1593" y="975"/>
                    <a:pt x="1518" y="1051"/>
                  </a:cubicBezTo>
                  <a:cubicBezTo>
                    <a:pt x="1514" y="1055"/>
                    <a:pt x="1512" y="1061"/>
                    <a:pt x="1511" y="1067"/>
                  </a:cubicBezTo>
                  <a:cubicBezTo>
                    <a:pt x="1509" y="1100"/>
                    <a:pt x="1512" y="1129"/>
                    <a:pt x="1542" y="1155"/>
                  </a:cubicBezTo>
                  <a:cubicBezTo>
                    <a:pt x="1583" y="1189"/>
                    <a:pt x="1619" y="1231"/>
                    <a:pt x="1660" y="1269"/>
                  </a:cubicBezTo>
                  <a:cubicBezTo>
                    <a:pt x="1660" y="1237"/>
                    <a:pt x="1673" y="1204"/>
                    <a:pt x="1639" y="1181"/>
                  </a:cubicBezTo>
                  <a:cubicBezTo>
                    <a:pt x="1636" y="1180"/>
                    <a:pt x="1635" y="1177"/>
                    <a:pt x="1633" y="1175"/>
                  </a:cubicBezTo>
                  <a:cubicBezTo>
                    <a:pt x="1585" y="1144"/>
                    <a:pt x="1574" y="1099"/>
                    <a:pt x="1583" y="1046"/>
                  </a:cubicBezTo>
                  <a:cubicBezTo>
                    <a:pt x="1584" y="1037"/>
                    <a:pt x="1588" y="1027"/>
                    <a:pt x="1594" y="1020"/>
                  </a:cubicBezTo>
                  <a:cubicBezTo>
                    <a:pt x="1649" y="964"/>
                    <a:pt x="1705" y="907"/>
                    <a:pt x="1762" y="852"/>
                  </a:cubicBezTo>
                  <a:cubicBezTo>
                    <a:pt x="1774" y="840"/>
                    <a:pt x="1780" y="828"/>
                    <a:pt x="1779" y="810"/>
                  </a:cubicBezTo>
                  <a:cubicBezTo>
                    <a:pt x="1779" y="751"/>
                    <a:pt x="1781" y="692"/>
                    <a:pt x="1782" y="633"/>
                  </a:cubicBezTo>
                  <a:cubicBezTo>
                    <a:pt x="1782" y="630"/>
                    <a:pt x="1781" y="626"/>
                    <a:pt x="1779" y="623"/>
                  </a:cubicBezTo>
                  <a:cubicBezTo>
                    <a:pt x="1768" y="597"/>
                    <a:pt x="1775" y="573"/>
                    <a:pt x="1798" y="555"/>
                  </a:cubicBezTo>
                  <a:cubicBezTo>
                    <a:pt x="1816" y="541"/>
                    <a:pt x="1851" y="541"/>
                    <a:pt x="1867" y="555"/>
                  </a:cubicBezTo>
                  <a:cubicBezTo>
                    <a:pt x="1890" y="575"/>
                    <a:pt x="1898" y="601"/>
                    <a:pt x="1886" y="624"/>
                  </a:cubicBezTo>
                  <a:cubicBezTo>
                    <a:pt x="1873" y="652"/>
                    <a:pt x="1849" y="664"/>
                    <a:pt x="1822" y="659"/>
                  </a:cubicBezTo>
                  <a:cubicBezTo>
                    <a:pt x="1816" y="657"/>
                    <a:pt x="1811" y="656"/>
                    <a:pt x="1802" y="655"/>
                  </a:cubicBezTo>
                  <a:cubicBezTo>
                    <a:pt x="1802" y="701"/>
                    <a:pt x="1799" y="747"/>
                    <a:pt x="1803" y="791"/>
                  </a:cubicBezTo>
                  <a:cubicBezTo>
                    <a:pt x="1807" y="831"/>
                    <a:pt x="1791" y="856"/>
                    <a:pt x="1764" y="882"/>
                  </a:cubicBezTo>
                  <a:cubicBezTo>
                    <a:pt x="1712" y="931"/>
                    <a:pt x="1662" y="983"/>
                    <a:pt x="1612" y="1034"/>
                  </a:cubicBezTo>
                  <a:cubicBezTo>
                    <a:pt x="1607" y="1038"/>
                    <a:pt x="1605" y="1045"/>
                    <a:pt x="1604" y="1051"/>
                  </a:cubicBezTo>
                  <a:cubicBezTo>
                    <a:pt x="1600" y="1114"/>
                    <a:pt x="1602" y="1117"/>
                    <a:pt x="1650" y="1160"/>
                  </a:cubicBezTo>
                  <a:cubicBezTo>
                    <a:pt x="1653" y="1163"/>
                    <a:pt x="1655" y="1166"/>
                    <a:pt x="1659" y="1170"/>
                  </a:cubicBezTo>
                  <a:cubicBezTo>
                    <a:pt x="1660" y="1166"/>
                    <a:pt x="1661" y="1164"/>
                    <a:pt x="1661" y="1161"/>
                  </a:cubicBezTo>
                  <a:cubicBezTo>
                    <a:pt x="1663" y="1106"/>
                    <a:pt x="1663" y="1107"/>
                    <a:pt x="1702" y="1070"/>
                  </a:cubicBezTo>
                  <a:cubicBezTo>
                    <a:pt x="1757" y="1016"/>
                    <a:pt x="1811" y="961"/>
                    <a:pt x="1866" y="906"/>
                  </a:cubicBezTo>
                  <a:cubicBezTo>
                    <a:pt x="1870" y="902"/>
                    <a:pt x="1875" y="898"/>
                    <a:pt x="1880" y="894"/>
                  </a:cubicBezTo>
                  <a:cubicBezTo>
                    <a:pt x="1906" y="874"/>
                    <a:pt x="1913" y="847"/>
                    <a:pt x="1911" y="814"/>
                  </a:cubicBezTo>
                  <a:cubicBezTo>
                    <a:pt x="1908" y="773"/>
                    <a:pt x="1911" y="731"/>
                    <a:pt x="1909" y="689"/>
                  </a:cubicBezTo>
                  <a:cubicBezTo>
                    <a:pt x="1908" y="669"/>
                    <a:pt x="1915" y="655"/>
                    <a:pt x="1928" y="643"/>
                  </a:cubicBezTo>
                  <a:cubicBezTo>
                    <a:pt x="1950" y="621"/>
                    <a:pt x="1974" y="600"/>
                    <a:pt x="1995" y="577"/>
                  </a:cubicBezTo>
                  <a:cubicBezTo>
                    <a:pt x="2000" y="572"/>
                    <a:pt x="2001" y="561"/>
                    <a:pt x="2001" y="553"/>
                  </a:cubicBezTo>
                  <a:cubicBezTo>
                    <a:pt x="1998" y="508"/>
                    <a:pt x="2017" y="474"/>
                    <a:pt x="2057" y="452"/>
                  </a:cubicBezTo>
                  <a:cubicBezTo>
                    <a:pt x="2116" y="420"/>
                    <a:pt x="2194" y="461"/>
                    <a:pt x="2202" y="527"/>
                  </a:cubicBezTo>
                  <a:cubicBezTo>
                    <a:pt x="2211" y="602"/>
                    <a:pt x="2146" y="659"/>
                    <a:pt x="2071" y="638"/>
                  </a:cubicBezTo>
                  <a:cubicBezTo>
                    <a:pt x="2054" y="633"/>
                    <a:pt x="2040" y="621"/>
                    <a:pt x="2022" y="610"/>
                  </a:cubicBezTo>
                  <a:cubicBezTo>
                    <a:pt x="2002" y="631"/>
                    <a:pt x="1980" y="653"/>
                    <a:pt x="1959" y="676"/>
                  </a:cubicBezTo>
                  <a:cubicBezTo>
                    <a:pt x="1955" y="680"/>
                    <a:pt x="1955" y="688"/>
                    <a:pt x="1955" y="695"/>
                  </a:cubicBezTo>
                  <a:cubicBezTo>
                    <a:pt x="1955" y="749"/>
                    <a:pt x="1953" y="803"/>
                    <a:pt x="1956" y="857"/>
                  </a:cubicBezTo>
                  <a:cubicBezTo>
                    <a:pt x="1958" y="886"/>
                    <a:pt x="1937" y="897"/>
                    <a:pt x="1922" y="913"/>
                  </a:cubicBezTo>
                  <a:cubicBezTo>
                    <a:pt x="1857" y="980"/>
                    <a:pt x="1791" y="1047"/>
                    <a:pt x="1724" y="1112"/>
                  </a:cubicBezTo>
                  <a:cubicBezTo>
                    <a:pt x="1709" y="1126"/>
                    <a:pt x="1705" y="1139"/>
                    <a:pt x="1705" y="1158"/>
                  </a:cubicBezTo>
                  <a:cubicBezTo>
                    <a:pt x="1707" y="1252"/>
                    <a:pt x="1708" y="1346"/>
                    <a:pt x="1708" y="1440"/>
                  </a:cubicBezTo>
                  <a:cubicBezTo>
                    <a:pt x="1708" y="1456"/>
                    <a:pt x="1712" y="1463"/>
                    <a:pt x="1728" y="1470"/>
                  </a:cubicBezTo>
                  <a:cubicBezTo>
                    <a:pt x="1764" y="1485"/>
                    <a:pt x="1784" y="1514"/>
                    <a:pt x="1787" y="1553"/>
                  </a:cubicBezTo>
                  <a:cubicBezTo>
                    <a:pt x="1790" y="1596"/>
                    <a:pt x="1771" y="1628"/>
                    <a:pt x="1734" y="1648"/>
                  </a:cubicBezTo>
                  <a:cubicBezTo>
                    <a:pt x="1718" y="1657"/>
                    <a:pt x="1705" y="1662"/>
                    <a:pt x="1704" y="1686"/>
                  </a:cubicBezTo>
                  <a:cubicBezTo>
                    <a:pt x="1704" y="1699"/>
                    <a:pt x="1687" y="1713"/>
                    <a:pt x="1676" y="1724"/>
                  </a:cubicBezTo>
                  <a:cubicBezTo>
                    <a:pt x="1617" y="1783"/>
                    <a:pt x="1558" y="1841"/>
                    <a:pt x="1499" y="1899"/>
                  </a:cubicBezTo>
                  <a:cubicBezTo>
                    <a:pt x="1475" y="1923"/>
                    <a:pt x="1450" y="1946"/>
                    <a:pt x="1427" y="1968"/>
                  </a:cubicBezTo>
                  <a:cubicBezTo>
                    <a:pt x="1442" y="2008"/>
                    <a:pt x="1445" y="2043"/>
                    <a:pt x="1426" y="2077"/>
                  </a:cubicBezTo>
                  <a:cubicBezTo>
                    <a:pt x="1414" y="2098"/>
                    <a:pt x="1395" y="2110"/>
                    <a:pt x="1374" y="2119"/>
                  </a:cubicBezTo>
                  <a:cubicBezTo>
                    <a:pt x="1363" y="2123"/>
                    <a:pt x="1361" y="2129"/>
                    <a:pt x="1361" y="2139"/>
                  </a:cubicBezTo>
                  <a:cubicBezTo>
                    <a:pt x="1362" y="2172"/>
                    <a:pt x="1358" y="2205"/>
                    <a:pt x="1362" y="2237"/>
                  </a:cubicBezTo>
                  <a:cubicBezTo>
                    <a:pt x="1367" y="2275"/>
                    <a:pt x="1348" y="2299"/>
                    <a:pt x="1323" y="2322"/>
                  </a:cubicBezTo>
                  <a:cubicBezTo>
                    <a:pt x="1285" y="2358"/>
                    <a:pt x="1248" y="2395"/>
                    <a:pt x="1211" y="2433"/>
                  </a:cubicBezTo>
                  <a:cubicBezTo>
                    <a:pt x="1205" y="2439"/>
                    <a:pt x="1203" y="2450"/>
                    <a:pt x="1203" y="2458"/>
                  </a:cubicBezTo>
                  <a:cubicBezTo>
                    <a:pt x="1202" y="2575"/>
                    <a:pt x="1203" y="2492"/>
                    <a:pt x="1203" y="2608"/>
                  </a:cubicBezTo>
                  <a:cubicBezTo>
                    <a:pt x="1202" y="2742"/>
                    <a:pt x="1202" y="2512"/>
                    <a:pt x="1202" y="2645"/>
                  </a:cubicBezTo>
                  <a:lnTo>
                    <a:pt x="1136" y="2645"/>
                  </a:lnTo>
                  <a:close/>
                  <a:moveTo>
                    <a:pt x="1013" y="1586"/>
                  </a:moveTo>
                  <a:cubicBezTo>
                    <a:pt x="1014" y="1552"/>
                    <a:pt x="989" y="1524"/>
                    <a:pt x="954" y="1522"/>
                  </a:cubicBezTo>
                  <a:cubicBezTo>
                    <a:pt x="920" y="1520"/>
                    <a:pt x="890" y="1548"/>
                    <a:pt x="889" y="1581"/>
                  </a:cubicBezTo>
                  <a:cubicBezTo>
                    <a:pt x="888" y="1616"/>
                    <a:pt x="915" y="1645"/>
                    <a:pt x="950" y="1646"/>
                  </a:cubicBezTo>
                  <a:cubicBezTo>
                    <a:pt x="983" y="1647"/>
                    <a:pt x="1012" y="1620"/>
                    <a:pt x="1013" y="1586"/>
                  </a:cubicBezTo>
                  <a:close/>
                  <a:moveTo>
                    <a:pt x="1559" y="145"/>
                  </a:moveTo>
                  <a:cubicBezTo>
                    <a:pt x="1559" y="111"/>
                    <a:pt x="1532" y="84"/>
                    <a:pt x="1497" y="84"/>
                  </a:cubicBezTo>
                  <a:cubicBezTo>
                    <a:pt x="1462" y="83"/>
                    <a:pt x="1435" y="110"/>
                    <a:pt x="1435" y="144"/>
                  </a:cubicBezTo>
                  <a:cubicBezTo>
                    <a:pt x="1434" y="179"/>
                    <a:pt x="1463" y="208"/>
                    <a:pt x="1497" y="207"/>
                  </a:cubicBezTo>
                  <a:cubicBezTo>
                    <a:pt x="1530" y="207"/>
                    <a:pt x="1559" y="178"/>
                    <a:pt x="1559" y="145"/>
                  </a:cubicBezTo>
                  <a:close/>
                  <a:moveTo>
                    <a:pt x="1283" y="2022"/>
                  </a:moveTo>
                  <a:cubicBezTo>
                    <a:pt x="1282" y="2055"/>
                    <a:pt x="1308" y="2081"/>
                    <a:pt x="1340" y="2081"/>
                  </a:cubicBezTo>
                  <a:cubicBezTo>
                    <a:pt x="1371" y="2081"/>
                    <a:pt x="1396" y="2056"/>
                    <a:pt x="1396" y="2024"/>
                  </a:cubicBezTo>
                  <a:cubicBezTo>
                    <a:pt x="1397" y="1992"/>
                    <a:pt x="1373" y="1968"/>
                    <a:pt x="1340" y="1967"/>
                  </a:cubicBezTo>
                  <a:cubicBezTo>
                    <a:pt x="1309" y="1966"/>
                    <a:pt x="1283" y="1991"/>
                    <a:pt x="1283" y="2022"/>
                  </a:cubicBezTo>
                  <a:close/>
                  <a:moveTo>
                    <a:pt x="1742" y="1560"/>
                  </a:moveTo>
                  <a:cubicBezTo>
                    <a:pt x="1741" y="1527"/>
                    <a:pt x="1717" y="1503"/>
                    <a:pt x="1685" y="1503"/>
                  </a:cubicBezTo>
                  <a:cubicBezTo>
                    <a:pt x="1654" y="1504"/>
                    <a:pt x="1629" y="1531"/>
                    <a:pt x="1629" y="1562"/>
                  </a:cubicBezTo>
                  <a:cubicBezTo>
                    <a:pt x="1630" y="1594"/>
                    <a:pt x="1656" y="1619"/>
                    <a:pt x="1687" y="1619"/>
                  </a:cubicBezTo>
                  <a:cubicBezTo>
                    <a:pt x="1718" y="1618"/>
                    <a:pt x="1742" y="1593"/>
                    <a:pt x="1742" y="1560"/>
                  </a:cubicBezTo>
                  <a:close/>
                  <a:moveTo>
                    <a:pt x="797" y="1359"/>
                  </a:moveTo>
                  <a:cubicBezTo>
                    <a:pt x="797" y="1327"/>
                    <a:pt x="773" y="1302"/>
                    <a:pt x="741" y="1302"/>
                  </a:cubicBezTo>
                  <a:cubicBezTo>
                    <a:pt x="710" y="1302"/>
                    <a:pt x="682" y="1330"/>
                    <a:pt x="683" y="1361"/>
                  </a:cubicBezTo>
                  <a:cubicBezTo>
                    <a:pt x="684" y="1390"/>
                    <a:pt x="714" y="1419"/>
                    <a:pt x="742" y="1418"/>
                  </a:cubicBezTo>
                  <a:cubicBezTo>
                    <a:pt x="772" y="1417"/>
                    <a:pt x="798" y="1390"/>
                    <a:pt x="797" y="1359"/>
                  </a:cubicBezTo>
                  <a:close/>
                  <a:moveTo>
                    <a:pt x="1160" y="336"/>
                  </a:moveTo>
                  <a:cubicBezTo>
                    <a:pt x="1190" y="336"/>
                    <a:pt x="1218" y="310"/>
                    <a:pt x="1219" y="281"/>
                  </a:cubicBezTo>
                  <a:cubicBezTo>
                    <a:pt x="1220" y="249"/>
                    <a:pt x="1193" y="222"/>
                    <a:pt x="1159" y="221"/>
                  </a:cubicBezTo>
                  <a:cubicBezTo>
                    <a:pt x="1130" y="220"/>
                    <a:pt x="1104" y="247"/>
                    <a:pt x="1104" y="278"/>
                  </a:cubicBezTo>
                  <a:cubicBezTo>
                    <a:pt x="1104" y="310"/>
                    <a:pt x="1129" y="335"/>
                    <a:pt x="1160" y="336"/>
                  </a:cubicBezTo>
                  <a:close/>
                  <a:moveTo>
                    <a:pt x="2102" y="598"/>
                  </a:moveTo>
                  <a:cubicBezTo>
                    <a:pt x="2135" y="598"/>
                    <a:pt x="2158" y="575"/>
                    <a:pt x="2158" y="542"/>
                  </a:cubicBezTo>
                  <a:cubicBezTo>
                    <a:pt x="2158" y="510"/>
                    <a:pt x="2135" y="486"/>
                    <a:pt x="2102" y="486"/>
                  </a:cubicBezTo>
                  <a:cubicBezTo>
                    <a:pt x="2068" y="486"/>
                    <a:pt x="2046" y="508"/>
                    <a:pt x="2046" y="542"/>
                  </a:cubicBezTo>
                  <a:cubicBezTo>
                    <a:pt x="2046" y="577"/>
                    <a:pt x="2068" y="598"/>
                    <a:pt x="2102" y="598"/>
                  </a:cubicBezTo>
                  <a:close/>
                  <a:moveTo>
                    <a:pt x="121" y="780"/>
                  </a:moveTo>
                  <a:cubicBezTo>
                    <a:pt x="152" y="780"/>
                    <a:pt x="177" y="755"/>
                    <a:pt x="177" y="723"/>
                  </a:cubicBezTo>
                  <a:cubicBezTo>
                    <a:pt x="177" y="691"/>
                    <a:pt x="153" y="666"/>
                    <a:pt x="121" y="666"/>
                  </a:cubicBezTo>
                  <a:cubicBezTo>
                    <a:pt x="88" y="666"/>
                    <a:pt x="64" y="690"/>
                    <a:pt x="65" y="723"/>
                  </a:cubicBezTo>
                  <a:cubicBezTo>
                    <a:pt x="65" y="756"/>
                    <a:pt x="88" y="780"/>
                    <a:pt x="121" y="780"/>
                  </a:cubicBezTo>
                  <a:close/>
                  <a:moveTo>
                    <a:pt x="938" y="179"/>
                  </a:moveTo>
                  <a:cubicBezTo>
                    <a:pt x="967" y="179"/>
                    <a:pt x="992" y="155"/>
                    <a:pt x="993" y="128"/>
                  </a:cubicBezTo>
                  <a:cubicBezTo>
                    <a:pt x="993" y="100"/>
                    <a:pt x="967" y="75"/>
                    <a:pt x="939" y="75"/>
                  </a:cubicBezTo>
                  <a:cubicBezTo>
                    <a:pt x="910" y="75"/>
                    <a:pt x="887" y="98"/>
                    <a:pt x="887" y="127"/>
                  </a:cubicBezTo>
                  <a:cubicBezTo>
                    <a:pt x="887" y="155"/>
                    <a:pt x="909" y="179"/>
                    <a:pt x="938" y="179"/>
                  </a:cubicBezTo>
                  <a:close/>
                  <a:moveTo>
                    <a:pt x="913" y="764"/>
                  </a:moveTo>
                  <a:cubicBezTo>
                    <a:pt x="936" y="763"/>
                    <a:pt x="952" y="745"/>
                    <a:pt x="952" y="722"/>
                  </a:cubicBezTo>
                  <a:cubicBezTo>
                    <a:pt x="952" y="698"/>
                    <a:pt x="935" y="681"/>
                    <a:pt x="911" y="682"/>
                  </a:cubicBezTo>
                  <a:cubicBezTo>
                    <a:pt x="888" y="682"/>
                    <a:pt x="870" y="701"/>
                    <a:pt x="871" y="724"/>
                  </a:cubicBezTo>
                  <a:cubicBezTo>
                    <a:pt x="871" y="747"/>
                    <a:pt x="889" y="764"/>
                    <a:pt x="913" y="764"/>
                  </a:cubicBezTo>
                  <a:close/>
                  <a:moveTo>
                    <a:pt x="862" y="483"/>
                  </a:moveTo>
                  <a:cubicBezTo>
                    <a:pt x="862" y="463"/>
                    <a:pt x="845" y="446"/>
                    <a:pt x="825" y="447"/>
                  </a:cubicBezTo>
                  <a:cubicBezTo>
                    <a:pt x="807" y="447"/>
                    <a:pt x="790" y="466"/>
                    <a:pt x="790" y="485"/>
                  </a:cubicBezTo>
                  <a:cubicBezTo>
                    <a:pt x="791" y="506"/>
                    <a:pt x="807" y="521"/>
                    <a:pt x="827" y="521"/>
                  </a:cubicBezTo>
                  <a:cubicBezTo>
                    <a:pt x="849" y="520"/>
                    <a:pt x="862" y="505"/>
                    <a:pt x="862" y="483"/>
                  </a:cubicBezTo>
                  <a:close/>
                  <a:moveTo>
                    <a:pt x="1785" y="470"/>
                  </a:moveTo>
                  <a:cubicBezTo>
                    <a:pt x="1785" y="453"/>
                    <a:pt x="1766" y="434"/>
                    <a:pt x="1747" y="433"/>
                  </a:cubicBezTo>
                  <a:cubicBezTo>
                    <a:pt x="1728" y="433"/>
                    <a:pt x="1712" y="449"/>
                    <a:pt x="1711" y="468"/>
                  </a:cubicBezTo>
                  <a:cubicBezTo>
                    <a:pt x="1710" y="489"/>
                    <a:pt x="1726" y="506"/>
                    <a:pt x="1747" y="506"/>
                  </a:cubicBezTo>
                  <a:cubicBezTo>
                    <a:pt x="1766" y="506"/>
                    <a:pt x="1784" y="489"/>
                    <a:pt x="1785" y="470"/>
                  </a:cubicBezTo>
                  <a:close/>
                  <a:moveTo>
                    <a:pt x="506" y="823"/>
                  </a:moveTo>
                  <a:cubicBezTo>
                    <a:pt x="506" y="803"/>
                    <a:pt x="490" y="787"/>
                    <a:pt x="470" y="787"/>
                  </a:cubicBezTo>
                  <a:cubicBezTo>
                    <a:pt x="450" y="787"/>
                    <a:pt x="433" y="803"/>
                    <a:pt x="433" y="823"/>
                  </a:cubicBezTo>
                  <a:cubicBezTo>
                    <a:pt x="433" y="844"/>
                    <a:pt x="448" y="859"/>
                    <a:pt x="470" y="859"/>
                  </a:cubicBezTo>
                  <a:cubicBezTo>
                    <a:pt x="491" y="859"/>
                    <a:pt x="506" y="844"/>
                    <a:pt x="506" y="823"/>
                  </a:cubicBezTo>
                  <a:close/>
                  <a:moveTo>
                    <a:pt x="1466" y="825"/>
                  </a:moveTo>
                  <a:cubicBezTo>
                    <a:pt x="1465" y="847"/>
                    <a:pt x="1479" y="862"/>
                    <a:pt x="1501" y="862"/>
                  </a:cubicBezTo>
                  <a:cubicBezTo>
                    <a:pt x="1520" y="863"/>
                    <a:pt x="1538" y="846"/>
                    <a:pt x="1538" y="827"/>
                  </a:cubicBezTo>
                  <a:cubicBezTo>
                    <a:pt x="1538" y="807"/>
                    <a:pt x="1524" y="791"/>
                    <a:pt x="1504" y="790"/>
                  </a:cubicBezTo>
                  <a:cubicBezTo>
                    <a:pt x="1482" y="789"/>
                    <a:pt x="1467" y="803"/>
                    <a:pt x="1466" y="825"/>
                  </a:cubicBezTo>
                  <a:close/>
                  <a:moveTo>
                    <a:pt x="1374" y="1514"/>
                  </a:moveTo>
                  <a:cubicBezTo>
                    <a:pt x="1396" y="1514"/>
                    <a:pt x="1409" y="1501"/>
                    <a:pt x="1410" y="1480"/>
                  </a:cubicBezTo>
                  <a:cubicBezTo>
                    <a:pt x="1410" y="1458"/>
                    <a:pt x="1395" y="1443"/>
                    <a:pt x="1374" y="1442"/>
                  </a:cubicBezTo>
                  <a:cubicBezTo>
                    <a:pt x="1354" y="1442"/>
                    <a:pt x="1338" y="1458"/>
                    <a:pt x="1337" y="1476"/>
                  </a:cubicBezTo>
                  <a:cubicBezTo>
                    <a:pt x="1337" y="1500"/>
                    <a:pt x="1351" y="1514"/>
                    <a:pt x="1374" y="1514"/>
                  </a:cubicBezTo>
                  <a:close/>
                  <a:moveTo>
                    <a:pt x="676" y="245"/>
                  </a:moveTo>
                  <a:cubicBezTo>
                    <a:pt x="697" y="245"/>
                    <a:pt x="712" y="230"/>
                    <a:pt x="711" y="208"/>
                  </a:cubicBezTo>
                  <a:cubicBezTo>
                    <a:pt x="711" y="188"/>
                    <a:pt x="696" y="173"/>
                    <a:pt x="676" y="173"/>
                  </a:cubicBezTo>
                  <a:cubicBezTo>
                    <a:pt x="656" y="172"/>
                    <a:pt x="639" y="190"/>
                    <a:pt x="639" y="209"/>
                  </a:cubicBezTo>
                  <a:cubicBezTo>
                    <a:pt x="640" y="231"/>
                    <a:pt x="655" y="245"/>
                    <a:pt x="676" y="245"/>
                  </a:cubicBezTo>
                  <a:close/>
                  <a:moveTo>
                    <a:pt x="1254" y="1579"/>
                  </a:moveTo>
                  <a:cubicBezTo>
                    <a:pt x="1253" y="1599"/>
                    <a:pt x="1268" y="1617"/>
                    <a:pt x="1288" y="1618"/>
                  </a:cubicBezTo>
                  <a:cubicBezTo>
                    <a:pt x="1305" y="1618"/>
                    <a:pt x="1325" y="1599"/>
                    <a:pt x="1325" y="1581"/>
                  </a:cubicBezTo>
                  <a:cubicBezTo>
                    <a:pt x="1326" y="1564"/>
                    <a:pt x="1310" y="1545"/>
                    <a:pt x="1294" y="1544"/>
                  </a:cubicBezTo>
                  <a:cubicBezTo>
                    <a:pt x="1268" y="1543"/>
                    <a:pt x="1255" y="1555"/>
                    <a:pt x="1254" y="1579"/>
                  </a:cubicBezTo>
                  <a:close/>
                  <a:moveTo>
                    <a:pt x="393" y="430"/>
                  </a:moveTo>
                  <a:cubicBezTo>
                    <a:pt x="415" y="430"/>
                    <a:pt x="430" y="415"/>
                    <a:pt x="430" y="394"/>
                  </a:cubicBezTo>
                  <a:cubicBezTo>
                    <a:pt x="430" y="375"/>
                    <a:pt x="412" y="358"/>
                    <a:pt x="393" y="359"/>
                  </a:cubicBezTo>
                  <a:cubicBezTo>
                    <a:pt x="373" y="359"/>
                    <a:pt x="357" y="375"/>
                    <a:pt x="357" y="394"/>
                  </a:cubicBezTo>
                  <a:cubicBezTo>
                    <a:pt x="357" y="416"/>
                    <a:pt x="371" y="430"/>
                    <a:pt x="393" y="430"/>
                  </a:cubicBezTo>
                  <a:close/>
                  <a:moveTo>
                    <a:pt x="1069" y="1071"/>
                  </a:moveTo>
                  <a:cubicBezTo>
                    <a:pt x="1090" y="1070"/>
                    <a:pt x="1106" y="1055"/>
                    <a:pt x="1105" y="1034"/>
                  </a:cubicBezTo>
                  <a:cubicBezTo>
                    <a:pt x="1105" y="1016"/>
                    <a:pt x="1088" y="999"/>
                    <a:pt x="1069" y="999"/>
                  </a:cubicBezTo>
                  <a:cubicBezTo>
                    <a:pt x="1052" y="998"/>
                    <a:pt x="1031" y="1018"/>
                    <a:pt x="1031" y="1035"/>
                  </a:cubicBezTo>
                  <a:cubicBezTo>
                    <a:pt x="1031" y="1055"/>
                    <a:pt x="1048" y="1071"/>
                    <a:pt x="1069" y="1071"/>
                  </a:cubicBezTo>
                  <a:close/>
                  <a:moveTo>
                    <a:pt x="1833" y="639"/>
                  </a:moveTo>
                  <a:cubicBezTo>
                    <a:pt x="1853" y="638"/>
                    <a:pt x="1869" y="622"/>
                    <a:pt x="1868" y="602"/>
                  </a:cubicBezTo>
                  <a:cubicBezTo>
                    <a:pt x="1868" y="581"/>
                    <a:pt x="1851" y="565"/>
                    <a:pt x="1832" y="566"/>
                  </a:cubicBezTo>
                  <a:cubicBezTo>
                    <a:pt x="1813" y="566"/>
                    <a:pt x="1797" y="583"/>
                    <a:pt x="1796" y="602"/>
                  </a:cubicBezTo>
                  <a:cubicBezTo>
                    <a:pt x="1796" y="622"/>
                    <a:pt x="1813" y="639"/>
                    <a:pt x="1833" y="639"/>
                  </a:cubicBezTo>
                  <a:close/>
                  <a:moveTo>
                    <a:pt x="1594" y="518"/>
                  </a:moveTo>
                  <a:cubicBezTo>
                    <a:pt x="1573" y="518"/>
                    <a:pt x="1559" y="532"/>
                    <a:pt x="1558" y="552"/>
                  </a:cubicBezTo>
                  <a:cubicBezTo>
                    <a:pt x="1558" y="572"/>
                    <a:pt x="1575" y="590"/>
                    <a:pt x="1594" y="589"/>
                  </a:cubicBezTo>
                  <a:cubicBezTo>
                    <a:pt x="1612" y="589"/>
                    <a:pt x="1632" y="570"/>
                    <a:pt x="1632" y="552"/>
                  </a:cubicBezTo>
                  <a:cubicBezTo>
                    <a:pt x="1631" y="533"/>
                    <a:pt x="1615" y="517"/>
                    <a:pt x="1594" y="5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Freeform 302">
              <a:extLst>
                <a:ext uri="{FF2B5EF4-FFF2-40B4-BE49-F238E27FC236}">
                  <a16:creationId xmlns:a16="http://schemas.microsoft.com/office/drawing/2014/main" id="{393DC534-E0F0-734D-B11A-7722AC26EBB5}"/>
                </a:ext>
              </a:extLst>
            </p:cNvPr>
            <p:cNvSpPr>
              <a:spLocks noEditPoints="1"/>
            </p:cNvSpPr>
            <p:nvPr/>
          </p:nvSpPr>
          <p:spPr bwMode="auto">
            <a:xfrm>
              <a:off x="2676" y="1374"/>
              <a:ext cx="2189" cy="3770"/>
            </a:xfrm>
            <a:custGeom>
              <a:avLst/>
              <a:gdLst>
                <a:gd name="T0" fmla="*/ 18 w 1148"/>
                <a:gd name="T1" fmla="*/ 1773 h 1972"/>
                <a:gd name="T2" fmla="*/ 284 w 1148"/>
                <a:gd name="T3" fmla="*/ 1394 h 1972"/>
                <a:gd name="T4" fmla="*/ 583 w 1148"/>
                <a:gd name="T5" fmla="*/ 641 h 1972"/>
                <a:gd name="T6" fmla="*/ 604 w 1148"/>
                <a:gd name="T7" fmla="*/ 325 h 1972"/>
                <a:gd name="T8" fmla="*/ 832 w 1148"/>
                <a:gd name="T9" fmla="*/ 6 h 1972"/>
                <a:gd name="T10" fmla="*/ 799 w 1148"/>
                <a:gd name="T11" fmla="*/ 101 h 1972"/>
                <a:gd name="T12" fmla="*/ 626 w 1148"/>
                <a:gd name="T13" fmla="*/ 426 h 1972"/>
                <a:gd name="T14" fmla="*/ 646 w 1148"/>
                <a:gd name="T15" fmla="*/ 651 h 1972"/>
                <a:gd name="T16" fmla="*/ 670 w 1148"/>
                <a:gd name="T17" fmla="*/ 701 h 1972"/>
                <a:gd name="T18" fmla="*/ 705 w 1148"/>
                <a:gd name="T19" fmla="*/ 452 h 1972"/>
                <a:gd name="T20" fmla="*/ 722 w 1148"/>
                <a:gd name="T21" fmla="*/ 229 h 1972"/>
                <a:gd name="T22" fmla="*/ 699 w 1148"/>
                <a:gd name="T23" fmla="*/ 341 h 1972"/>
                <a:gd name="T24" fmla="*/ 749 w 1148"/>
                <a:gd name="T25" fmla="*/ 480 h 1972"/>
                <a:gd name="T26" fmla="*/ 693 w 1148"/>
                <a:gd name="T27" fmla="*/ 863 h 1972"/>
                <a:gd name="T28" fmla="*/ 790 w 1148"/>
                <a:gd name="T29" fmla="*/ 440 h 1972"/>
                <a:gd name="T30" fmla="*/ 1023 w 1148"/>
                <a:gd name="T31" fmla="*/ 134 h 1972"/>
                <a:gd name="T32" fmla="*/ 973 w 1148"/>
                <a:gd name="T33" fmla="*/ 313 h 1972"/>
                <a:gd name="T34" fmla="*/ 823 w 1148"/>
                <a:gd name="T35" fmla="*/ 777 h 1972"/>
                <a:gd name="T36" fmla="*/ 983 w 1148"/>
                <a:gd name="T37" fmla="*/ 660 h 1972"/>
                <a:gd name="T38" fmla="*/ 1029 w 1148"/>
                <a:gd name="T39" fmla="*/ 718 h 1972"/>
                <a:gd name="T40" fmla="*/ 879 w 1148"/>
                <a:gd name="T41" fmla="*/ 811 h 1972"/>
                <a:gd name="T42" fmla="*/ 714 w 1148"/>
                <a:gd name="T43" fmla="*/ 1021 h 1972"/>
                <a:gd name="T44" fmla="*/ 933 w 1148"/>
                <a:gd name="T45" fmla="*/ 919 h 1972"/>
                <a:gd name="T46" fmla="*/ 992 w 1148"/>
                <a:gd name="T47" fmla="*/ 964 h 1972"/>
                <a:gd name="T48" fmla="*/ 816 w 1148"/>
                <a:gd name="T49" fmla="*/ 955 h 1972"/>
                <a:gd name="T50" fmla="*/ 646 w 1148"/>
                <a:gd name="T51" fmla="*/ 1071 h 1972"/>
                <a:gd name="T52" fmla="*/ 828 w 1148"/>
                <a:gd name="T53" fmla="*/ 1002 h 1972"/>
                <a:gd name="T54" fmla="*/ 912 w 1148"/>
                <a:gd name="T55" fmla="*/ 1071 h 1972"/>
                <a:gd name="T56" fmla="*/ 659 w 1148"/>
                <a:gd name="T57" fmla="*/ 1095 h 1972"/>
                <a:gd name="T58" fmla="*/ 583 w 1148"/>
                <a:gd name="T59" fmla="*/ 1200 h 1972"/>
                <a:gd name="T60" fmla="*/ 761 w 1148"/>
                <a:gd name="T61" fmla="*/ 1103 h 1972"/>
                <a:gd name="T62" fmla="*/ 719 w 1148"/>
                <a:gd name="T63" fmla="*/ 1142 h 1972"/>
                <a:gd name="T64" fmla="*/ 456 w 1148"/>
                <a:gd name="T65" fmla="*/ 1283 h 1972"/>
                <a:gd name="T66" fmla="*/ 297 w 1148"/>
                <a:gd name="T67" fmla="*/ 1555 h 1972"/>
                <a:gd name="T68" fmla="*/ 352 w 1148"/>
                <a:gd name="T69" fmla="*/ 1641 h 1972"/>
                <a:gd name="T70" fmla="*/ 393 w 1148"/>
                <a:gd name="T71" fmla="*/ 1393 h 1972"/>
                <a:gd name="T72" fmla="*/ 413 w 1148"/>
                <a:gd name="T73" fmla="*/ 1613 h 1972"/>
                <a:gd name="T74" fmla="*/ 172 w 1148"/>
                <a:gd name="T75" fmla="*/ 1677 h 1972"/>
                <a:gd name="T76" fmla="*/ 378 w 1148"/>
                <a:gd name="T77" fmla="*/ 1674 h 1972"/>
                <a:gd name="T78" fmla="*/ 645 w 1148"/>
                <a:gd name="T79" fmla="*/ 1500 h 1972"/>
                <a:gd name="T80" fmla="*/ 359 w 1148"/>
                <a:gd name="T81" fmla="*/ 1707 h 1972"/>
                <a:gd name="T82" fmla="*/ 44 w 1148"/>
                <a:gd name="T83" fmla="*/ 1827 h 1972"/>
                <a:gd name="T84" fmla="*/ 1020 w 1148"/>
                <a:gd name="T85" fmla="*/ 167 h 1972"/>
                <a:gd name="T86" fmla="*/ 551 w 1148"/>
                <a:gd name="T87" fmla="*/ 543 h 1972"/>
                <a:gd name="T88" fmla="*/ 551 w 1148"/>
                <a:gd name="T89" fmla="*/ 543 h 1972"/>
                <a:gd name="T90" fmla="*/ 1061 w 1148"/>
                <a:gd name="T91" fmla="*/ 693 h 1972"/>
                <a:gd name="T92" fmla="*/ 815 w 1148"/>
                <a:gd name="T93" fmla="*/ 1158 h 1972"/>
                <a:gd name="T94" fmla="*/ 457 w 1148"/>
                <a:gd name="T95" fmla="*/ 1446 h 1972"/>
                <a:gd name="T96" fmla="*/ 630 w 1148"/>
                <a:gd name="T97" fmla="*/ 1475 h 1972"/>
                <a:gd name="T98" fmla="*/ 630 w 1148"/>
                <a:gd name="T99" fmla="*/ 1475 h 1972"/>
                <a:gd name="T100" fmla="*/ 964 w 1148"/>
                <a:gd name="T101" fmla="*/ 907 h 1972"/>
                <a:gd name="T102" fmla="*/ 844 w 1148"/>
                <a:gd name="T103" fmla="*/ 100 h 1972"/>
                <a:gd name="T104" fmla="*/ 900 w 1148"/>
                <a:gd name="T105" fmla="*/ 978 h 1972"/>
                <a:gd name="T106" fmla="*/ 705 w 1148"/>
                <a:gd name="T107" fmla="*/ 285 h 1972"/>
                <a:gd name="T108" fmla="*/ 705 w 1148"/>
                <a:gd name="T109" fmla="*/ 285 h 1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48" h="1972">
                  <a:moveTo>
                    <a:pt x="0" y="1909"/>
                  </a:moveTo>
                  <a:cubicBezTo>
                    <a:pt x="0" y="1846"/>
                    <a:pt x="0" y="1966"/>
                    <a:pt x="0" y="1918"/>
                  </a:cubicBezTo>
                  <a:cubicBezTo>
                    <a:pt x="0" y="1817"/>
                    <a:pt x="1" y="1916"/>
                    <a:pt x="0" y="1815"/>
                  </a:cubicBezTo>
                  <a:cubicBezTo>
                    <a:pt x="0" y="1798"/>
                    <a:pt x="5" y="1785"/>
                    <a:pt x="18" y="1773"/>
                  </a:cubicBezTo>
                  <a:cubicBezTo>
                    <a:pt x="98" y="1694"/>
                    <a:pt x="177" y="1614"/>
                    <a:pt x="256" y="1534"/>
                  </a:cubicBezTo>
                  <a:cubicBezTo>
                    <a:pt x="263" y="1527"/>
                    <a:pt x="267" y="1515"/>
                    <a:pt x="267" y="1504"/>
                  </a:cubicBezTo>
                  <a:cubicBezTo>
                    <a:pt x="269" y="1481"/>
                    <a:pt x="269" y="1456"/>
                    <a:pt x="268" y="1432"/>
                  </a:cubicBezTo>
                  <a:cubicBezTo>
                    <a:pt x="267" y="1417"/>
                    <a:pt x="273" y="1405"/>
                    <a:pt x="284" y="1394"/>
                  </a:cubicBezTo>
                  <a:cubicBezTo>
                    <a:pt x="386" y="1292"/>
                    <a:pt x="488" y="1190"/>
                    <a:pt x="590" y="1087"/>
                  </a:cubicBezTo>
                  <a:cubicBezTo>
                    <a:pt x="597" y="1081"/>
                    <a:pt x="602" y="1068"/>
                    <a:pt x="602" y="1059"/>
                  </a:cubicBezTo>
                  <a:cubicBezTo>
                    <a:pt x="603" y="927"/>
                    <a:pt x="602" y="796"/>
                    <a:pt x="603" y="665"/>
                  </a:cubicBezTo>
                  <a:cubicBezTo>
                    <a:pt x="603" y="649"/>
                    <a:pt x="599" y="643"/>
                    <a:pt x="583" y="641"/>
                  </a:cubicBezTo>
                  <a:cubicBezTo>
                    <a:pt x="527" y="632"/>
                    <a:pt x="492" y="563"/>
                    <a:pt x="512" y="511"/>
                  </a:cubicBezTo>
                  <a:cubicBezTo>
                    <a:pt x="528" y="469"/>
                    <a:pt x="561" y="450"/>
                    <a:pt x="604" y="440"/>
                  </a:cubicBezTo>
                  <a:cubicBezTo>
                    <a:pt x="604" y="430"/>
                    <a:pt x="604" y="421"/>
                    <a:pt x="604" y="411"/>
                  </a:cubicBezTo>
                  <a:cubicBezTo>
                    <a:pt x="604" y="382"/>
                    <a:pt x="604" y="353"/>
                    <a:pt x="604" y="325"/>
                  </a:cubicBezTo>
                  <a:cubicBezTo>
                    <a:pt x="604" y="260"/>
                    <a:pt x="605" y="261"/>
                    <a:pt x="652" y="216"/>
                  </a:cubicBezTo>
                  <a:cubicBezTo>
                    <a:pt x="696" y="174"/>
                    <a:pt x="738" y="130"/>
                    <a:pt x="780" y="87"/>
                  </a:cubicBezTo>
                  <a:cubicBezTo>
                    <a:pt x="784" y="83"/>
                    <a:pt x="786" y="76"/>
                    <a:pt x="786" y="70"/>
                  </a:cubicBezTo>
                  <a:cubicBezTo>
                    <a:pt x="784" y="39"/>
                    <a:pt x="802" y="13"/>
                    <a:pt x="832" y="6"/>
                  </a:cubicBezTo>
                  <a:cubicBezTo>
                    <a:pt x="857" y="0"/>
                    <a:pt x="888" y="15"/>
                    <a:pt x="898" y="39"/>
                  </a:cubicBezTo>
                  <a:cubicBezTo>
                    <a:pt x="909" y="67"/>
                    <a:pt x="898" y="99"/>
                    <a:pt x="872" y="115"/>
                  </a:cubicBezTo>
                  <a:cubicBezTo>
                    <a:pt x="856" y="125"/>
                    <a:pt x="827" y="123"/>
                    <a:pt x="812" y="111"/>
                  </a:cubicBezTo>
                  <a:cubicBezTo>
                    <a:pt x="808" y="108"/>
                    <a:pt x="804" y="105"/>
                    <a:pt x="799" y="101"/>
                  </a:cubicBezTo>
                  <a:cubicBezTo>
                    <a:pt x="782" y="118"/>
                    <a:pt x="765" y="133"/>
                    <a:pt x="749" y="150"/>
                  </a:cubicBezTo>
                  <a:cubicBezTo>
                    <a:pt x="712" y="187"/>
                    <a:pt x="674" y="225"/>
                    <a:pt x="637" y="264"/>
                  </a:cubicBezTo>
                  <a:cubicBezTo>
                    <a:pt x="631" y="270"/>
                    <a:pt x="627" y="280"/>
                    <a:pt x="627" y="288"/>
                  </a:cubicBezTo>
                  <a:cubicBezTo>
                    <a:pt x="626" y="334"/>
                    <a:pt x="627" y="380"/>
                    <a:pt x="626" y="426"/>
                  </a:cubicBezTo>
                  <a:cubicBezTo>
                    <a:pt x="626" y="438"/>
                    <a:pt x="630" y="444"/>
                    <a:pt x="642" y="449"/>
                  </a:cubicBezTo>
                  <a:cubicBezTo>
                    <a:pt x="698" y="471"/>
                    <a:pt x="715" y="518"/>
                    <a:pt x="706" y="567"/>
                  </a:cubicBezTo>
                  <a:cubicBezTo>
                    <a:pt x="700" y="597"/>
                    <a:pt x="680" y="615"/>
                    <a:pt x="658" y="633"/>
                  </a:cubicBezTo>
                  <a:cubicBezTo>
                    <a:pt x="652" y="637"/>
                    <a:pt x="646" y="645"/>
                    <a:pt x="646" y="651"/>
                  </a:cubicBezTo>
                  <a:cubicBezTo>
                    <a:pt x="646" y="741"/>
                    <a:pt x="646" y="831"/>
                    <a:pt x="646" y="921"/>
                  </a:cubicBezTo>
                  <a:cubicBezTo>
                    <a:pt x="646" y="923"/>
                    <a:pt x="647" y="925"/>
                    <a:pt x="647" y="931"/>
                  </a:cubicBezTo>
                  <a:cubicBezTo>
                    <a:pt x="661" y="919"/>
                    <a:pt x="671" y="911"/>
                    <a:pt x="671" y="893"/>
                  </a:cubicBezTo>
                  <a:cubicBezTo>
                    <a:pt x="670" y="829"/>
                    <a:pt x="672" y="765"/>
                    <a:pt x="670" y="701"/>
                  </a:cubicBezTo>
                  <a:cubicBezTo>
                    <a:pt x="670" y="679"/>
                    <a:pt x="676" y="663"/>
                    <a:pt x="692" y="652"/>
                  </a:cubicBezTo>
                  <a:cubicBezTo>
                    <a:pt x="722" y="631"/>
                    <a:pt x="735" y="605"/>
                    <a:pt x="729" y="569"/>
                  </a:cubicBezTo>
                  <a:cubicBezTo>
                    <a:pt x="727" y="550"/>
                    <a:pt x="727" y="530"/>
                    <a:pt x="729" y="511"/>
                  </a:cubicBezTo>
                  <a:cubicBezTo>
                    <a:pt x="732" y="486"/>
                    <a:pt x="725" y="467"/>
                    <a:pt x="705" y="452"/>
                  </a:cubicBezTo>
                  <a:cubicBezTo>
                    <a:pt x="694" y="444"/>
                    <a:pt x="686" y="432"/>
                    <a:pt x="675" y="423"/>
                  </a:cubicBezTo>
                  <a:cubicBezTo>
                    <a:pt x="646" y="398"/>
                    <a:pt x="645" y="355"/>
                    <a:pt x="673" y="334"/>
                  </a:cubicBezTo>
                  <a:cubicBezTo>
                    <a:pt x="687" y="323"/>
                    <a:pt x="690" y="313"/>
                    <a:pt x="686" y="296"/>
                  </a:cubicBezTo>
                  <a:cubicBezTo>
                    <a:pt x="679" y="266"/>
                    <a:pt x="693" y="241"/>
                    <a:pt x="722" y="229"/>
                  </a:cubicBezTo>
                  <a:cubicBezTo>
                    <a:pt x="744" y="220"/>
                    <a:pt x="771" y="228"/>
                    <a:pt x="788" y="250"/>
                  </a:cubicBezTo>
                  <a:cubicBezTo>
                    <a:pt x="802" y="268"/>
                    <a:pt x="803" y="301"/>
                    <a:pt x="789" y="319"/>
                  </a:cubicBezTo>
                  <a:cubicBezTo>
                    <a:pt x="770" y="343"/>
                    <a:pt x="744" y="349"/>
                    <a:pt x="719" y="339"/>
                  </a:cubicBezTo>
                  <a:cubicBezTo>
                    <a:pt x="713" y="336"/>
                    <a:pt x="704" y="338"/>
                    <a:pt x="699" y="341"/>
                  </a:cubicBezTo>
                  <a:cubicBezTo>
                    <a:pt x="691" y="346"/>
                    <a:pt x="682" y="353"/>
                    <a:pt x="680" y="360"/>
                  </a:cubicBezTo>
                  <a:cubicBezTo>
                    <a:pt x="677" y="371"/>
                    <a:pt x="675" y="387"/>
                    <a:pt x="681" y="394"/>
                  </a:cubicBezTo>
                  <a:cubicBezTo>
                    <a:pt x="698" y="416"/>
                    <a:pt x="720" y="435"/>
                    <a:pt x="739" y="456"/>
                  </a:cubicBezTo>
                  <a:cubicBezTo>
                    <a:pt x="744" y="462"/>
                    <a:pt x="749" y="471"/>
                    <a:pt x="749" y="480"/>
                  </a:cubicBezTo>
                  <a:cubicBezTo>
                    <a:pt x="750" y="524"/>
                    <a:pt x="750" y="568"/>
                    <a:pt x="749" y="612"/>
                  </a:cubicBezTo>
                  <a:cubicBezTo>
                    <a:pt x="749" y="621"/>
                    <a:pt x="744" y="634"/>
                    <a:pt x="737" y="639"/>
                  </a:cubicBezTo>
                  <a:cubicBezTo>
                    <a:pt x="699" y="665"/>
                    <a:pt x="688" y="700"/>
                    <a:pt x="692" y="745"/>
                  </a:cubicBezTo>
                  <a:cubicBezTo>
                    <a:pt x="696" y="784"/>
                    <a:pt x="693" y="824"/>
                    <a:pt x="693" y="863"/>
                  </a:cubicBezTo>
                  <a:cubicBezTo>
                    <a:pt x="693" y="870"/>
                    <a:pt x="694" y="876"/>
                    <a:pt x="694" y="886"/>
                  </a:cubicBezTo>
                  <a:cubicBezTo>
                    <a:pt x="725" y="856"/>
                    <a:pt x="753" y="828"/>
                    <a:pt x="779" y="800"/>
                  </a:cubicBezTo>
                  <a:cubicBezTo>
                    <a:pt x="786" y="792"/>
                    <a:pt x="790" y="780"/>
                    <a:pt x="790" y="770"/>
                  </a:cubicBezTo>
                  <a:cubicBezTo>
                    <a:pt x="791" y="660"/>
                    <a:pt x="791" y="550"/>
                    <a:pt x="790" y="440"/>
                  </a:cubicBezTo>
                  <a:cubicBezTo>
                    <a:pt x="790" y="424"/>
                    <a:pt x="794" y="411"/>
                    <a:pt x="806" y="400"/>
                  </a:cubicBezTo>
                  <a:cubicBezTo>
                    <a:pt x="845" y="363"/>
                    <a:pt x="881" y="324"/>
                    <a:pt x="920" y="287"/>
                  </a:cubicBezTo>
                  <a:cubicBezTo>
                    <a:pt x="931" y="276"/>
                    <a:pt x="933" y="267"/>
                    <a:pt x="929" y="252"/>
                  </a:cubicBezTo>
                  <a:cubicBezTo>
                    <a:pt x="913" y="192"/>
                    <a:pt x="961" y="132"/>
                    <a:pt x="1023" y="134"/>
                  </a:cubicBezTo>
                  <a:cubicBezTo>
                    <a:pt x="1066" y="136"/>
                    <a:pt x="1096" y="159"/>
                    <a:pt x="1111" y="198"/>
                  </a:cubicBezTo>
                  <a:cubicBezTo>
                    <a:pt x="1124" y="233"/>
                    <a:pt x="1117" y="267"/>
                    <a:pt x="1091" y="294"/>
                  </a:cubicBezTo>
                  <a:cubicBezTo>
                    <a:pt x="1064" y="323"/>
                    <a:pt x="1031" y="334"/>
                    <a:pt x="991" y="321"/>
                  </a:cubicBezTo>
                  <a:cubicBezTo>
                    <a:pt x="985" y="318"/>
                    <a:pt x="977" y="318"/>
                    <a:pt x="973" y="313"/>
                  </a:cubicBezTo>
                  <a:cubicBezTo>
                    <a:pt x="956" y="295"/>
                    <a:pt x="945" y="307"/>
                    <a:pt x="933" y="319"/>
                  </a:cubicBezTo>
                  <a:cubicBezTo>
                    <a:pt x="899" y="354"/>
                    <a:pt x="865" y="388"/>
                    <a:pt x="831" y="422"/>
                  </a:cubicBezTo>
                  <a:cubicBezTo>
                    <a:pt x="827" y="426"/>
                    <a:pt x="823" y="432"/>
                    <a:pt x="823" y="437"/>
                  </a:cubicBezTo>
                  <a:cubicBezTo>
                    <a:pt x="823" y="549"/>
                    <a:pt x="823" y="662"/>
                    <a:pt x="823" y="777"/>
                  </a:cubicBezTo>
                  <a:cubicBezTo>
                    <a:pt x="845" y="777"/>
                    <a:pt x="867" y="782"/>
                    <a:pt x="886" y="776"/>
                  </a:cubicBezTo>
                  <a:cubicBezTo>
                    <a:pt x="902" y="771"/>
                    <a:pt x="914" y="753"/>
                    <a:pt x="927" y="740"/>
                  </a:cubicBezTo>
                  <a:cubicBezTo>
                    <a:pt x="942" y="725"/>
                    <a:pt x="958" y="711"/>
                    <a:pt x="972" y="695"/>
                  </a:cubicBezTo>
                  <a:cubicBezTo>
                    <a:pt x="981" y="685"/>
                    <a:pt x="988" y="677"/>
                    <a:pt x="983" y="660"/>
                  </a:cubicBezTo>
                  <a:cubicBezTo>
                    <a:pt x="971" y="621"/>
                    <a:pt x="1001" y="579"/>
                    <a:pt x="1042" y="568"/>
                  </a:cubicBezTo>
                  <a:cubicBezTo>
                    <a:pt x="1080" y="557"/>
                    <a:pt x="1121" y="580"/>
                    <a:pt x="1135" y="617"/>
                  </a:cubicBezTo>
                  <a:cubicBezTo>
                    <a:pt x="1148" y="652"/>
                    <a:pt x="1140" y="681"/>
                    <a:pt x="1114" y="704"/>
                  </a:cubicBezTo>
                  <a:cubicBezTo>
                    <a:pt x="1090" y="727"/>
                    <a:pt x="1061" y="733"/>
                    <a:pt x="1029" y="718"/>
                  </a:cubicBezTo>
                  <a:cubicBezTo>
                    <a:pt x="1022" y="715"/>
                    <a:pt x="1015" y="712"/>
                    <a:pt x="1004" y="704"/>
                  </a:cubicBezTo>
                  <a:cubicBezTo>
                    <a:pt x="975" y="735"/>
                    <a:pt x="946" y="767"/>
                    <a:pt x="915" y="797"/>
                  </a:cubicBezTo>
                  <a:cubicBezTo>
                    <a:pt x="908" y="805"/>
                    <a:pt x="896" y="807"/>
                    <a:pt x="886" y="811"/>
                  </a:cubicBezTo>
                  <a:cubicBezTo>
                    <a:pt x="884" y="812"/>
                    <a:pt x="881" y="812"/>
                    <a:pt x="879" y="811"/>
                  </a:cubicBezTo>
                  <a:cubicBezTo>
                    <a:pt x="832" y="802"/>
                    <a:pt x="798" y="822"/>
                    <a:pt x="768" y="856"/>
                  </a:cubicBezTo>
                  <a:cubicBezTo>
                    <a:pt x="732" y="896"/>
                    <a:pt x="694" y="935"/>
                    <a:pt x="655" y="972"/>
                  </a:cubicBezTo>
                  <a:cubicBezTo>
                    <a:pt x="639" y="987"/>
                    <a:pt x="651" y="1003"/>
                    <a:pt x="644" y="1021"/>
                  </a:cubicBezTo>
                  <a:cubicBezTo>
                    <a:pt x="669" y="1021"/>
                    <a:pt x="691" y="1022"/>
                    <a:pt x="714" y="1021"/>
                  </a:cubicBezTo>
                  <a:cubicBezTo>
                    <a:pt x="717" y="1021"/>
                    <a:pt x="721" y="1016"/>
                    <a:pt x="725" y="1013"/>
                  </a:cubicBezTo>
                  <a:cubicBezTo>
                    <a:pt x="751" y="987"/>
                    <a:pt x="778" y="961"/>
                    <a:pt x="803" y="934"/>
                  </a:cubicBezTo>
                  <a:cubicBezTo>
                    <a:pt x="814" y="923"/>
                    <a:pt x="825" y="918"/>
                    <a:pt x="840" y="918"/>
                  </a:cubicBezTo>
                  <a:cubicBezTo>
                    <a:pt x="873" y="920"/>
                    <a:pt x="907" y="919"/>
                    <a:pt x="933" y="919"/>
                  </a:cubicBezTo>
                  <a:cubicBezTo>
                    <a:pt x="944" y="898"/>
                    <a:pt x="951" y="878"/>
                    <a:pt x="963" y="863"/>
                  </a:cubicBezTo>
                  <a:cubicBezTo>
                    <a:pt x="977" y="846"/>
                    <a:pt x="1012" y="844"/>
                    <a:pt x="1031" y="857"/>
                  </a:cubicBezTo>
                  <a:cubicBezTo>
                    <a:pt x="1055" y="872"/>
                    <a:pt x="1065" y="904"/>
                    <a:pt x="1054" y="931"/>
                  </a:cubicBezTo>
                  <a:cubicBezTo>
                    <a:pt x="1045" y="953"/>
                    <a:pt x="1016" y="970"/>
                    <a:pt x="992" y="964"/>
                  </a:cubicBezTo>
                  <a:cubicBezTo>
                    <a:pt x="981" y="961"/>
                    <a:pt x="971" y="954"/>
                    <a:pt x="961" y="949"/>
                  </a:cubicBezTo>
                  <a:cubicBezTo>
                    <a:pt x="954" y="946"/>
                    <a:pt x="946" y="943"/>
                    <a:pt x="939" y="943"/>
                  </a:cubicBezTo>
                  <a:cubicBezTo>
                    <a:pt x="907" y="942"/>
                    <a:pt x="875" y="941"/>
                    <a:pt x="843" y="943"/>
                  </a:cubicBezTo>
                  <a:cubicBezTo>
                    <a:pt x="834" y="943"/>
                    <a:pt x="822" y="948"/>
                    <a:pt x="816" y="955"/>
                  </a:cubicBezTo>
                  <a:cubicBezTo>
                    <a:pt x="788" y="981"/>
                    <a:pt x="762" y="1008"/>
                    <a:pt x="735" y="1035"/>
                  </a:cubicBezTo>
                  <a:cubicBezTo>
                    <a:pt x="729" y="1040"/>
                    <a:pt x="719" y="1044"/>
                    <a:pt x="710" y="1044"/>
                  </a:cubicBezTo>
                  <a:cubicBezTo>
                    <a:pt x="690" y="1046"/>
                    <a:pt x="669" y="1045"/>
                    <a:pt x="647" y="1045"/>
                  </a:cubicBezTo>
                  <a:cubicBezTo>
                    <a:pt x="646" y="1053"/>
                    <a:pt x="646" y="1060"/>
                    <a:pt x="646" y="1071"/>
                  </a:cubicBezTo>
                  <a:cubicBezTo>
                    <a:pt x="673" y="1071"/>
                    <a:pt x="699" y="1071"/>
                    <a:pt x="726" y="1070"/>
                  </a:cubicBezTo>
                  <a:cubicBezTo>
                    <a:pt x="729" y="1070"/>
                    <a:pt x="734" y="1066"/>
                    <a:pt x="737" y="1063"/>
                  </a:cubicBezTo>
                  <a:cubicBezTo>
                    <a:pt x="749" y="1050"/>
                    <a:pt x="762" y="1038"/>
                    <a:pt x="774" y="1024"/>
                  </a:cubicBezTo>
                  <a:cubicBezTo>
                    <a:pt x="788" y="1007"/>
                    <a:pt x="805" y="998"/>
                    <a:pt x="828" y="1002"/>
                  </a:cubicBezTo>
                  <a:cubicBezTo>
                    <a:pt x="842" y="1005"/>
                    <a:pt x="845" y="993"/>
                    <a:pt x="850" y="985"/>
                  </a:cubicBezTo>
                  <a:cubicBezTo>
                    <a:pt x="871" y="953"/>
                    <a:pt x="912" y="947"/>
                    <a:pt x="939" y="972"/>
                  </a:cubicBezTo>
                  <a:cubicBezTo>
                    <a:pt x="956" y="987"/>
                    <a:pt x="963" y="1006"/>
                    <a:pt x="957" y="1028"/>
                  </a:cubicBezTo>
                  <a:cubicBezTo>
                    <a:pt x="950" y="1050"/>
                    <a:pt x="937" y="1067"/>
                    <a:pt x="912" y="1071"/>
                  </a:cubicBezTo>
                  <a:cubicBezTo>
                    <a:pt x="888" y="1074"/>
                    <a:pt x="868" y="1070"/>
                    <a:pt x="854" y="1049"/>
                  </a:cubicBezTo>
                  <a:cubicBezTo>
                    <a:pt x="848" y="1041"/>
                    <a:pt x="844" y="1032"/>
                    <a:pt x="839" y="1023"/>
                  </a:cubicBezTo>
                  <a:cubicBezTo>
                    <a:pt x="820" y="1018"/>
                    <a:pt x="803" y="1022"/>
                    <a:pt x="791" y="1040"/>
                  </a:cubicBezTo>
                  <a:cubicBezTo>
                    <a:pt x="758" y="1086"/>
                    <a:pt x="715" y="1104"/>
                    <a:pt x="659" y="1095"/>
                  </a:cubicBezTo>
                  <a:cubicBezTo>
                    <a:pt x="653" y="1094"/>
                    <a:pt x="645" y="1096"/>
                    <a:pt x="641" y="1100"/>
                  </a:cubicBezTo>
                  <a:cubicBezTo>
                    <a:pt x="602" y="1138"/>
                    <a:pt x="565" y="1176"/>
                    <a:pt x="527" y="1215"/>
                  </a:cubicBezTo>
                  <a:cubicBezTo>
                    <a:pt x="526" y="1215"/>
                    <a:pt x="526" y="1217"/>
                    <a:pt x="526" y="1219"/>
                  </a:cubicBezTo>
                  <a:cubicBezTo>
                    <a:pt x="550" y="1227"/>
                    <a:pt x="567" y="1217"/>
                    <a:pt x="583" y="1200"/>
                  </a:cubicBezTo>
                  <a:cubicBezTo>
                    <a:pt x="604" y="1176"/>
                    <a:pt x="626" y="1153"/>
                    <a:pt x="649" y="1132"/>
                  </a:cubicBezTo>
                  <a:cubicBezTo>
                    <a:pt x="657" y="1125"/>
                    <a:pt x="669" y="1121"/>
                    <a:pt x="679" y="1120"/>
                  </a:cubicBezTo>
                  <a:cubicBezTo>
                    <a:pt x="699" y="1118"/>
                    <a:pt x="720" y="1118"/>
                    <a:pt x="739" y="1120"/>
                  </a:cubicBezTo>
                  <a:cubicBezTo>
                    <a:pt x="753" y="1121"/>
                    <a:pt x="757" y="1114"/>
                    <a:pt x="761" y="1103"/>
                  </a:cubicBezTo>
                  <a:cubicBezTo>
                    <a:pt x="775" y="1060"/>
                    <a:pt x="829" y="1049"/>
                    <a:pt x="858" y="1082"/>
                  </a:cubicBezTo>
                  <a:cubicBezTo>
                    <a:pt x="879" y="1106"/>
                    <a:pt x="879" y="1138"/>
                    <a:pt x="857" y="1161"/>
                  </a:cubicBezTo>
                  <a:cubicBezTo>
                    <a:pt x="839" y="1181"/>
                    <a:pt x="797" y="1188"/>
                    <a:pt x="779" y="1164"/>
                  </a:cubicBezTo>
                  <a:cubicBezTo>
                    <a:pt x="761" y="1142"/>
                    <a:pt x="741" y="1144"/>
                    <a:pt x="719" y="1142"/>
                  </a:cubicBezTo>
                  <a:cubicBezTo>
                    <a:pt x="683" y="1137"/>
                    <a:pt x="657" y="1150"/>
                    <a:pt x="634" y="1177"/>
                  </a:cubicBezTo>
                  <a:cubicBezTo>
                    <a:pt x="618" y="1196"/>
                    <a:pt x="601" y="1214"/>
                    <a:pt x="582" y="1231"/>
                  </a:cubicBezTo>
                  <a:cubicBezTo>
                    <a:pt x="575" y="1237"/>
                    <a:pt x="563" y="1243"/>
                    <a:pt x="554" y="1242"/>
                  </a:cubicBezTo>
                  <a:cubicBezTo>
                    <a:pt x="512" y="1235"/>
                    <a:pt x="483" y="1253"/>
                    <a:pt x="456" y="1283"/>
                  </a:cubicBezTo>
                  <a:cubicBezTo>
                    <a:pt x="413" y="1331"/>
                    <a:pt x="366" y="1374"/>
                    <a:pt x="322" y="1420"/>
                  </a:cubicBezTo>
                  <a:cubicBezTo>
                    <a:pt x="316" y="1426"/>
                    <a:pt x="312" y="1437"/>
                    <a:pt x="311" y="1446"/>
                  </a:cubicBezTo>
                  <a:cubicBezTo>
                    <a:pt x="310" y="1472"/>
                    <a:pt x="312" y="1498"/>
                    <a:pt x="310" y="1524"/>
                  </a:cubicBezTo>
                  <a:cubicBezTo>
                    <a:pt x="310" y="1534"/>
                    <a:pt x="304" y="1547"/>
                    <a:pt x="297" y="1555"/>
                  </a:cubicBezTo>
                  <a:cubicBezTo>
                    <a:pt x="271" y="1582"/>
                    <a:pt x="244" y="1608"/>
                    <a:pt x="217" y="1635"/>
                  </a:cubicBezTo>
                  <a:cubicBezTo>
                    <a:pt x="214" y="1637"/>
                    <a:pt x="213" y="1641"/>
                    <a:pt x="208" y="1647"/>
                  </a:cubicBezTo>
                  <a:cubicBezTo>
                    <a:pt x="254" y="1647"/>
                    <a:pt x="295" y="1648"/>
                    <a:pt x="337" y="1647"/>
                  </a:cubicBezTo>
                  <a:cubicBezTo>
                    <a:pt x="342" y="1647"/>
                    <a:pt x="348" y="1645"/>
                    <a:pt x="352" y="1641"/>
                  </a:cubicBezTo>
                  <a:cubicBezTo>
                    <a:pt x="375" y="1619"/>
                    <a:pt x="395" y="1594"/>
                    <a:pt x="420" y="1575"/>
                  </a:cubicBezTo>
                  <a:cubicBezTo>
                    <a:pt x="445" y="1554"/>
                    <a:pt x="445" y="1530"/>
                    <a:pt x="441" y="1502"/>
                  </a:cubicBezTo>
                  <a:cubicBezTo>
                    <a:pt x="397" y="1507"/>
                    <a:pt x="374" y="1495"/>
                    <a:pt x="364" y="1463"/>
                  </a:cubicBezTo>
                  <a:cubicBezTo>
                    <a:pt x="356" y="1436"/>
                    <a:pt x="367" y="1407"/>
                    <a:pt x="393" y="1393"/>
                  </a:cubicBezTo>
                  <a:cubicBezTo>
                    <a:pt x="415" y="1381"/>
                    <a:pt x="444" y="1387"/>
                    <a:pt x="462" y="1406"/>
                  </a:cubicBezTo>
                  <a:cubicBezTo>
                    <a:pt x="480" y="1426"/>
                    <a:pt x="483" y="1457"/>
                    <a:pt x="468" y="1478"/>
                  </a:cubicBezTo>
                  <a:cubicBezTo>
                    <a:pt x="466" y="1483"/>
                    <a:pt x="463" y="1489"/>
                    <a:pt x="463" y="1494"/>
                  </a:cubicBezTo>
                  <a:cubicBezTo>
                    <a:pt x="464" y="1565"/>
                    <a:pt x="464" y="1565"/>
                    <a:pt x="413" y="1613"/>
                  </a:cubicBezTo>
                  <a:cubicBezTo>
                    <a:pt x="397" y="1628"/>
                    <a:pt x="383" y="1645"/>
                    <a:pt x="366" y="1659"/>
                  </a:cubicBezTo>
                  <a:cubicBezTo>
                    <a:pt x="359" y="1665"/>
                    <a:pt x="348" y="1669"/>
                    <a:pt x="338" y="1669"/>
                  </a:cubicBezTo>
                  <a:cubicBezTo>
                    <a:pt x="291" y="1670"/>
                    <a:pt x="245" y="1669"/>
                    <a:pt x="198" y="1670"/>
                  </a:cubicBezTo>
                  <a:cubicBezTo>
                    <a:pt x="189" y="1670"/>
                    <a:pt x="181" y="1675"/>
                    <a:pt x="172" y="1677"/>
                  </a:cubicBezTo>
                  <a:cubicBezTo>
                    <a:pt x="172" y="1679"/>
                    <a:pt x="173" y="1682"/>
                    <a:pt x="173" y="1684"/>
                  </a:cubicBezTo>
                  <a:cubicBezTo>
                    <a:pt x="178" y="1684"/>
                    <a:pt x="183" y="1685"/>
                    <a:pt x="187" y="1685"/>
                  </a:cubicBezTo>
                  <a:cubicBezTo>
                    <a:pt x="241" y="1685"/>
                    <a:pt x="295" y="1686"/>
                    <a:pt x="349" y="1685"/>
                  </a:cubicBezTo>
                  <a:cubicBezTo>
                    <a:pt x="359" y="1684"/>
                    <a:pt x="371" y="1681"/>
                    <a:pt x="378" y="1674"/>
                  </a:cubicBezTo>
                  <a:cubicBezTo>
                    <a:pt x="435" y="1621"/>
                    <a:pt x="492" y="1566"/>
                    <a:pt x="547" y="1513"/>
                  </a:cubicBezTo>
                  <a:cubicBezTo>
                    <a:pt x="533" y="1483"/>
                    <a:pt x="531" y="1459"/>
                    <a:pt x="548" y="1437"/>
                  </a:cubicBezTo>
                  <a:cubicBezTo>
                    <a:pt x="565" y="1415"/>
                    <a:pt x="603" y="1409"/>
                    <a:pt x="626" y="1423"/>
                  </a:cubicBezTo>
                  <a:cubicBezTo>
                    <a:pt x="651" y="1439"/>
                    <a:pt x="659" y="1470"/>
                    <a:pt x="645" y="1500"/>
                  </a:cubicBezTo>
                  <a:cubicBezTo>
                    <a:pt x="635" y="1524"/>
                    <a:pt x="605" y="1537"/>
                    <a:pt x="578" y="1528"/>
                  </a:cubicBezTo>
                  <a:cubicBezTo>
                    <a:pt x="566" y="1524"/>
                    <a:pt x="558" y="1523"/>
                    <a:pt x="548" y="1534"/>
                  </a:cubicBezTo>
                  <a:cubicBezTo>
                    <a:pt x="494" y="1591"/>
                    <a:pt x="438" y="1645"/>
                    <a:pt x="382" y="1700"/>
                  </a:cubicBezTo>
                  <a:cubicBezTo>
                    <a:pt x="377" y="1705"/>
                    <a:pt x="367" y="1707"/>
                    <a:pt x="359" y="1707"/>
                  </a:cubicBezTo>
                  <a:cubicBezTo>
                    <a:pt x="297" y="1707"/>
                    <a:pt x="234" y="1708"/>
                    <a:pt x="171" y="1706"/>
                  </a:cubicBezTo>
                  <a:cubicBezTo>
                    <a:pt x="151" y="1706"/>
                    <a:pt x="138" y="1713"/>
                    <a:pt x="125" y="1726"/>
                  </a:cubicBezTo>
                  <a:cubicBezTo>
                    <a:pt x="102" y="1750"/>
                    <a:pt x="79" y="1772"/>
                    <a:pt x="57" y="1797"/>
                  </a:cubicBezTo>
                  <a:cubicBezTo>
                    <a:pt x="50" y="1805"/>
                    <a:pt x="44" y="1817"/>
                    <a:pt x="44" y="1827"/>
                  </a:cubicBezTo>
                  <a:cubicBezTo>
                    <a:pt x="43" y="1972"/>
                    <a:pt x="43" y="1764"/>
                    <a:pt x="43" y="1909"/>
                  </a:cubicBezTo>
                  <a:lnTo>
                    <a:pt x="0" y="1909"/>
                  </a:lnTo>
                  <a:close/>
                  <a:moveTo>
                    <a:pt x="1083" y="230"/>
                  </a:moveTo>
                  <a:cubicBezTo>
                    <a:pt x="1083" y="197"/>
                    <a:pt x="1053" y="166"/>
                    <a:pt x="1020" y="167"/>
                  </a:cubicBezTo>
                  <a:cubicBezTo>
                    <a:pt x="988" y="167"/>
                    <a:pt x="959" y="197"/>
                    <a:pt x="959" y="230"/>
                  </a:cubicBezTo>
                  <a:cubicBezTo>
                    <a:pt x="958" y="266"/>
                    <a:pt x="986" y="294"/>
                    <a:pt x="1022" y="293"/>
                  </a:cubicBezTo>
                  <a:cubicBezTo>
                    <a:pt x="1056" y="292"/>
                    <a:pt x="1083" y="264"/>
                    <a:pt x="1083" y="230"/>
                  </a:cubicBezTo>
                  <a:close/>
                  <a:moveTo>
                    <a:pt x="551" y="543"/>
                  </a:moveTo>
                  <a:cubicBezTo>
                    <a:pt x="551" y="575"/>
                    <a:pt x="579" y="602"/>
                    <a:pt x="609" y="601"/>
                  </a:cubicBezTo>
                  <a:cubicBezTo>
                    <a:pt x="640" y="600"/>
                    <a:pt x="665" y="573"/>
                    <a:pt x="665" y="543"/>
                  </a:cubicBezTo>
                  <a:cubicBezTo>
                    <a:pt x="665" y="512"/>
                    <a:pt x="638" y="485"/>
                    <a:pt x="607" y="486"/>
                  </a:cubicBezTo>
                  <a:cubicBezTo>
                    <a:pt x="577" y="486"/>
                    <a:pt x="551" y="513"/>
                    <a:pt x="551" y="543"/>
                  </a:cubicBezTo>
                  <a:close/>
                  <a:moveTo>
                    <a:pt x="1108" y="645"/>
                  </a:moveTo>
                  <a:cubicBezTo>
                    <a:pt x="1108" y="622"/>
                    <a:pt x="1084" y="598"/>
                    <a:pt x="1061" y="598"/>
                  </a:cubicBezTo>
                  <a:cubicBezTo>
                    <a:pt x="1037" y="599"/>
                    <a:pt x="1014" y="622"/>
                    <a:pt x="1014" y="646"/>
                  </a:cubicBezTo>
                  <a:cubicBezTo>
                    <a:pt x="1014" y="669"/>
                    <a:pt x="1037" y="693"/>
                    <a:pt x="1061" y="693"/>
                  </a:cubicBezTo>
                  <a:cubicBezTo>
                    <a:pt x="1084" y="693"/>
                    <a:pt x="1108" y="669"/>
                    <a:pt x="1108" y="645"/>
                  </a:cubicBezTo>
                  <a:close/>
                  <a:moveTo>
                    <a:pt x="815" y="1085"/>
                  </a:moveTo>
                  <a:cubicBezTo>
                    <a:pt x="794" y="1085"/>
                    <a:pt x="779" y="1101"/>
                    <a:pt x="779" y="1121"/>
                  </a:cubicBezTo>
                  <a:cubicBezTo>
                    <a:pt x="779" y="1141"/>
                    <a:pt x="796" y="1158"/>
                    <a:pt x="815" y="1158"/>
                  </a:cubicBezTo>
                  <a:cubicBezTo>
                    <a:pt x="833" y="1158"/>
                    <a:pt x="853" y="1139"/>
                    <a:pt x="852" y="1121"/>
                  </a:cubicBezTo>
                  <a:cubicBezTo>
                    <a:pt x="852" y="1102"/>
                    <a:pt x="834" y="1085"/>
                    <a:pt x="815" y="1085"/>
                  </a:cubicBezTo>
                  <a:close/>
                  <a:moveTo>
                    <a:pt x="419" y="1481"/>
                  </a:moveTo>
                  <a:cubicBezTo>
                    <a:pt x="439" y="1481"/>
                    <a:pt x="457" y="1464"/>
                    <a:pt x="457" y="1446"/>
                  </a:cubicBezTo>
                  <a:cubicBezTo>
                    <a:pt x="457" y="1428"/>
                    <a:pt x="437" y="1409"/>
                    <a:pt x="419" y="1409"/>
                  </a:cubicBezTo>
                  <a:cubicBezTo>
                    <a:pt x="400" y="1410"/>
                    <a:pt x="384" y="1426"/>
                    <a:pt x="383" y="1445"/>
                  </a:cubicBezTo>
                  <a:cubicBezTo>
                    <a:pt x="383" y="1467"/>
                    <a:pt x="397" y="1481"/>
                    <a:pt x="419" y="1481"/>
                  </a:cubicBezTo>
                  <a:close/>
                  <a:moveTo>
                    <a:pt x="630" y="1475"/>
                  </a:moveTo>
                  <a:cubicBezTo>
                    <a:pt x="630" y="1454"/>
                    <a:pt x="614" y="1436"/>
                    <a:pt x="594" y="1435"/>
                  </a:cubicBezTo>
                  <a:cubicBezTo>
                    <a:pt x="577" y="1435"/>
                    <a:pt x="557" y="1455"/>
                    <a:pt x="558" y="1473"/>
                  </a:cubicBezTo>
                  <a:cubicBezTo>
                    <a:pt x="558" y="1492"/>
                    <a:pt x="576" y="1510"/>
                    <a:pt x="595" y="1510"/>
                  </a:cubicBezTo>
                  <a:cubicBezTo>
                    <a:pt x="614" y="1510"/>
                    <a:pt x="630" y="1494"/>
                    <a:pt x="630" y="1475"/>
                  </a:cubicBezTo>
                  <a:close/>
                  <a:moveTo>
                    <a:pt x="1000" y="943"/>
                  </a:moveTo>
                  <a:cubicBezTo>
                    <a:pt x="1019" y="943"/>
                    <a:pt x="1038" y="924"/>
                    <a:pt x="1038" y="907"/>
                  </a:cubicBezTo>
                  <a:cubicBezTo>
                    <a:pt x="1038" y="889"/>
                    <a:pt x="1018" y="870"/>
                    <a:pt x="1000" y="870"/>
                  </a:cubicBezTo>
                  <a:cubicBezTo>
                    <a:pt x="980" y="870"/>
                    <a:pt x="964" y="887"/>
                    <a:pt x="964" y="907"/>
                  </a:cubicBezTo>
                  <a:cubicBezTo>
                    <a:pt x="964" y="928"/>
                    <a:pt x="980" y="944"/>
                    <a:pt x="1000" y="943"/>
                  </a:cubicBezTo>
                  <a:close/>
                  <a:moveTo>
                    <a:pt x="845" y="27"/>
                  </a:moveTo>
                  <a:cubicBezTo>
                    <a:pt x="824" y="27"/>
                    <a:pt x="810" y="41"/>
                    <a:pt x="810" y="62"/>
                  </a:cubicBezTo>
                  <a:cubicBezTo>
                    <a:pt x="809" y="83"/>
                    <a:pt x="824" y="100"/>
                    <a:pt x="844" y="100"/>
                  </a:cubicBezTo>
                  <a:cubicBezTo>
                    <a:pt x="862" y="100"/>
                    <a:pt x="881" y="82"/>
                    <a:pt x="881" y="63"/>
                  </a:cubicBezTo>
                  <a:cubicBezTo>
                    <a:pt x="881" y="44"/>
                    <a:pt x="864" y="27"/>
                    <a:pt x="845" y="27"/>
                  </a:cubicBezTo>
                  <a:close/>
                  <a:moveTo>
                    <a:pt x="935" y="1013"/>
                  </a:moveTo>
                  <a:cubicBezTo>
                    <a:pt x="934" y="993"/>
                    <a:pt x="920" y="978"/>
                    <a:pt x="900" y="978"/>
                  </a:cubicBezTo>
                  <a:cubicBezTo>
                    <a:pt x="881" y="977"/>
                    <a:pt x="863" y="995"/>
                    <a:pt x="863" y="1014"/>
                  </a:cubicBezTo>
                  <a:cubicBezTo>
                    <a:pt x="864" y="1034"/>
                    <a:pt x="881" y="1051"/>
                    <a:pt x="900" y="1051"/>
                  </a:cubicBezTo>
                  <a:cubicBezTo>
                    <a:pt x="921" y="1051"/>
                    <a:pt x="935" y="1036"/>
                    <a:pt x="935" y="1013"/>
                  </a:cubicBezTo>
                  <a:close/>
                  <a:moveTo>
                    <a:pt x="705" y="285"/>
                  </a:moveTo>
                  <a:cubicBezTo>
                    <a:pt x="705" y="305"/>
                    <a:pt x="721" y="320"/>
                    <a:pt x="741" y="320"/>
                  </a:cubicBezTo>
                  <a:cubicBezTo>
                    <a:pt x="762" y="321"/>
                    <a:pt x="779" y="304"/>
                    <a:pt x="779" y="285"/>
                  </a:cubicBezTo>
                  <a:cubicBezTo>
                    <a:pt x="778" y="266"/>
                    <a:pt x="761" y="249"/>
                    <a:pt x="742" y="249"/>
                  </a:cubicBezTo>
                  <a:cubicBezTo>
                    <a:pt x="721" y="249"/>
                    <a:pt x="705" y="265"/>
                    <a:pt x="705" y="2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Freeform 303">
              <a:extLst>
                <a:ext uri="{FF2B5EF4-FFF2-40B4-BE49-F238E27FC236}">
                  <a16:creationId xmlns:a16="http://schemas.microsoft.com/office/drawing/2014/main" id="{F3482004-749D-584C-8C46-E95C70379B2A}"/>
                </a:ext>
              </a:extLst>
            </p:cNvPr>
            <p:cNvSpPr>
              <a:spLocks noEditPoints="1"/>
            </p:cNvSpPr>
            <p:nvPr/>
          </p:nvSpPr>
          <p:spPr bwMode="auto">
            <a:xfrm>
              <a:off x="-26" y="2003"/>
              <a:ext cx="2163" cy="3429"/>
            </a:xfrm>
            <a:custGeom>
              <a:avLst/>
              <a:gdLst>
                <a:gd name="T0" fmla="*/ 1068 w 1135"/>
                <a:gd name="T1" fmla="*/ 1459 h 1794"/>
                <a:gd name="T2" fmla="*/ 812 w 1135"/>
                <a:gd name="T3" fmla="*/ 1223 h 1794"/>
                <a:gd name="T4" fmla="*/ 478 w 1135"/>
                <a:gd name="T5" fmla="*/ 1046 h 1794"/>
                <a:gd name="T6" fmla="*/ 322 w 1135"/>
                <a:gd name="T7" fmla="*/ 927 h 1794"/>
                <a:gd name="T8" fmla="*/ 503 w 1135"/>
                <a:gd name="T9" fmla="*/ 1026 h 1794"/>
                <a:gd name="T10" fmla="*/ 798 w 1135"/>
                <a:gd name="T11" fmla="*/ 1189 h 1794"/>
                <a:gd name="T12" fmla="*/ 662 w 1135"/>
                <a:gd name="T13" fmla="*/ 895 h 1794"/>
                <a:gd name="T14" fmla="*/ 491 w 1135"/>
                <a:gd name="T15" fmla="*/ 726 h 1794"/>
                <a:gd name="T16" fmla="*/ 181 w 1135"/>
                <a:gd name="T17" fmla="*/ 603 h 1794"/>
                <a:gd name="T18" fmla="*/ 79 w 1135"/>
                <a:gd name="T19" fmla="*/ 413 h 1794"/>
                <a:gd name="T20" fmla="*/ 210 w 1135"/>
                <a:gd name="T21" fmla="*/ 572 h 1794"/>
                <a:gd name="T22" fmla="*/ 494 w 1135"/>
                <a:gd name="T23" fmla="*/ 682 h 1794"/>
                <a:gd name="T24" fmla="*/ 524 w 1135"/>
                <a:gd name="T25" fmla="*/ 531 h 1794"/>
                <a:gd name="T26" fmla="*/ 302 w 1135"/>
                <a:gd name="T27" fmla="*/ 404 h 1794"/>
                <a:gd name="T28" fmla="*/ 100 w 1135"/>
                <a:gd name="T29" fmla="*/ 223 h 1794"/>
                <a:gd name="T30" fmla="*/ 160 w 1135"/>
                <a:gd name="T31" fmla="*/ 22 h 1794"/>
                <a:gd name="T32" fmla="*/ 131 w 1135"/>
                <a:gd name="T33" fmla="*/ 231 h 1794"/>
                <a:gd name="T34" fmla="*/ 389 w 1135"/>
                <a:gd name="T35" fmla="*/ 383 h 1794"/>
                <a:gd name="T36" fmla="*/ 562 w 1135"/>
                <a:gd name="T37" fmla="*/ 556 h 1794"/>
                <a:gd name="T38" fmla="*/ 580 w 1135"/>
                <a:gd name="T39" fmla="*/ 730 h 1794"/>
                <a:gd name="T40" fmla="*/ 564 w 1135"/>
                <a:gd name="T41" fmla="*/ 507 h 1794"/>
                <a:gd name="T42" fmla="*/ 356 w 1135"/>
                <a:gd name="T43" fmla="*/ 346 h 1794"/>
                <a:gd name="T44" fmla="*/ 201 w 1135"/>
                <a:gd name="T45" fmla="*/ 196 h 1794"/>
                <a:gd name="T46" fmla="*/ 269 w 1135"/>
                <a:gd name="T47" fmla="*/ 291 h 1794"/>
                <a:gd name="T48" fmla="*/ 341 w 1135"/>
                <a:gd name="T49" fmla="*/ 324 h 1794"/>
                <a:gd name="T50" fmla="*/ 600 w 1135"/>
                <a:gd name="T51" fmla="*/ 530 h 1794"/>
                <a:gd name="T52" fmla="*/ 620 w 1135"/>
                <a:gd name="T53" fmla="*/ 755 h 1794"/>
                <a:gd name="T54" fmla="*/ 426 w 1135"/>
                <a:gd name="T55" fmla="*/ 286 h 1794"/>
                <a:gd name="T56" fmla="*/ 356 w 1135"/>
                <a:gd name="T57" fmla="*/ 177 h 1794"/>
                <a:gd name="T58" fmla="*/ 434 w 1135"/>
                <a:gd name="T59" fmla="*/ 266 h 1794"/>
                <a:gd name="T60" fmla="*/ 643 w 1135"/>
                <a:gd name="T61" fmla="*/ 490 h 1794"/>
                <a:gd name="T62" fmla="*/ 706 w 1135"/>
                <a:gd name="T63" fmla="*/ 924 h 1794"/>
                <a:gd name="T64" fmla="*/ 903 w 1135"/>
                <a:gd name="T65" fmla="*/ 1236 h 1794"/>
                <a:gd name="T66" fmla="*/ 1057 w 1135"/>
                <a:gd name="T67" fmla="*/ 1362 h 1794"/>
                <a:gd name="T68" fmla="*/ 969 w 1135"/>
                <a:gd name="T69" fmla="*/ 1083 h 1794"/>
                <a:gd name="T70" fmla="*/ 872 w 1135"/>
                <a:gd name="T71" fmla="*/ 1006 h 1794"/>
                <a:gd name="T72" fmla="*/ 995 w 1135"/>
                <a:gd name="T73" fmla="*/ 1078 h 1794"/>
                <a:gd name="T74" fmla="*/ 1080 w 1135"/>
                <a:gd name="T75" fmla="*/ 1377 h 1794"/>
                <a:gd name="T76" fmla="*/ 1089 w 1135"/>
                <a:gd name="T77" fmla="*/ 1580 h 1794"/>
                <a:gd name="T78" fmla="*/ 476 w 1135"/>
                <a:gd name="T79" fmla="*/ 958 h 1794"/>
                <a:gd name="T80" fmla="*/ 48 w 1135"/>
                <a:gd name="T81" fmla="*/ 106 h 1794"/>
                <a:gd name="T82" fmla="*/ 110 w 1135"/>
                <a:gd name="T83" fmla="*/ 41 h 1794"/>
                <a:gd name="T84" fmla="*/ 118 w 1135"/>
                <a:gd name="T85" fmla="*/ 446 h 1794"/>
                <a:gd name="T86" fmla="*/ 177 w 1135"/>
                <a:gd name="T87" fmla="*/ 504 h 1794"/>
                <a:gd name="T88" fmla="*/ 391 w 1135"/>
                <a:gd name="T89" fmla="*/ 189 h 1794"/>
                <a:gd name="T90" fmla="*/ 890 w 1135"/>
                <a:gd name="T91" fmla="*/ 1024 h 1794"/>
                <a:gd name="T92" fmla="*/ 927 w 1135"/>
                <a:gd name="T93" fmla="*/ 987 h 1794"/>
                <a:gd name="T94" fmla="*/ 288 w 1135"/>
                <a:gd name="T95" fmla="*/ 226 h 1794"/>
                <a:gd name="T96" fmla="*/ 252 w 1135"/>
                <a:gd name="T97" fmla="*/ 262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5" h="1794">
                  <a:moveTo>
                    <a:pt x="1089" y="1580"/>
                  </a:moveTo>
                  <a:cubicBezTo>
                    <a:pt x="1089" y="1301"/>
                    <a:pt x="1089" y="1794"/>
                    <a:pt x="1089" y="1515"/>
                  </a:cubicBezTo>
                  <a:cubicBezTo>
                    <a:pt x="1090" y="1492"/>
                    <a:pt x="1084" y="1475"/>
                    <a:pt x="1068" y="1459"/>
                  </a:cubicBezTo>
                  <a:cubicBezTo>
                    <a:pt x="1007" y="1400"/>
                    <a:pt x="948" y="1340"/>
                    <a:pt x="888" y="1281"/>
                  </a:cubicBezTo>
                  <a:cubicBezTo>
                    <a:pt x="872" y="1265"/>
                    <a:pt x="857" y="1247"/>
                    <a:pt x="839" y="1233"/>
                  </a:cubicBezTo>
                  <a:cubicBezTo>
                    <a:pt x="833" y="1227"/>
                    <a:pt x="822" y="1224"/>
                    <a:pt x="812" y="1223"/>
                  </a:cubicBezTo>
                  <a:cubicBezTo>
                    <a:pt x="766" y="1223"/>
                    <a:pt x="719" y="1224"/>
                    <a:pt x="672" y="1223"/>
                  </a:cubicBezTo>
                  <a:cubicBezTo>
                    <a:pt x="662" y="1222"/>
                    <a:pt x="650" y="1217"/>
                    <a:pt x="643" y="1210"/>
                  </a:cubicBezTo>
                  <a:cubicBezTo>
                    <a:pt x="588" y="1156"/>
                    <a:pt x="533" y="1101"/>
                    <a:pt x="478" y="1046"/>
                  </a:cubicBezTo>
                  <a:cubicBezTo>
                    <a:pt x="471" y="1039"/>
                    <a:pt x="466" y="1038"/>
                    <a:pt x="456" y="1042"/>
                  </a:cubicBezTo>
                  <a:cubicBezTo>
                    <a:pt x="430" y="1054"/>
                    <a:pt x="404" y="1057"/>
                    <a:pt x="375" y="1045"/>
                  </a:cubicBezTo>
                  <a:cubicBezTo>
                    <a:pt x="330" y="1027"/>
                    <a:pt x="306" y="973"/>
                    <a:pt x="322" y="927"/>
                  </a:cubicBezTo>
                  <a:cubicBezTo>
                    <a:pt x="347" y="858"/>
                    <a:pt x="430" y="837"/>
                    <a:pt x="483" y="893"/>
                  </a:cubicBezTo>
                  <a:cubicBezTo>
                    <a:pt x="507" y="918"/>
                    <a:pt x="515" y="965"/>
                    <a:pt x="499" y="997"/>
                  </a:cubicBezTo>
                  <a:cubicBezTo>
                    <a:pt x="493" y="1009"/>
                    <a:pt x="493" y="1016"/>
                    <a:pt x="503" y="1026"/>
                  </a:cubicBezTo>
                  <a:cubicBezTo>
                    <a:pt x="555" y="1076"/>
                    <a:pt x="605" y="1128"/>
                    <a:pt x="656" y="1178"/>
                  </a:cubicBezTo>
                  <a:cubicBezTo>
                    <a:pt x="662" y="1184"/>
                    <a:pt x="673" y="1189"/>
                    <a:pt x="682" y="1189"/>
                  </a:cubicBezTo>
                  <a:cubicBezTo>
                    <a:pt x="718" y="1190"/>
                    <a:pt x="755" y="1189"/>
                    <a:pt x="798" y="1189"/>
                  </a:cubicBezTo>
                  <a:cubicBezTo>
                    <a:pt x="762" y="1154"/>
                    <a:pt x="731" y="1122"/>
                    <a:pt x="698" y="1092"/>
                  </a:cubicBezTo>
                  <a:cubicBezTo>
                    <a:pt x="674" y="1071"/>
                    <a:pt x="658" y="1048"/>
                    <a:pt x="661" y="1013"/>
                  </a:cubicBezTo>
                  <a:cubicBezTo>
                    <a:pt x="665" y="974"/>
                    <a:pt x="663" y="934"/>
                    <a:pt x="662" y="895"/>
                  </a:cubicBezTo>
                  <a:cubicBezTo>
                    <a:pt x="661" y="886"/>
                    <a:pt x="657" y="876"/>
                    <a:pt x="651" y="869"/>
                  </a:cubicBezTo>
                  <a:cubicBezTo>
                    <a:pt x="607" y="824"/>
                    <a:pt x="563" y="780"/>
                    <a:pt x="517" y="736"/>
                  </a:cubicBezTo>
                  <a:cubicBezTo>
                    <a:pt x="511" y="730"/>
                    <a:pt x="500" y="726"/>
                    <a:pt x="491" y="726"/>
                  </a:cubicBezTo>
                  <a:cubicBezTo>
                    <a:pt x="437" y="725"/>
                    <a:pt x="383" y="724"/>
                    <a:pt x="330" y="726"/>
                  </a:cubicBezTo>
                  <a:cubicBezTo>
                    <a:pt x="307" y="727"/>
                    <a:pt x="292" y="718"/>
                    <a:pt x="278" y="703"/>
                  </a:cubicBezTo>
                  <a:cubicBezTo>
                    <a:pt x="246" y="670"/>
                    <a:pt x="213" y="637"/>
                    <a:pt x="181" y="603"/>
                  </a:cubicBezTo>
                  <a:cubicBezTo>
                    <a:pt x="173" y="595"/>
                    <a:pt x="166" y="596"/>
                    <a:pt x="156" y="598"/>
                  </a:cubicBezTo>
                  <a:cubicBezTo>
                    <a:pt x="97" y="616"/>
                    <a:pt x="44" y="591"/>
                    <a:pt x="26" y="538"/>
                  </a:cubicBezTo>
                  <a:cubicBezTo>
                    <a:pt x="10" y="488"/>
                    <a:pt x="33" y="431"/>
                    <a:pt x="79" y="413"/>
                  </a:cubicBezTo>
                  <a:cubicBezTo>
                    <a:pt x="135" y="390"/>
                    <a:pt x="191" y="410"/>
                    <a:pt x="214" y="464"/>
                  </a:cubicBezTo>
                  <a:cubicBezTo>
                    <a:pt x="226" y="494"/>
                    <a:pt x="225" y="525"/>
                    <a:pt x="209" y="555"/>
                  </a:cubicBezTo>
                  <a:cubicBezTo>
                    <a:pt x="206" y="559"/>
                    <a:pt x="207" y="569"/>
                    <a:pt x="210" y="572"/>
                  </a:cubicBezTo>
                  <a:cubicBezTo>
                    <a:pt x="243" y="605"/>
                    <a:pt x="275" y="638"/>
                    <a:pt x="309" y="670"/>
                  </a:cubicBezTo>
                  <a:cubicBezTo>
                    <a:pt x="316" y="676"/>
                    <a:pt x="327" y="681"/>
                    <a:pt x="336" y="681"/>
                  </a:cubicBezTo>
                  <a:cubicBezTo>
                    <a:pt x="389" y="682"/>
                    <a:pt x="442" y="681"/>
                    <a:pt x="494" y="682"/>
                  </a:cubicBezTo>
                  <a:cubicBezTo>
                    <a:pt x="508" y="682"/>
                    <a:pt x="523" y="684"/>
                    <a:pt x="539" y="686"/>
                  </a:cubicBezTo>
                  <a:cubicBezTo>
                    <a:pt x="539" y="642"/>
                    <a:pt x="540" y="596"/>
                    <a:pt x="539" y="551"/>
                  </a:cubicBezTo>
                  <a:cubicBezTo>
                    <a:pt x="538" y="544"/>
                    <a:pt x="529" y="537"/>
                    <a:pt x="524" y="531"/>
                  </a:cubicBezTo>
                  <a:cubicBezTo>
                    <a:pt x="484" y="491"/>
                    <a:pt x="445" y="452"/>
                    <a:pt x="405" y="412"/>
                  </a:cubicBezTo>
                  <a:cubicBezTo>
                    <a:pt x="400" y="408"/>
                    <a:pt x="391" y="405"/>
                    <a:pt x="384" y="404"/>
                  </a:cubicBezTo>
                  <a:cubicBezTo>
                    <a:pt x="357" y="403"/>
                    <a:pt x="330" y="403"/>
                    <a:pt x="302" y="404"/>
                  </a:cubicBezTo>
                  <a:cubicBezTo>
                    <a:pt x="282" y="406"/>
                    <a:pt x="267" y="400"/>
                    <a:pt x="253" y="385"/>
                  </a:cubicBezTo>
                  <a:cubicBezTo>
                    <a:pt x="206" y="337"/>
                    <a:pt x="158" y="289"/>
                    <a:pt x="110" y="241"/>
                  </a:cubicBezTo>
                  <a:cubicBezTo>
                    <a:pt x="106" y="236"/>
                    <a:pt x="99" y="229"/>
                    <a:pt x="100" y="223"/>
                  </a:cubicBezTo>
                  <a:cubicBezTo>
                    <a:pt x="103" y="204"/>
                    <a:pt x="92" y="199"/>
                    <a:pt x="77" y="193"/>
                  </a:cubicBezTo>
                  <a:cubicBezTo>
                    <a:pt x="0" y="167"/>
                    <a:pt x="1" y="67"/>
                    <a:pt x="48" y="32"/>
                  </a:cubicBezTo>
                  <a:cubicBezTo>
                    <a:pt x="83" y="6"/>
                    <a:pt x="124" y="0"/>
                    <a:pt x="160" y="22"/>
                  </a:cubicBezTo>
                  <a:cubicBezTo>
                    <a:pt x="195" y="44"/>
                    <a:pt x="212" y="84"/>
                    <a:pt x="203" y="126"/>
                  </a:cubicBezTo>
                  <a:cubicBezTo>
                    <a:pt x="195" y="162"/>
                    <a:pt x="172" y="183"/>
                    <a:pt x="139" y="196"/>
                  </a:cubicBezTo>
                  <a:cubicBezTo>
                    <a:pt x="120" y="203"/>
                    <a:pt x="117" y="218"/>
                    <a:pt x="131" y="231"/>
                  </a:cubicBezTo>
                  <a:cubicBezTo>
                    <a:pt x="178" y="279"/>
                    <a:pt x="226" y="326"/>
                    <a:pt x="275" y="373"/>
                  </a:cubicBezTo>
                  <a:cubicBezTo>
                    <a:pt x="280" y="378"/>
                    <a:pt x="289" y="382"/>
                    <a:pt x="297" y="382"/>
                  </a:cubicBezTo>
                  <a:cubicBezTo>
                    <a:pt x="327" y="383"/>
                    <a:pt x="358" y="381"/>
                    <a:pt x="389" y="383"/>
                  </a:cubicBezTo>
                  <a:cubicBezTo>
                    <a:pt x="400" y="384"/>
                    <a:pt x="413" y="390"/>
                    <a:pt x="421" y="397"/>
                  </a:cubicBezTo>
                  <a:cubicBezTo>
                    <a:pt x="463" y="438"/>
                    <a:pt x="504" y="480"/>
                    <a:pt x="546" y="521"/>
                  </a:cubicBezTo>
                  <a:cubicBezTo>
                    <a:pt x="557" y="531"/>
                    <a:pt x="562" y="542"/>
                    <a:pt x="562" y="556"/>
                  </a:cubicBezTo>
                  <a:cubicBezTo>
                    <a:pt x="561" y="604"/>
                    <a:pt x="561" y="652"/>
                    <a:pt x="562" y="700"/>
                  </a:cubicBezTo>
                  <a:cubicBezTo>
                    <a:pt x="562" y="711"/>
                    <a:pt x="569" y="721"/>
                    <a:pt x="573" y="732"/>
                  </a:cubicBezTo>
                  <a:cubicBezTo>
                    <a:pt x="575" y="731"/>
                    <a:pt x="577" y="731"/>
                    <a:pt x="580" y="730"/>
                  </a:cubicBezTo>
                  <a:cubicBezTo>
                    <a:pt x="580" y="724"/>
                    <a:pt x="580" y="719"/>
                    <a:pt x="580" y="713"/>
                  </a:cubicBezTo>
                  <a:cubicBezTo>
                    <a:pt x="580" y="657"/>
                    <a:pt x="580" y="600"/>
                    <a:pt x="581" y="543"/>
                  </a:cubicBezTo>
                  <a:cubicBezTo>
                    <a:pt x="581" y="527"/>
                    <a:pt x="574" y="517"/>
                    <a:pt x="564" y="507"/>
                  </a:cubicBezTo>
                  <a:cubicBezTo>
                    <a:pt x="515" y="459"/>
                    <a:pt x="467" y="410"/>
                    <a:pt x="418" y="361"/>
                  </a:cubicBezTo>
                  <a:cubicBezTo>
                    <a:pt x="408" y="351"/>
                    <a:pt x="397" y="344"/>
                    <a:pt x="382" y="345"/>
                  </a:cubicBezTo>
                  <a:cubicBezTo>
                    <a:pt x="373" y="346"/>
                    <a:pt x="364" y="344"/>
                    <a:pt x="356" y="346"/>
                  </a:cubicBezTo>
                  <a:cubicBezTo>
                    <a:pt x="314" y="353"/>
                    <a:pt x="281" y="338"/>
                    <a:pt x="256" y="304"/>
                  </a:cubicBezTo>
                  <a:cubicBezTo>
                    <a:pt x="247" y="292"/>
                    <a:pt x="236" y="282"/>
                    <a:pt x="221" y="275"/>
                  </a:cubicBezTo>
                  <a:cubicBezTo>
                    <a:pt x="192" y="261"/>
                    <a:pt x="185" y="227"/>
                    <a:pt x="201" y="196"/>
                  </a:cubicBezTo>
                  <a:cubicBezTo>
                    <a:pt x="213" y="172"/>
                    <a:pt x="247" y="160"/>
                    <a:pt x="274" y="172"/>
                  </a:cubicBezTo>
                  <a:cubicBezTo>
                    <a:pt x="303" y="185"/>
                    <a:pt x="317" y="210"/>
                    <a:pt x="307" y="242"/>
                  </a:cubicBezTo>
                  <a:cubicBezTo>
                    <a:pt x="302" y="258"/>
                    <a:pt x="284" y="271"/>
                    <a:pt x="269" y="291"/>
                  </a:cubicBezTo>
                  <a:cubicBezTo>
                    <a:pt x="276" y="297"/>
                    <a:pt x="287" y="307"/>
                    <a:pt x="300" y="316"/>
                  </a:cubicBezTo>
                  <a:cubicBezTo>
                    <a:pt x="305" y="320"/>
                    <a:pt x="312" y="322"/>
                    <a:pt x="319" y="324"/>
                  </a:cubicBezTo>
                  <a:cubicBezTo>
                    <a:pt x="326" y="325"/>
                    <a:pt x="334" y="324"/>
                    <a:pt x="341" y="324"/>
                  </a:cubicBezTo>
                  <a:cubicBezTo>
                    <a:pt x="414" y="324"/>
                    <a:pt x="414" y="324"/>
                    <a:pt x="463" y="376"/>
                  </a:cubicBezTo>
                  <a:cubicBezTo>
                    <a:pt x="506" y="419"/>
                    <a:pt x="550" y="462"/>
                    <a:pt x="592" y="506"/>
                  </a:cubicBezTo>
                  <a:cubicBezTo>
                    <a:pt x="597" y="511"/>
                    <a:pt x="600" y="522"/>
                    <a:pt x="600" y="530"/>
                  </a:cubicBezTo>
                  <a:cubicBezTo>
                    <a:pt x="601" y="600"/>
                    <a:pt x="601" y="669"/>
                    <a:pt x="600" y="738"/>
                  </a:cubicBezTo>
                  <a:cubicBezTo>
                    <a:pt x="600" y="752"/>
                    <a:pt x="603" y="763"/>
                    <a:pt x="619" y="770"/>
                  </a:cubicBezTo>
                  <a:cubicBezTo>
                    <a:pt x="619" y="764"/>
                    <a:pt x="620" y="759"/>
                    <a:pt x="620" y="755"/>
                  </a:cubicBezTo>
                  <a:cubicBezTo>
                    <a:pt x="620" y="669"/>
                    <a:pt x="620" y="583"/>
                    <a:pt x="619" y="497"/>
                  </a:cubicBezTo>
                  <a:cubicBezTo>
                    <a:pt x="619" y="487"/>
                    <a:pt x="614" y="474"/>
                    <a:pt x="607" y="467"/>
                  </a:cubicBezTo>
                  <a:cubicBezTo>
                    <a:pt x="547" y="406"/>
                    <a:pt x="487" y="346"/>
                    <a:pt x="426" y="286"/>
                  </a:cubicBezTo>
                  <a:cubicBezTo>
                    <a:pt x="421" y="281"/>
                    <a:pt x="409" y="281"/>
                    <a:pt x="401" y="282"/>
                  </a:cubicBezTo>
                  <a:cubicBezTo>
                    <a:pt x="372" y="286"/>
                    <a:pt x="353" y="275"/>
                    <a:pt x="339" y="253"/>
                  </a:cubicBezTo>
                  <a:cubicBezTo>
                    <a:pt x="322" y="227"/>
                    <a:pt x="335" y="194"/>
                    <a:pt x="356" y="177"/>
                  </a:cubicBezTo>
                  <a:cubicBezTo>
                    <a:pt x="371" y="164"/>
                    <a:pt x="408" y="165"/>
                    <a:pt x="424" y="178"/>
                  </a:cubicBezTo>
                  <a:cubicBezTo>
                    <a:pt x="448" y="198"/>
                    <a:pt x="454" y="227"/>
                    <a:pt x="440" y="255"/>
                  </a:cubicBezTo>
                  <a:cubicBezTo>
                    <a:pt x="438" y="257"/>
                    <a:pt x="437" y="259"/>
                    <a:pt x="434" y="266"/>
                  </a:cubicBezTo>
                  <a:cubicBezTo>
                    <a:pt x="470" y="301"/>
                    <a:pt x="507" y="336"/>
                    <a:pt x="544" y="372"/>
                  </a:cubicBezTo>
                  <a:cubicBezTo>
                    <a:pt x="575" y="403"/>
                    <a:pt x="607" y="434"/>
                    <a:pt x="638" y="466"/>
                  </a:cubicBezTo>
                  <a:cubicBezTo>
                    <a:pt x="643" y="472"/>
                    <a:pt x="643" y="482"/>
                    <a:pt x="643" y="490"/>
                  </a:cubicBezTo>
                  <a:cubicBezTo>
                    <a:pt x="644" y="586"/>
                    <a:pt x="644" y="682"/>
                    <a:pt x="643" y="778"/>
                  </a:cubicBezTo>
                  <a:cubicBezTo>
                    <a:pt x="643" y="793"/>
                    <a:pt x="647" y="804"/>
                    <a:pt x="658" y="813"/>
                  </a:cubicBezTo>
                  <a:cubicBezTo>
                    <a:pt x="696" y="841"/>
                    <a:pt x="713" y="876"/>
                    <a:pt x="706" y="924"/>
                  </a:cubicBezTo>
                  <a:cubicBezTo>
                    <a:pt x="702" y="952"/>
                    <a:pt x="707" y="982"/>
                    <a:pt x="705" y="1010"/>
                  </a:cubicBezTo>
                  <a:cubicBezTo>
                    <a:pt x="703" y="1031"/>
                    <a:pt x="713" y="1045"/>
                    <a:pt x="726" y="1058"/>
                  </a:cubicBezTo>
                  <a:cubicBezTo>
                    <a:pt x="786" y="1117"/>
                    <a:pt x="845" y="1176"/>
                    <a:pt x="903" y="1236"/>
                  </a:cubicBezTo>
                  <a:cubicBezTo>
                    <a:pt x="953" y="1286"/>
                    <a:pt x="1001" y="1337"/>
                    <a:pt x="1050" y="1387"/>
                  </a:cubicBezTo>
                  <a:cubicBezTo>
                    <a:pt x="1052" y="1386"/>
                    <a:pt x="1054" y="1385"/>
                    <a:pt x="1056" y="1383"/>
                  </a:cubicBezTo>
                  <a:cubicBezTo>
                    <a:pt x="1057" y="1376"/>
                    <a:pt x="1057" y="1369"/>
                    <a:pt x="1057" y="1362"/>
                  </a:cubicBezTo>
                  <a:cubicBezTo>
                    <a:pt x="1057" y="1314"/>
                    <a:pt x="1055" y="1265"/>
                    <a:pt x="1058" y="1216"/>
                  </a:cubicBezTo>
                  <a:cubicBezTo>
                    <a:pt x="1061" y="1180"/>
                    <a:pt x="1047" y="1156"/>
                    <a:pt x="1022" y="1134"/>
                  </a:cubicBezTo>
                  <a:cubicBezTo>
                    <a:pt x="1003" y="1118"/>
                    <a:pt x="985" y="1101"/>
                    <a:pt x="969" y="1083"/>
                  </a:cubicBezTo>
                  <a:cubicBezTo>
                    <a:pt x="962" y="1074"/>
                    <a:pt x="957" y="1074"/>
                    <a:pt x="948" y="1077"/>
                  </a:cubicBezTo>
                  <a:cubicBezTo>
                    <a:pt x="926" y="1086"/>
                    <a:pt x="906" y="1083"/>
                    <a:pt x="888" y="1068"/>
                  </a:cubicBezTo>
                  <a:cubicBezTo>
                    <a:pt x="869" y="1051"/>
                    <a:pt x="865" y="1030"/>
                    <a:pt x="872" y="1006"/>
                  </a:cubicBezTo>
                  <a:cubicBezTo>
                    <a:pt x="880" y="976"/>
                    <a:pt x="909" y="960"/>
                    <a:pt x="942" y="967"/>
                  </a:cubicBezTo>
                  <a:cubicBezTo>
                    <a:pt x="970" y="974"/>
                    <a:pt x="991" y="1006"/>
                    <a:pt x="982" y="1034"/>
                  </a:cubicBezTo>
                  <a:cubicBezTo>
                    <a:pt x="975" y="1054"/>
                    <a:pt x="981" y="1065"/>
                    <a:pt x="995" y="1078"/>
                  </a:cubicBezTo>
                  <a:cubicBezTo>
                    <a:pt x="1020" y="1101"/>
                    <a:pt x="1044" y="1125"/>
                    <a:pt x="1066" y="1150"/>
                  </a:cubicBezTo>
                  <a:cubicBezTo>
                    <a:pt x="1074" y="1158"/>
                    <a:pt x="1080" y="1171"/>
                    <a:pt x="1080" y="1183"/>
                  </a:cubicBezTo>
                  <a:cubicBezTo>
                    <a:pt x="1082" y="1247"/>
                    <a:pt x="1083" y="1312"/>
                    <a:pt x="1080" y="1377"/>
                  </a:cubicBezTo>
                  <a:cubicBezTo>
                    <a:pt x="1079" y="1405"/>
                    <a:pt x="1088" y="1426"/>
                    <a:pt x="1110" y="1441"/>
                  </a:cubicBezTo>
                  <a:cubicBezTo>
                    <a:pt x="1129" y="1455"/>
                    <a:pt x="1135" y="1556"/>
                    <a:pt x="1135" y="1580"/>
                  </a:cubicBezTo>
                  <a:lnTo>
                    <a:pt x="1089" y="1580"/>
                  </a:lnTo>
                  <a:close/>
                  <a:moveTo>
                    <a:pt x="350" y="954"/>
                  </a:moveTo>
                  <a:cubicBezTo>
                    <a:pt x="350" y="994"/>
                    <a:pt x="374" y="1020"/>
                    <a:pt x="413" y="1020"/>
                  </a:cubicBezTo>
                  <a:cubicBezTo>
                    <a:pt x="445" y="1020"/>
                    <a:pt x="475" y="991"/>
                    <a:pt x="476" y="958"/>
                  </a:cubicBezTo>
                  <a:cubicBezTo>
                    <a:pt x="477" y="927"/>
                    <a:pt x="444" y="894"/>
                    <a:pt x="412" y="894"/>
                  </a:cubicBezTo>
                  <a:cubicBezTo>
                    <a:pt x="381" y="894"/>
                    <a:pt x="351" y="922"/>
                    <a:pt x="350" y="954"/>
                  </a:cubicBezTo>
                  <a:close/>
                  <a:moveTo>
                    <a:pt x="48" y="106"/>
                  </a:moveTo>
                  <a:cubicBezTo>
                    <a:pt x="46" y="146"/>
                    <a:pt x="85" y="167"/>
                    <a:pt x="110" y="168"/>
                  </a:cubicBezTo>
                  <a:cubicBezTo>
                    <a:pt x="144" y="169"/>
                    <a:pt x="173" y="138"/>
                    <a:pt x="173" y="104"/>
                  </a:cubicBezTo>
                  <a:cubicBezTo>
                    <a:pt x="173" y="70"/>
                    <a:pt x="143" y="41"/>
                    <a:pt x="110" y="41"/>
                  </a:cubicBezTo>
                  <a:cubicBezTo>
                    <a:pt x="75" y="42"/>
                    <a:pt x="48" y="70"/>
                    <a:pt x="48" y="106"/>
                  </a:cubicBezTo>
                  <a:close/>
                  <a:moveTo>
                    <a:pt x="177" y="504"/>
                  </a:moveTo>
                  <a:cubicBezTo>
                    <a:pt x="177" y="470"/>
                    <a:pt x="153" y="447"/>
                    <a:pt x="118" y="446"/>
                  </a:cubicBezTo>
                  <a:cubicBezTo>
                    <a:pt x="93" y="446"/>
                    <a:pt x="64" y="474"/>
                    <a:pt x="64" y="500"/>
                  </a:cubicBezTo>
                  <a:cubicBezTo>
                    <a:pt x="63" y="535"/>
                    <a:pt x="87" y="561"/>
                    <a:pt x="121" y="561"/>
                  </a:cubicBezTo>
                  <a:cubicBezTo>
                    <a:pt x="154" y="561"/>
                    <a:pt x="177" y="537"/>
                    <a:pt x="177" y="504"/>
                  </a:cubicBezTo>
                  <a:close/>
                  <a:moveTo>
                    <a:pt x="387" y="262"/>
                  </a:moveTo>
                  <a:cubicBezTo>
                    <a:pt x="407" y="263"/>
                    <a:pt x="425" y="247"/>
                    <a:pt x="427" y="228"/>
                  </a:cubicBezTo>
                  <a:cubicBezTo>
                    <a:pt x="428" y="209"/>
                    <a:pt x="410" y="189"/>
                    <a:pt x="391" y="189"/>
                  </a:cubicBezTo>
                  <a:cubicBezTo>
                    <a:pt x="371" y="187"/>
                    <a:pt x="353" y="204"/>
                    <a:pt x="353" y="225"/>
                  </a:cubicBezTo>
                  <a:cubicBezTo>
                    <a:pt x="352" y="244"/>
                    <a:pt x="368" y="261"/>
                    <a:pt x="387" y="262"/>
                  </a:cubicBezTo>
                  <a:close/>
                  <a:moveTo>
                    <a:pt x="890" y="1024"/>
                  </a:moveTo>
                  <a:cubicBezTo>
                    <a:pt x="890" y="1045"/>
                    <a:pt x="905" y="1060"/>
                    <a:pt x="926" y="1060"/>
                  </a:cubicBezTo>
                  <a:cubicBezTo>
                    <a:pt x="945" y="1060"/>
                    <a:pt x="963" y="1043"/>
                    <a:pt x="964" y="1024"/>
                  </a:cubicBezTo>
                  <a:cubicBezTo>
                    <a:pt x="964" y="1007"/>
                    <a:pt x="945" y="987"/>
                    <a:pt x="927" y="987"/>
                  </a:cubicBezTo>
                  <a:cubicBezTo>
                    <a:pt x="908" y="986"/>
                    <a:pt x="891" y="1003"/>
                    <a:pt x="890" y="1024"/>
                  </a:cubicBezTo>
                  <a:close/>
                  <a:moveTo>
                    <a:pt x="252" y="262"/>
                  </a:moveTo>
                  <a:cubicBezTo>
                    <a:pt x="270" y="262"/>
                    <a:pt x="287" y="245"/>
                    <a:pt x="288" y="226"/>
                  </a:cubicBezTo>
                  <a:cubicBezTo>
                    <a:pt x="288" y="208"/>
                    <a:pt x="270" y="189"/>
                    <a:pt x="252" y="189"/>
                  </a:cubicBezTo>
                  <a:cubicBezTo>
                    <a:pt x="231" y="188"/>
                    <a:pt x="216" y="203"/>
                    <a:pt x="216" y="225"/>
                  </a:cubicBezTo>
                  <a:cubicBezTo>
                    <a:pt x="216" y="247"/>
                    <a:pt x="230" y="262"/>
                    <a:pt x="252" y="2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0" name="Group 439">
            <a:extLst>
              <a:ext uri="{FF2B5EF4-FFF2-40B4-BE49-F238E27FC236}">
                <a16:creationId xmlns:a16="http://schemas.microsoft.com/office/drawing/2014/main" id="{D57EBBBF-783A-104E-9FF9-6784732B5D64}"/>
              </a:ext>
            </a:extLst>
          </p:cNvPr>
          <p:cNvGrpSpPr/>
          <p:nvPr/>
        </p:nvGrpSpPr>
        <p:grpSpPr>
          <a:xfrm flipH="1">
            <a:off x="6548312" y="2575930"/>
            <a:ext cx="592057" cy="593655"/>
            <a:chOff x="6995974" y="2253625"/>
            <a:chExt cx="1299255" cy="1302758"/>
          </a:xfrm>
          <a:solidFill>
            <a:schemeClr val="bg1">
              <a:lumMod val="95000"/>
            </a:schemeClr>
          </a:solidFill>
        </p:grpSpPr>
        <p:sp>
          <p:nvSpPr>
            <p:cNvPr id="441" name="Freeform 25">
              <a:extLst>
                <a:ext uri="{FF2B5EF4-FFF2-40B4-BE49-F238E27FC236}">
                  <a16:creationId xmlns:a16="http://schemas.microsoft.com/office/drawing/2014/main" id="{EA7A2386-18B7-B042-8FE6-4D1F2D2A8AA7}"/>
                </a:ext>
              </a:extLst>
            </p:cNvPr>
            <p:cNvSpPr>
              <a:spLocks noEditPoints="1"/>
            </p:cNvSpPr>
            <p:nvPr/>
          </p:nvSpPr>
          <p:spPr bwMode="auto">
            <a:xfrm>
              <a:off x="6995974" y="2253625"/>
              <a:ext cx="1299255" cy="1302758"/>
            </a:xfrm>
            <a:custGeom>
              <a:avLst/>
              <a:gdLst>
                <a:gd name="T0" fmla="*/ 171 w 192"/>
                <a:gd name="T1" fmla="*/ 25 h 192"/>
                <a:gd name="T2" fmla="*/ 171 w 192"/>
                <a:gd name="T3" fmla="*/ 17 h 192"/>
                <a:gd name="T4" fmla="*/ 141 w 192"/>
                <a:gd name="T5" fmla="*/ 3 h 192"/>
                <a:gd name="T6" fmla="*/ 134 w 192"/>
                <a:gd name="T7" fmla="*/ 10 h 192"/>
                <a:gd name="T8" fmla="*/ 100 w 192"/>
                <a:gd name="T9" fmla="*/ 17 h 192"/>
                <a:gd name="T10" fmla="*/ 93 w 192"/>
                <a:gd name="T11" fmla="*/ 51 h 192"/>
                <a:gd name="T12" fmla="*/ 86 w 192"/>
                <a:gd name="T13" fmla="*/ 58 h 192"/>
                <a:gd name="T14" fmla="*/ 100 w 192"/>
                <a:gd name="T15" fmla="*/ 87 h 192"/>
                <a:gd name="T16" fmla="*/ 89 w 192"/>
                <a:gd name="T17" fmla="*/ 75 h 192"/>
                <a:gd name="T18" fmla="*/ 81 w 192"/>
                <a:gd name="T19" fmla="*/ 77 h 192"/>
                <a:gd name="T20" fmla="*/ 41 w 192"/>
                <a:gd name="T21" fmla="*/ 72 h 192"/>
                <a:gd name="T22" fmla="*/ 37 w 192"/>
                <a:gd name="T23" fmla="*/ 79 h 192"/>
                <a:gd name="T24" fmla="*/ 0 w 192"/>
                <a:gd name="T25" fmla="*/ 104 h 192"/>
                <a:gd name="T26" fmla="*/ 3 w 192"/>
                <a:gd name="T27" fmla="*/ 131 h 192"/>
                <a:gd name="T28" fmla="*/ 0 w 192"/>
                <a:gd name="T29" fmla="*/ 155 h 192"/>
                <a:gd name="T30" fmla="*/ 8 w 192"/>
                <a:gd name="T31" fmla="*/ 155 h 192"/>
                <a:gd name="T32" fmla="*/ 34 w 192"/>
                <a:gd name="T33" fmla="*/ 192 h 192"/>
                <a:gd name="T34" fmla="*/ 40 w 192"/>
                <a:gd name="T35" fmla="*/ 185 h 192"/>
                <a:gd name="T36" fmla="*/ 80 w 192"/>
                <a:gd name="T37" fmla="*/ 190 h 192"/>
                <a:gd name="T38" fmla="*/ 86 w 192"/>
                <a:gd name="T39" fmla="*/ 188 h 192"/>
                <a:gd name="T40" fmla="*/ 117 w 192"/>
                <a:gd name="T41" fmla="*/ 160 h 192"/>
                <a:gd name="T42" fmla="*/ 120 w 192"/>
                <a:gd name="T43" fmla="*/ 154 h 192"/>
                <a:gd name="T44" fmla="*/ 116 w 192"/>
                <a:gd name="T45" fmla="*/ 113 h 192"/>
                <a:gd name="T46" fmla="*/ 117 w 192"/>
                <a:gd name="T47" fmla="*/ 106 h 192"/>
                <a:gd name="T48" fmla="*/ 105 w 192"/>
                <a:gd name="T49" fmla="*/ 92 h 192"/>
                <a:gd name="T50" fmla="*/ 134 w 192"/>
                <a:gd name="T51" fmla="*/ 106 h 192"/>
                <a:gd name="T52" fmla="*/ 141 w 192"/>
                <a:gd name="T53" fmla="*/ 99 h 192"/>
                <a:gd name="T54" fmla="*/ 173 w 192"/>
                <a:gd name="T55" fmla="*/ 93 h 192"/>
                <a:gd name="T56" fmla="*/ 171 w 192"/>
                <a:gd name="T57" fmla="*/ 84 h 192"/>
                <a:gd name="T58" fmla="*/ 192 w 192"/>
                <a:gd name="T59" fmla="*/ 54 h 192"/>
                <a:gd name="T60" fmla="*/ 79 w 192"/>
                <a:gd name="T61" fmla="*/ 83 h 192"/>
                <a:gd name="T62" fmla="*/ 48 w 192"/>
                <a:gd name="T63" fmla="*/ 131 h 192"/>
                <a:gd name="T64" fmla="*/ 10 w 192"/>
                <a:gd name="T65" fmla="*/ 131 h 192"/>
                <a:gd name="T66" fmla="*/ 55 w 192"/>
                <a:gd name="T67" fmla="*/ 134 h 192"/>
                <a:gd name="T68" fmla="*/ 61 w 192"/>
                <a:gd name="T69" fmla="*/ 125 h 192"/>
                <a:gd name="T70" fmla="*/ 63 w 192"/>
                <a:gd name="T71" fmla="*/ 125 h 192"/>
                <a:gd name="T72" fmla="*/ 55 w 192"/>
                <a:gd name="T73" fmla="*/ 134 h 192"/>
                <a:gd name="T74" fmla="*/ 61 w 192"/>
                <a:gd name="T75" fmla="*/ 144 h 192"/>
                <a:gd name="T76" fmla="*/ 61 w 192"/>
                <a:gd name="T77" fmla="*/ 182 h 192"/>
                <a:gd name="T78" fmla="*/ 68 w 192"/>
                <a:gd name="T79" fmla="*/ 142 h 192"/>
                <a:gd name="T80" fmla="*/ 84 w 192"/>
                <a:gd name="T81" fmla="*/ 86 h 192"/>
                <a:gd name="T82" fmla="*/ 138 w 192"/>
                <a:gd name="T83" fmla="*/ 93 h 192"/>
                <a:gd name="T84" fmla="*/ 176 w 192"/>
                <a:gd name="T85" fmla="*/ 54 h 192"/>
                <a:gd name="T86" fmla="*/ 138 w 192"/>
                <a:gd name="T87" fmla="*/ 9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2" h="192">
                  <a:moveTo>
                    <a:pt x="189" y="51"/>
                  </a:moveTo>
                  <a:cubicBezTo>
                    <a:pt x="182" y="51"/>
                    <a:pt x="182" y="51"/>
                    <a:pt x="182" y="51"/>
                  </a:cubicBezTo>
                  <a:cubicBezTo>
                    <a:pt x="182" y="41"/>
                    <a:pt x="178" y="32"/>
                    <a:pt x="171" y="25"/>
                  </a:cubicBezTo>
                  <a:cubicBezTo>
                    <a:pt x="175" y="21"/>
                    <a:pt x="175" y="21"/>
                    <a:pt x="175" y="21"/>
                  </a:cubicBezTo>
                  <a:cubicBezTo>
                    <a:pt x="176" y="20"/>
                    <a:pt x="176" y="18"/>
                    <a:pt x="175" y="17"/>
                  </a:cubicBezTo>
                  <a:cubicBezTo>
                    <a:pt x="174" y="16"/>
                    <a:pt x="172" y="16"/>
                    <a:pt x="171" y="17"/>
                  </a:cubicBezTo>
                  <a:cubicBezTo>
                    <a:pt x="167" y="21"/>
                    <a:pt x="167" y="21"/>
                    <a:pt x="167" y="21"/>
                  </a:cubicBezTo>
                  <a:cubicBezTo>
                    <a:pt x="160" y="14"/>
                    <a:pt x="151" y="10"/>
                    <a:pt x="141" y="10"/>
                  </a:cubicBezTo>
                  <a:cubicBezTo>
                    <a:pt x="141" y="3"/>
                    <a:pt x="141" y="3"/>
                    <a:pt x="141" y="3"/>
                  </a:cubicBezTo>
                  <a:cubicBezTo>
                    <a:pt x="141" y="1"/>
                    <a:pt x="139" y="0"/>
                    <a:pt x="138" y="0"/>
                  </a:cubicBezTo>
                  <a:cubicBezTo>
                    <a:pt x="136" y="0"/>
                    <a:pt x="134" y="1"/>
                    <a:pt x="134" y="3"/>
                  </a:cubicBezTo>
                  <a:cubicBezTo>
                    <a:pt x="134" y="10"/>
                    <a:pt x="134" y="10"/>
                    <a:pt x="134" y="10"/>
                  </a:cubicBezTo>
                  <a:cubicBezTo>
                    <a:pt x="124" y="10"/>
                    <a:pt x="115" y="14"/>
                    <a:pt x="108" y="21"/>
                  </a:cubicBezTo>
                  <a:cubicBezTo>
                    <a:pt x="105" y="17"/>
                    <a:pt x="105" y="17"/>
                    <a:pt x="105" y="17"/>
                  </a:cubicBezTo>
                  <a:cubicBezTo>
                    <a:pt x="103" y="16"/>
                    <a:pt x="101" y="16"/>
                    <a:pt x="100" y="17"/>
                  </a:cubicBezTo>
                  <a:cubicBezTo>
                    <a:pt x="99" y="18"/>
                    <a:pt x="99" y="20"/>
                    <a:pt x="100" y="21"/>
                  </a:cubicBezTo>
                  <a:cubicBezTo>
                    <a:pt x="104" y="25"/>
                    <a:pt x="104" y="25"/>
                    <a:pt x="104" y="25"/>
                  </a:cubicBezTo>
                  <a:cubicBezTo>
                    <a:pt x="98" y="32"/>
                    <a:pt x="94" y="41"/>
                    <a:pt x="93" y="51"/>
                  </a:cubicBezTo>
                  <a:cubicBezTo>
                    <a:pt x="86" y="51"/>
                    <a:pt x="86" y="51"/>
                    <a:pt x="86" y="51"/>
                  </a:cubicBezTo>
                  <a:cubicBezTo>
                    <a:pt x="85" y="51"/>
                    <a:pt x="83" y="53"/>
                    <a:pt x="83" y="54"/>
                  </a:cubicBezTo>
                  <a:cubicBezTo>
                    <a:pt x="83" y="56"/>
                    <a:pt x="85" y="58"/>
                    <a:pt x="86" y="58"/>
                  </a:cubicBezTo>
                  <a:cubicBezTo>
                    <a:pt x="93" y="58"/>
                    <a:pt x="93" y="58"/>
                    <a:pt x="93" y="58"/>
                  </a:cubicBezTo>
                  <a:cubicBezTo>
                    <a:pt x="94" y="68"/>
                    <a:pt x="98" y="77"/>
                    <a:pt x="104" y="84"/>
                  </a:cubicBezTo>
                  <a:cubicBezTo>
                    <a:pt x="100" y="87"/>
                    <a:pt x="100" y="87"/>
                    <a:pt x="100" y="87"/>
                  </a:cubicBezTo>
                  <a:cubicBezTo>
                    <a:pt x="100" y="88"/>
                    <a:pt x="100" y="88"/>
                    <a:pt x="99" y="89"/>
                  </a:cubicBezTo>
                  <a:cubicBezTo>
                    <a:pt x="96" y="85"/>
                    <a:pt x="92" y="82"/>
                    <a:pt x="87" y="80"/>
                  </a:cubicBezTo>
                  <a:cubicBezTo>
                    <a:pt x="89" y="75"/>
                    <a:pt x="89" y="75"/>
                    <a:pt x="89" y="75"/>
                  </a:cubicBezTo>
                  <a:cubicBezTo>
                    <a:pt x="90" y="73"/>
                    <a:pt x="89" y="71"/>
                    <a:pt x="88" y="71"/>
                  </a:cubicBezTo>
                  <a:cubicBezTo>
                    <a:pt x="86" y="70"/>
                    <a:pt x="84" y="71"/>
                    <a:pt x="83" y="72"/>
                  </a:cubicBezTo>
                  <a:cubicBezTo>
                    <a:pt x="81" y="77"/>
                    <a:pt x="81" y="77"/>
                    <a:pt x="81" y="77"/>
                  </a:cubicBezTo>
                  <a:cubicBezTo>
                    <a:pt x="75" y="75"/>
                    <a:pt x="68" y="74"/>
                    <a:pt x="61" y="74"/>
                  </a:cubicBezTo>
                  <a:cubicBezTo>
                    <a:pt x="55" y="74"/>
                    <a:pt x="49" y="75"/>
                    <a:pt x="43" y="76"/>
                  </a:cubicBezTo>
                  <a:cubicBezTo>
                    <a:pt x="41" y="72"/>
                    <a:pt x="41" y="72"/>
                    <a:pt x="41" y="72"/>
                  </a:cubicBezTo>
                  <a:cubicBezTo>
                    <a:pt x="41" y="71"/>
                    <a:pt x="39" y="70"/>
                    <a:pt x="37" y="71"/>
                  </a:cubicBezTo>
                  <a:cubicBezTo>
                    <a:pt x="36" y="71"/>
                    <a:pt x="35" y="73"/>
                    <a:pt x="35" y="75"/>
                  </a:cubicBezTo>
                  <a:cubicBezTo>
                    <a:pt x="37" y="79"/>
                    <a:pt x="37" y="79"/>
                    <a:pt x="37" y="79"/>
                  </a:cubicBezTo>
                  <a:cubicBezTo>
                    <a:pt x="25" y="84"/>
                    <a:pt x="16" y="93"/>
                    <a:pt x="10" y="105"/>
                  </a:cubicBezTo>
                  <a:cubicBezTo>
                    <a:pt x="5" y="103"/>
                    <a:pt x="5" y="103"/>
                    <a:pt x="5" y="103"/>
                  </a:cubicBezTo>
                  <a:cubicBezTo>
                    <a:pt x="3" y="102"/>
                    <a:pt x="1" y="103"/>
                    <a:pt x="0" y="104"/>
                  </a:cubicBezTo>
                  <a:cubicBezTo>
                    <a:pt x="0" y="106"/>
                    <a:pt x="0" y="108"/>
                    <a:pt x="2" y="109"/>
                  </a:cubicBezTo>
                  <a:cubicBezTo>
                    <a:pt x="7" y="111"/>
                    <a:pt x="7" y="111"/>
                    <a:pt x="7" y="111"/>
                  </a:cubicBezTo>
                  <a:cubicBezTo>
                    <a:pt x="5" y="117"/>
                    <a:pt x="3" y="124"/>
                    <a:pt x="3" y="131"/>
                  </a:cubicBezTo>
                  <a:cubicBezTo>
                    <a:pt x="3" y="137"/>
                    <a:pt x="4" y="143"/>
                    <a:pt x="6" y="149"/>
                  </a:cubicBezTo>
                  <a:cubicBezTo>
                    <a:pt x="2" y="151"/>
                    <a:pt x="2" y="151"/>
                    <a:pt x="2" y="151"/>
                  </a:cubicBezTo>
                  <a:cubicBezTo>
                    <a:pt x="0" y="151"/>
                    <a:pt x="0" y="153"/>
                    <a:pt x="0" y="155"/>
                  </a:cubicBezTo>
                  <a:cubicBezTo>
                    <a:pt x="1" y="156"/>
                    <a:pt x="2" y="157"/>
                    <a:pt x="3" y="157"/>
                  </a:cubicBezTo>
                  <a:cubicBezTo>
                    <a:pt x="4" y="157"/>
                    <a:pt x="4" y="157"/>
                    <a:pt x="4" y="157"/>
                  </a:cubicBezTo>
                  <a:cubicBezTo>
                    <a:pt x="8" y="155"/>
                    <a:pt x="8" y="155"/>
                    <a:pt x="8" y="155"/>
                  </a:cubicBezTo>
                  <a:cubicBezTo>
                    <a:pt x="14" y="167"/>
                    <a:pt x="23" y="176"/>
                    <a:pt x="35" y="182"/>
                  </a:cubicBezTo>
                  <a:cubicBezTo>
                    <a:pt x="32" y="188"/>
                    <a:pt x="32" y="188"/>
                    <a:pt x="32" y="188"/>
                  </a:cubicBezTo>
                  <a:cubicBezTo>
                    <a:pt x="32" y="189"/>
                    <a:pt x="32" y="191"/>
                    <a:pt x="34" y="192"/>
                  </a:cubicBezTo>
                  <a:cubicBezTo>
                    <a:pt x="34" y="192"/>
                    <a:pt x="35" y="192"/>
                    <a:pt x="35" y="192"/>
                  </a:cubicBezTo>
                  <a:cubicBezTo>
                    <a:pt x="36" y="192"/>
                    <a:pt x="38" y="191"/>
                    <a:pt x="38" y="190"/>
                  </a:cubicBezTo>
                  <a:cubicBezTo>
                    <a:pt x="40" y="185"/>
                    <a:pt x="40" y="185"/>
                    <a:pt x="40" y="185"/>
                  </a:cubicBezTo>
                  <a:cubicBezTo>
                    <a:pt x="47" y="187"/>
                    <a:pt x="54" y="189"/>
                    <a:pt x="61" y="189"/>
                  </a:cubicBezTo>
                  <a:cubicBezTo>
                    <a:pt x="67" y="189"/>
                    <a:pt x="73" y="188"/>
                    <a:pt x="79" y="186"/>
                  </a:cubicBezTo>
                  <a:cubicBezTo>
                    <a:pt x="80" y="190"/>
                    <a:pt x="80" y="190"/>
                    <a:pt x="80" y="190"/>
                  </a:cubicBezTo>
                  <a:cubicBezTo>
                    <a:pt x="81" y="191"/>
                    <a:pt x="82" y="192"/>
                    <a:pt x="83" y="192"/>
                  </a:cubicBezTo>
                  <a:cubicBezTo>
                    <a:pt x="84" y="192"/>
                    <a:pt x="84" y="192"/>
                    <a:pt x="84" y="192"/>
                  </a:cubicBezTo>
                  <a:cubicBezTo>
                    <a:pt x="86" y="191"/>
                    <a:pt x="87" y="189"/>
                    <a:pt x="86" y="188"/>
                  </a:cubicBezTo>
                  <a:cubicBezTo>
                    <a:pt x="85" y="184"/>
                    <a:pt x="85" y="184"/>
                    <a:pt x="85" y="184"/>
                  </a:cubicBezTo>
                  <a:cubicBezTo>
                    <a:pt x="96" y="178"/>
                    <a:pt x="106" y="169"/>
                    <a:pt x="112" y="157"/>
                  </a:cubicBezTo>
                  <a:cubicBezTo>
                    <a:pt x="117" y="160"/>
                    <a:pt x="117" y="160"/>
                    <a:pt x="117" y="160"/>
                  </a:cubicBezTo>
                  <a:cubicBezTo>
                    <a:pt x="118" y="160"/>
                    <a:pt x="118" y="160"/>
                    <a:pt x="118" y="160"/>
                  </a:cubicBezTo>
                  <a:cubicBezTo>
                    <a:pt x="120" y="160"/>
                    <a:pt x="121" y="159"/>
                    <a:pt x="121" y="158"/>
                  </a:cubicBezTo>
                  <a:cubicBezTo>
                    <a:pt x="122" y="156"/>
                    <a:pt x="121" y="155"/>
                    <a:pt x="120" y="154"/>
                  </a:cubicBezTo>
                  <a:cubicBezTo>
                    <a:pt x="115" y="152"/>
                    <a:pt x="115" y="152"/>
                    <a:pt x="115" y="152"/>
                  </a:cubicBezTo>
                  <a:cubicBezTo>
                    <a:pt x="117" y="145"/>
                    <a:pt x="118" y="138"/>
                    <a:pt x="118" y="131"/>
                  </a:cubicBezTo>
                  <a:cubicBezTo>
                    <a:pt x="118" y="125"/>
                    <a:pt x="117" y="119"/>
                    <a:pt x="116" y="113"/>
                  </a:cubicBezTo>
                  <a:cubicBezTo>
                    <a:pt x="120" y="112"/>
                    <a:pt x="120" y="112"/>
                    <a:pt x="120" y="112"/>
                  </a:cubicBezTo>
                  <a:cubicBezTo>
                    <a:pt x="121" y="111"/>
                    <a:pt x="122" y="109"/>
                    <a:pt x="121" y="108"/>
                  </a:cubicBezTo>
                  <a:cubicBezTo>
                    <a:pt x="121" y="106"/>
                    <a:pt x="119" y="105"/>
                    <a:pt x="117" y="106"/>
                  </a:cubicBezTo>
                  <a:cubicBezTo>
                    <a:pt x="113" y="107"/>
                    <a:pt x="113" y="107"/>
                    <a:pt x="113" y="107"/>
                  </a:cubicBezTo>
                  <a:cubicBezTo>
                    <a:pt x="111" y="102"/>
                    <a:pt x="107" y="97"/>
                    <a:pt x="103" y="93"/>
                  </a:cubicBezTo>
                  <a:cubicBezTo>
                    <a:pt x="104" y="92"/>
                    <a:pt x="104" y="92"/>
                    <a:pt x="105" y="92"/>
                  </a:cubicBezTo>
                  <a:cubicBezTo>
                    <a:pt x="108" y="88"/>
                    <a:pt x="108" y="88"/>
                    <a:pt x="108" y="88"/>
                  </a:cubicBezTo>
                  <a:cubicBezTo>
                    <a:pt x="115" y="94"/>
                    <a:pt x="124" y="98"/>
                    <a:pt x="134" y="99"/>
                  </a:cubicBezTo>
                  <a:cubicBezTo>
                    <a:pt x="134" y="106"/>
                    <a:pt x="134" y="106"/>
                    <a:pt x="134" y="106"/>
                  </a:cubicBezTo>
                  <a:cubicBezTo>
                    <a:pt x="134" y="107"/>
                    <a:pt x="136" y="109"/>
                    <a:pt x="138" y="109"/>
                  </a:cubicBezTo>
                  <a:cubicBezTo>
                    <a:pt x="139" y="109"/>
                    <a:pt x="141" y="107"/>
                    <a:pt x="141" y="106"/>
                  </a:cubicBezTo>
                  <a:cubicBezTo>
                    <a:pt x="141" y="99"/>
                    <a:pt x="141" y="99"/>
                    <a:pt x="141" y="99"/>
                  </a:cubicBezTo>
                  <a:cubicBezTo>
                    <a:pt x="151" y="98"/>
                    <a:pt x="160" y="94"/>
                    <a:pt x="167" y="88"/>
                  </a:cubicBezTo>
                  <a:cubicBezTo>
                    <a:pt x="171" y="92"/>
                    <a:pt x="171" y="92"/>
                    <a:pt x="171" y="92"/>
                  </a:cubicBezTo>
                  <a:cubicBezTo>
                    <a:pt x="171" y="93"/>
                    <a:pt x="172" y="93"/>
                    <a:pt x="173" y="93"/>
                  </a:cubicBezTo>
                  <a:cubicBezTo>
                    <a:pt x="174" y="93"/>
                    <a:pt x="175" y="93"/>
                    <a:pt x="175" y="92"/>
                  </a:cubicBezTo>
                  <a:cubicBezTo>
                    <a:pt x="176" y="91"/>
                    <a:pt x="176" y="89"/>
                    <a:pt x="175" y="88"/>
                  </a:cubicBezTo>
                  <a:cubicBezTo>
                    <a:pt x="171" y="84"/>
                    <a:pt x="171" y="84"/>
                    <a:pt x="171" y="84"/>
                  </a:cubicBezTo>
                  <a:cubicBezTo>
                    <a:pt x="178" y="77"/>
                    <a:pt x="182" y="68"/>
                    <a:pt x="182" y="58"/>
                  </a:cubicBezTo>
                  <a:cubicBezTo>
                    <a:pt x="189" y="58"/>
                    <a:pt x="189" y="58"/>
                    <a:pt x="189" y="58"/>
                  </a:cubicBezTo>
                  <a:cubicBezTo>
                    <a:pt x="191" y="58"/>
                    <a:pt x="192" y="56"/>
                    <a:pt x="192" y="54"/>
                  </a:cubicBezTo>
                  <a:cubicBezTo>
                    <a:pt x="192" y="53"/>
                    <a:pt x="191" y="51"/>
                    <a:pt x="189" y="51"/>
                  </a:cubicBezTo>
                  <a:close/>
                  <a:moveTo>
                    <a:pt x="61" y="80"/>
                  </a:moveTo>
                  <a:cubicBezTo>
                    <a:pt x="67" y="80"/>
                    <a:pt x="73" y="81"/>
                    <a:pt x="79" y="83"/>
                  </a:cubicBezTo>
                  <a:cubicBezTo>
                    <a:pt x="63" y="119"/>
                    <a:pt x="63" y="119"/>
                    <a:pt x="63" y="119"/>
                  </a:cubicBezTo>
                  <a:cubicBezTo>
                    <a:pt x="62" y="118"/>
                    <a:pt x="62" y="118"/>
                    <a:pt x="61" y="118"/>
                  </a:cubicBezTo>
                  <a:cubicBezTo>
                    <a:pt x="54" y="118"/>
                    <a:pt x="48" y="124"/>
                    <a:pt x="48" y="131"/>
                  </a:cubicBezTo>
                  <a:cubicBezTo>
                    <a:pt x="48" y="132"/>
                    <a:pt x="48" y="132"/>
                    <a:pt x="48" y="133"/>
                  </a:cubicBezTo>
                  <a:cubicBezTo>
                    <a:pt x="12" y="147"/>
                    <a:pt x="12" y="147"/>
                    <a:pt x="12" y="147"/>
                  </a:cubicBezTo>
                  <a:cubicBezTo>
                    <a:pt x="10" y="142"/>
                    <a:pt x="10" y="137"/>
                    <a:pt x="10" y="131"/>
                  </a:cubicBezTo>
                  <a:cubicBezTo>
                    <a:pt x="10" y="103"/>
                    <a:pt x="33" y="80"/>
                    <a:pt x="61" y="80"/>
                  </a:cubicBezTo>
                  <a:close/>
                  <a:moveTo>
                    <a:pt x="55" y="134"/>
                  </a:moveTo>
                  <a:cubicBezTo>
                    <a:pt x="55" y="134"/>
                    <a:pt x="55" y="134"/>
                    <a:pt x="55" y="134"/>
                  </a:cubicBezTo>
                  <a:cubicBezTo>
                    <a:pt x="55" y="133"/>
                    <a:pt x="55" y="133"/>
                    <a:pt x="55" y="133"/>
                  </a:cubicBezTo>
                  <a:cubicBezTo>
                    <a:pt x="55" y="133"/>
                    <a:pt x="54" y="132"/>
                    <a:pt x="54" y="131"/>
                  </a:cubicBezTo>
                  <a:cubicBezTo>
                    <a:pt x="54" y="128"/>
                    <a:pt x="57" y="125"/>
                    <a:pt x="61" y="125"/>
                  </a:cubicBezTo>
                  <a:cubicBezTo>
                    <a:pt x="62" y="125"/>
                    <a:pt x="63" y="125"/>
                    <a:pt x="63" y="125"/>
                  </a:cubicBezTo>
                  <a:cubicBezTo>
                    <a:pt x="63" y="125"/>
                    <a:pt x="63" y="125"/>
                    <a:pt x="63" y="125"/>
                  </a:cubicBezTo>
                  <a:cubicBezTo>
                    <a:pt x="63" y="125"/>
                    <a:pt x="63" y="125"/>
                    <a:pt x="63" y="125"/>
                  </a:cubicBezTo>
                  <a:cubicBezTo>
                    <a:pt x="66" y="126"/>
                    <a:pt x="67" y="129"/>
                    <a:pt x="67" y="131"/>
                  </a:cubicBezTo>
                  <a:cubicBezTo>
                    <a:pt x="67" y="135"/>
                    <a:pt x="64" y="138"/>
                    <a:pt x="61" y="138"/>
                  </a:cubicBezTo>
                  <a:cubicBezTo>
                    <a:pt x="58" y="138"/>
                    <a:pt x="56" y="136"/>
                    <a:pt x="55" y="134"/>
                  </a:cubicBezTo>
                  <a:close/>
                  <a:moveTo>
                    <a:pt x="14" y="153"/>
                  </a:moveTo>
                  <a:cubicBezTo>
                    <a:pt x="50" y="139"/>
                    <a:pt x="50" y="139"/>
                    <a:pt x="50" y="139"/>
                  </a:cubicBezTo>
                  <a:cubicBezTo>
                    <a:pt x="53" y="142"/>
                    <a:pt x="57" y="144"/>
                    <a:pt x="61" y="144"/>
                  </a:cubicBezTo>
                  <a:cubicBezTo>
                    <a:pt x="61" y="144"/>
                    <a:pt x="62" y="144"/>
                    <a:pt x="62" y="144"/>
                  </a:cubicBezTo>
                  <a:cubicBezTo>
                    <a:pt x="76" y="180"/>
                    <a:pt x="76" y="180"/>
                    <a:pt x="76" y="180"/>
                  </a:cubicBezTo>
                  <a:cubicBezTo>
                    <a:pt x="71" y="182"/>
                    <a:pt x="66" y="182"/>
                    <a:pt x="61" y="182"/>
                  </a:cubicBezTo>
                  <a:cubicBezTo>
                    <a:pt x="40" y="182"/>
                    <a:pt x="23" y="170"/>
                    <a:pt x="14" y="153"/>
                  </a:cubicBezTo>
                  <a:close/>
                  <a:moveTo>
                    <a:pt x="82" y="178"/>
                  </a:moveTo>
                  <a:cubicBezTo>
                    <a:pt x="68" y="142"/>
                    <a:pt x="68" y="142"/>
                    <a:pt x="68" y="142"/>
                  </a:cubicBezTo>
                  <a:cubicBezTo>
                    <a:pt x="71" y="139"/>
                    <a:pt x="74" y="135"/>
                    <a:pt x="74" y="131"/>
                  </a:cubicBezTo>
                  <a:cubicBezTo>
                    <a:pt x="74" y="127"/>
                    <a:pt x="72" y="124"/>
                    <a:pt x="69" y="121"/>
                  </a:cubicBezTo>
                  <a:cubicBezTo>
                    <a:pt x="84" y="86"/>
                    <a:pt x="84" y="86"/>
                    <a:pt x="84" y="86"/>
                  </a:cubicBezTo>
                  <a:cubicBezTo>
                    <a:pt x="101" y="94"/>
                    <a:pt x="112" y="112"/>
                    <a:pt x="112" y="131"/>
                  </a:cubicBezTo>
                  <a:cubicBezTo>
                    <a:pt x="112" y="152"/>
                    <a:pt x="100" y="169"/>
                    <a:pt x="82" y="178"/>
                  </a:cubicBezTo>
                  <a:close/>
                  <a:moveTo>
                    <a:pt x="138" y="93"/>
                  </a:moveTo>
                  <a:cubicBezTo>
                    <a:pt x="116" y="93"/>
                    <a:pt x="99" y="76"/>
                    <a:pt x="99" y="54"/>
                  </a:cubicBezTo>
                  <a:cubicBezTo>
                    <a:pt x="99" y="33"/>
                    <a:pt x="116" y="16"/>
                    <a:pt x="138" y="16"/>
                  </a:cubicBezTo>
                  <a:cubicBezTo>
                    <a:pt x="159" y="16"/>
                    <a:pt x="176" y="33"/>
                    <a:pt x="176" y="54"/>
                  </a:cubicBezTo>
                  <a:cubicBezTo>
                    <a:pt x="176" y="76"/>
                    <a:pt x="159" y="93"/>
                    <a:pt x="138" y="93"/>
                  </a:cubicBezTo>
                  <a:close/>
                  <a:moveTo>
                    <a:pt x="138" y="93"/>
                  </a:moveTo>
                  <a:cubicBezTo>
                    <a:pt x="138" y="93"/>
                    <a:pt x="138" y="93"/>
                    <a:pt x="138"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2" name="Freeform 26">
              <a:extLst>
                <a:ext uri="{FF2B5EF4-FFF2-40B4-BE49-F238E27FC236}">
                  <a16:creationId xmlns:a16="http://schemas.microsoft.com/office/drawing/2014/main" id="{1C0E8B3A-1622-9E41-84AC-D629E4FE254D}"/>
                </a:ext>
              </a:extLst>
            </p:cNvPr>
            <p:cNvSpPr>
              <a:spLocks noEditPoints="1"/>
            </p:cNvSpPr>
            <p:nvPr/>
          </p:nvSpPr>
          <p:spPr bwMode="auto">
            <a:xfrm>
              <a:off x="7843466" y="2537290"/>
              <a:ext cx="168098" cy="171600"/>
            </a:xfrm>
            <a:custGeom>
              <a:avLst/>
              <a:gdLst>
                <a:gd name="T0" fmla="*/ 13 w 25"/>
                <a:gd name="T1" fmla="*/ 0 h 25"/>
                <a:gd name="T2" fmla="*/ 0 w 25"/>
                <a:gd name="T3" fmla="*/ 12 h 25"/>
                <a:gd name="T4" fmla="*/ 13 w 25"/>
                <a:gd name="T5" fmla="*/ 25 h 25"/>
                <a:gd name="T6" fmla="*/ 25 w 25"/>
                <a:gd name="T7" fmla="*/ 12 h 25"/>
                <a:gd name="T8" fmla="*/ 13 w 25"/>
                <a:gd name="T9" fmla="*/ 0 h 25"/>
                <a:gd name="T10" fmla="*/ 13 w 25"/>
                <a:gd name="T11" fmla="*/ 19 h 25"/>
                <a:gd name="T12" fmla="*/ 6 w 25"/>
                <a:gd name="T13" fmla="*/ 12 h 25"/>
                <a:gd name="T14" fmla="*/ 13 w 25"/>
                <a:gd name="T15" fmla="*/ 6 h 25"/>
                <a:gd name="T16" fmla="*/ 19 w 25"/>
                <a:gd name="T17" fmla="*/ 12 h 25"/>
                <a:gd name="T18" fmla="*/ 13 w 25"/>
                <a:gd name="T19" fmla="*/ 19 h 25"/>
                <a:gd name="T20" fmla="*/ 13 w 25"/>
                <a:gd name="T21" fmla="*/ 19 h 25"/>
                <a:gd name="T22" fmla="*/ 13 w 25"/>
                <a:gd name="T23"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5">
                  <a:moveTo>
                    <a:pt x="13" y="0"/>
                  </a:moveTo>
                  <a:cubicBezTo>
                    <a:pt x="6" y="0"/>
                    <a:pt x="0" y="5"/>
                    <a:pt x="0" y="12"/>
                  </a:cubicBezTo>
                  <a:cubicBezTo>
                    <a:pt x="0" y="19"/>
                    <a:pt x="6" y="25"/>
                    <a:pt x="13" y="25"/>
                  </a:cubicBezTo>
                  <a:cubicBezTo>
                    <a:pt x="20" y="25"/>
                    <a:pt x="25" y="19"/>
                    <a:pt x="25" y="12"/>
                  </a:cubicBezTo>
                  <a:cubicBezTo>
                    <a:pt x="25" y="5"/>
                    <a:pt x="20" y="0"/>
                    <a:pt x="13" y="0"/>
                  </a:cubicBezTo>
                  <a:close/>
                  <a:moveTo>
                    <a:pt x="13" y="19"/>
                  </a:moveTo>
                  <a:cubicBezTo>
                    <a:pt x="9" y="19"/>
                    <a:pt x="6" y="16"/>
                    <a:pt x="6" y="12"/>
                  </a:cubicBezTo>
                  <a:cubicBezTo>
                    <a:pt x="6" y="9"/>
                    <a:pt x="9" y="6"/>
                    <a:pt x="13" y="6"/>
                  </a:cubicBezTo>
                  <a:cubicBezTo>
                    <a:pt x="16" y="6"/>
                    <a:pt x="19" y="9"/>
                    <a:pt x="19" y="12"/>
                  </a:cubicBezTo>
                  <a:cubicBezTo>
                    <a:pt x="19" y="16"/>
                    <a:pt x="16" y="19"/>
                    <a:pt x="13" y="19"/>
                  </a:cubicBezTo>
                  <a:close/>
                  <a:moveTo>
                    <a:pt x="13" y="19"/>
                  </a:moveTo>
                  <a:cubicBezTo>
                    <a:pt x="13" y="19"/>
                    <a:pt x="13" y="19"/>
                    <a:pt x="13"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3" name="Group 442">
            <a:extLst>
              <a:ext uri="{FF2B5EF4-FFF2-40B4-BE49-F238E27FC236}">
                <a16:creationId xmlns:a16="http://schemas.microsoft.com/office/drawing/2014/main" id="{C4947FBE-D843-C143-A03D-9D3784B3ED34}"/>
              </a:ext>
            </a:extLst>
          </p:cNvPr>
          <p:cNvGrpSpPr/>
          <p:nvPr/>
        </p:nvGrpSpPr>
        <p:grpSpPr>
          <a:xfrm>
            <a:off x="6273678" y="4786309"/>
            <a:ext cx="1219591" cy="815947"/>
            <a:chOff x="5390685" y="1388660"/>
            <a:chExt cx="938952" cy="628190"/>
          </a:xfrm>
        </p:grpSpPr>
        <p:sp>
          <p:nvSpPr>
            <p:cNvPr id="444" name="Freeform 5">
              <a:extLst>
                <a:ext uri="{FF2B5EF4-FFF2-40B4-BE49-F238E27FC236}">
                  <a16:creationId xmlns:a16="http://schemas.microsoft.com/office/drawing/2014/main" id="{A88E51AB-2620-4E47-980B-E7934579622A}"/>
                </a:ext>
              </a:extLst>
            </p:cNvPr>
            <p:cNvSpPr>
              <a:spLocks/>
            </p:cNvSpPr>
            <p:nvPr/>
          </p:nvSpPr>
          <p:spPr bwMode="auto">
            <a:xfrm>
              <a:off x="5428527" y="1425615"/>
              <a:ext cx="901110" cy="591235"/>
            </a:xfrm>
            <a:custGeom>
              <a:avLst/>
              <a:gdLst>
                <a:gd name="T0" fmla="*/ 1867 w 12865"/>
                <a:gd name="T1" fmla="*/ 3701 h 8457"/>
                <a:gd name="T2" fmla="*/ 1842 w 12865"/>
                <a:gd name="T3" fmla="*/ 3302 h 8457"/>
                <a:gd name="T4" fmla="*/ 3573 w 12865"/>
                <a:gd name="T5" fmla="*/ 561 h 8457"/>
                <a:gd name="T6" fmla="*/ 7037 w 12865"/>
                <a:gd name="T7" fmla="*/ 1072 h 8457"/>
                <a:gd name="T8" fmla="*/ 7989 w 12865"/>
                <a:gd name="T9" fmla="*/ 2522 h 8457"/>
                <a:gd name="T10" fmla="*/ 7989 w 12865"/>
                <a:gd name="T11" fmla="*/ 2522 h 8457"/>
                <a:gd name="T12" fmla="*/ 10662 w 12865"/>
                <a:gd name="T13" fmla="*/ 3634 h 8457"/>
                <a:gd name="T14" fmla="*/ 10658 w 12865"/>
                <a:gd name="T15" fmla="*/ 3660 h 8457"/>
                <a:gd name="T16" fmla="*/ 12865 w 12865"/>
                <a:gd name="T17" fmla="*/ 6058 h 8457"/>
                <a:gd name="T18" fmla="*/ 10596 w 12865"/>
                <a:gd name="T19" fmla="*/ 8457 h 8457"/>
                <a:gd name="T20" fmla="*/ 1660 w 12865"/>
                <a:gd name="T21" fmla="*/ 8448 h 8457"/>
                <a:gd name="T22" fmla="*/ 0 w 12865"/>
                <a:gd name="T23" fmla="*/ 6039 h 8457"/>
                <a:gd name="T24" fmla="*/ 1867 w 12865"/>
                <a:gd name="T25" fmla="*/ 3700 h 8457"/>
                <a:gd name="T26" fmla="*/ 1867 w 12865"/>
                <a:gd name="T27" fmla="*/ 3701 h 8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65" h="8457">
                  <a:moveTo>
                    <a:pt x="1867" y="3701"/>
                  </a:moveTo>
                  <a:cubicBezTo>
                    <a:pt x="1850" y="3570"/>
                    <a:pt x="1842" y="3437"/>
                    <a:pt x="1842" y="3302"/>
                  </a:cubicBezTo>
                  <a:cubicBezTo>
                    <a:pt x="1842" y="2151"/>
                    <a:pt x="2544" y="1066"/>
                    <a:pt x="3573" y="561"/>
                  </a:cubicBezTo>
                  <a:cubicBezTo>
                    <a:pt x="4714" y="0"/>
                    <a:pt x="6110" y="207"/>
                    <a:pt x="7037" y="1072"/>
                  </a:cubicBezTo>
                  <a:cubicBezTo>
                    <a:pt x="7466" y="1471"/>
                    <a:pt x="7781" y="1975"/>
                    <a:pt x="7989" y="2522"/>
                  </a:cubicBezTo>
                  <a:cubicBezTo>
                    <a:pt x="7989" y="2522"/>
                    <a:pt x="7989" y="2522"/>
                    <a:pt x="7989" y="2522"/>
                  </a:cubicBezTo>
                  <a:cubicBezTo>
                    <a:pt x="8563" y="1617"/>
                    <a:pt x="10784" y="1816"/>
                    <a:pt x="10662" y="3634"/>
                  </a:cubicBezTo>
                  <a:cubicBezTo>
                    <a:pt x="10658" y="3660"/>
                    <a:pt x="10658" y="3660"/>
                    <a:pt x="10658" y="3660"/>
                  </a:cubicBezTo>
                  <a:cubicBezTo>
                    <a:pt x="11457" y="3787"/>
                    <a:pt x="12865" y="4415"/>
                    <a:pt x="12865" y="6058"/>
                  </a:cubicBezTo>
                  <a:cubicBezTo>
                    <a:pt x="12865" y="7981"/>
                    <a:pt x="10596" y="8457"/>
                    <a:pt x="10596" y="8457"/>
                  </a:cubicBezTo>
                  <a:cubicBezTo>
                    <a:pt x="1660" y="8448"/>
                    <a:pt x="1660" y="8448"/>
                    <a:pt x="1660" y="8448"/>
                  </a:cubicBezTo>
                  <a:cubicBezTo>
                    <a:pt x="1660" y="8448"/>
                    <a:pt x="0" y="7825"/>
                    <a:pt x="0" y="6039"/>
                  </a:cubicBezTo>
                  <a:cubicBezTo>
                    <a:pt x="0" y="4634"/>
                    <a:pt x="989" y="3909"/>
                    <a:pt x="1867" y="3700"/>
                  </a:cubicBezTo>
                  <a:lnTo>
                    <a:pt x="1867" y="3701"/>
                  </a:lnTo>
                  <a:close/>
                </a:path>
              </a:pathLst>
            </a:custGeom>
            <a:solidFill>
              <a:srgbClr val="9F87AF">
                <a:alpha val="60000"/>
              </a:srgbClr>
            </a:solidFill>
            <a:ln w="22225">
              <a:noFill/>
            </a:ln>
          </p:spPr>
          <p:txBody>
            <a:bodyPr vert="horz" wrap="square" lIns="91440" tIns="45720" rIns="91440" bIns="45720" numCol="1" anchor="t" anchorCtr="0" compatLnSpc="1">
              <a:prstTxWarp prst="textNoShape">
                <a:avLst/>
              </a:prstTxWarp>
            </a:bodyPr>
            <a:lstStyle/>
            <a:p>
              <a:endParaRPr lang="en-US" dirty="0"/>
            </a:p>
          </p:txBody>
        </p:sp>
        <p:sp>
          <p:nvSpPr>
            <p:cNvPr id="445" name="Freeform 5">
              <a:extLst>
                <a:ext uri="{FF2B5EF4-FFF2-40B4-BE49-F238E27FC236}">
                  <a16:creationId xmlns:a16="http://schemas.microsoft.com/office/drawing/2014/main" id="{3D840946-5CD5-7E44-AF7F-1BC9AD034B7C}"/>
                </a:ext>
              </a:extLst>
            </p:cNvPr>
            <p:cNvSpPr>
              <a:spLocks/>
            </p:cNvSpPr>
            <p:nvPr/>
          </p:nvSpPr>
          <p:spPr bwMode="auto">
            <a:xfrm>
              <a:off x="5390685" y="1388660"/>
              <a:ext cx="901110" cy="591235"/>
            </a:xfrm>
            <a:custGeom>
              <a:avLst/>
              <a:gdLst>
                <a:gd name="T0" fmla="*/ 1867 w 12865"/>
                <a:gd name="T1" fmla="*/ 3701 h 8457"/>
                <a:gd name="T2" fmla="*/ 1842 w 12865"/>
                <a:gd name="T3" fmla="*/ 3302 h 8457"/>
                <a:gd name="T4" fmla="*/ 3573 w 12865"/>
                <a:gd name="T5" fmla="*/ 561 h 8457"/>
                <a:gd name="T6" fmla="*/ 7037 w 12865"/>
                <a:gd name="T7" fmla="*/ 1072 h 8457"/>
                <a:gd name="T8" fmla="*/ 7989 w 12865"/>
                <a:gd name="T9" fmla="*/ 2522 h 8457"/>
                <a:gd name="T10" fmla="*/ 7989 w 12865"/>
                <a:gd name="T11" fmla="*/ 2522 h 8457"/>
                <a:gd name="T12" fmla="*/ 10662 w 12865"/>
                <a:gd name="T13" fmla="*/ 3634 h 8457"/>
                <a:gd name="T14" fmla="*/ 10658 w 12865"/>
                <a:gd name="T15" fmla="*/ 3660 h 8457"/>
                <a:gd name="T16" fmla="*/ 12865 w 12865"/>
                <a:gd name="T17" fmla="*/ 6058 h 8457"/>
                <a:gd name="T18" fmla="*/ 10596 w 12865"/>
                <a:gd name="T19" fmla="*/ 8457 h 8457"/>
                <a:gd name="T20" fmla="*/ 1660 w 12865"/>
                <a:gd name="T21" fmla="*/ 8448 h 8457"/>
                <a:gd name="T22" fmla="*/ 0 w 12865"/>
                <a:gd name="T23" fmla="*/ 6039 h 8457"/>
                <a:gd name="T24" fmla="*/ 1867 w 12865"/>
                <a:gd name="T25" fmla="*/ 3700 h 8457"/>
                <a:gd name="T26" fmla="*/ 1867 w 12865"/>
                <a:gd name="T27" fmla="*/ 3701 h 8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65" h="8457">
                  <a:moveTo>
                    <a:pt x="1867" y="3701"/>
                  </a:moveTo>
                  <a:cubicBezTo>
                    <a:pt x="1850" y="3570"/>
                    <a:pt x="1842" y="3437"/>
                    <a:pt x="1842" y="3302"/>
                  </a:cubicBezTo>
                  <a:cubicBezTo>
                    <a:pt x="1842" y="2151"/>
                    <a:pt x="2544" y="1066"/>
                    <a:pt x="3573" y="561"/>
                  </a:cubicBezTo>
                  <a:cubicBezTo>
                    <a:pt x="4714" y="0"/>
                    <a:pt x="6110" y="207"/>
                    <a:pt x="7037" y="1072"/>
                  </a:cubicBezTo>
                  <a:cubicBezTo>
                    <a:pt x="7466" y="1471"/>
                    <a:pt x="7781" y="1975"/>
                    <a:pt x="7989" y="2522"/>
                  </a:cubicBezTo>
                  <a:cubicBezTo>
                    <a:pt x="7989" y="2522"/>
                    <a:pt x="7989" y="2522"/>
                    <a:pt x="7989" y="2522"/>
                  </a:cubicBezTo>
                  <a:cubicBezTo>
                    <a:pt x="8563" y="1617"/>
                    <a:pt x="10784" y="1816"/>
                    <a:pt x="10662" y="3634"/>
                  </a:cubicBezTo>
                  <a:cubicBezTo>
                    <a:pt x="10658" y="3660"/>
                    <a:pt x="10658" y="3660"/>
                    <a:pt x="10658" y="3660"/>
                  </a:cubicBezTo>
                  <a:cubicBezTo>
                    <a:pt x="11457" y="3787"/>
                    <a:pt x="12865" y="4415"/>
                    <a:pt x="12865" y="6058"/>
                  </a:cubicBezTo>
                  <a:cubicBezTo>
                    <a:pt x="12865" y="7981"/>
                    <a:pt x="10596" y="8457"/>
                    <a:pt x="10596" y="8457"/>
                  </a:cubicBezTo>
                  <a:cubicBezTo>
                    <a:pt x="1660" y="8448"/>
                    <a:pt x="1660" y="8448"/>
                    <a:pt x="1660" y="8448"/>
                  </a:cubicBezTo>
                  <a:cubicBezTo>
                    <a:pt x="1660" y="8448"/>
                    <a:pt x="0" y="7825"/>
                    <a:pt x="0" y="6039"/>
                  </a:cubicBezTo>
                  <a:cubicBezTo>
                    <a:pt x="0" y="4634"/>
                    <a:pt x="989" y="3909"/>
                    <a:pt x="1867" y="3700"/>
                  </a:cubicBezTo>
                  <a:lnTo>
                    <a:pt x="1867" y="3701"/>
                  </a:lnTo>
                  <a:close/>
                </a:path>
              </a:pathLst>
            </a:custGeom>
            <a:noFill/>
            <a:ln w="22225">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46" name="Freeform 5">
            <a:extLst>
              <a:ext uri="{FF2B5EF4-FFF2-40B4-BE49-F238E27FC236}">
                <a16:creationId xmlns:a16="http://schemas.microsoft.com/office/drawing/2014/main" id="{140E821B-76BB-3F4B-9D19-47E86E940044}"/>
              </a:ext>
            </a:extLst>
          </p:cNvPr>
          <p:cNvSpPr>
            <a:spLocks/>
          </p:cNvSpPr>
          <p:nvPr/>
        </p:nvSpPr>
        <p:spPr bwMode="auto">
          <a:xfrm flipH="1">
            <a:off x="10300063" y="1817865"/>
            <a:ext cx="694411" cy="455615"/>
          </a:xfrm>
          <a:custGeom>
            <a:avLst/>
            <a:gdLst>
              <a:gd name="T0" fmla="*/ 1867 w 12865"/>
              <a:gd name="T1" fmla="*/ 3701 h 8457"/>
              <a:gd name="T2" fmla="*/ 1842 w 12865"/>
              <a:gd name="T3" fmla="*/ 3302 h 8457"/>
              <a:gd name="T4" fmla="*/ 3573 w 12865"/>
              <a:gd name="T5" fmla="*/ 561 h 8457"/>
              <a:gd name="T6" fmla="*/ 7037 w 12865"/>
              <a:gd name="T7" fmla="*/ 1072 h 8457"/>
              <a:gd name="T8" fmla="*/ 7989 w 12865"/>
              <a:gd name="T9" fmla="*/ 2522 h 8457"/>
              <a:gd name="T10" fmla="*/ 7989 w 12865"/>
              <a:gd name="T11" fmla="*/ 2522 h 8457"/>
              <a:gd name="T12" fmla="*/ 10662 w 12865"/>
              <a:gd name="T13" fmla="*/ 3634 h 8457"/>
              <a:gd name="T14" fmla="*/ 10658 w 12865"/>
              <a:gd name="T15" fmla="*/ 3660 h 8457"/>
              <a:gd name="T16" fmla="*/ 12865 w 12865"/>
              <a:gd name="T17" fmla="*/ 6058 h 8457"/>
              <a:gd name="T18" fmla="*/ 10596 w 12865"/>
              <a:gd name="T19" fmla="*/ 8457 h 8457"/>
              <a:gd name="T20" fmla="*/ 1660 w 12865"/>
              <a:gd name="T21" fmla="*/ 8448 h 8457"/>
              <a:gd name="T22" fmla="*/ 0 w 12865"/>
              <a:gd name="T23" fmla="*/ 6039 h 8457"/>
              <a:gd name="T24" fmla="*/ 1867 w 12865"/>
              <a:gd name="T25" fmla="*/ 3700 h 8457"/>
              <a:gd name="T26" fmla="*/ 1867 w 12865"/>
              <a:gd name="T27" fmla="*/ 3701 h 8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65" h="8457">
                <a:moveTo>
                  <a:pt x="1867" y="3701"/>
                </a:moveTo>
                <a:cubicBezTo>
                  <a:pt x="1850" y="3570"/>
                  <a:pt x="1842" y="3437"/>
                  <a:pt x="1842" y="3302"/>
                </a:cubicBezTo>
                <a:cubicBezTo>
                  <a:pt x="1842" y="2151"/>
                  <a:pt x="2544" y="1066"/>
                  <a:pt x="3573" y="561"/>
                </a:cubicBezTo>
                <a:cubicBezTo>
                  <a:pt x="4714" y="0"/>
                  <a:pt x="6110" y="207"/>
                  <a:pt x="7037" y="1072"/>
                </a:cubicBezTo>
                <a:cubicBezTo>
                  <a:pt x="7466" y="1471"/>
                  <a:pt x="7781" y="1975"/>
                  <a:pt x="7989" y="2522"/>
                </a:cubicBezTo>
                <a:cubicBezTo>
                  <a:pt x="7989" y="2522"/>
                  <a:pt x="7989" y="2522"/>
                  <a:pt x="7989" y="2522"/>
                </a:cubicBezTo>
                <a:cubicBezTo>
                  <a:pt x="8563" y="1617"/>
                  <a:pt x="10784" y="1816"/>
                  <a:pt x="10662" y="3634"/>
                </a:cubicBezTo>
                <a:cubicBezTo>
                  <a:pt x="10658" y="3660"/>
                  <a:pt x="10658" y="3660"/>
                  <a:pt x="10658" y="3660"/>
                </a:cubicBezTo>
                <a:cubicBezTo>
                  <a:pt x="11457" y="3787"/>
                  <a:pt x="12865" y="4415"/>
                  <a:pt x="12865" y="6058"/>
                </a:cubicBezTo>
                <a:cubicBezTo>
                  <a:pt x="12865" y="7981"/>
                  <a:pt x="10596" y="8457"/>
                  <a:pt x="10596" y="8457"/>
                </a:cubicBezTo>
                <a:cubicBezTo>
                  <a:pt x="1660" y="8448"/>
                  <a:pt x="1660" y="8448"/>
                  <a:pt x="1660" y="8448"/>
                </a:cubicBezTo>
                <a:cubicBezTo>
                  <a:pt x="1660" y="8448"/>
                  <a:pt x="0" y="7825"/>
                  <a:pt x="0" y="6039"/>
                </a:cubicBezTo>
                <a:cubicBezTo>
                  <a:pt x="0" y="4634"/>
                  <a:pt x="989" y="3909"/>
                  <a:pt x="1867" y="3700"/>
                </a:cubicBezTo>
                <a:lnTo>
                  <a:pt x="1867" y="3701"/>
                </a:lnTo>
                <a:close/>
              </a:path>
            </a:pathLst>
          </a:custGeom>
          <a:noFill/>
          <a:ln w="22225">
            <a:solidFill>
              <a:schemeClr val="tx1"/>
            </a:solidFill>
          </a:ln>
        </p:spPr>
        <p:txBody>
          <a:bodyPr vert="horz" wrap="square" lIns="91440" tIns="45720" rIns="91440" bIns="45720" numCol="1" anchor="t" anchorCtr="0" compatLnSpc="1">
            <a:prstTxWarp prst="textNoShape">
              <a:avLst/>
            </a:prstTxWarp>
          </a:bodyPr>
          <a:lstStyle/>
          <a:p>
            <a:endParaRPr lang="en-US"/>
          </a:p>
        </p:txBody>
      </p:sp>
      <p:grpSp>
        <p:nvGrpSpPr>
          <p:cNvPr id="447" name="Group 446">
            <a:extLst>
              <a:ext uri="{FF2B5EF4-FFF2-40B4-BE49-F238E27FC236}">
                <a16:creationId xmlns:a16="http://schemas.microsoft.com/office/drawing/2014/main" id="{17F70050-B272-9945-9553-DBAA70917F8E}"/>
              </a:ext>
            </a:extLst>
          </p:cNvPr>
          <p:cNvGrpSpPr/>
          <p:nvPr/>
        </p:nvGrpSpPr>
        <p:grpSpPr>
          <a:xfrm>
            <a:off x="5938355" y="1376827"/>
            <a:ext cx="1017444" cy="981877"/>
            <a:chOff x="7734956" y="1706271"/>
            <a:chExt cx="822059" cy="793322"/>
          </a:xfrm>
        </p:grpSpPr>
        <p:grpSp>
          <p:nvGrpSpPr>
            <p:cNvPr id="448" name="Group 22">
              <a:extLst>
                <a:ext uri="{FF2B5EF4-FFF2-40B4-BE49-F238E27FC236}">
                  <a16:creationId xmlns:a16="http://schemas.microsoft.com/office/drawing/2014/main" id="{581A7D55-0621-4D44-8116-EE03960B74F7}"/>
                </a:ext>
              </a:extLst>
            </p:cNvPr>
            <p:cNvGrpSpPr>
              <a:grpSpLocks noChangeAspect="1"/>
            </p:cNvGrpSpPr>
            <p:nvPr/>
          </p:nvGrpSpPr>
          <p:grpSpPr bwMode="auto">
            <a:xfrm>
              <a:off x="7734956" y="1706271"/>
              <a:ext cx="822059" cy="793322"/>
              <a:chOff x="0" y="-5"/>
              <a:chExt cx="801" cy="773"/>
            </a:xfrm>
            <a:solidFill>
              <a:srgbClr val="C5B7CF"/>
            </a:solidFill>
          </p:grpSpPr>
          <p:sp>
            <p:nvSpPr>
              <p:cNvPr id="450" name="Freeform 23">
                <a:extLst>
                  <a:ext uri="{FF2B5EF4-FFF2-40B4-BE49-F238E27FC236}">
                    <a16:creationId xmlns:a16="http://schemas.microsoft.com/office/drawing/2014/main" id="{B7B6F6F2-D55D-2541-9A87-777F3F5623F3}"/>
                  </a:ext>
                </a:extLst>
              </p:cNvPr>
              <p:cNvSpPr>
                <a:spLocks/>
              </p:cNvSpPr>
              <p:nvPr/>
            </p:nvSpPr>
            <p:spPr bwMode="auto">
              <a:xfrm>
                <a:off x="462" y="66"/>
                <a:ext cx="21" cy="33"/>
              </a:xfrm>
              <a:custGeom>
                <a:avLst/>
                <a:gdLst>
                  <a:gd name="T0" fmla="*/ 2 w 21"/>
                  <a:gd name="T1" fmla="*/ 10 h 33"/>
                  <a:gd name="T2" fmla="*/ 0 w 21"/>
                  <a:gd name="T3" fmla="*/ 12 h 33"/>
                  <a:gd name="T4" fmla="*/ 10 w 21"/>
                  <a:gd name="T5" fmla="*/ 33 h 33"/>
                  <a:gd name="T6" fmla="*/ 13 w 21"/>
                  <a:gd name="T7" fmla="*/ 33 h 33"/>
                  <a:gd name="T8" fmla="*/ 21 w 21"/>
                  <a:gd name="T9" fmla="*/ 33 h 33"/>
                  <a:gd name="T10" fmla="*/ 8 w 21"/>
                  <a:gd name="T11" fmla="*/ 0 h 33"/>
                  <a:gd name="T12" fmla="*/ 2 w 21"/>
                  <a:gd name="T13" fmla="*/ 10 h 33"/>
                </a:gdLst>
                <a:ahLst/>
                <a:cxnLst>
                  <a:cxn ang="0">
                    <a:pos x="T0" y="T1"/>
                  </a:cxn>
                  <a:cxn ang="0">
                    <a:pos x="T2" y="T3"/>
                  </a:cxn>
                  <a:cxn ang="0">
                    <a:pos x="T4" y="T5"/>
                  </a:cxn>
                  <a:cxn ang="0">
                    <a:pos x="T6" y="T7"/>
                  </a:cxn>
                  <a:cxn ang="0">
                    <a:pos x="T8" y="T9"/>
                  </a:cxn>
                  <a:cxn ang="0">
                    <a:pos x="T10" y="T11"/>
                  </a:cxn>
                  <a:cxn ang="0">
                    <a:pos x="T12" y="T13"/>
                  </a:cxn>
                </a:cxnLst>
                <a:rect l="0" t="0" r="r" b="b"/>
                <a:pathLst>
                  <a:path w="21" h="33">
                    <a:moveTo>
                      <a:pt x="2" y="10"/>
                    </a:moveTo>
                    <a:lnTo>
                      <a:pt x="0" y="12"/>
                    </a:lnTo>
                    <a:lnTo>
                      <a:pt x="10" y="33"/>
                    </a:lnTo>
                    <a:lnTo>
                      <a:pt x="13" y="33"/>
                    </a:lnTo>
                    <a:lnTo>
                      <a:pt x="21" y="33"/>
                    </a:lnTo>
                    <a:lnTo>
                      <a:pt x="8" y="0"/>
                    </a:lnTo>
                    <a:lnTo>
                      <a:pt x="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Freeform 24">
                <a:extLst>
                  <a:ext uri="{FF2B5EF4-FFF2-40B4-BE49-F238E27FC236}">
                    <a16:creationId xmlns:a16="http://schemas.microsoft.com/office/drawing/2014/main" id="{7267FE2D-45C1-464A-8DE5-30A9D91B5E07}"/>
                  </a:ext>
                </a:extLst>
              </p:cNvPr>
              <p:cNvSpPr>
                <a:spLocks/>
              </p:cNvSpPr>
              <p:nvPr/>
            </p:nvSpPr>
            <p:spPr bwMode="auto">
              <a:xfrm>
                <a:off x="385" y="362"/>
                <a:ext cx="52" cy="68"/>
              </a:xfrm>
              <a:custGeom>
                <a:avLst/>
                <a:gdLst>
                  <a:gd name="T0" fmla="*/ 22 w 27"/>
                  <a:gd name="T1" fmla="*/ 2 h 35"/>
                  <a:gd name="T2" fmla="*/ 20 w 27"/>
                  <a:gd name="T3" fmla="*/ 0 h 35"/>
                  <a:gd name="T4" fmla="*/ 0 w 27"/>
                  <a:gd name="T5" fmla="*/ 29 h 35"/>
                  <a:gd name="T6" fmla="*/ 2 w 27"/>
                  <a:gd name="T7" fmla="*/ 31 h 35"/>
                  <a:gd name="T8" fmla="*/ 3 w 27"/>
                  <a:gd name="T9" fmla="*/ 32 h 35"/>
                  <a:gd name="T10" fmla="*/ 5 w 27"/>
                  <a:gd name="T11" fmla="*/ 35 h 35"/>
                  <a:gd name="T12" fmla="*/ 27 w 27"/>
                  <a:gd name="T13" fmla="*/ 4 h 35"/>
                  <a:gd name="T14" fmla="*/ 24 w 27"/>
                  <a:gd name="T15" fmla="*/ 3 h 35"/>
                  <a:gd name="T16" fmla="*/ 22 w 27"/>
                  <a:gd name="T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22" y="2"/>
                    </a:moveTo>
                    <a:cubicBezTo>
                      <a:pt x="20" y="0"/>
                      <a:pt x="20" y="0"/>
                      <a:pt x="20" y="0"/>
                    </a:cubicBezTo>
                    <a:cubicBezTo>
                      <a:pt x="0" y="29"/>
                      <a:pt x="0" y="29"/>
                      <a:pt x="0" y="29"/>
                    </a:cubicBezTo>
                    <a:cubicBezTo>
                      <a:pt x="2" y="31"/>
                      <a:pt x="2" y="31"/>
                      <a:pt x="2" y="31"/>
                    </a:cubicBezTo>
                    <a:cubicBezTo>
                      <a:pt x="2" y="31"/>
                      <a:pt x="3" y="32"/>
                      <a:pt x="3" y="32"/>
                    </a:cubicBezTo>
                    <a:cubicBezTo>
                      <a:pt x="5" y="35"/>
                      <a:pt x="5" y="35"/>
                      <a:pt x="5" y="35"/>
                    </a:cubicBezTo>
                    <a:cubicBezTo>
                      <a:pt x="27" y="4"/>
                      <a:pt x="27" y="4"/>
                      <a:pt x="27" y="4"/>
                    </a:cubicBezTo>
                    <a:cubicBezTo>
                      <a:pt x="24" y="3"/>
                      <a:pt x="24" y="3"/>
                      <a:pt x="24" y="3"/>
                    </a:cubicBezTo>
                    <a:cubicBezTo>
                      <a:pt x="23" y="2"/>
                      <a:pt x="23" y="2"/>
                      <a:pt x="2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Freeform 25">
                <a:extLst>
                  <a:ext uri="{FF2B5EF4-FFF2-40B4-BE49-F238E27FC236}">
                    <a16:creationId xmlns:a16="http://schemas.microsoft.com/office/drawing/2014/main" id="{154F544C-1DBC-B34A-92B1-150CB2F75BA4}"/>
                  </a:ext>
                </a:extLst>
              </p:cNvPr>
              <p:cNvSpPr>
                <a:spLocks/>
              </p:cNvSpPr>
              <p:nvPr/>
            </p:nvSpPr>
            <p:spPr bwMode="auto">
              <a:xfrm>
                <a:off x="265" y="180"/>
                <a:ext cx="90" cy="23"/>
              </a:xfrm>
              <a:custGeom>
                <a:avLst/>
                <a:gdLst>
                  <a:gd name="T0" fmla="*/ 1 w 47"/>
                  <a:gd name="T1" fmla="*/ 4 h 12"/>
                  <a:gd name="T2" fmla="*/ 2 w 47"/>
                  <a:gd name="T3" fmla="*/ 7 h 12"/>
                  <a:gd name="T4" fmla="*/ 2 w 47"/>
                  <a:gd name="T5" fmla="*/ 9 h 12"/>
                  <a:gd name="T6" fmla="*/ 43 w 47"/>
                  <a:gd name="T7" fmla="*/ 12 h 12"/>
                  <a:gd name="T8" fmla="*/ 44 w 47"/>
                  <a:gd name="T9" fmla="*/ 9 h 12"/>
                  <a:gd name="T10" fmla="*/ 45 w 47"/>
                  <a:gd name="T11" fmla="*/ 7 h 12"/>
                  <a:gd name="T12" fmla="*/ 47 w 47"/>
                  <a:gd name="T13" fmla="*/ 3 h 12"/>
                  <a:gd name="T14" fmla="*/ 0 w 47"/>
                  <a:gd name="T15" fmla="*/ 0 h 12"/>
                  <a:gd name="T16" fmla="*/ 1 w 47"/>
                  <a:gd name="T1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2">
                    <a:moveTo>
                      <a:pt x="1" y="4"/>
                    </a:moveTo>
                    <a:cubicBezTo>
                      <a:pt x="1" y="5"/>
                      <a:pt x="2" y="6"/>
                      <a:pt x="2" y="7"/>
                    </a:cubicBezTo>
                    <a:cubicBezTo>
                      <a:pt x="2" y="9"/>
                      <a:pt x="2" y="9"/>
                      <a:pt x="2" y="9"/>
                    </a:cubicBezTo>
                    <a:cubicBezTo>
                      <a:pt x="43" y="12"/>
                      <a:pt x="43" y="12"/>
                      <a:pt x="43" y="12"/>
                    </a:cubicBezTo>
                    <a:cubicBezTo>
                      <a:pt x="44" y="9"/>
                      <a:pt x="44" y="9"/>
                      <a:pt x="44" y="9"/>
                    </a:cubicBezTo>
                    <a:cubicBezTo>
                      <a:pt x="44" y="8"/>
                      <a:pt x="45" y="7"/>
                      <a:pt x="45" y="7"/>
                    </a:cubicBezTo>
                    <a:cubicBezTo>
                      <a:pt x="47" y="3"/>
                      <a:pt x="47" y="3"/>
                      <a:pt x="47" y="3"/>
                    </a:cubicBezTo>
                    <a:cubicBezTo>
                      <a:pt x="0" y="0"/>
                      <a:pt x="0" y="0"/>
                      <a:pt x="0" y="0"/>
                    </a:cubicBez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Freeform 26">
                <a:extLst>
                  <a:ext uri="{FF2B5EF4-FFF2-40B4-BE49-F238E27FC236}">
                    <a16:creationId xmlns:a16="http://schemas.microsoft.com/office/drawing/2014/main" id="{BE25D4B3-6CEB-1C44-8CCC-A92787D1395E}"/>
                  </a:ext>
                </a:extLst>
              </p:cNvPr>
              <p:cNvSpPr>
                <a:spLocks/>
              </p:cNvSpPr>
              <p:nvPr/>
            </p:nvSpPr>
            <p:spPr bwMode="auto">
              <a:xfrm>
                <a:off x="223" y="59"/>
                <a:ext cx="55" cy="44"/>
              </a:xfrm>
              <a:custGeom>
                <a:avLst/>
                <a:gdLst>
                  <a:gd name="T0" fmla="*/ 26 w 29"/>
                  <a:gd name="T1" fmla="*/ 3 h 23"/>
                  <a:gd name="T2" fmla="*/ 24 w 29"/>
                  <a:gd name="T3" fmla="*/ 0 h 23"/>
                  <a:gd name="T4" fmla="*/ 0 w 29"/>
                  <a:gd name="T5" fmla="*/ 17 h 23"/>
                  <a:gd name="T6" fmla="*/ 2 w 29"/>
                  <a:gd name="T7" fmla="*/ 19 h 23"/>
                  <a:gd name="T8" fmla="*/ 2 w 29"/>
                  <a:gd name="T9" fmla="*/ 20 h 23"/>
                  <a:gd name="T10" fmla="*/ 4 w 29"/>
                  <a:gd name="T11" fmla="*/ 23 h 23"/>
                  <a:gd name="T12" fmla="*/ 29 w 29"/>
                  <a:gd name="T13" fmla="*/ 6 h 23"/>
                  <a:gd name="T14" fmla="*/ 27 w 29"/>
                  <a:gd name="T15" fmla="*/ 3 h 23"/>
                  <a:gd name="T16" fmla="*/ 26 w 29"/>
                  <a:gd name="T1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3">
                    <a:moveTo>
                      <a:pt x="26" y="3"/>
                    </a:moveTo>
                    <a:cubicBezTo>
                      <a:pt x="24" y="0"/>
                      <a:pt x="24" y="0"/>
                      <a:pt x="24" y="0"/>
                    </a:cubicBezTo>
                    <a:cubicBezTo>
                      <a:pt x="0" y="17"/>
                      <a:pt x="0" y="17"/>
                      <a:pt x="0" y="17"/>
                    </a:cubicBezTo>
                    <a:cubicBezTo>
                      <a:pt x="2" y="19"/>
                      <a:pt x="2" y="19"/>
                      <a:pt x="2" y="19"/>
                    </a:cubicBezTo>
                    <a:cubicBezTo>
                      <a:pt x="2" y="19"/>
                      <a:pt x="2" y="20"/>
                      <a:pt x="2" y="20"/>
                    </a:cubicBezTo>
                    <a:cubicBezTo>
                      <a:pt x="4" y="23"/>
                      <a:pt x="4" y="23"/>
                      <a:pt x="4" y="23"/>
                    </a:cubicBezTo>
                    <a:cubicBezTo>
                      <a:pt x="29" y="6"/>
                      <a:pt x="29" y="6"/>
                      <a:pt x="29" y="6"/>
                    </a:cubicBezTo>
                    <a:cubicBezTo>
                      <a:pt x="27" y="3"/>
                      <a:pt x="27" y="3"/>
                      <a:pt x="27" y="3"/>
                    </a:cubicBezTo>
                    <a:cubicBezTo>
                      <a:pt x="27" y="3"/>
                      <a:pt x="26" y="3"/>
                      <a:pt x="2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Freeform 27">
                <a:extLst>
                  <a:ext uri="{FF2B5EF4-FFF2-40B4-BE49-F238E27FC236}">
                    <a16:creationId xmlns:a16="http://schemas.microsoft.com/office/drawing/2014/main" id="{BA53D095-91CD-4D47-AB0A-00ECF46BC2E9}"/>
                  </a:ext>
                </a:extLst>
              </p:cNvPr>
              <p:cNvSpPr>
                <a:spLocks/>
              </p:cNvSpPr>
              <p:nvPr/>
            </p:nvSpPr>
            <p:spPr bwMode="auto">
              <a:xfrm>
                <a:off x="175" y="326"/>
                <a:ext cx="49" cy="84"/>
              </a:xfrm>
              <a:custGeom>
                <a:avLst/>
                <a:gdLst>
                  <a:gd name="T0" fmla="*/ 4 w 26"/>
                  <a:gd name="T1" fmla="*/ 2 h 44"/>
                  <a:gd name="T2" fmla="*/ 2 w 26"/>
                  <a:gd name="T3" fmla="*/ 4 h 44"/>
                  <a:gd name="T4" fmla="*/ 0 w 26"/>
                  <a:gd name="T5" fmla="*/ 5 h 44"/>
                  <a:gd name="T6" fmla="*/ 17 w 26"/>
                  <a:gd name="T7" fmla="*/ 44 h 44"/>
                  <a:gd name="T8" fmla="*/ 19 w 26"/>
                  <a:gd name="T9" fmla="*/ 43 h 44"/>
                  <a:gd name="T10" fmla="*/ 22 w 26"/>
                  <a:gd name="T11" fmla="*/ 43 h 44"/>
                  <a:gd name="T12" fmla="*/ 26 w 26"/>
                  <a:gd name="T13" fmla="*/ 42 h 44"/>
                  <a:gd name="T14" fmla="*/ 7 w 26"/>
                  <a:gd name="T15" fmla="*/ 0 h 44"/>
                  <a:gd name="T16" fmla="*/ 4 w 26"/>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4">
                    <a:moveTo>
                      <a:pt x="4" y="2"/>
                    </a:moveTo>
                    <a:cubicBezTo>
                      <a:pt x="4" y="3"/>
                      <a:pt x="3" y="3"/>
                      <a:pt x="2" y="4"/>
                    </a:cubicBezTo>
                    <a:cubicBezTo>
                      <a:pt x="0" y="5"/>
                      <a:pt x="0" y="5"/>
                      <a:pt x="0" y="5"/>
                    </a:cubicBezTo>
                    <a:cubicBezTo>
                      <a:pt x="17" y="44"/>
                      <a:pt x="17" y="44"/>
                      <a:pt x="17" y="44"/>
                    </a:cubicBezTo>
                    <a:cubicBezTo>
                      <a:pt x="19" y="43"/>
                      <a:pt x="19" y="43"/>
                      <a:pt x="19" y="43"/>
                    </a:cubicBezTo>
                    <a:cubicBezTo>
                      <a:pt x="20" y="43"/>
                      <a:pt x="21" y="43"/>
                      <a:pt x="22" y="43"/>
                    </a:cubicBezTo>
                    <a:cubicBezTo>
                      <a:pt x="26" y="42"/>
                      <a:pt x="26" y="42"/>
                      <a:pt x="26" y="42"/>
                    </a:cubicBezTo>
                    <a:cubicBezTo>
                      <a:pt x="7" y="0"/>
                      <a:pt x="7" y="0"/>
                      <a:pt x="7" y="0"/>
                    </a:cubicBezTo>
                    <a:lnTo>
                      <a:pt x="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Freeform 28">
                <a:extLst>
                  <a:ext uri="{FF2B5EF4-FFF2-40B4-BE49-F238E27FC236}">
                    <a16:creationId xmlns:a16="http://schemas.microsoft.com/office/drawing/2014/main" id="{FE227FB0-80AC-5B49-8891-AFD2D44F1754}"/>
                  </a:ext>
                </a:extLst>
              </p:cNvPr>
              <p:cNvSpPr>
                <a:spLocks/>
              </p:cNvSpPr>
              <p:nvPr/>
            </p:nvSpPr>
            <p:spPr bwMode="auto">
              <a:xfrm>
                <a:off x="175" y="630"/>
                <a:ext cx="84" cy="65"/>
              </a:xfrm>
              <a:custGeom>
                <a:avLst/>
                <a:gdLst>
                  <a:gd name="T0" fmla="*/ 2 w 44"/>
                  <a:gd name="T1" fmla="*/ 4 h 34"/>
                  <a:gd name="T2" fmla="*/ 1 w 44"/>
                  <a:gd name="T3" fmla="*/ 7 h 34"/>
                  <a:gd name="T4" fmla="*/ 0 w 44"/>
                  <a:gd name="T5" fmla="*/ 9 h 34"/>
                  <a:gd name="T6" fmla="*/ 35 w 44"/>
                  <a:gd name="T7" fmla="*/ 34 h 34"/>
                  <a:gd name="T8" fmla="*/ 37 w 44"/>
                  <a:gd name="T9" fmla="*/ 32 h 34"/>
                  <a:gd name="T10" fmla="*/ 39 w 44"/>
                  <a:gd name="T11" fmla="*/ 31 h 34"/>
                  <a:gd name="T12" fmla="*/ 44 w 44"/>
                  <a:gd name="T13" fmla="*/ 28 h 34"/>
                  <a:gd name="T14" fmla="*/ 3 w 44"/>
                  <a:gd name="T15" fmla="*/ 0 h 34"/>
                  <a:gd name="T16" fmla="*/ 2 w 44"/>
                  <a:gd name="T17"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4"/>
                    </a:moveTo>
                    <a:cubicBezTo>
                      <a:pt x="2" y="5"/>
                      <a:pt x="1" y="6"/>
                      <a:pt x="1" y="7"/>
                    </a:cubicBezTo>
                    <a:cubicBezTo>
                      <a:pt x="0" y="9"/>
                      <a:pt x="0" y="9"/>
                      <a:pt x="0" y="9"/>
                    </a:cubicBezTo>
                    <a:cubicBezTo>
                      <a:pt x="35" y="34"/>
                      <a:pt x="35" y="34"/>
                      <a:pt x="35" y="34"/>
                    </a:cubicBezTo>
                    <a:cubicBezTo>
                      <a:pt x="37" y="32"/>
                      <a:pt x="37" y="32"/>
                      <a:pt x="37" y="32"/>
                    </a:cubicBezTo>
                    <a:cubicBezTo>
                      <a:pt x="38" y="32"/>
                      <a:pt x="38" y="31"/>
                      <a:pt x="39" y="31"/>
                    </a:cubicBezTo>
                    <a:cubicBezTo>
                      <a:pt x="44" y="28"/>
                      <a:pt x="44" y="28"/>
                      <a:pt x="44" y="28"/>
                    </a:cubicBezTo>
                    <a:cubicBezTo>
                      <a:pt x="3" y="0"/>
                      <a:pt x="3" y="0"/>
                      <a:pt x="3" y="0"/>
                    </a:cubicBez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Freeform 29">
                <a:extLst>
                  <a:ext uri="{FF2B5EF4-FFF2-40B4-BE49-F238E27FC236}">
                    <a16:creationId xmlns:a16="http://schemas.microsoft.com/office/drawing/2014/main" id="{47B6AAAB-6998-B746-9EA7-0E0AC4956C18}"/>
                  </a:ext>
                </a:extLst>
              </p:cNvPr>
              <p:cNvSpPr>
                <a:spLocks/>
              </p:cNvSpPr>
              <p:nvPr/>
            </p:nvSpPr>
            <p:spPr bwMode="auto">
              <a:xfrm>
                <a:off x="535" y="676"/>
                <a:ext cx="42" cy="31"/>
              </a:xfrm>
              <a:custGeom>
                <a:avLst/>
                <a:gdLst>
                  <a:gd name="T0" fmla="*/ 6 w 42"/>
                  <a:gd name="T1" fmla="*/ 17 h 31"/>
                  <a:gd name="T2" fmla="*/ 0 w 42"/>
                  <a:gd name="T3" fmla="*/ 21 h 31"/>
                  <a:gd name="T4" fmla="*/ 8 w 42"/>
                  <a:gd name="T5" fmla="*/ 31 h 31"/>
                  <a:gd name="T6" fmla="*/ 38 w 42"/>
                  <a:gd name="T7" fmla="*/ 13 h 31"/>
                  <a:gd name="T8" fmla="*/ 42 w 42"/>
                  <a:gd name="T9" fmla="*/ 11 h 31"/>
                  <a:gd name="T10" fmla="*/ 38 w 42"/>
                  <a:gd name="T11" fmla="*/ 0 h 31"/>
                  <a:gd name="T12" fmla="*/ 6 w 42"/>
                  <a:gd name="T13" fmla="*/ 17 h 31"/>
                </a:gdLst>
                <a:ahLst/>
                <a:cxnLst>
                  <a:cxn ang="0">
                    <a:pos x="T0" y="T1"/>
                  </a:cxn>
                  <a:cxn ang="0">
                    <a:pos x="T2" y="T3"/>
                  </a:cxn>
                  <a:cxn ang="0">
                    <a:pos x="T4" y="T5"/>
                  </a:cxn>
                  <a:cxn ang="0">
                    <a:pos x="T6" y="T7"/>
                  </a:cxn>
                  <a:cxn ang="0">
                    <a:pos x="T8" y="T9"/>
                  </a:cxn>
                  <a:cxn ang="0">
                    <a:pos x="T10" y="T11"/>
                  </a:cxn>
                  <a:cxn ang="0">
                    <a:pos x="T12" y="T13"/>
                  </a:cxn>
                </a:cxnLst>
                <a:rect l="0" t="0" r="r" b="b"/>
                <a:pathLst>
                  <a:path w="42" h="31">
                    <a:moveTo>
                      <a:pt x="6" y="17"/>
                    </a:moveTo>
                    <a:lnTo>
                      <a:pt x="0" y="21"/>
                    </a:lnTo>
                    <a:lnTo>
                      <a:pt x="8" y="31"/>
                    </a:lnTo>
                    <a:lnTo>
                      <a:pt x="38" y="13"/>
                    </a:lnTo>
                    <a:lnTo>
                      <a:pt x="42" y="11"/>
                    </a:lnTo>
                    <a:lnTo>
                      <a:pt x="38" y="0"/>
                    </a:lnTo>
                    <a:lnTo>
                      <a:pt x="6"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Freeform 30">
                <a:extLst>
                  <a:ext uri="{FF2B5EF4-FFF2-40B4-BE49-F238E27FC236}">
                    <a16:creationId xmlns:a16="http://schemas.microsoft.com/office/drawing/2014/main" id="{477FB739-867E-3143-AC01-E1E68B0158DC}"/>
                  </a:ext>
                </a:extLst>
              </p:cNvPr>
              <p:cNvSpPr>
                <a:spLocks noEditPoints="1"/>
              </p:cNvSpPr>
              <p:nvPr/>
            </p:nvSpPr>
            <p:spPr bwMode="auto">
              <a:xfrm>
                <a:off x="395" y="149"/>
                <a:ext cx="211" cy="196"/>
              </a:xfrm>
              <a:custGeom>
                <a:avLst/>
                <a:gdLst>
                  <a:gd name="T0" fmla="*/ 105 w 110"/>
                  <a:gd name="T1" fmla="*/ 51 h 102"/>
                  <a:gd name="T2" fmla="*/ 99 w 110"/>
                  <a:gd name="T3" fmla="*/ 30 h 102"/>
                  <a:gd name="T4" fmla="*/ 100 w 110"/>
                  <a:gd name="T5" fmla="*/ 28 h 102"/>
                  <a:gd name="T6" fmla="*/ 60 w 110"/>
                  <a:gd name="T7" fmla="*/ 0 h 102"/>
                  <a:gd name="T8" fmla="*/ 58 w 110"/>
                  <a:gd name="T9" fmla="*/ 2 h 102"/>
                  <a:gd name="T10" fmla="*/ 46 w 110"/>
                  <a:gd name="T11" fmla="*/ 7 h 102"/>
                  <a:gd name="T12" fmla="*/ 36 w 110"/>
                  <a:gd name="T13" fmla="*/ 4 h 102"/>
                  <a:gd name="T14" fmla="*/ 34 w 110"/>
                  <a:gd name="T15" fmla="*/ 2 h 102"/>
                  <a:gd name="T16" fmla="*/ 32 w 110"/>
                  <a:gd name="T17" fmla="*/ 1 h 102"/>
                  <a:gd name="T18" fmla="*/ 5 w 110"/>
                  <a:gd name="T19" fmla="*/ 20 h 102"/>
                  <a:gd name="T20" fmla="*/ 7 w 110"/>
                  <a:gd name="T21" fmla="*/ 22 h 102"/>
                  <a:gd name="T22" fmla="*/ 6 w 110"/>
                  <a:gd name="T23" fmla="*/ 39 h 102"/>
                  <a:gd name="T24" fmla="*/ 2 w 110"/>
                  <a:gd name="T25" fmla="*/ 43 h 102"/>
                  <a:gd name="T26" fmla="*/ 0 w 110"/>
                  <a:gd name="T27" fmla="*/ 45 h 102"/>
                  <a:gd name="T28" fmla="*/ 17 w 110"/>
                  <a:gd name="T29" fmla="*/ 83 h 102"/>
                  <a:gd name="T30" fmla="*/ 20 w 110"/>
                  <a:gd name="T31" fmla="*/ 83 h 102"/>
                  <a:gd name="T32" fmla="*/ 35 w 110"/>
                  <a:gd name="T33" fmla="*/ 85 h 102"/>
                  <a:gd name="T34" fmla="*/ 42 w 110"/>
                  <a:gd name="T35" fmla="*/ 97 h 102"/>
                  <a:gd name="T36" fmla="*/ 42 w 110"/>
                  <a:gd name="T37" fmla="*/ 99 h 102"/>
                  <a:gd name="T38" fmla="*/ 84 w 110"/>
                  <a:gd name="T39" fmla="*/ 102 h 102"/>
                  <a:gd name="T40" fmla="*/ 84 w 110"/>
                  <a:gd name="T41" fmla="*/ 100 h 102"/>
                  <a:gd name="T42" fmla="*/ 86 w 110"/>
                  <a:gd name="T43" fmla="*/ 95 h 102"/>
                  <a:gd name="T44" fmla="*/ 101 w 110"/>
                  <a:gd name="T45" fmla="*/ 88 h 102"/>
                  <a:gd name="T46" fmla="*/ 101 w 110"/>
                  <a:gd name="T47" fmla="*/ 88 h 102"/>
                  <a:gd name="T48" fmla="*/ 103 w 110"/>
                  <a:gd name="T49" fmla="*/ 88 h 102"/>
                  <a:gd name="T50" fmla="*/ 110 w 110"/>
                  <a:gd name="T51" fmla="*/ 54 h 102"/>
                  <a:gd name="T52" fmla="*/ 108 w 110"/>
                  <a:gd name="T53" fmla="*/ 53 h 102"/>
                  <a:gd name="T54" fmla="*/ 105 w 110"/>
                  <a:gd name="T55" fmla="*/ 51 h 102"/>
                  <a:gd name="T56" fmla="*/ 99 w 110"/>
                  <a:gd name="T57" fmla="*/ 82 h 102"/>
                  <a:gd name="T58" fmla="*/ 82 w 110"/>
                  <a:gd name="T59" fmla="*/ 92 h 102"/>
                  <a:gd name="T60" fmla="*/ 80 w 110"/>
                  <a:gd name="T61" fmla="*/ 96 h 102"/>
                  <a:gd name="T62" fmla="*/ 47 w 110"/>
                  <a:gd name="T63" fmla="*/ 94 h 102"/>
                  <a:gd name="T64" fmla="*/ 38 w 110"/>
                  <a:gd name="T65" fmla="*/ 80 h 102"/>
                  <a:gd name="T66" fmla="*/ 20 w 110"/>
                  <a:gd name="T67" fmla="*/ 77 h 102"/>
                  <a:gd name="T68" fmla="*/ 7 w 110"/>
                  <a:gd name="T69" fmla="*/ 46 h 102"/>
                  <a:gd name="T70" fmla="*/ 10 w 110"/>
                  <a:gd name="T71" fmla="*/ 42 h 102"/>
                  <a:gd name="T72" fmla="*/ 13 w 110"/>
                  <a:gd name="T73" fmla="*/ 21 h 102"/>
                  <a:gd name="T74" fmla="*/ 32 w 110"/>
                  <a:gd name="T75" fmla="*/ 8 h 102"/>
                  <a:gd name="T76" fmla="*/ 33 w 110"/>
                  <a:gd name="T77" fmla="*/ 9 h 102"/>
                  <a:gd name="T78" fmla="*/ 46 w 110"/>
                  <a:gd name="T79" fmla="*/ 13 h 102"/>
                  <a:gd name="T80" fmla="*/ 61 w 110"/>
                  <a:gd name="T81" fmla="*/ 7 h 102"/>
                  <a:gd name="T82" fmla="*/ 93 w 110"/>
                  <a:gd name="T83" fmla="*/ 30 h 102"/>
                  <a:gd name="T84" fmla="*/ 101 w 110"/>
                  <a:gd name="T85" fmla="*/ 56 h 102"/>
                  <a:gd name="T86" fmla="*/ 104 w 110"/>
                  <a:gd name="T87" fmla="*/ 57 h 102"/>
                  <a:gd name="T88" fmla="*/ 99 w 110"/>
                  <a:gd name="T89" fmla="*/ 8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 h="102">
                    <a:moveTo>
                      <a:pt x="105" y="51"/>
                    </a:moveTo>
                    <a:cubicBezTo>
                      <a:pt x="98" y="47"/>
                      <a:pt x="95" y="37"/>
                      <a:pt x="99" y="30"/>
                    </a:cubicBezTo>
                    <a:cubicBezTo>
                      <a:pt x="100" y="28"/>
                      <a:pt x="100" y="28"/>
                      <a:pt x="100" y="28"/>
                    </a:cubicBezTo>
                    <a:cubicBezTo>
                      <a:pt x="60" y="0"/>
                      <a:pt x="60" y="0"/>
                      <a:pt x="60" y="0"/>
                    </a:cubicBezTo>
                    <a:cubicBezTo>
                      <a:pt x="58" y="2"/>
                      <a:pt x="58" y="2"/>
                      <a:pt x="58" y="2"/>
                    </a:cubicBezTo>
                    <a:cubicBezTo>
                      <a:pt x="55" y="5"/>
                      <a:pt x="50" y="7"/>
                      <a:pt x="46" y="7"/>
                    </a:cubicBezTo>
                    <a:cubicBezTo>
                      <a:pt x="42" y="7"/>
                      <a:pt x="39" y="6"/>
                      <a:pt x="36" y="4"/>
                    </a:cubicBezTo>
                    <a:cubicBezTo>
                      <a:pt x="36" y="4"/>
                      <a:pt x="35" y="3"/>
                      <a:pt x="34" y="2"/>
                    </a:cubicBezTo>
                    <a:cubicBezTo>
                      <a:pt x="32" y="1"/>
                      <a:pt x="32" y="1"/>
                      <a:pt x="32" y="1"/>
                    </a:cubicBezTo>
                    <a:cubicBezTo>
                      <a:pt x="5" y="20"/>
                      <a:pt x="5" y="20"/>
                      <a:pt x="5" y="20"/>
                    </a:cubicBezTo>
                    <a:cubicBezTo>
                      <a:pt x="7" y="22"/>
                      <a:pt x="7" y="22"/>
                      <a:pt x="7" y="22"/>
                    </a:cubicBezTo>
                    <a:cubicBezTo>
                      <a:pt x="10" y="27"/>
                      <a:pt x="9" y="34"/>
                      <a:pt x="6" y="39"/>
                    </a:cubicBezTo>
                    <a:cubicBezTo>
                      <a:pt x="5" y="41"/>
                      <a:pt x="3" y="42"/>
                      <a:pt x="2" y="43"/>
                    </a:cubicBezTo>
                    <a:cubicBezTo>
                      <a:pt x="0" y="45"/>
                      <a:pt x="0" y="45"/>
                      <a:pt x="0" y="45"/>
                    </a:cubicBezTo>
                    <a:cubicBezTo>
                      <a:pt x="17" y="83"/>
                      <a:pt x="17" y="83"/>
                      <a:pt x="17" y="83"/>
                    </a:cubicBezTo>
                    <a:cubicBezTo>
                      <a:pt x="20" y="83"/>
                      <a:pt x="20" y="83"/>
                      <a:pt x="20" y="83"/>
                    </a:cubicBezTo>
                    <a:cubicBezTo>
                      <a:pt x="25" y="81"/>
                      <a:pt x="30" y="81"/>
                      <a:pt x="35" y="85"/>
                    </a:cubicBezTo>
                    <a:cubicBezTo>
                      <a:pt x="39" y="87"/>
                      <a:pt x="41" y="92"/>
                      <a:pt x="42" y="97"/>
                    </a:cubicBezTo>
                    <a:cubicBezTo>
                      <a:pt x="42" y="99"/>
                      <a:pt x="42" y="99"/>
                      <a:pt x="42" y="99"/>
                    </a:cubicBezTo>
                    <a:cubicBezTo>
                      <a:pt x="84" y="102"/>
                      <a:pt x="84" y="102"/>
                      <a:pt x="84" y="102"/>
                    </a:cubicBezTo>
                    <a:cubicBezTo>
                      <a:pt x="84" y="100"/>
                      <a:pt x="84" y="100"/>
                      <a:pt x="84" y="100"/>
                    </a:cubicBezTo>
                    <a:cubicBezTo>
                      <a:pt x="85" y="98"/>
                      <a:pt x="85" y="96"/>
                      <a:pt x="86" y="95"/>
                    </a:cubicBezTo>
                    <a:cubicBezTo>
                      <a:pt x="89" y="90"/>
                      <a:pt x="94" y="88"/>
                      <a:pt x="101" y="88"/>
                    </a:cubicBezTo>
                    <a:cubicBezTo>
                      <a:pt x="101" y="88"/>
                      <a:pt x="101" y="88"/>
                      <a:pt x="101" y="88"/>
                    </a:cubicBezTo>
                    <a:cubicBezTo>
                      <a:pt x="103" y="88"/>
                      <a:pt x="103" y="88"/>
                      <a:pt x="103" y="88"/>
                    </a:cubicBezTo>
                    <a:cubicBezTo>
                      <a:pt x="110" y="54"/>
                      <a:pt x="110" y="54"/>
                      <a:pt x="110" y="54"/>
                    </a:cubicBezTo>
                    <a:cubicBezTo>
                      <a:pt x="108" y="53"/>
                      <a:pt x="108" y="53"/>
                      <a:pt x="108" y="53"/>
                    </a:cubicBezTo>
                    <a:cubicBezTo>
                      <a:pt x="107" y="53"/>
                      <a:pt x="106" y="52"/>
                      <a:pt x="105" y="51"/>
                    </a:cubicBezTo>
                    <a:close/>
                    <a:moveTo>
                      <a:pt x="99" y="82"/>
                    </a:moveTo>
                    <a:cubicBezTo>
                      <a:pt x="92" y="83"/>
                      <a:pt x="86" y="86"/>
                      <a:pt x="82" y="92"/>
                    </a:cubicBezTo>
                    <a:cubicBezTo>
                      <a:pt x="81" y="93"/>
                      <a:pt x="80" y="94"/>
                      <a:pt x="80" y="96"/>
                    </a:cubicBezTo>
                    <a:cubicBezTo>
                      <a:pt x="47" y="94"/>
                      <a:pt x="47" y="94"/>
                      <a:pt x="47" y="94"/>
                    </a:cubicBezTo>
                    <a:cubicBezTo>
                      <a:pt x="46" y="88"/>
                      <a:pt x="43" y="83"/>
                      <a:pt x="38" y="80"/>
                    </a:cubicBezTo>
                    <a:cubicBezTo>
                      <a:pt x="33" y="76"/>
                      <a:pt x="26" y="75"/>
                      <a:pt x="20" y="77"/>
                    </a:cubicBezTo>
                    <a:cubicBezTo>
                      <a:pt x="7" y="46"/>
                      <a:pt x="7" y="46"/>
                      <a:pt x="7" y="46"/>
                    </a:cubicBezTo>
                    <a:cubicBezTo>
                      <a:pt x="8" y="45"/>
                      <a:pt x="9" y="44"/>
                      <a:pt x="10" y="42"/>
                    </a:cubicBezTo>
                    <a:cubicBezTo>
                      <a:pt x="15" y="36"/>
                      <a:pt x="15" y="28"/>
                      <a:pt x="13" y="21"/>
                    </a:cubicBezTo>
                    <a:cubicBezTo>
                      <a:pt x="32" y="8"/>
                      <a:pt x="32" y="8"/>
                      <a:pt x="32" y="8"/>
                    </a:cubicBezTo>
                    <a:cubicBezTo>
                      <a:pt x="32" y="8"/>
                      <a:pt x="33" y="9"/>
                      <a:pt x="33" y="9"/>
                    </a:cubicBezTo>
                    <a:cubicBezTo>
                      <a:pt x="37" y="11"/>
                      <a:pt x="41" y="13"/>
                      <a:pt x="46" y="13"/>
                    </a:cubicBezTo>
                    <a:cubicBezTo>
                      <a:pt x="51" y="13"/>
                      <a:pt x="57" y="11"/>
                      <a:pt x="61" y="7"/>
                    </a:cubicBezTo>
                    <a:cubicBezTo>
                      <a:pt x="93" y="30"/>
                      <a:pt x="93" y="30"/>
                      <a:pt x="93" y="30"/>
                    </a:cubicBezTo>
                    <a:cubicBezTo>
                      <a:pt x="90" y="39"/>
                      <a:pt x="93" y="50"/>
                      <a:pt x="101" y="56"/>
                    </a:cubicBezTo>
                    <a:cubicBezTo>
                      <a:pt x="102" y="56"/>
                      <a:pt x="103" y="57"/>
                      <a:pt x="104" y="57"/>
                    </a:cubicBezTo>
                    <a:lnTo>
                      <a:pt x="99"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Freeform 31">
                <a:extLst>
                  <a:ext uri="{FF2B5EF4-FFF2-40B4-BE49-F238E27FC236}">
                    <a16:creationId xmlns:a16="http://schemas.microsoft.com/office/drawing/2014/main" id="{6A53A77D-F6E8-5D4F-9202-6EE62295C40D}"/>
                  </a:ext>
                </a:extLst>
              </p:cNvPr>
              <p:cNvSpPr>
                <a:spLocks noEditPoints="1"/>
              </p:cNvSpPr>
              <p:nvPr/>
            </p:nvSpPr>
            <p:spPr bwMode="auto">
              <a:xfrm>
                <a:off x="77" y="130"/>
                <a:ext cx="146" cy="173"/>
              </a:xfrm>
              <a:custGeom>
                <a:avLst/>
                <a:gdLst>
                  <a:gd name="T0" fmla="*/ 67 w 76"/>
                  <a:gd name="T1" fmla="*/ 7 h 90"/>
                  <a:gd name="T2" fmla="*/ 54 w 76"/>
                  <a:gd name="T3" fmla="*/ 4 h 90"/>
                  <a:gd name="T4" fmla="*/ 51 w 76"/>
                  <a:gd name="T5" fmla="*/ 2 h 90"/>
                  <a:gd name="T6" fmla="*/ 49 w 76"/>
                  <a:gd name="T7" fmla="*/ 0 h 90"/>
                  <a:gd name="T8" fmla="*/ 29 w 76"/>
                  <a:gd name="T9" fmla="*/ 16 h 90"/>
                  <a:gd name="T10" fmla="*/ 30 w 76"/>
                  <a:gd name="T11" fmla="*/ 18 h 90"/>
                  <a:gd name="T12" fmla="*/ 30 w 76"/>
                  <a:gd name="T13" fmla="*/ 36 h 90"/>
                  <a:gd name="T14" fmla="*/ 13 w 76"/>
                  <a:gd name="T15" fmla="*/ 42 h 90"/>
                  <a:gd name="T16" fmla="*/ 10 w 76"/>
                  <a:gd name="T17" fmla="*/ 42 h 90"/>
                  <a:gd name="T18" fmla="*/ 0 w 76"/>
                  <a:gd name="T19" fmla="*/ 71 h 90"/>
                  <a:gd name="T20" fmla="*/ 2 w 76"/>
                  <a:gd name="T21" fmla="*/ 72 h 90"/>
                  <a:gd name="T22" fmla="*/ 5 w 76"/>
                  <a:gd name="T23" fmla="*/ 73 h 90"/>
                  <a:gd name="T24" fmla="*/ 12 w 76"/>
                  <a:gd name="T25" fmla="*/ 86 h 90"/>
                  <a:gd name="T26" fmla="*/ 12 w 76"/>
                  <a:gd name="T27" fmla="*/ 89 h 90"/>
                  <a:gd name="T28" fmla="*/ 28 w 76"/>
                  <a:gd name="T29" fmla="*/ 90 h 90"/>
                  <a:gd name="T30" fmla="*/ 28 w 76"/>
                  <a:gd name="T31" fmla="*/ 88 h 90"/>
                  <a:gd name="T32" fmla="*/ 31 w 76"/>
                  <a:gd name="T33" fmla="*/ 82 h 90"/>
                  <a:gd name="T34" fmla="*/ 51 w 76"/>
                  <a:gd name="T35" fmla="*/ 76 h 90"/>
                  <a:gd name="T36" fmla="*/ 53 w 76"/>
                  <a:gd name="T37" fmla="*/ 77 h 90"/>
                  <a:gd name="T38" fmla="*/ 73 w 76"/>
                  <a:gd name="T39" fmla="*/ 48 h 90"/>
                  <a:gd name="T40" fmla="*/ 71 w 76"/>
                  <a:gd name="T41" fmla="*/ 47 h 90"/>
                  <a:gd name="T42" fmla="*/ 70 w 76"/>
                  <a:gd name="T43" fmla="*/ 26 h 90"/>
                  <a:gd name="T44" fmla="*/ 74 w 76"/>
                  <a:gd name="T45" fmla="*/ 21 h 90"/>
                  <a:gd name="T46" fmla="*/ 76 w 76"/>
                  <a:gd name="T47" fmla="*/ 20 h 90"/>
                  <a:gd name="T48" fmla="*/ 70 w 76"/>
                  <a:gd name="T49" fmla="*/ 6 h 90"/>
                  <a:gd name="T50" fmla="*/ 67 w 76"/>
                  <a:gd name="T51" fmla="*/ 7 h 90"/>
                  <a:gd name="T52" fmla="*/ 65 w 76"/>
                  <a:gd name="T53" fmla="*/ 23 h 90"/>
                  <a:gd name="T54" fmla="*/ 66 w 76"/>
                  <a:gd name="T55" fmla="*/ 49 h 90"/>
                  <a:gd name="T56" fmla="*/ 51 w 76"/>
                  <a:gd name="T57" fmla="*/ 70 h 90"/>
                  <a:gd name="T58" fmla="*/ 26 w 76"/>
                  <a:gd name="T59" fmla="*/ 79 h 90"/>
                  <a:gd name="T60" fmla="*/ 24 w 76"/>
                  <a:gd name="T61" fmla="*/ 84 h 90"/>
                  <a:gd name="T62" fmla="*/ 17 w 76"/>
                  <a:gd name="T63" fmla="*/ 84 h 90"/>
                  <a:gd name="T64" fmla="*/ 8 w 76"/>
                  <a:gd name="T65" fmla="*/ 69 h 90"/>
                  <a:gd name="T66" fmla="*/ 7 w 76"/>
                  <a:gd name="T67" fmla="*/ 68 h 90"/>
                  <a:gd name="T68" fmla="*/ 14 w 76"/>
                  <a:gd name="T69" fmla="*/ 48 h 90"/>
                  <a:gd name="T70" fmla="*/ 16 w 76"/>
                  <a:gd name="T71" fmla="*/ 48 h 90"/>
                  <a:gd name="T72" fmla="*/ 34 w 76"/>
                  <a:gd name="T73" fmla="*/ 39 h 90"/>
                  <a:gd name="T74" fmla="*/ 36 w 76"/>
                  <a:gd name="T75" fmla="*/ 17 h 90"/>
                  <a:gd name="T76" fmla="*/ 49 w 76"/>
                  <a:gd name="T77" fmla="*/ 7 h 90"/>
                  <a:gd name="T78" fmla="*/ 51 w 76"/>
                  <a:gd name="T79" fmla="*/ 9 h 90"/>
                  <a:gd name="T80" fmla="*/ 67 w 76"/>
                  <a:gd name="T81" fmla="*/ 12 h 90"/>
                  <a:gd name="T82" fmla="*/ 69 w 76"/>
                  <a:gd name="T83" fmla="*/ 18 h 90"/>
                  <a:gd name="T84" fmla="*/ 65 w 76"/>
                  <a:gd name="T85" fmla="*/ 2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90">
                    <a:moveTo>
                      <a:pt x="67" y="7"/>
                    </a:moveTo>
                    <a:cubicBezTo>
                      <a:pt x="63" y="8"/>
                      <a:pt x="58" y="7"/>
                      <a:pt x="54" y="4"/>
                    </a:cubicBezTo>
                    <a:cubicBezTo>
                      <a:pt x="53" y="3"/>
                      <a:pt x="52" y="3"/>
                      <a:pt x="51" y="2"/>
                    </a:cubicBezTo>
                    <a:cubicBezTo>
                      <a:pt x="49" y="0"/>
                      <a:pt x="49" y="0"/>
                      <a:pt x="49" y="0"/>
                    </a:cubicBezTo>
                    <a:cubicBezTo>
                      <a:pt x="29" y="16"/>
                      <a:pt x="29" y="16"/>
                      <a:pt x="29" y="16"/>
                    </a:cubicBezTo>
                    <a:cubicBezTo>
                      <a:pt x="30" y="18"/>
                      <a:pt x="30" y="18"/>
                      <a:pt x="30" y="18"/>
                    </a:cubicBezTo>
                    <a:cubicBezTo>
                      <a:pt x="34" y="23"/>
                      <a:pt x="33" y="30"/>
                      <a:pt x="30" y="36"/>
                    </a:cubicBezTo>
                    <a:cubicBezTo>
                      <a:pt x="26" y="41"/>
                      <a:pt x="19" y="44"/>
                      <a:pt x="13" y="42"/>
                    </a:cubicBezTo>
                    <a:cubicBezTo>
                      <a:pt x="10" y="42"/>
                      <a:pt x="10" y="42"/>
                      <a:pt x="10" y="42"/>
                    </a:cubicBezTo>
                    <a:cubicBezTo>
                      <a:pt x="0" y="71"/>
                      <a:pt x="0" y="71"/>
                      <a:pt x="0" y="71"/>
                    </a:cubicBezTo>
                    <a:cubicBezTo>
                      <a:pt x="2" y="72"/>
                      <a:pt x="2" y="72"/>
                      <a:pt x="2" y="72"/>
                    </a:cubicBezTo>
                    <a:cubicBezTo>
                      <a:pt x="3" y="72"/>
                      <a:pt x="4" y="73"/>
                      <a:pt x="5" y="73"/>
                    </a:cubicBezTo>
                    <a:cubicBezTo>
                      <a:pt x="9" y="76"/>
                      <a:pt x="12" y="81"/>
                      <a:pt x="12" y="86"/>
                    </a:cubicBezTo>
                    <a:cubicBezTo>
                      <a:pt x="12" y="89"/>
                      <a:pt x="12" y="89"/>
                      <a:pt x="12" y="89"/>
                    </a:cubicBezTo>
                    <a:cubicBezTo>
                      <a:pt x="28" y="90"/>
                      <a:pt x="28" y="90"/>
                      <a:pt x="28" y="90"/>
                    </a:cubicBezTo>
                    <a:cubicBezTo>
                      <a:pt x="28" y="88"/>
                      <a:pt x="28" y="88"/>
                      <a:pt x="28" y="88"/>
                    </a:cubicBezTo>
                    <a:cubicBezTo>
                      <a:pt x="29" y="86"/>
                      <a:pt x="30" y="84"/>
                      <a:pt x="31" y="82"/>
                    </a:cubicBezTo>
                    <a:cubicBezTo>
                      <a:pt x="35" y="76"/>
                      <a:pt x="44" y="73"/>
                      <a:pt x="51" y="76"/>
                    </a:cubicBezTo>
                    <a:cubicBezTo>
                      <a:pt x="53" y="77"/>
                      <a:pt x="53" y="77"/>
                      <a:pt x="53" y="77"/>
                    </a:cubicBezTo>
                    <a:cubicBezTo>
                      <a:pt x="73" y="48"/>
                      <a:pt x="73" y="48"/>
                      <a:pt x="73" y="48"/>
                    </a:cubicBezTo>
                    <a:cubicBezTo>
                      <a:pt x="71" y="47"/>
                      <a:pt x="71" y="47"/>
                      <a:pt x="71" y="47"/>
                    </a:cubicBezTo>
                    <a:cubicBezTo>
                      <a:pt x="66" y="41"/>
                      <a:pt x="65" y="32"/>
                      <a:pt x="70" y="26"/>
                    </a:cubicBezTo>
                    <a:cubicBezTo>
                      <a:pt x="71" y="24"/>
                      <a:pt x="72" y="23"/>
                      <a:pt x="74" y="21"/>
                    </a:cubicBezTo>
                    <a:cubicBezTo>
                      <a:pt x="76" y="20"/>
                      <a:pt x="76" y="20"/>
                      <a:pt x="76" y="20"/>
                    </a:cubicBezTo>
                    <a:cubicBezTo>
                      <a:pt x="70" y="6"/>
                      <a:pt x="70" y="6"/>
                      <a:pt x="70" y="6"/>
                    </a:cubicBezTo>
                    <a:lnTo>
                      <a:pt x="67" y="7"/>
                    </a:lnTo>
                    <a:close/>
                    <a:moveTo>
                      <a:pt x="65" y="23"/>
                    </a:moveTo>
                    <a:cubicBezTo>
                      <a:pt x="60" y="30"/>
                      <a:pt x="60" y="41"/>
                      <a:pt x="66" y="49"/>
                    </a:cubicBezTo>
                    <a:cubicBezTo>
                      <a:pt x="51" y="70"/>
                      <a:pt x="51" y="70"/>
                      <a:pt x="51" y="70"/>
                    </a:cubicBezTo>
                    <a:cubicBezTo>
                      <a:pt x="42" y="67"/>
                      <a:pt x="32" y="71"/>
                      <a:pt x="26" y="79"/>
                    </a:cubicBezTo>
                    <a:cubicBezTo>
                      <a:pt x="25" y="80"/>
                      <a:pt x="24" y="82"/>
                      <a:pt x="24" y="84"/>
                    </a:cubicBezTo>
                    <a:cubicBezTo>
                      <a:pt x="17" y="84"/>
                      <a:pt x="17" y="84"/>
                      <a:pt x="17" y="84"/>
                    </a:cubicBezTo>
                    <a:cubicBezTo>
                      <a:pt x="16" y="78"/>
                      <a:pt x="13" y="72"/>
                      <a:pt x="8" y="69"/>
                    </a:cubicBezTo>
                    <a:cubicBezTo>
                      <a:pt x="8" y="68"/>
                      <a:pt x="7" y="68"/>
                      <a:pt x="7" y="68"/>
                    </a:cubicBezTo>
                    <a:cubicBezTo>
                      <a:pt x="14" y="48"/>
                      <a:pt x="14" y="48"/>
                      <a:pt x="14" y="48"/>
                    </a:cubicBezTo>
                    <a:cubicBezTo>
                      <a:pt x="15" y="48"/>
                      <a:pt x="15" y="48"/>
                      <a:pt x="16" y="48"/>
                    </a:cubicBezTo>
                    <a:cubicBezTo>
                      <a:pt x="23" y="48"/>
                      <a:pt x="30" y="45"/>
                      <a:pt x="34" y="39"/>
                    </a:cubicBezTo>
                    <a:cubicBezTo>
                      <a:pt x="39" y="32"/>
                      <a:pt x="39" y="24"/>
                      <a:pt x="36" y="17"/>
                    </a:cubicBezTo>
                    <a:cubicBezTo>
                      <a:pt x="49" y="7"/>
                      <a:pt x="49" y="7"/>
                      <a:pt x="49" y="7"/>
                    </a:cubicBezTo>
                    <a:cubicBezTo>
                      <a:pt x="49" y="8"/>
                      <a:pt x="50" y="8"/>
                      <a:pt x="51" y="9"/>
                    </a:cubicBezTo>
                    <a:cubicBezTo>
                      <a:pt x="55" y="12"/>
                      <a:pt x="61" y="13"/>
                      <a:pt x="67" y="12"/>
                    </a:cubicBezTo>
                    <a:cubicBezTo>
                      <a:pt x="69" y="18"/>
                      <a:pt x="69" y="18"/>
                      <a:pt x="69" y="18"/>
                    </a:cubicBezTo>
                    <a:cubicBezTo>
                      <a:pt x="68" y="19"/>
                      <a:pt x="66" y="21"/>
                      <a:pt x="6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Freeform 32">
                <a:extLst>
                  <a:ext uri="{FF2B5EF4-FFF2-40B4-BE49-F238E27FC236}">
                    <a16:creationId xmlns:a16="http://schemas.microsoft.com/office/drawing/2014/main" id="{54524EF1-8F1D-1640-B1B9-E30540AC343C}"/>
                  </a:ext>
                </a:extLst>
              </p:cNvPr>
              <p:cNvSpPr>
                <a:spLocks noEditPoints="1"/>
              </p:cNvSpPr>
              <p:nvPr/>
            </p:nvSpPr>
            <p:spPr bwMode="auto">
              <a:xfrm>
                <a:off x="178" y="197"/>
                <a:ext cx="250" cy="244"/>
              </a:xfrm>
              <a:custGeom>
                <a:avLst/>
                <a:gdLst>
                  <a:gd name="T0" fmla="*/ 110 w 130"/>
                  <a:gd name="T1" fmla="*/ 20 h 127"/>
                  <a:gd name="T2" fmla="*/ 96 w 130"/>
                  <a:gd name="T3" fmla="*/ 18 h 127"/>
                  <a:gd name="T4" fmla="*/ 88 w 130"/>
                  <a:gd name="T5" fmla="*/ 5 h 127"/>
                  <a:gd name="T6" fmla="*/ 88 w 130"/>
                  <a:gd name="T7" fmla="*/ 3 h 127"/>
                  <a:gd name="T8" fmla="*/ 47 w 130"/>
                  <a:gd name="T9" fmla="*/ 0 h 127"/>
                  <a:gd name="T10" fmla="*/ 47 w 130"/>
                  <a:gd name="T11" fmla="*/ 3 h 127"/>
                  <a:gd name="T12" fmla="*/ 44 w 130"/>
                  <a:gd name="T13" fmla="*/ 10 h 127"/>
                  <a:gd name="T14" fmla="*/ 22 w 130"/>
                  <a:gd name="T15" fmla="*/ 14 h 127"/>
                  <a:gd name="T16" fmla="*/ 20 w 130"/>
                  <a:gd name="T17" fmla="*/ 13 h 127"/>
                  <a:gd name="T18" fmla="*/ 0 w 130"/>
                  <a:gd name="T19" fmla="*/ 42 h 127"/>
                  <a:gd name="T20" fmla="*/ 2 w 130"/>
                  <a:gd name="T21" fmla="*/ 44 h 127"/>
                  <a:gd name="T22" fmla="*/ 6 w 130"/>
                  <a:gd name="T23" fmla="*/ 65 h 127"/>
                  <a:gd name="T24" fmla="*/ 5 w 130"/>
                  <a:gd name="T25" fmla="*/ 66 h 127"/>
                  <a:gd name="T26" fmla="*/ 24 w 130"/>
                  <a:gd name="T27" fmla="*/ 109 h 127"/>
                  <a:gd name="T28" fmla="*/ 26 w 130"/>
                  <a:gd name="T29" fmla="*/ 110 h 127"/>
                  <a:gd name="T30" fmla="*/ 32 w 130"/>
                  <a:gd name="T31" fmla="*/ 112 h 127"/>
                  <a:gd name="T32" fmla="*/ 39 w 130"/>
                  <a:gd name="T33" fmla="*/ 124 h 127"/>
                  <a:gd name="T34" fmla="*/ 39 w 130"/>
                  <a:gd name="T35" fmla="*/ 126 h 127"/>
                  <a:gd name="T36" fmla="*/ 82 w 130"/>
                  <a:gd name="T37" fmla="*/ 127 h 127"/>
                  <a:gd name="T38" fmla="*/ 82 w 130"/>
                  <a:gd name="T39" fmla="*/ 125 h 127"/>
                  <a:gd name="T40" fmla="*/ 85 w 130"/>
                  <a:gd name="T41" fmla="*/ 119 h 127"/>
                  <a:gd name="T42" fmla="*/ 106 w 130"/>
                  <a:gd name="T43" fmla="*/ 114 h 127"/>
                  <a:gd name="T44" fmla="*/ 108 w 130"/>
                  <a:gd name="T45" fmla="*/ 115 h 127"/>
                  <a:gd name="T46" fmla="*/ 128 w 130"/>
                  <a:gd name="T47" fmla="*/ 86 h 127"/>
                  <a:gd name="T48" fmla="*/ 126 w 130"/>
                  <a:gd name="T49" fmla="*/ 85 h 127"/>
                  <a:gd name="T50" fmla="*/ 124 w 130"/>
                  <a:gd name="T51" fmla="*/ 64 h 127"/>
                  <a:gd name="T52" fmla="*/ 128 w 130"/>
                  <a:gd name="T53" fmla="*/ 60 h 127"/>
                  <a:gd name="T54" fmla="*/ 130 w 130"/>
                  <a:gd name="T55" fmla="*/ 59 h 127"/>
                  <a:gd name="T56" fmla="*/ 113 w 130"/>
                  <a:gd name="T57" fmla="*/ 20 h 127"/>
                  <a:gd name="T58" fmla="*/ 110 w 130"/>
                  <a:gd name="T59" fmla="*/ 20 h 127"/>
                  <a:gd name="T60" fmla="*/ 120 w 130"/>
                  <a:gd name="T61" fmla="*/ 61 h 127"/>
                  <a:gd name="T62" fmla="*/ 120 w 130"/>
                  <a:gd name="T63" fmla="*/ 87 h 127"/>
                  <a:gd name="T64" fmla="*/ 106 w 130"/>
                  <a:gd name="T65" fmla="*/ 108 h 127"/>
                  <a:gd name="T66" fmla="*/ 80 w 130"/>
                  <a:gd name="T67" fmla="*/ 116 h 127"/>
                  <a:gd name="T68" fmla="*/ 77 w 130"/>
                  <a:gd name="T69" fmla="*/ 121 h 127"/>
                  <a:gd name="T70" fmla="*/ 44 w 130"/>
                  <a:gd name="T71" fmla="*/ 121 h 127"/>
                  <a:gd name="T72" fmla="*/ 35 w 130"/>
                  <a:gd name="T73" fmla="*/ 108 h 127"/>
                  <a:gd name="T74" fmla="*/ 28 w 130"/>
                  <a:gd name="T75" fmla="*/ 105 h 127"/>
                  <a:gd name="T76" fmla="*/ 11 w 130"/>
                  <a:gd name="T77" fmla="*/ 66 h 127"/>
                  <a:gd name="T78" fmla="*/ 7 w 130"/>
                  <a:gd name="T79" fmla="*/ 41 h 127"/>
                  <a:gd name="T80" fmla="*/ 22 w 130"/>
                  <a:gd name="T81" fmla="*/ 21 h 127"/>
                  <a:gd name="T82" fmla="*/ 49 w 130"/>
                  <a:gd name="T83" fmla="*/ 13 h 127"/>
                  <a:gd name="T84" fmla="*/ 52 w 130"/>
                  <a:gd name="T85" fmla="*/ 6 h 127"/>
                  <a:gd name="T86" fmla="*/ 83 w 130"/>
                  <a:gd name="T87" fmla="*/ 8 h 127"/>
                  <a:gd name="T88" fmla="*/ 92 w 130"/>
                  <a:gd name="T89" fmla="*/ 23 h 127"/>
                  <a:gd name="T90" fmla="*/ 110 w 130"/>
                  <a:gd name="T91" fmla="*/ 26 h 127"/>
                  <a:gd name="T92" fmla="*/ 123 w 130"/>
                  <a:gd name="T93" fmla="*/ 57 h 127"/>
                  <a:gd name="T94" fmla="*/ 120 w 130"/>
                  <a:gd name="T95" fmla="*/ 6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127">
                    <a:moveTo>
                      <a:pt x="110" y="20"/>
                    </a:moveTo>
                    <a:cubicBezTo>
                      <a:pt x="105" y="22"/>
                      <a:pt x="100" y="21"/>
                      <a:pt x="96" y="18"/>
                    </a:cubicBezTo>
                    <a:cubicBezTo>
                      <a:pt x="91" y="15"/>
                      <a:pt x="89" y="11"/>
                      <a:pt x="88" y="5"/>
                    </a:cubicBezTo>
                    <a:cubicBezTo>
                      <a:pt x="88" y="3"/>
                      <a:pt x="88" y="3"/>
                      <a:pt x="88" y="3"/>
                    </a:cubicBezTo>
                    <a:cubicBezTo>
                      <a:pt x="47" y="0"/>
                      <a:pt x="47" y="0"/>
                      <a:pt x="47" y="0"/>
                    </a:cubicBezTo>
                    <a:cubicBezTo>
                      <a:pt x="47" y="3"/>
                      <a:pt x="47" y="3"/>
                      <a:pt x="47" y="3"/>
                    </a:cubicBezTo>
                    <a:cubicBezTo>
                      <a:pt x="46" y="5"/>
                      <a:pt x="45" y="8"/>
                      <a:pt x="44" y="10"/>
                    </a:cubicBezTo>
                    <a:cubicBezTo>
                      <a:pt x="39" y="16"/>
                      <a:pt x="29" y="19"/>
                      <a:pt x="22" y="14"/>
                    </a:cubicBezTo>
                    <a:cubicBezTo>
                      <a:pt x="20" y="13"/>
                      <a:pt x="20" y="13"/>
                      <a:pt x="20" y="13"/>
                    </a:cubicBezTo>
                    <a:cubicBezTo>
                      <a:pt x="0" y="42"/>
                      <a:pt x="0" y="42"/>
                      <a:pt x="0" y="42"/>
                    </a:cubicBezTo>
                    <a:cubicBezTo>
                      <a:pt x="2" y="44"/>
                      <a:pt x="2" y="44"/>
                      <a:pt x="2" y="44"/>
                    </a:cubicBezTo>
                    <a:cubicBezTo>
                      <a:pt x="8" y="49"/>
                      <a:pt x="10" y="58"/>
                      <a:pt x="6" y="65"/>
                    </a:cubicBezTo>
                    <a:cubicBezTo>
                      <a:pt x="5" y="66"/>
                      <a:pt x="5" y="66"/>
                      <a:pt x="5" y="66"/>
                    </a:cubicBezTo>
                    <a:cubicBezTo>
                      <a:pt x="24" y="109"/>
                      <a:pt x="24" y="109"/>
                      <a:pt x="24" y="109"/>
                    </a:cubicBezTo>
                    <a:cubicBezTo>
                      <a:pt x="26" y="110"/>
                      <a:pt x="26" y="110"/>
                      <a:pt x="26" y="110"/>
                    </a:cubicBezTo>
                    <a:cubicBezTo>
                      <a:pt x="28" y="110"/>
                      <a:pt x="30" y="111"/>
                      <a:pt x="32" y="112"/>
                    </a:cubicBezTo>
                    <a:cubicBezTo>
                      <a:pt x="36" y="115"/>
                      <a:pt x="38" y="119"/>
                      <a:pt x="39" y="124"/>
                    </a:cubicBezTo>
                    <a:cubicBezTo>
                      <a:pt x="39" y="126"/>
                      <a:pt x="39" y="126"/>
                      <a:pt x="39" y="126"/>
                    </a:cubicBezTo>
                    <a:cubicBezTo>
                      <a:pt x="82" y="127"/>
                      <a:pt x="82" y="127"/>
                      <a:pt x="82" y="127"/>
                    </a:cubicBezTo>
                    <a:cubicBezTo>
                      <a:pt x="82" y="125"/>
                      <a:pt x="82" y="125"/>
                      <a:pt x="82" y="125"/>
                    </a:cubicBezTo>
                    <a:cubicBezTo>
                      <a:pt x="83" y="123"/>
                      <a:pt x="84" y="121"/>
                      <a:pt x="85" y="119"/>
                    </a:cubicBezTo>
                    <a:cubicBezTo>
                      <a:pt x="89" y="113"/>
                      <a:pt x="98" y="110"/>
                      <a:pt x="106" y="114"/>
                    </a:cubicBezTo>
                    <a:cubicBezTo>
                      <a:pt x="108" y="115"/>
                      <a:pt x="108" y="115"/>
                      <a:pt x="108" y="115"/>
                    </a:cubicBezTo>
                    <a:cubicBezTo>
                      <a:pt x="128" y="86"/>
                      <a:pt x="128" y="86"/>
                      <a:pt x="128" y="86"/>
                    </a:cubicBezTo>
                    <a:cubicBezTo>
                      <a:pt x="126" y="85"/>
                      <a:pt x="126" y="85"/>
                      <a:pt x="126" y="85"/>
                    </a:cubicBezTo>
                    <a:cubicBezTo>
                      <a:pt x="121" y="79"/>
                      <a:pt x="120" y="70"/>
                      <a:pt x="124" y="64"/>
                    </a:cubicBezTo>
                    <a:cubicBezTo>
                      <a:pt x="125" y="62"/>
                      <a:pt x="127" y="61"/>
                      <a:pt x="128" y="60"/>
                    </a:cubicBezTo>
                    <a:cubicBezTo>
                      <a:pt x="130" y="59"/>
                      <a:pt x="130" y="59"/>
                      <a:pt x="130" y="59"/>
                    </a:cubicBezTo>
                    <a:cubicBezTo>
                      <a:pt x="113" y="20"/>
                      <a:pt x="113" y="20"/>
                      <a:pt x="113" y="20"/>
                    </a:cubicBezTo>
                    <a:lnTo>
                      <a:pt x="110" y="20"/>
                    </a:lnTo>
                    <a:close/>
                    <a:moveTo>
                      <a:pt x="120" y="61"/>
                    </a:moveTo>
                    <a:cubicBezTo>
                      <a:pt x="114" y="69"/>
                      <a:pt x="115" y="79"/>
                      <a:pt x="120" y="87"/>
                    </a:cubicBezTo>
                    <a:cubicBezTo>
                      <a:pt x="106" y="108"/>
                      <a:pt x="106" y="108"/>
                      <a:pt x="106" y="108"/>
                    </a:cubicBezTo>
                    <a:cubicBezTo>
                      <a:pt x="97" y="105"/>
                      <a:pt x="86" y="108"/>
                      <a:pt x="80" y="116"/>
                    </a:cubicBezTo>
                    <a:cubicBezTo>
                      <a:pt x="79" y="118"/>
                      <a:pt x="78" y="120"/>
                      <a:pt x="77" y="121"/>
                    </a:cubicBezTo>
                    <a:cubicBezTo>
                      <a:pt x="44" y="121"/>
                      <a:pt x="44" y="121"/>
                      <a:pt x="44" y="121"/>
                    </a:cubicBezTo>
                    <a:cubicBezTo>
                      <a:pt x="43" y="115"/>
                      <a:pt x="40" y="111"/>
                      <a:pt x="35" y="108"/>
                    </a:cubicBezTo>
                    <a:cubicBezTo>
                      <a:pt x="33" y="106"/>
                      <a:pt x="31" y="105"/>
                      <a:pt x="28" y="105"/>
                    </a:cubicBezTo>
                    <a:cubicBezTo>
                      <a:pt x="11" y="66"/>
                      <a:pt x="11" y="66"/>
                      <a:pt x="11" y="66"/>
                    </a:cubicBezTo>
                    <a:cubicBezTo>
                      <a:pt x="16" y="58"/>
                      <a:pt x="14" y="48"/>
                      <a:pt x="7" y="41"/>
                    </a:cubicBezTo>
                    <a:cubicBezTo>
                      <a:pt x="22" y="21"/>
                      <a:pt x="22" y="21"/>
                      <a:pt x="22" y="21"/>
                    </a:cubicBezTo>
                    <a:cubicBezTo>
                      <a:pt x="31" y="25"/>
                      <a:pt x="43" y="21"/>
                      <a:pt x="49" y="13"/>
                    </a:cubicBezTo>
                    <a:cubicBezTo>
                      <a:pt x="50" y="11"/>
                      <a:pt x="51" y="9"/>
                      <a:pt x="52" y="6"/>
                    </a:cubicBezTo>
                    <a:cubicBezTo>
                      <a:pt x="83" y="8"/>
                      <a:pt x="83" y="8"/>
                      <a:pt x="83" y="8"/>
                    </a:cubicBezTo>
                    <a:cubicBezTo>
                      <a:pt x="84" y="14"/>
                      <a:pt x="87" y="20"/>
                      <a:pt x="92" y="23"/>
                    </a:cubicBezTo>
                    <a:cubicBezTo>
                      <a:pt x="97" y="26"/>
                      <a:pt x="104" y="28"/>
                      <a:pt x="110" y="26"/>
                    </a:cubicBezTo>
                    <a:cubicBezTo>
                      <a:pt x="123" y="57"/>
                      <a:pt x="123" y="57"/>
                      <a:pt x="123" y="57"/>
                    </a:cubicBezTo>
                    <a:cubicBezTo>
                      <a:pt x="122" y="58"/>
                      <a:pt x="121" y="59"/>
                      <a:pt x="12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Freeform 33">
                <a:extLst>
                  <a:ext uri="{FF2B5EF4-FFF2-40B4-BE49-F238E27FC236}">
                    <a16:creationId xmlns:a16="http://schemas.microsoft.com/office/drawing/2014/main" id="{1E7F8FAA-08D4-4549-9A15-5019406D66B8}"/>
                  </a:ext>
                </a:extLst>
              </p:cNvPr>
              <p:cNvSpPr>
                <a:spLocks noEditPoints="1"/>
              </p:cNvSpPr>
              <p:nvPr/>
            </p:nvSpPr>
            <p:spPr bwMode="auto">
              <a:xfrm>
                <a:off x="211" y="41"/>
                <a:ext cx="261" cy="146"/>
              </a:xfrm>
              <a:custGeom>
                <a:avLst/>
                <a:gdLst>
                  <a:gd name="T0" fmla="*/ 128 w 136"/>
                  <a:gd name="T1" fmla="*/ 19 h 76"/>
                  <a:gd name="T2" fmla="*/ 115 w 136"/>
                  <a:gd name="T3" fmla="*/ 16 h 76"/>
                  <a:gd name="T4" fmla="*/ 108 w 136"/>
                  <a:gd name="T5" fmla="*/ 5 h 76"/>
                  <a:gd name="T6" fmla="*/ 108 w 136"/>
                  <a:gd name="T7" fmla="*/ 2 h 76"/>
                  <a:gd name="T8" fmla="*/ 61 w 136"/>
                  <a:gd name="T9" fmla="*/ 0 h 76"/>
                  <a:gd name="T10" fmla="*/ 61 w 136"/>
                  <a:gd name="T11" fmla="*/ 3 h 76"/>
                  <a:gd name="T12" fmla="*/ 58 w 136"/>
                  <a:gd name="T13" fmla="*/ 10 h 76"/>
                  <a:gd name="T14" fmla="*/ 37 w 136"/>
                  <a:gd name="T15" fmla="*/ 16 h 76"/>
                  <a:gd name="T16" fmla="*/ 35 w 136"/>
                  <a:gd name="T17" fmla="*/ 15 h 76"/>
                  <a:gd name="T18" fmla="*/ 10 w 136"/>
                  <a:gd name="T19" fmla="*/ 32 h 76"/>
                  <a:gd name="T20" fmla="*/ 10 w 136"/>
                  <a:gd name="T21" fmla="*/ 34 h 76"/>
                  <a:gd name="T22" fmla="*/ 7 w 136"/>
                  <a:gd name="T23" fmla="*/ 46 h 76"/>
                  <a:gd name="T24" fmla="*/ 2 w 136"/>
                  <a:gd name="T25" fmla="*/ 51 h 76"/>
                  <a:gd name="T26" fmla="*/ 0 w 136"/>
                  <a:gd name="T27" fmla="*/ 52 h 76"/>
                  <a:gd name="T28" fmla="*/ 6 w 136"/>
                  <a:gd name="T29" fmla="*/ 66 h 76"/>
                  <a:gd name="T30" fmla="*/ 9 w 136"/>
                  <a:gd name="T31" fmla="*/ 65 h 76"/>
                  <a:gd name="T32" fmla="*/ 23 w 136"/>
                  <a:gd name="T33" fmla="*/ 67 h 76"/>
                  <a:gd name="T34" fmla="*/ 26 w 136"/>
                  <a:gd name="T35" fmla="*/ 71 h 76"/>
                  <a:gd name="T36" fmla="*/ 27 w 136"/>
                  <a:gd name="T37" fmla="*/ 72 h 76"/>
                  <a:gd name="T38" fmla="*/ 75 w 136"/>
                  <a:gd name="T39" fmla="*/ 75 h 76"/>
                  <a:gd name="T40" fmla="*/ 76 w 136"/>
                  <a:gd name="T41" fmla="*/ 74 h 76"/>
                  <a:gd name="T42" fmla="*/ 97 w 136"/>
                  <a:gd name="T43" fmla="*/ 72 h 76"/>
                  <a:gd name="T44" fmla="*/ 100 w 136"/>
                  <a:gd name="T45" fmla="*/ 74 h 76"/>
                  <a:gd name="T46" fmla="*/ 101 w 136"/>
                  <a:gd name="T47" fmla="*/ 76 h 76"/>
                  <a:gd name="T48" fmla="*/ 128 w 136"/>
                  <a:gd name="T49" fmla="*/ 56 h 76"/>
                  <a:gd name="T50" fmla="*/ 127 w 136"/>
                  <a:gd name="T51" fmla="*/ 54 h 76"/>
                  <a:gd name="T52" fmla="*/ 128 w 136"/>
                  <a:gd name="T53" fmla="*/ 37 h 76"/>
                  <a:gd name="T54" fmla="*/ 134 w 136"/>
                  <a:gd name="T55" fmla="*/ 32 h 76"/>
                  <a:gd name="T56" fmla="*/ 136 w 136"/>
                  <a:gd name="T57" fmla="*/ 31 h 76"/>
                  <a:gd name="T58" fmla="*/ 131 w 136"/>
                  <a:gd name="T59" fmla="*/ 18 h 76"/>
                  <a:gd name="T60" fmla="*/ 128 w 136"/>
                  <a:gd name="T61" fmla="*/ 19 h 76"/>
                  <a:gd name="T62" fmla="*/ 124 w 136"/>
                  <a:gd name="T63" fmla="*/ 34 h 76"/>
                  <a:gd name="T64" fmla="*/ 121 w 136"/>
                  <a:gd name="T65" fmla="*/ 55 h 76"/>
                  <a:gd name="T66" fmla="*/ 102 w 136"/>
                  <a:gd name="T67" fmla="*/ 68 h 76"/>
                  <a:gd name="T68" fmla="*/ 101 w 136"/>
                  <a:gd name="T69" fmla="*/ 67 h 76"/>
                  <a:gd name="T70" fmla="*/ 73 w 136"/>
                  <a:gd name="T71" fmla="*/ 69 h 76"/>
                  <a:gd name="T72" fmla="*/ 30 w 136"/>
                  <a:gd name="T73" fmla="*/ 67 h 76"/>
                  <a:gd name="T74" fmla="*/ 26 w 136"/>
                  <a:gd name="T75" fmla="*/ 63 h 76"/>
                  <a:gd name="T76" fmla="*/ 9 w 136"/>
                  <a:gd name="T77" fmla="*/ 59 h 76"/>
                  <a:gd name="T78" fmla="*/ 7 w 136"/>
                  <a:gd name="T79" fmla="*/ 54 h 76"/>
                  <a:gd name="T80" fmla="*/ 12 w 136"/>
                  <a:gd name="T81" fmla="*/ 49 h 76"/>
                  <a:gd name="T82" fmla="*/ 15 w 136"/>
                  <a:gd name="T83" fmla="*/ 35 h 76"/>
                  <a:gd name="T84" fmla="*/ 36 w 136"/>
                  <a:gd name="T85" fmla="*/ 21 h 76"/>
                  <a:gd name="T86" fmla="*/ 63 w 136"/>
                  <a:gd name="T87" fmla="*/ 14 h 76"/>
                  <a:gd name="T88" fmla="*/ 66 w 136"/>
                  <a:gd name="T89" fmla="*/ 6 h 76"/>
                  <a:gd name="T90" fmla="*/ 103 w 136"/>
                  <a:gd name="T91" fmla="*/ 8 h 76"/>
                  <a:gd name="T92" fmla="*/ 112 w 136"/>
                  <a:gd name="T93" fmla="*/ 21 h 76"/>
                  <a:gd name="T94" fmla="*/ 125 w 136"/>
                  <a:gd name="T95" fmla="*/ 25 h 76"/>
                  <a:gd name="T96" fmla="*/ 127 w 136"/>
                  <a:gd name="T97" fmla="*/ 24 h 76"/>
                  <a:gd name="T98" fmla="*/ 129 w 136"/>
                  <a:gd name="T99" fmla="*/ 29 h 76"/>
                  <a:gd name="T100" fmla="*/ 124 w 136"/>
                  <a:gd name="T101" fmla="*/ 3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6" h="76">
                    <a:moveTo>
                      <a:pt x="128" y="19"/>
                    </a:moveTo>
                    <a:cubicBezTo>
                      <a:pt x="124" y="20"/>
                      <a:pt x="119" y="19"/>
                      <a:pt x="115" y="16"/>
                    </a:cubicBezTo>
                    <a:cubicBezTo>
                      <a:pt x="111" y="13"/>
                      <a:pt x="109" y="9"/>
                      <a:pt x="108" y="5"/>
                    </a:cubicBezTo>
                    <a:cubicBezTo>
                      <a:pt x="108" y="2"/>
                      <a:pt x="108" y="2"/>
                      <a:pt x="108" y="2"/>
                    </a:cubicBezTo>
                    <a:cubicBezTo>
                      <a:pt x="61" y="0"/>
                      <a:pt x="61" y="0"/>
                      <a:pt x="61" y="0"/>
                    </a:cubicBezTo>
                    <a:cubicBezTo>
                      <a:pt x="61" y="3"/>
                      <a:pt x="61" y="3"/>
                      <a:pt x="61" y="3"/>
                    </a:cubicBezTo>
                    <a:cubicBezTo>
                      <a:pt x="61" y="6"/>
                      <a:pt x="60" y="8"/>
                      <a:pt x="58" y="10"/>
                    </a:cubicBezTo>
                    <a:cubicBezTo>
                      <a:pt x="54" y="17"/>
                      <a:pt x="44" y="19"/>
                      <a:pt x="37" y="16"/>
                    </a:cubicBezTo>
                    <a:cubicBezTo>
                      <a:pt x="35" y="15"/>
                      <a:pt x="35" y="15"/>
                      <a:pt x="35" y="15"/>
                    </a:cubicBezTo>
                    <a:cubicBezTo>
                      <a:pt x="10" y="32"/>
                      <a:pt x="10" y="32"/>
                      <a:pt x="10" y="32"/>
                    </a:cubicBezTo>
                    <a:cubicBezTo>
                      <a:pt x="10" y="34"/>
                      <a:pt x="10" y="34"/>
                      <a:pt x="10" y="34"/>
                    </a:cubicBezTo>
                    <a:cubicBezTo>
                      <a:pt x="10" y="38"/>
                      <a:pt x="9" y="43"/>
                      <a:pt x="7" y="46"/>
                    </a:cubicBezTo>
                    <a:cubicBezTo>
                      <a:pt x="6" y="48"/>
                      <a:pt x="4" y="49"/>
                      <a:pt x="2" y="51"/>
                    </a:cubicBezTo>
                    <a:cubicBezTo>
                      <a:pt x="0" y="52"/>
                      <a:pt x="0" y="52"/>
                      <a:pt x="0" y="52"/>
                    </a:cubicBezTo>
                    <a:cubicBezTo>
                      <a:pt x="6" y="66"/>
                      <a:pt x="6" y="66"/>
                      <a:pt x="6" y="66"/>
                    </a:cubicBezTo>
                    <a:cubicBezTo>
                      <a:pt x="9" y="65"/>
                      <a:pt x="9" y="65"/>
                      <a:pt x="9" y="65"/>
                    </a:cubicBezTo>
                    <a:cubicBezTo>
                      <a:pt x="13" y="64"/>
                      <a:pt x="19" y="65"/>
                      <a:pt x="23" y="67"/>
                    </a:cubicBezTo>
                    <a:cubicBezTo>
                      <a:pt x="24" y="68"/>
                      <a:pt x="25" y="69"/>
                      <a:pt x="26" y="71"/>
                    </a:cubicBezTo>
                    <a:cubicBezTo>
                      <a:pt x="27" y="72"/>
                      <a:pt x="27" y="72"/>
                      <a:pt x="27" y="72"/>
                    </a:cubicBezTo>
                    <a:cubicBezTo>
                      <a:pt x="75" y="75"/>
                      <a:pt x="75" y="75"/>
                      <a:pt x="75" y="75"/>
                    </a:cubicBezTo>
                    <a:cubicBezTo>
                      <a:pt x="76" y="74"/>
                      <a:pt x="76" y="74"/>
                      <a:pt x="76" y="74"/>
                    </a:cubicBezTo>
                    <a:cubicBezTo>
                      <a:pt x="82" y="68"/>
                      <a:pt x="91" y="68"/>
                      <a:pt x="97" y="72"/>
                    </a:cubicBezTo>
                    <a:cubicBezTo>
                      <a:pt x="98" y="73"/>
                      <a:pt x="99" y="73"/>
                      <a:pt x="100" y="74"/>
                    </a:cubicBezTo>
                    <a:cubicBezTo>
                      <a:pt x="101" y="76"/>
                      <a:pt x="101" y="76"/>
                      <a:pt x="101" y="76"/>
                    </a:cubicBezTo>
                    <a:cubicBezTo>
                      <a:pt x="128" y="56"/>
                      <a:pt x="128" y="56"/>
                      <a:pt x="128" y="56"/>
                    </a:cubicBezTo>
                    <a:cubicBezTo>
                      <a:pt x="127" y="54"/>
                      <a:pt x="127" y="54"/>
                      <a:pt x="127" y="54"/>
                    </a:cubicBezTo>
                    <a:cubicBezTo>
                      <a:pt x="124" y="49"/>
                      <a:pt x="125" y="42"/>
                      <a:pt x="128" y="37"/>
                    </a:cubicBezTo>
                    <a:cubicBezTo>
                      <a:pt x="130" y="35"/>
                      <a:pt x="131" y="33"/>
                      <a:pt x="134" y="32"/>
                    </a:cubicBezTo>
                    <a:cubicBezTo>
                      <a:pt x="136" y="31"/>
                      <a:pt x="136" y="31"/>
                      <a:pt x="136" y="31"/>
                    </a:cubicBezTo>
                    <a:cubicBezTo>
                      <a:pt x="131" y="18"/>
                      <a:pt x="131" y="18"/>
                      <a:pt x="131" y="18"/>
                    </a:cubicBezTo>
                    <a:lnTo>
                      <a:pt x="128" y="19"/>
                    </a:lnTo>
                    <a:close/>
                    <a:moveTo>
                      <a:pt x="124" y="34"/>
                    </a:moveTo>
                    <a:cubicBezTo>
                      <a:pt x="119" y="40"/>
                      <a:pt x="119" y="48"/>
                      <a:pt x="121" y="55"/>
                    </a:cubicBezTo>
                    <a:cubicBezTo>
                      <a:pt x="102" y="68"/>
                      <a:pt x="102" y="68"/>
                      <a:pt x="102" y="68"/>
                    </a:cubicBezTo>
                    <a:cubicBezTo>
                      <a:pt x="101" y="68"/>
                      <a:pt x="101" y="68"/>
                      <a:pt x="101" y="67"/>
                    </a:cubicBezTo>
                    <a:cubicBezTo>
                      <a:pt x="92" y="62"/>
                      <a:pt x="81" y="63"/>
                      <a:pt x="73" y="69"/>
                    </a:cubicBezTo>
                    <a:cubicBezTo>
                      <a:pt x="30" y="67"/>
                      <a:pt x="30" y="67"/>
                      <a:pt x="30" y="67"/>
                    </a:cubicBezTo>
                    <a:cubicBezTo>
                      <a:pt x="29" y="65"/>
                      <a:pt x="27" y="64"/>
                      <a:pt x="26" y="63"/>
                    </a:cubicBezTo>
                    <a:cubicBezTo>
                      <a:pt x="21" y="60"/>
                      <a:pt x="15" y="58"/>
                      <a:pt x="9" y="59"/>
                    </a:cubicBezTo>
                    <a:cubicBezTo>
                      <a:pt x="7" y="54"/>
                      <a:pt x="7" y="54"/>
                      <a:pt x="7" y="54"/>
                    </a:cubicBezTo>
                    <a:cubicBezTo>
                      <a:pt x="9" y="53"/>
                      <a:pt x="10" y="51"/>
                      <a:pt x="12" y="49"/>
                    </a:cubicBezTo>
                    <a:cubicBezTo>
                      <a:pt x="14" y="45"/>
                      <a:pt x="16" y="40"/>
                      <a:pt x="15" y="35"/>
                    </a:cubicBezTo>
                    <a:cubicBezTo>
                      <a:pt x="36" y="21"/>
                      <a:pt x="36" y="21"/>
                      <a:pt x="36" y="21"/>
                    </a:cubicBezTo>
                    <a:cubicBezTo>
                      <a:pt x="45" y="25"/>
                      <a:pt x="57" y="22"/>
                      <a:pt x="63" y="14"/>
                    </a:cubicBezTo>
                    <a:cubicBezTo>
                      <a:pt x="65" y="11"/>
                      <a:pt x="66" y="9"/>
                      <a:pt x="66" y="6"/>
                    </a:cubicBezTo>
                    <a:cubicBezTo>
                      <a:pt x="103" y="8"/>
                      <a:pt x="103" y="8"/>
                      <a:pt x="103" y="8"/>
                    </a:cubicBezTo>
                    <a:cubicBezTo>
                      <a:pt x="104" y="13"/>
                      <a:pt x="108" y="18"/>
                      <a:pt x="112" y="21"/>
                    </a:cubicBezTo>
                    <a:cubicBezTo>
                      <a:pt x="116" y="23"/>
                      <a:pt x="120" y="25"/>
                      <a:pt x="125" y="25"/>
                    </a:cubicBezTo>
                    <a:cubicBezTo>
                      <a:pt x="125" y="25"/>
                      <a:pt x="126" y="25"/>
                      <a:pt x="127" y="24"/>
                    </a:cubicBezTo>
                    <a:cubicBezTo>
                      <a:pt x="129" y="29"/>
                      <a:pt x="129" y="29"/>
                      <a:pt x="129" y="29"/>
                    </a:cubicBezTo>
                    <a:cubicBezTo>
                      <a:pt x="127" y="30"/>
                      <a:pt x="125" y="32"/>
                      <a:pt x="12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1" name="Freeform 34">
                <a:extLst>
                  <a:ext uri="{FF2B5EF4-FFF2-40B4-BE49-F238E27FC236}">
                    <a16:creationId xmlns:a16="http://schemas.microsoft.com/office/drawing/2014/main" id="{906EE9CA-8B14-BB43-A907-459FC9352E4F}"/>
                  </a:ext>
                </a:extLst>
              </p:cNvPr>
              <p:cNvSpPr>
                <a:spLocks/>
              </p:cNvSpPr>
              <p:nvPr/>
            </p:nvSpPr>
            <p:spPr bwMode="auto">
              <a:xfrm>
                <a:off x="144" y="534"/>
                <a:ext cx="33" cy="13"/>
              </a:xfrm>
              <a:custGeom>
                <a:avLst/>
                <a:gdLst>
                  <a:gd name="T0" fmla="*/ 0 w 33"/>
                  <a:gd name="T1" fmla="*/ 0 h 13"/>
                  <a:gd name="T2" fmla="*/ 2 w 33"/>
                  <a:gd name="T3" fmla="*/ 11 h 13"/>
                  <a:gd name="T4" fmla="*/ 25 w 33"/>
                  <a:gd name="T5" fmla="*/ 13 h 13"/>
                  <a:gd name="T6" fmla="*/ 29 w 33"/>
                  <a:gd name="T7" fmla="*/ 11 h 13"/>
                  <a:gd name="T8" fmla="*/ 33 w 33"/>
                  <a:gd name="T9" fmla="*/ 1 h 13"/>
                  <a:gd name="T10" fmla="*/ 6 w 33"/>
                  <a:gd name="T11" fmla="*/ 0 h 13"/>
                  <a:gd name="T12" fmla="*/ 0 w 33"/>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33" h="13">
                    <a:moveTo>
                      <a:pt x="0" y="0"/>
                    </a:moveTo>
                    <a:lnTo>
                      <a:pt x="2" y="11"/>
                    </a:lnTo>
                    <a:lnTo>
                      <a:pt x="25" y="13"/>
                    </a:lnTo>
                    <a:lnTo>
                      <a:pt x="29" y="11"/>
                    </a:lnTo>
                    <a:lnTo>
                      <a:pt x="33" y="1"/>
                    </a:lnTo>
                    <a:lnTo>
                      <a:pt x="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Freeform 35">
                <a:extLst>
                  <a:ext uri="{FF2B5EF4-FFF2-40B4-BE49-F238E27FC236}">
                    <a16:creationId xmlns:a16="http://schemas.microsoft.com/office/drawing/2014/main" id="{DA83E567-DE6F-C741-9090-3078CC14ED90}"/>
                  </a:ext>
                </a:extLst>
              </p:cNvPr>
              <p:cNvSpPr>
                <a:spLocks noEditPoints="1"/>
              </p:cNvSpPr>
              <p:nvPr/>
            </p:nvSpPr>
            <p:spPr bwMode="auto">
              <a:xfrm>
                <a:off x="592" y="232"/>
                <a:ext cx="156" cy="250"/>
              </a:xfrm>
              <a:custGeom>
                <a:avLst/>
                <a:gdLst>
                  <a:gd name="T0" fmla="*/ 60 w 81"/>
                  <a:gd name="T1" fmla="*/ 11 h 130"/>
                  <a:gd name="T2" fmla="*/ 47 w 81"/>
                  <a:gd name="T3" fmla="*/ 9 h 130"/>
                  <a:gd name="T4" fmla="*/ 41 w 81"/>
                  <a:gd name="T5" fmla="*/ 2 h 130"/>
                  <a:gd name="T6" fmla="*/ 40 w 81"/>
                  <a:gd name="T7" fmla="*/ 0 h 130"/>
                  <a:gd name="T8" fmla="*/ 27 w 81"/>
                  <a:gd name="T9" fmla="*/ 0 h 130"/>
                  <a:gd name="T10" fmla="*/ 26 w 81"/>
                  <a:gd name="T11" fmla="*/ 2 h 130"/>
                  <a:gd name="T12" fmla="*/ 25 w 81"/>
                  <a:gd name="T13" fmla="*/ 4 h 130"/>
                  <a:gd name="T14" fmla="*/ 10 w 81"/>
                  <a:gd name="T15" fmla="*/ 11 h 130"/>
                  <a:gd name="T16" fmla="*/ 7 w 81"/>
                  <a:gd name="T17" fmla="*/ 11 h 130"/>
                  <a:gd name="T18" fmla="*/ 0 w 81"/>
                  <a:gd name="T19" fmla="*/ 45 h 130"/>
                  <a:gd name="T20" fmla="*/ 2 w 81"/>
                  <a:gd name="T21" fmla="*/ 46 h 130"/>
                  <a:gd name="T22" fmla="*/ 6 w 81"/>
                  <a:gd name="T23" fmla="*/ 48 h 130"/>
                  <a:gd name="T24" fmla="*/ 12 w 81"/>
                  <a:gd name="T25" fmla="*/ 69 h 130"/>
                  <a:gd name="T26" fmla="*/ 11 w 81"/>
                  <a:gd name="T27" fmla="*/ 70 h 130"/>
                  <a:gd name="T28" fmla="*/ 31 w 81"/>
                  <a:gd name="T29" fmla="*/ 114 h 130"/>
                  <a:gd name="T30" fmla="*/ 32 w 81"/>
                  <a:gd name="T31" fmla="*/ 114 h 130"/>
                  <a:gd name="T32" fmla="*/ 38 w 81"/>
                  <a:gd name="T33" fmla="*/ 116 h 130"/>
                  <a:gd name="T34" fmla="*/ 45 w 81"/>
                  <a:gd name="T35" fmla="*/ 127 h 130"/>
                  <a:gd name="T36" fmla="*/ 45 w 81"/>
                  <a:gd name="T37" fmla="*/ 130 h 130"/>
                  <a:gd name="T38" fmla="*/ 57 w 81"/>
                  <a:gd name="T39" fmla="*/ 130 h 130"/>
                  <a:gd name="T40" fmla="*/ 57 w 81"/>
                  <a:gd name="T41" fmla="*/ 128 h 130"/>
                  <a:gd name="T42" fmla="*/ 60 w 81"/>
                  <a:gd name="T43" fmla="*/ 122 h 130"/>
                  <a:gd name="T44" fmla="*/ 68 w 81"/>
                  <a:gd name="T45" fmla="*/ 116 h 130"/>
                  <a:gd name="T46" fmla="*/ 70 w 81"/>
                  <a:gd name="T47" fmla="*/ 115 h 130"/>
                  <a:gd name="T48" fmla="*/ 77 w 81"/>
                  <a:gd name="T49" fmla="*/ 82 h 130"/>
                  <a:gd name="T50" fmla="*/ 76 w 81"/>
                  <a:gd name="T51" fmla="*/ 81 h 130"/>
                  <a:gd name="T52" fmla="*/ 73 w 81"/>
                  <a:gd name="T53" fmla="*/ 59 h 130"/>
                  <a:gd name="T54" fmla="*/ 78 w 81"/>
                  <a:gd name="T55" fmla="*/ 53 h 130"/>
                  <a:gd name="T56" fmla="*/ 81 w 81"/>
                  <a:gd name="T57" fmla="*/ 52 h 130"/>
                  <a:gd name="T58" fmla="*/ 63 w 81"/>
                  <a:gd name="T59" fmla="*/ 10 h 130"/>
                  <a:gd name="T60" fmla="*/ 60 w 81"/>
                  <a:gd name="T61" fmla="*/ 11 h 130"/>
                  <a:gd name="T62" fmla="*/ 68 w 81"/>
                  <a:gd name="T63" fmla="*/ 55 h 130"/>
                  <a:gd name="T64" fmla="*/ 71 w 81"/>
                  <a:gd name="T65" fmla="*/ 84 h 130"/>
                  <a:gd name="T66" fmla="*/ 65 w 81"/>
                  <a:gd name="T67" fmla="*/ 111 h 130"/>
                  <a:gd name="T68" fmla="*/ 55 w 81"/>
                  <a:gd name="T69" fmla="*/ 119 h 130"/>
                  <a:gd name="T70" fmla="*/ 52 w 81"/>
                  <a:gd name="T71" fmla="*/ 124 h 130"/>
                  <a:gd name="T72" fmla="*/ 50 w 81"/>
                  <a:gd name="T73" fmla="*/ 124 h 130"/>
                  <a:gd name="T74" fmla="*/ 41 w 81"/>
                  <a:gd name="T75" fmla="*/ 112 h 130"/>
                  <a:gd name="T76" fmla="*/ 35 w 81"/>
                  <a:gd name="T77" fmla="*/ 109 h 130"/>
                  <a:gd name="T78" fmla="*/ 17 w 81"/>
                  <a:gd name="T79" fmla="*/ 70 h 130"/>
                  <a:gd name="T80" fmla="*/ 10 w 81"/>
                  <a:gd name="T81" fmla="*/ 43 h 130"/>
                  <a:gd name="T82" fmla="*/ 7 w 81"/>
                  <a:gd name="T83" fmla="*/ 41 h 130"/>
                  <a:gd name="T84" fmla="*/ 12 w 81"/>
                  <a:gd name="T85" fmla="*/ 17 h 130"/>
                  <a:gd name="T86" fmla="*/ 29 w 81"/>
                  <a:gd name="T87" fmla="*/ 7 h 130"/>
                  <a:gd name="T88" fmla="*/ 30 w 81"/>
                  <a:gd name="T89" fmla="*/ 6 h 130"/>
                  <a:gd name="T90" fmla="*/ 37 w 81"/>
                  <a:gd name="T91" fmla="*/ 6 h 130"/>
                  <a:gd name="T92" fmla="*/ 44 w 81"/>
                  <a:gd name="T93" fmla="*/ 13 h 130"/>
                  <a:gd name="T94" fmla="*/ 59 w 81"/>
                  <a:gd name="T95" fmla="*/ 17 h 130"/>
                  <a:gd name="T96" fmla="*/ 74 w 81"/>
                  <a:gd name="T97" fmla="*/ 50 h 130"/>
                  <a:gd name="T98" fmla="*/ 68 w 81"/>
                  <a:gd name="T99" fmla="*/ 5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 h="130">
                    <a:moveTo>
                      <a:pt x="60" y="11"/>
                    </a:moveTo>
                    <a:cubicBezTo>
                      <a:pt x="56" y="12"/>
                      <a:pt x="51" y="11"/>
                      <a:pt x="47" y="9"/>
                    </a:cubicBezTo>
                    <a:cubicBezTo>
                      <a:pt x="44" y="7"/>
                      <a:pt x="42" y="5"/>
                      <a:pt x="41" y="2"/>
                    </a:cubicBezTo>
                    <a:cubicBezTo>
                      <a:pt x="40" y="0"/>
                      <a:pt x="40" y="0"/>
                      <a:pt x="40" y="0"/>
                    </a:cubicBezTo>
                    <a:cubicBezTo>
                      <a:pt x="27" y="0"/>
                      <a:pt x="27" y="0"/>
                      <a:pt x="27" y="0"/>
                    </a:cubicBezTo>
                    <a:cubicBezTo>
                      <a:pt x="26" y="2"/>
                      <a:pt x="26" y="2"/>
                      <a:pt x="26" y="2"/>
                    </a:cubicBezTo>
                    <a:cubicBezTo>
                      <a:pt x="26" y="2"/>
                      <a:pt x="25" y="3"/>
                      <a:pt x="25" y="4"/>
                    </a:cubicBezTo>
                    <a:cubicBezTo>
                      <a:pt x="21" y="9"/>
                      <a:pt x="16" y="11"/>
                      <a:pt x="10" y="11"/>
                    </a:cubicBezTo>
                    <a:cubicBezTo>
                      <a:pt x="7" y="11"/>
                      <a:pt x="7" y="11"/>
                      <a:pt x="7" y="11"/>
                    </a:cubicBezTo>
                    <a:cubicBezTo>
                      <a:pt x="0" y="45"/>
                      <a:pt x="0" y="45"/>
                      <a:pt x="0" y="45"/>
                    </a:cubicBezTo>
                    <a:cubicBezTo>
                      <a:pt x="2" y="46"/>
                      <a:pt x="2" y="46"/>
                      <a:pt x="2" y="46"/>
                    </a:cubicBezTo>
                    <a:cubicBezTo>
                      <a:pt x="4" y="46"/>
                      <a:pt x="5" y="47"/>
                      <a:pt x="6" y="48"/>
                    </a:cubicBezTo>
                    <a:cubicBezTo>
                      <a:pt x="13" y="52"/>
                      <a:pt x="16" y="61"/>
                      <a:pt x="12" y="69"/>
                    </a:cubicBezTo>
                    <a:cubicBezTo>
                      <a:pt x="11" y="70"/>
                      <a:pt x="11" y="70"/>
                      <a:pt x="11" y="70"/>
                    </a:cubicBezTo>
                    <a:cubicBezTo>
                      <a:pt x="31" y="114"/>
                      <a:pt x="31" y="114"/>
                      <a:pt x="31" y="114"/>
                    </a:cubicBezTo>
                    <a:cubicBezTo>
                      <a:pt x="32" y="114"/>
                      <a:pt x="32" y="114"/>
                      <a:pt x="32" y="114"/>
                    </a:cubicBezTo>
                    <a:cubicBezTo>
                      <a:pt x="34" y="114"/>
                      <a:pt x="36" y="115"/>
                      <a:pt x="38" y="116"/>
                    </a:cubicBezTo>
                    <a:cubicBezTo>
                      <a:pt x="42" y="119"/>
                      <a:pt x="44" y="123"/>
                      <a:pt x="45" y="127"/>
                    </a:cubicBezTo>
                    <a:cubicBezTo>
                      <a:pt x="45" y="130"/>
                      <a:pt x="45" y="130"/>
                      <a:pt x="45" y="130"/>
                    </a:cubicBezTo>
                    <a:cubicBezTo>
                      <a:pt x="57" y="130"/>
                      <a:pt x="57" y="130"/>
                      <a:pt x="57" y="130"/>
                    </a:cubicBezTo>
                    <a:cubicBezTo>
                      <a:pt x="57" y="128"/>
                      <a:pt x="57" y="128"/>
                      <a:pt x="57" y="128"/>
                    </a:cubicBezTo>
                    <a:cubicBezTo>
                      <a:pt x="58" y="126"/>
                      <a:pt x="58" y="124"/>
                      <a:pt x="60" y="122"/>
                    </a:cubicBezTo>
                    <a:cubicBezTo>
                      <a:pt x="62" y="119"/>
                      <a:pt x="65" y="117"/>
                      <a:pt x="68" y="116"/>
                    </a:cubicBezTo>
                    <a:cubicBezTo>
                      <a:pt x="70" y="115"/>
                      <a:pt x="70" y="115"/>
                      <a:pt x="70" y="115"/>
                    </a:cubicBezTo>
                    <a:cubicBezTo>
                      <a:pt x="77" y="82"/>
                      <a:pt x="77" y="82"/>
                      <a:pt x="77" y="82"/>
                    </a:cubicBezTo>
                    <a:cubicBezTo>
                      <a:pt x="76" y="81"/>
                      <a:pt x="76" y="81"/>
                      <a:pt x="76" y="81"/>
                    </a:cubicBezTo>
                    <a:cubicBezTo>
                      <a:pt x="69" y="75"/>
                      <a:pt x="68" y="66"/>
                      <a:pt x="73" y="59"/>
                    </a:cubicBezTo>
                    <a:cubicBezTo>
                      <a:pt x="74" y="56"/>
                      <a:pt x="76" y="55"/>
                      <a:pt x="78" y="53"/>
                    </a:cubicBezTo>
                    <a:cubicBezTo>
                      <a:pt x="81" y="52"/>
                      <a:pt x="81" y="52"/>
                      <a:pt x="81" y="52"/>
                    </a:cubicBezTo>
                    <a:cubicBezTo>
                      <a:pt x="63" y="10"/>
                      <a:pt x="63" y="10"/>
                      <a:pt x="63" y="10"/>
                    </a:cubicBezTo>
                    <a:lnTo>
                      <a:pt x="60" y="11"/>
                    </a:lnTo>
                    <a:close/>
                    <a:moveTo>
                      <a:pt x="68" y="55"/>
                    </a:moveTo>
                    <a:cubicBezTo>
                      <a:pt x="62" y="64"/>
                      <a:pt x="63" y="76"/>
                      <a:pt x="71" y="84"/>
                    </a:cubicBezTo>
                    <a:cubicBezTo>
                      <a:pt x="65" y="111"/>
                      <a:pt x="65" y="111"/>
                      <a:pt x="65" y="111"/>
                    </a:cubicBezTo>
                    <a:cubicBezTo>
                      <a:pt x="61" y="112"/>
                      <a:pt x="58" y="115"/>
                      <a:pt x="55" y="119"/>
                    </a:cubicBezTo>
                    <a:cubicBezTo>
                      <a:pt x="54" y="121"/>
                      <a:pt x="53" y="122"/>
                      <a:pt x="52" y="124"/>
                    </a:cubicBezTo>
                    <a:cubicBezTo>
                      <a:pt x="50" y="124"/>
                      <a:pt x="50" y="124"/>
                      <a:pt x="50" y="124"/>
                    </a:cubicBezTo>
                    <a:cubicBezTo>
                      <a:pt x="49" y="119"/>
                      <a:pt x="46" y="115"/>
                      <a:pt x="41" y="112"/>
                    </a:cubicBezTo>
                    <a:cubicBezTo>
                      <a:pt x="39" y="110"/>
                      <a:pt x="37" y="109"/>
                      <a:pt x="35" y="109"/>
                    </a:cubicBezTo>
                    <a:cubicBezTo>
                      <a:pt x="17" y="70"/>
                      <a:pt x="17" y="70"/>
                      <a:pt x="17" y="70"/>
                    </a:cubicBezTo>
                    <a:cubicBezTo>
                      <a:pt x="22" y="60"/>
                      <a:pt x="18" y="49"/>
                      <a:pt x="10" y="43"/>
                    </a:cubicBezTo>
                    <a:cubicBezTo>
                      <a:pt x="9" y="42"/>
                      <a:pt x="8" y="42"/>
                      <a:pt x="7" y="41"/>
                    </a:cubicBezTo>
                    <a:cubicBezTo>
                      <a:pt x="12" y="17"/>
                      <a:pt x="12" y="17"/>
                      <a:pt x="12" y="17"/>
                    </a:cubicBezTo>
                    <a:cubicBezTo>
                      <a:pt x="19" y="16"/>
                      <a:pt x="25" y="13"/>
                      <a:pt x="29" y="7"/>
                    </a:cubicBezTo>
                    <a:cubicBezTo>
                      <a:pt x="30" y="7"/>
                      <a:pt x="30" y="6"/>
                      <a:pt x="30" y="6"/>
                    </a:cubicBezTo>
                    <a:cubicBezTo>
                      <a:pt x="37" y="6"/>
                      <a:pt x="37" y="6"/>
                      <a:pt x="37" y="6"/>
                    </a:cubicBezTo>
                    <a:cubicBezTo>
                      <a:pt x="38" y="9"/>
                      <a:pt x="41" y="11"/>
                      <a:pt x="44" y="13"/>
                    </a:cubicBezTo>
                    <a:cubicBezTo>
                      <a:pt x="48" y="16"/>
                      <a:pt x="54" y="18"/>
                      <a:pt x="59" y="17"/>
                    </a:cubicBezTo>
                    <a:cubicBezTo>
                      <a:pt x="74" y="50"/>
                      <a:pt x="74" y="50"/>
                      <a:pt x="74" y="50"/>
                    </a:cubicBezTo>
                    <a:cubicBezTo>
                      <a:pt x="71" y="51"/>
                      <a:pt x="69" y="53"/>
                      <a:pt x="68"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Freeform 36">
                <a:extLst>
                  <a:ext uri="{FF2B5EF4-FFF2-40B4-BE49-F238E27FC236}">
                    <a16:creationId xmlns:a16="http://schemas.microsoft.com/office/drawing/2014/main" id="{777C87D0-AB1A-B344-8722-1FC9202817B4}"/>
                  </a:ext>
                </a:extLst>
              </p:cNvPr>
              <p:cNvSpPr>
                <a:spLocks/>
              </p:cNvSpPr>
              <p:nvPr/>
            </p:nvSpPr>
            <p:spPr bwMode="auto">
              <a:xfrm>
                <a:off x="726" y="389"/>
                <a:ext cx="27" cy="64"/>
              </a:xfrm>
              <a:custGeom>
                <a:avLst/>
                <a:gdLst>
                  <a:gd name="T0" fmla="*/ 10 w 14"/>
                  <a:gd name="T1" fmla="*/ 1 h 33"/>
                  <a:gd name="T2" fmla="*/ 7 w 14"/>
                  <a:gd name="T3" fmla="*/ 0 h 33"/>
                  <a:gd name="T4" fmla="*/ 0 w 14"/>
                  <a:gd name="T5" fmla="*/ 33 h 33"/>
                  <a:gd name="T6" fmla="*/ 4 w 14"/>
                  <a:gd name="T7" fmla="*/ 33 h 33"/>
                  <a:gd name="T8" fmla="*/ 5 w 14"/>
                  <a:gd name="T9" fmla="*/ 33 h 33"/>
                  <a:gd name="T10" fmla="*/ 8 w 14"/>
                  <a:gd name="T11" fmla="*/ 33 h 33"/>
                  <a:gd name="T12" fmla="*/ 14 w 14"/>
                  <a:gd name="T13" fmla="*/ 5 h 33"/>
                  <a:gd name="T14" fmla="*/ 14 w 14"/>
                  <a:gd name="T15" fmla="*/ 2 h 33"/>
                  <a:gd name="T16" fmla="*/ 11 w 14"/>
                  <a:gd name="T17" fmla="*/ 2 h 33"/>
                  <a:gd name="T18" fmla="*/ 10 w 14"/>
                  <a:gd name="T19"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3">
                    <a:moveTo>
                      <a:pt x="10" y="1"/>
                    </a:moveTo>
                    <a:cubicBezTo>
                      <a:pt x="7" y="0"/>
                      <a:pt x="7" y="0"/>
                      <a:pt x="7" y="0"/>
                    </a:cubicBezTo>
                    <a:cubicBezTo>
                      <a:pt x="0" y="33"/>
                      <a:pt x="0" y="33"/>
                      <a:pt x="0" y="33"/>
                    </a:cubicBezTo>
                    <a:cubicBezTo>
                      <a:pt x="4" y="33"/>
                      <a:pt x="4" y="33"/>
                      <a:pt x="4" y="33"/>
                    </a:cubicBezTo>
                    <a:cubicBezTo>
                      <a:pt x="4" y="33"/>
                      <a:pt x="4" y="33"/>
                      <a:pt x="5" y="33"/>
                    </a:cubicBezTo>
                    <a:cubicBezTo>
                      <a:pt x="8" y="33"/>
                      <a:pt x="8" y="33"/>
                      <a:pt x="8" y="33"/>
                    </a:cubicBezTo>
                    <a:cubicBezTo>
                      <a:pt x="14" y="5"/>
                      <a:pt x="14" y="5"/>
                      <a:pt x="14" y="5"/>
                    </a:cubicBezTo>
                    <a:cubicBezTo>
                      <a:pt x="14" y="2"/>
                      <a:pt x="14" y="2"/>
                      <a:pt x="14" y="2"/>
                    </a:cubicBezTo>
                    <a:cubicBezTo>
                      <a:pt x="11" y="2"/>
                      <a:pt x="11" y="2"/>
                      <a:pt x="11" y="2"/>
                    </a:cubicBezTo>
                    <a:cubicBezTo>
                      <a:pt x="11" y="2"/>
                      <a:pt x="10" y="2"/>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4" name="Freeform 37">
                <a:extLst>
                  <a:ext uri="{FF2B5EF4-FFF2-40B4-BE49-F238E27FC236}">
                    <a16:creationId xmlns:a16="http://schemas.microsoft.com/office/drawing/2014/main" id="{BEAA33E0-004C-7E45-B8E9-FB425DCA16F0}"/>
                  </a:ext>
                </a:extLst>
              </p:cNvPr>
              <p:cNvSpPr>
                <a:spLocks noEditPoints="1"/>
              </p:cNvSpPr>
              <p:nvPr/>
            </p:nvSpPr>
            <p:spPr bwMode="auto">
              <a:xfrm>
                <a:off x="0" y="-5"/>
                <a:ext cx="801" cy="773"/>
              </a:xfrm>
              <a:custGeom>
                <a:avLst/>
                <a:gdLst>
                  <a:gd name="T0" fmla="*/ 360 w 418"/>
                  <a:gd name="T1" fmla="*/ 94 h 402"/>
                  <a:gd name="T2" fmla="*/ 261 w 418"/>
                  <a:gd name="T3" fmla="*/ 19 h 402"/>
                  <a:gd name="T4" fmla="*/ 167 w 418"/>
                  <a:gd name="T5" fmla="*/ 7 h 402"/>
                  <a:gd name="T6" fmla="*/ 69 w 418"/>
                  <a:gd name="T7" fmla="*/ 78 h 402"/>
                  <a:gd name="T8" fmla="*/ 17 w 418"/>
                  <a:gd name="T9" fmla="*/ 144 h 402"/>
                  <a:gd name="T10" fmla="*/ 29 w 418"/>
                  <a:gd name="T11" fmla="*/ 237 h 402"/>
                  <a:gd name="T12" fmla="*/ 55 w 418"/>
                  <a:gd name="T13" fmla="*/ 333 h 402"/>
                  <a:gd name="T14" fmla="*/ 167 w 418"/>
                  <a:gd name="T15" fmla="*/ 381 h 402"/>
                  <a:gd name="T16" fmla="*/ 287 w 418"/>
                  <a:gd name="T17" fmla="*/ 391 h 402"/>
                  <a:gd name="T18" fmla="*/ 352 w 418"/>
                  <a:gd name="T19" fmla="*/ 334 h 402"/>
                  <a:gd name="T20" fmla="*/ 404 w 418"/>
                  <a:gd name="T21" fmla="*/ 250 h 402"/>
                  <a:gd name="T22" fmla="*/ 325 w 418"/>
                  <a:gd name="T23" fmla="*/ 69 h 402"/>
                  <a:gd name="T24" fmla="*/ 333 w 418"/>
                  <a:gd name="T25" fmla="*/ 99 h 402"/>
                  <a:gd name="T26" fmla="*/ 255 w 418"/>
                  <a:gd name="T27" fmla="*/ 34 h 402"/>
                  <a:gd name="T28" fmla="*/ 210 w 418"/>
                  <a:gd name="T29" fmla="*/ 371 h 402"/>
                  <a:gd name="T30" fmla="*/ 212 w 418"/>
                  <a:gd name="T31" fmla="*/ 323 h 402"/>
                  <a:gd name="T32" fmla="*/ 294 w 418"/>
                  <a:gd name="T33" fmla="*/ 350 h 402"/>
                  <a:gd name="T34" fmla="*/ 387 w 418"/>
                  <a:gd name="T35" fmla="*/ 238 h 402"/>
                  <a:gd name="T36" fmla="*/ 379 w 418"/>
                  <a:gd name="T37" fmla="*/ 271 h 402"/>
                  <a:gd name="T38" fmla="*/ 351 w 418"/>
                  <a:gd name="T39" fmla="*/ 263 h 402"/>
                  <a:gd name="T40" fmla="*/ 304 w 418"/>
                  <a:gd name="T41" fmla="*/ 325 h 402"/>
                  <a:gd name="T42" fmla="*/ 350 w 418"/>
                  <a:gd name="T43" fmla="*/ 324 h 402"/>
                  <a:gd name="T44" fmla="*/ 374 w 418"/>
                  <a:gd name="T45" fmla="*/ 302 h 402"/>
                  <a:gd name="T46" fmla="*/ 331 w 418"/>
                  <a:gd name="T47" fmla="*/ 344 h 402"/>
                  <a:gd name="T48" fmla="*/ 282 w 418"/>
                  <a:gd name="T49" fmla="*/ 388 h 402"/>
                  <a:gd name="T50" fmla="*/ 277 w 418"/>
                  <a:gd name="T51" fmla="*/ 364 h 402"/>
                  <a:gd name="T52" fmla="*/ 304 w 418"/>
                  <a:gd name="T53" fmla="*/ 325 h 402"/>
                  <a:gd name="T54" fmla="*/ 215 w 418"/>
                  <a:gd name="T55" fmla="*/ 319 h 402"/>
                  <a:gd name="T56" fmla="*/ 180 w 418"/>
                  <a:gd name="T57" fmla="*/ 352 h 402"/>
                  <a:gd name="T58" fmla="*/ 160 w 418"/>
                  <a:gd name="T59" fmla="*/ 328 h 402"/>
                  <a:gd name="T60" fmla="*/ 76 w 418"/>
                  <a:gd name="T61" fmla="*/ 286 h 402"/>
                  <a:gd name="T62" fmla="*/ 87 w 418"/>
                  <a:gd name="T63" fmla="*/ 316 h 402"/>
                  <a:gd name="T64" fmla="*/ 155 w 418"/>
                  <a:gd name="T65" fmla="*/ 374 h 402"/>
                  <a:gd name="T66" fmla="*/ 178 w 418"/>
                  <a:gd name="T67" fmla="*/ 364 h 402"/>
                  <a:gd name="T68" fmla="*/ 205 w 418"/>
                  <a:gd name="T69" fmla="*/ 379 h 402"/>
                  <a:gd name="T70" fmla="*/ 152 w 418"/>
                  <a:gd name="T71" fmla="*/ 385 h 402"/>
                  <a:gd name="T72" fmla="*/ 61 w 418"/>
                  <a:gd name="T73" fmla="*/ 332 h 402"/>
                  <a:gd name="T74" fmla="*/ 45 w 418"/>
                  <a:gd name="T75" fmla="*/ 276 h 402"/>
                  <a:gd name="T76" fmla="*/ 25 w 418"/>
                  <a:gd name="T77" fmla="*/ 199 h 402"/>
                  <a:gd name="T78" fmla="*/ 38 w 418"/>
                  <a:gd name="T79" fmla="*/ 177 h 402"/>
                  <a:gd name="T80" fmla="*/ 22 w 418"/>
                  <a:gd name="T81" fmla="*/ 148 h 402"/>
                  <a:gd name="T82" fmla="*/ 42 w 418"/>
                  <a:gd name="T83" fmla="*/ 87 h 402"/>
                  <a:gd name="T84" fmla="*/ 113 w 418"/>
                  <a:gd name="T85" fmla="*/ 47 h 402"/>
                  <a:gd name="T86" fmla="*/ 171 w 418"/>
                  <a:gd name="T87" fmla="*/ 22 h 402"/>
                  <a:gd name="T88" fmla="*/ 251 w 418"/>
                  <a:gd name="T89" fmla="*/ 28 h 402"/>
                  <a:gd name="T90" fmla="*/ 293 w 418"/>
                  <a:gd name="T91" fmla="*/ 40 h 402"/>
                  <a:gd name="T92" fmla="*/ 251 w 418"/>
                  <a:gd name="T93" fmla="*/ 31 h 402"/>
                  <a:gd name="T94" fmla="*/ 267 w 418"/>
                  <a:gd name="T95" fmla="*/ 78 h 402"/>
                  <a:gd name="T96" fmla="*/ 349 w 418"/>
                  <a:gd name="T97" fmla="*/ 117 h 402"/>
                  <a:gd name="T98" fmla="*/ 336 w 418"/>
                  <a:gd name="T99" fmla="*/ 91 h 402"/>
                  <a:gd name="T100" fmla="*/ 359 w 418"/>
                  <a:gd name="T101" fmla="*/ 87 h 402"/>
                  <a:gd name="T102" fmla="*/ 374 w 418"/>
                  <a:gd name="T103" fmla="*/ 132 h 402"/>
                  <a:gd name="T104" fmla="*/ 344 w 418"/>
                  <a:gd name="T105" fmla="*/ 324 h 402"/>
                  <a:gd name="T106" fmla="*/ 313 w 418"/>
                  <a:gd name="T107" fmla="*/ 296 h 402"/>
                  <a:gd name="T108" fmla="*/ 366 w 418"/>
                  <a:gd name="T109" fmla="*/ 294 h 402"/>
                  <a:gd name="T110" fmla="*/ 168 w 418"/>
                  <a:gd name="T111" fmla="*/ 369 h 402"/>
                  <a:gd name="T112" fmla="*/ 71 w 418"/>
                  <a:gd name="T113" fmla="*/ 304 h 402"/>
                  <a:gd name="T114" fmla="*/ 162 w 418"/>
                  <a:gd name="T115" fmla="*/ 354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02">
                    <a:moveTo>
                      <a:pt x="408" y="173"/>
                    </a:moveTo>
                    <a:cubicBezTo>
                      <a:pt x="404" y="170"/>
                      <a:pt x="398" y="168"/>
                      <a:pt x="393" y="169"/>
                    </a:cubicBezTo>
                    <a:cubicBezTo>
                      <a:pt x="379" y="136"/>
                      <a:pt x="379" y="136"/>
                      <a:pt x="379" y="136"/>
                    </a:cubicBezTo>
                    <a:cubicBezTo>
                      <a:pt x="381" y="134"/>
                      <a:pt x="382" y="132"/>
                      <a:pt x="384" y="131"/>
                    </a:cubicBezTo>
                    <a:cubicBezTo>
                      <a:pt x="391" y="121"/>
                      <a:pt x="388" y="107"/>
                      <a:pt x="378" y="100"/>
                    </a:cubicBezTo>
                    <a:cubicBezTo>
                      <a:pt x="373" y="96"/>
                      <a:pt x="367" y="95"/>
                      <a:pt x="361" y="96"/>
                    </a:cubicBezTo>
                    <a:cubicBezTo>
                      <a:pt x="360" y="94"/>
                      <a:pt x="360" y="94"/>
                      <a:pt x="360" y="94"/>
                    </a:cubicBezTo>
                    <a:cubicBezTo>
                      <a:pt x="361" y="93"/>
                      <a:pt x="362" y="91"/>
                      <a:pt x="363" y="90"/>
                    </a:cubicBezTo>
                    <a:cubicBezTo>
                      <a:pt x="367" y="85"/>
                      <a:pt x="368" y="79"/>
                      <a:pt x="367" y="73"/>
                    </a:cubicBezTo>
                    <a:cubicBezTo>
                      <a:pt x="366" y="67"/>
                      <a:pt x="363" y="62"/>
                      <a:pt x="358" y="59"/>
                    </a:cubicBezTo>
                    <a:cubicBezTo>
                      <a:pt x="350" y="53"/>
                      <a:pt x="339" y="54"/>
                      <a:pt x="331" y="60"/>
                    </a:cubicBezTo>
                    <a:cubicBezTo>
                      <a:pt x="300" y="38"/>
                      <a:pt x="300" y="38"/>
                      <a:pt x="300" y="38"/>
                    </a:cubicBezTo>
                    <a:cubicBezTo>
                      <a:pt x="303" y="29"/>
                      <a:pt x="300" y="19"/>
                      <a:pt x="291" y="13"/>
                    </a:cubicBezTo>
                    <a:cubicBezTo>
                      <a:pt x="282" y="6"/>
                      <a:pt x="267" y="9"/>
                      <a:pt x="261" y="19"/>
                    </a:cubicBezTo>
                    <a:cubicBezTo>
                      <a:pt x="260" y="20"/>
                      <a:pt x="259" y="22"/>
                      <a:pt x="258" y="23"/>
                    </a:cubicBezTo>
                    <a:cubicBezTo>
                      <a:pt x="257" y="23"/>
                      <a:pt x="257" y="23"/>
                      <a:pt x="257" y="23"/>
                    </a:cubicBezTo>
                    <a:cubicBezTo>
                      <a:pt x="256" y="17"/>
                      <a:pt x="253" y="12"/>
                      <a:pt x="247" y="8"/>
                    </a:cubicBezTo>
                    <a:cubicBezTo>
                      <a:pt x="238" y="1"/>
                      <a:pt x="223" y="4"/>
                      <a:pt x="216" y="14"/>
                    </a:cubicBezTo>
                    <a:cubicBezTo>
                      <a:pt x="215" y="16"/>
                      <a:pt x="214" y="18"/>
                      <a:pt x="213" y="20"/>
                    </a:cubicBezTo>
                    <a:cubicBezTo>
                      <a:pt x="176" y="19"/>
                      <a:pt x="176" y="19"/>
                      <a:pt x="176" y="19"/>
                    </a:cubicBezTo>
                    <a:cubicBezTo>
                      <a:pt x="175" y="14"/>
                      <a:pt x="172" y="10"/>
                      <a:pt x="167" y="7"/>
                    </a:cubicBezTo>
                    <a:cubicBezTo>
                      <a:pt x="158" y="0"/>
                      <a:pt x="143" y="3"/>
                      <a:pt x="136" y="12"/>
                    </a:cubicBezTo>
                    <a:cubicBezTo>
                      <a:pt x="133" y="18"/>
                      <a:pt x="132" y="25"/>
                      <a:pt x="133" y="31"/>
                    </a:cubicBezTo>
                    <a:cubicBezTo>
                      <a:pt x="116" y="43"/>
                      <a:pt x="116" y="43"/>
                      <a:pt x="116" y="43"/>
                    </a:cubicBezTo>
                    <a:cubicBezTo>
                      <a:pt x="116" y="42"/>
                      <a:pt x="116" y="42"/>
                      <a:pt x="116" y="42"/>
                    </a:cubicBezTo>
                    <a:cubicBezTo>
                      <a:pt x="106" y="35"/>
                      <a:pt x="92" y="38"/>
                      <a:pt x="85" y="48"/>
                    </a:cubicBezTo>
                    <a:cubicBezTo>
                      <a:pt x="81" y="54"/>
                      <a:pt x="80" y="61"/>
                      <a:pt x="82" y="68"/>
                    </a:cubicBezTo>
                    <a:cubicBezTo>
                      <a:pt x="69" y="78"/>
                      <a:pt x="69" y="78"/>
                      <a:pt x="69" y="78"/>
                    </a:cubicBezTo>
                    <a:cubicBezTo>
                      <a:pt x="69" y="78"/>
                      <a:pt x="69" y="78"/>
                      <a:pt x="69" y="78"/>
                    </a:cubicBezTo>
                    <a:cubicBezTo>
                      <a:pt x="59" y="71"/>
                      <a:pt x="44" y="74"/>
                      <a:pt x="38" y="83"/>
                    </a:cubicBezTo>
                    <a:cubicBezTo>
                      <a:pt x="34" y="88"/>
                      <a:pt x="33" y="94"/>
                      <a:pt x="34" y="100"/>
                    </a:cubicBezTo>
                    <a:cubicBezTo>
                      <a:pt x="35" y="106"/>
                      <a:pt x="38" y="111"/>
                      <a:pt x="43" y="114"/>
                    </a:cubicBezTo>
                    <a:cubicBezTo>
                      <a:pt x="43" y="114"/>
                      <a:pt x="43" y="114"/>
                      <a:pt x="43" y="114"/>
                    </a:cubicBezTo>
                    <a:cubicBezTo>
                      <a:pt x="36" y="135"/>
                      <a:pt x="36" y="135"/>
                      <a:pt x="36" y="135"/>
                    </a:cubicBezTo>
                    <a:cubicBezTo>
                      <a:pt x="28" y="135"/>
                      <a:pt x="21" y="138"/>
                      <a:pt x="17" y="144"/>
                    </a:cubicBezTo>
                    <a:cubicBezTo>
                      <a:pt x="14" y="149"/>
                      <a:pt x="12" y="155"/>
                      <a:pt x="13" y="161"/>
                    </a:cubicBezTo>
                    <a:cubicBezTo>
                      <a:pt x="15" y="167"/>
                      <a:pt x="18" y="172"/>
                      <a:pt x="23" y="175"/>
                    </a:cubicBezTo>
                    <a:cubicBezTo>
                      <a:pt x="24" y="176"/>
                      <a:pt x="24" y="176"/>
                      <a:pt x="25" y="177"/>
                    </a:cubicBezTo>
                    <a:cubicBezTo>
                      <a:pt x="23" y="193"/>
                      <a:pt x="23" y="193"/>
                      <a:pt x="23" y="193"/>
                    </a:cubicBezTo>
                    <a:cubicBezTo>
                      <a:pt x="17" y="194"/>
                      <a:pt x="11" y="197"/>
                      <a:pt x="7" y="203"/>
                    </a:cubicBezTo>
                    <a:cubicBezTo>
                      <a:pt x="0" y="213"/>
                      <a:pt x="3" y="227"/>
                      <a:pt x="13" y="234"/>
                    </a:cubicBezTo>
                    <a:cubicBezTo>
                      <a:pt x="17" y="237"/>
                      <a:pt x="23" y="238"/>
                      <a:pt x="29" y="237"/>
                    </a:cubicBezTo>
                    <a:cubicBezTo>
                      <a:pt x="44" y="270"/>
                      <a:pt x="44" y="270"/>
                      <a:pt x="44" y="270"/>
                    </a:cubicBezTo>
                    <a:cubicBezTo>
                      <a:pt x="42" y="271"/>
                      <a:pt x="41" y="272"/>
                      <a:pt x="41" y="273"/>
                    </a:cubicBezTo>
                    <a:cubicBezTo>
                      <a:pt x="34" y="283"/>
                      <a:pt x="36" y="297"/>
                      <a:pt x="46" y="304"/>
                    </a:cubicBezTo>
                    <a:cubicBezTo>
                      <a:pt x="51" y="307"/>
                      <a:pt x="56" y="308"/>
                      <a:pt x="61" y="308"/>
                    </a:cubicBezTo>
                    <a:cubicBezTo>
                      <a:pt x="63" y="312"/>
                      <a:pt x="63" y="312"/>
                      <a:pt x="63" y="312"/>
                    </a:cubicBezTo>
                    <a:cubicBezTo>
                      <a:pt x="61" y="314"/>
                      <a:pt x="60" y="315"/>
                      <a:pt x="59" y="317"/>
                    </a:cubicBezTo>
                    <a:cubicBezTo>
                      <a:pt x="56" y="322"/>
                      <a:pt x="54" y="328"/>
                      <a:pt x="55" y="333"/>
                    </a:cubicBezTo>
                    <a:cubicBezTo>
                      <a:pt x="56" y="339"/>
                      <a:pt x="60" y="344"/>
                      <a:pt x="65" y="348"/>
                    </a:cubicBezTo>
                    <a:cubicBezTo>
                      <a:pt x="73" y="353"/>
                      <a:pt x="84" y="353"/>
                      <a:pt x="91" y="346"/>
                    </a:cubicBezTo>
                    <a:cubicBezTo>
                      <a:pt x="118" y="365"/>
                      <a:pt x="118" y="365"/>
                      <a:pt x="118" y="365"/>
                    </a:cubicBezTo>
                    <a:cubicBezTo>
                      <a:pt x="113" y="375"/>
                      <a:pt x="116" y="387"/>
                      <a:pt x="125" y="394"/>
                    </a:cubicBezTo>
                    <a:cubicBezTo>
                      <a:pt x="135" y="400"/>
                      <a:pt x="150" y="398"/>
                      <a:pt x="156" y="388"/>
                    </a:cubicBezTo>
                    <a:cubicBezTo>
                      <a:pt x="158" y="386"/>
                      <a:pt x="159" y="383"/>
                      <a:pt x="160" y="380"/>
                    </a:cubicBezTo>
                    <a:cubicBezTo>
                      <a:pt x="167" y="381"/>
                      <a:pt x="167" y="381"/>
                      <a:pt x="167" y="381"/>
                    </a:cubicBezTo>
                    <a:cubicBezTo>
                      <a:pt x="168" y="387"/>
                      <a:pt x="171" y="392"/>
                      <a:pt x="176" y="395"/>
                    </a:cubicBezTo>
                    <a:cubicBezTo>
                      <a:pt x="186" y="402"/>
                      <a:pt x="201" y="399"/>
                      <a:pt x="207" y="390"/>
                    </a:cubicBezTo>
                    <a:cubicBezTo>
                      <a:pt x="209" y="388"/>
                      <a:pt x="210" y="385"/>
                      <a:pt x="211" y="383"/>
                    </a:cubicBezTo>
                    <a:cubicBezTo>
                      <a:pt x="247" y="384"/>
                      <a:pt x="247" y="384"/>
                      <a:pt x="247" y="384"/>
                    </a:cubicBezTo>
                    <a:cubicBezTo>
                      <a:pt x="248" y="389"/>
                      <a:pt x="251" y="394"/>
                      <a:pt x="256" y="397"/>
                    </a:cubicBezTo>
                    <a:cubicBezTo>
                      <a:pt x="260" y="399"/>
                      <a:pt x="264" y="401"/>
                      <a:pt x="269" y="401"/>
                    </a:cubicBezTo>
                    <a:cubicBezTo>
                      <a:pt x="276" y="401"/>
                      <a:pt x="283" y="397"/>
                      <a:pt x="287" y="391"/>
                    </a:cubicBezTo>
                    <a:cubicBezTo>
                      <a:pt x="291" y="386"/>
                      <a:pt x="292" y="379"/>
                      <a:pt x="290" y="372"/>
                    </a:cubicBezTo>
                    <a:cubicBezTo>
                      <a:pt x="300" y="367"/>
                      <a:pt x="300" y="367"/>
                      <a:pt x="300" y="367"/>
                    </a:cubicBezTo>
                    <a:cubicBezTo>
                      <a:pt x="301" y="369"/>
                      <a:pt x="302" y="370"/>
                      <a:pt x="303" y="371"/>
                    </a:cubicBezTo>
                    <a:cubicBezTo>
                      <a:pt x="313" y="377"/>
                      <a:pt x="328" y="375"/>
                      <a:pt x="334" y="365"/>
                    </a:cubicBezTo>
                    <a:cubicBezTo>
                      <a:pt x="339" y="359"/>
                      <a:pt x="340" y="351"/>
                      <a:pt x="337" y="344"/>
                    </a:cubicBezTo>
                    <a:cubicBezTo>
                      <a:pt x="350" y="333"/>
                      <a:pt x="350" y="333"/>
                      <a:pt x="350" y="333"/>
                    </a:cubicBezTo>
                    <a:cubicBezTo>
                      <a:pt x="351" y="333"/>
                      <a:pt x="351" y="334"/>
                      <a:pt x="352" y="334"/>
                    </a:cubicBezTo>
                    <a:cubicBezTo>
                      <a:pt x="361" y="341"/>
                      <a:pt x="376" y="338"/>
                      <a:pt x="382" y="328"/>
                    </a:cubicBezTo>
                    <a:cubicBezTo>
                      <a:pt x="386" y="323"/>
                      <a:pt x="387" y="318"/>
                      <a:pt x="386" y="312"/>
                    </a:cubicBezTo>
                    <a:cubicBezTo>
                      <a:pt x="385" y="306"/>
                      <a:pt x="382" y="301"/>
                      <a:pt x="377" y="297"/>
                    </a:cubicBezTo>
                    <a:cubicBezTo>
                      <a:pt x="377" y="297"/>
                      <a:pt x="376" y="297"/>
                      <a:pt x="376" y="297"/>
                    </a:cubicBezTo>
                    <a:cubicBezTo>
                      <a:pt x="383" y="277"/>
                      <a:pt x="383" y="277"/>
                      <a:pt x="383" y="277"/>
                    </a:cubicBezTo>
                    <a:cubicBezTo>
                      <a:pt x="390" y="277"/>
                      <a:pt x="397" y="273"/>
                      <a:pt x="401" y="267"/>
                    </a:cubicBezTo>
                    <a:cubicBezTo>
                      <a:pt x="404" y="262"/>
                      <a:pt x="405" y="256"/>
                      <a:pt x="404" y="250"/>
                    </a:cubicBezTo>
                    <a:cubicBezTo>
                      <a:pt x="403" y="245"/>
                      <a:pt x="400" y="240"/>
                      <a:pt x="395" y="236"/>
                    </a:cubicBezTo>
                    <a:cubicBezTo>
                      <a:pt x="394" y="236"/>
                      <a:pt x="394" y="235"/>
                      <a:pt x="393" y="235"/>
                    </a:cubicBezTo>
                    <a:cubicBezTo>
                      <a:pt x="398" y="213"/>
                      <a:pt x="398" y="213"/>
                      <a:pt x="398" y="213"/>
                    </a:cubicBezTo>
                    <a:cubicBezTo>
                      <a:pt x="404" y="212"/>
                      <a:pt x="410" y="209"/>
                      <a:pt x="414" y="204"/>
                    </a:cubicBezTo>
                    <a:cubicBezTo>
                      <a:pt x="417" y="199"/>
                      <a:pt x="418" y="193"/>
                      <a:pt x="417" y="187"/>
                    </a:cubicBezTo>
                    <a:cubicBezTo>
                      <a:pt x="416" y="181"/>
                      <a:pt x="413" y="176"/>
                      <a:pt x="408" y="173"/>
                    </a:cubicBezTo>
                    <a:close/>
                    <a:moveTo>
                      <a:pt x="325" y="69"/>
                    </a:moveTo>
                    <a:cubicBezTo>
                      <a:pt x="321" y="78"/>
                      <a:pt x="324" y="90"/>
                      <a:pt x="332" y="96"/>
                    </a:cubicBezTo>
                    <a:cubicBezTo>
                      <a:pt x="338" y="99"/>
                      <a:pt x="344" y="100"/>
                      <a:pt x="350" y="99"/>
                    </a:cubicBezTo>
                    <a:cubicBezTo>
                      <a:pt x="351" y="101"/>
                      <a:pt x="351" y="101"/>
                      <a:pt x="351" y="101"/>
                    </a:cubicBezTo>
                    <a:cubicBezTo>
                      <a:pt x="349" y="102"/>
                      <a:pt x="348" y="104"/>
                      <a:pt x="347" y="105"/>
                    </a:cubicBezTo>
                    <a:cubicBezTo>
                      <a:pt x="346" y="107"/>
                      <a:pt x="345" y="109"/>
                      <a:pt x="344" y="112"/>
                    </a:cubicBezTo>
                    <a:cubicBezTo>
                      <a:pt x="341" y="112"/>
                      <a:pt x="341" y="112"/>
                      <a:pt x="341" y="112"/>
                    </a:cubicBezTo>
                    <a:cubicBezTo>
                      <a:pt x="340" y="107"/>
                      <a:pt x="337" y="102"/>
                      <a:pt x="333" y="99"/>
                    </a:cubicBezTo>
                    <a:cubicBezTo>
                      <a:pt x="325" y="94"/>
                      <a:pt x="313" y="94"/>
                      <a:pt x="306" y="100"/>
                    </a:cubicBezTo>
                    <a:cubicBezTo>
                      <a:pt x="273" y="78"/>
                      <a:pt x="273" y="78"/>
                      <a:pt x="273" y="78"/>
                    </a:cubicBezTo>
                    <a:cubicBezTo>
                      <a:pt x="276" y="68"/>
                      <a:pt x="273" y="58"/>
                      <a:pt x="265" y="52"/>
                    </a:cubicBezTo>
                    <a:cubicBezTo>
                      <a:pt x="262" y="50"/>
                      <a:pt x="259" y="49"/>
                      <a:pt x="256" y="49"/>
                    </a:cubicBezTo>
                    <a:cubicBezTo>
                      <a:pt x="252" y="40"/>
                      <a:pt x="252" y="40"/>
                      <a:pt x="252" y="40"/>
                    </a:cubicBezTo>
                    <a:cubicBezTo>
                      <a:pt x="252" y="40"/>
                      <a:pt x="253" y="39"/>
                      <a:pt x="253" y="39"/>
                    </a:cubicBezTo>
                    <a:cubicBezTo>
                      <a:pt x="254" y="38"/>
                      <a:pt x="255" y="36"/>
                      <a:pt x="255" y="34"/>
                    </a:cubicBezTo>
                    <a:cubicBezTo>
                      <a:pt x="257" y="35"/>
                      <a:pt x="257" y="35"/>
                      <a:pt x="257" y="35"/>
                    </a:cubicBezTo>
                    <a:cubicBezTo>
                      <a:pt x="258" y="41"/>
                      <a:pt x="261" y="46"/>
                      <a:pt x="266" y="50"/>
                    </a:cubicBezTo>
                    <a:cubicBezTo>
                      <a:pt x="270" y="52"/>
                      <a:pt x="274" y="54"/>
                      <a:pt x="279" y="54"/>
                    </a:cubicBezTo>
                    <a:cubicBezTo>
                      <a:pt x="284" y="54"/>
                      <a:pt x="290" y="52"/>
                      <a:pt x="294" y="48"/>
                    </a:cubicBezTo>
                    <a:lnTo>
                      <a:pt x="325" y="69"/>
                    </a:lnTo>
                    <a:close/>
                    <a:moveTo>
                      <a:pt x="247" y="372"/>
                    </a:moveTo>
                    <a:cubicBezTo>
                      <a:pt x="210" y="371"/>
                      <a:pt x="210" y="371"/>
                      <a:pt x="210" y="371"/>
                    </a:cubicBezTo>
                    <a:cubicBezTo>
                      <a:pt x="209" y="366"/>
                      <a:pt x="206" y="362"/>
                      <a:pt x="202" y="359"/>
                    </a:cubicBezTo>
                    <a:cubicBezTo>
                      <a:pt x="197" y="356"/>
                      <a:pt x="192" y="354"/>
                      <a:pt x="187" y="355"/>
                    </a:cubicBezTo>
                    <a:cubicBezTo>
                      <a:pt x="187" y="355"/>
                      <a:pt x="187" y="355"/>
                      <a:pt x="187" y="355"/>
                    </a:cubicBezTo>
                    <a:cubicBezTo>
                      <a:pt x="189" y="353"/>
                      <a:pt x="191" y="351"/>
                      <a:pt x="193" y="349"/>
                    </a:cubicBezTo>
                    <a:cubicBezTo>
                      <a:pt x="197" y="343"/>
                      <a:pt x="198" y="335"/>
                      <a:pt x="195" y="329"/>
                    </a:cubicBezTo>
                    <a:cubicBezTo>
                      <a:pt x="209" y="321"/>
                      <a:pt x="209" y="321"/>
                      <a:pt x="209" y="321"/>
                    </a:cubicBezTo>
                    <a:cubicBezTo>
                      <a:pt x="210" y="322"/>
                      <a:pt x="211" y="322"/>
                      <a:pt x="212" y="323"/>
                    </a:cubicBezTo>
                    <a:cubicBezTo>
                      <a:pt x="220" y="329"/>
                      <a:pt x="232" y="328"/>
                      <a:pt x="239" y="321"/>
                    </a:cubicBezTo>
                    <a:cubicBezTo>
                      <a:pt x="278" y="323"/>
                      <a:pt x="278" y="323"/>
                      <a:pt x="278" y="323"/>
                    </a:cubicBezTo>
                    <a:cubicBezTo>
                      <a:pt x="280" y="325"/>
                      <a:pt x="282" y="327"/>
                      <a:pt x="284" y="329"/>
                    </a:cubicBezTo>
                    <a:cubicBezTo>
                      <a:pt x="289" y="332"/>
                      <a:pt x="295" y="334"/>
                      <a:pt x="301" y="332"/>
                    </a:cubicBezTo>
                    <a:cubicBezTo>
                      <a:pt x="302" y="335"/>
                      <a:pt x="302" y="335"/>
                      <a:pt x="302" y="335"/>
                    </a:cubicBezTo>
                    <a:cubicBezTo>
                      <a:pt x="301" y="336"/>
                      <a:pt x="299" y="338"/>
                      <a:pt x="298" y="340"/>
                    </a:cubicBezTo>
                    <a:cubicBezTo>
                      <a:pt x="296" y="343"/>
                      <a:pt x="294" y="346"/>
                      <a:pt x="294" y="350"/>
                    </a:cubicBezTo>
                    <a:cubicBezTo>
                      <a:pt x="278" y="358"/>
                      <a:pt x="278" y="358"/>
                      <a:pt x="278" y="358"/>
                    </a:cubicBezTo>
                    <a:cubicBezTo>
                      <a:pt x="269" y="354"/>
                      <a:pt x="256" y="357"/>
                      <a:pt x="250" y="366"/>
                    </a:cubicBezTo>
                    <a:cubicBezTo>
                      <a:pt x="249" y="368"/>
                      <a:pt x="248" y="370"/>
                      <a:pt x="247" y="372"/>
                    </a:cubicBezTo>
                    <a:close/>
                    <a:moveTo>
                      <a:pt x="409" y="200"/>
                    </a:moveTo>
                    <a:cubicBezTo>
                      <a:pt x="406" y="205"/>
                      <a:pt x="401" y="208"/>
                      <a:pt x="395" y="208"/>
                    </a:cubicBezTo>
                    <a:cubicBezTo>
                      <a:pt x="393" y="208"/>
                      <a:pt x="393" y="208"/>
                      <a:pt x="393" y="208"/>
                    </a:cubicBezTo>
                    <a:cubicBezTo>
                      <a:pt x="387" y="238"/>
                      <a:pt x="387" y="238"/>
                      <a:pt x="387" y="238"/>
                    </a:cubicBezTo>
                    <a:cubicBezTo>
                      <a:pt x="389" y="239"/>
                      <a:pt x="389" y="239"/>
                      <a:pt x="389" y="239"/>
                    </a:cubicBezTo>
                    <a:cubicBezTo>
                      <a:pt x="390" y="240"/>
                      <a:pt x="391" y="240"/>
                      <a:pt x="392" y="241"/>
                    </a:cubicBezTo>
                    <a:cubicBezTo>
                      <a:pt x="395" y="243"/>
                      <a:pt x="398" y="247"/>
                      <a:pt x="399" y="251"/>
                    </a:cubicBezTo>
                    <a:cubicBezTo>
                      <a:pt x="399" y="256"/>
                      <a:pt x="399" y="260"/>
                      <a:pt x="396" y="264"/>
                    </a:cubicBezTo>
                    <a:cubicBezTo>
                      <a:pt x="393" y="269"/>
                      <a:pt x="387" y="272"/>
                      <a:pt x="381" y="271"/>
                    </a:cubicBezTo>
                    <a:cubicBezTo>
                      <a:pt x="379" y="271"/>
                      <a:pt x="379" y="271"/>
                      <a:pt x="379" y="271"/>
                    </a:cubicBezTo>
                    <a:cubicBezTo>
                      <a:pt x="379" y="271"/>
                      <a:pt x="379" y="271"/>
                      <a:pt x="379" y="271"/>
                    </a:cubicBezTo>
                    <a:cubicBezTo>
                      <a:pt x="376" y="270"/>
                      <a:pt x="376" y="270"/>
                      <a:pt x="376" y="270"/>
                    </a:cubicBezTo>
                    <a:cubicBezTo>
                      <a:pt x="375" y="269"/>
                      <a:pt x="374" y="269"/>
                      <a:pt x="373" y="268"/>
                    </a:cubicBezTo>
                    <a:cubicBezTo>
                      <a:pt x="369" y="265"/>
                      <a:pt x="366" y="261"/>
                      <a:pt x="366" y="256"/>
                    </a:cubicBezTo>
                    <a:cubicBezTo>
                      <a:pt x="366" y="253"/>
                      <a:pt x="366" y="253"/>
                      <a:pt x="366" y="253"/>
                    </a:cubicBezTo>
                    <a:cubicBezTo>
                      <a:pt x="354" y="253"/>
                      <a:pt x="354" y="253"/>
                      <a:pt x="354" y="253"/>
                    </a:cubicBezTo>
                    <a:cubicBezTo>
                      <a:pt x="354" y="255"/>
                      <a:pt x="354" y="255"/>
                      <a:pt x="354" y="255"/>
                    </a:cubicBezTo>
                    <a:cubicBezTo>
                      <a:pt x="354" y="258"/>
                      <a:pt x="353" y="260"/>
                      <a:pt x="351" y="263"/>
                    </a:cubicBezTo>
                    <a:cubicBezTo>
                      <a:pt x="347" y="269"/>
                      <a:pt x="337" y="272"/>
                      <a:pt x="329" y="267"/>
                    </a:cubicBezTo>
                    <a:cubicBezTo>
                      <a:pt x="327" y="266"/>
                      <a:pt x="327" y="266"/>
                      <a:pt x="327" y="266"/>
                    </a:cubicBezTo>
                    <a:cubicBezTo>
                      <a:pt x="306" y="297"/>
                      <a:pt x="306" y="297"/>
                      <a:pt x="306" y="297"/>
                    </a:cubicBezTo>
                    <a:cubicBezTo>
                      <a:pt x="308" y="298"/>
                      <a:pt x="308" y="298"/>
                      <a:pt x="308" y="298"/>
                    </a:cubicBezTo>
                    <a:cubicBezTo>
                      <a:pt x="314" y="304"/>
                      <a:pt x="315" y="313"/>
                      <a:pt x="310" y="320"/>
                    </a:cubicBezTo>
                    <a:cubicBezTo>
                      <a:pt x="309" y="322"/>
                      <a:pt x="308" y="323"/>
                      <a:pt x="306" y="324"/>
                    </a:cubicBezTo>
                    <a:cubicBezTo>
                      <a:pt x="304" y="325"/>
                      <a:pt x="304" y="325"/>
                      <a:pt x="304" y="325"/>
                    </a:cubicBezTo>
                    <a:cubicBezTo>
                      <a:pt x="309" y="337"/>
                      <a:pt x="309" y="337"/>
                      <a:pt x="309" y="337"/>
                    </a:cubicBezTo>
                    <a:cubicBezTo>
                      <a:pt x="312" y="336"/>
                      <a:pt x="312" y="336"/>
                      <a:pt x="312" y="336"/>
                    </a:cubicBezTo>
                    <a:cubicBezTo>
                      <a:pt x="316" y="335"/>
                      <a:pt x="322" y="336"/>
                      <a:pt x="326" y="339"/>
                    </a:cubicBezTo>
                    <a:cubicBezTo>
                      <a:pt x="326" y="339"/>
                      <a:pt x="327" y="340"/>
                      <a:pt x="328" y="340"/>
                    </a:cubicBezTo>
                    <a:cubicBezTo>
                      <a:pt x="329" y="342"/>
                      <a:pt x="329" y="342"/>
                      <a:pt x="329" y="342"/>
                    </a:cubicBezTo>
                    <a:cubicBezTo>
                      <a:pt x="351" y="326"/>
                      <a:pt x="351" y="326"/>
                      <a:pt x="351" y="326"/>
                    </a:cubicBezTo>
                    <a:cubicBezTo>
                      <a:pt x="350" y="324"/>
                      <a:pt x="350" y="324"/>
                      <a:pt x="350" y="324"/>
                    </a:cubicBezTo>
                    <a:cubicBezTo>
                      <a:pt x="347" y="318"/>
                      <a:pt x="347" y="311"/>
                      <a:pt x="350" y="306"/>
                    </a:cubicBezTo>
                    <a:cubicBezTo>
                      <a:pt x="354" y="301"/>
                      <a:pt x="361" y="298"/>
                      <a:pt x="367" y="299"/>
                    </a:cubicBezTo>
                    <a:cubicBezTo>
                      <a:pt x="370" y="300"/>
                      <a:pt x="370" y="300"/>
                      <a:pt x="370" y="300"/>
                    </a:cubicBezTo>
                    <a:cubicBezTo>
                      <a:pt x="370" y="298"/>
                      <a:pt x="370" y="298"/>
                      <a:pt x="370" y="298"/>
                    </a:cubicBezTo>
                    <a:cubicBezTo>
                      <a:pt x="370" y="300"/>
                      <a:pt x="370" y="300"/>
                      <a:pt x="370" y="300"/>
                    </a:cubicBezTo>
                    <a:cubicBezTo>
                      <a:pt x="372" y="301"/>
                      <a:pt x="372" y="301"/>
                      <a:pt x="372" y="301"/>
                    </a:cubicBezTo>
                    <a:cubicBezTo>
                      <a:pt x="373" y="301"/>
                      <a:pt x="373" y="302"/>
                      <a:pt x="374" y="302"/>
                    </a:cubicBezTo>
                    <a:cubicBezTo>
                      <a:pt x="377" y="304"/>
                      <a:pt x="380" y="308"/>
                      <a:pt x="381" y="313"/>
                    </a:cubicBezTo>
                    <a:cubicBezTo>
                      <a:pt x="381" y="317"/>
                      <a:pt x="380" y="321"/>
                      <a:pt x="378" y="325"/>
                    </a:cubicBezTo>
                    <a:cubicBezTo>
                      <a:pt x="373" y="332"/>
                      <a:pt x="362" y="334"/>
                      <a:pt x="355" y="329"/>
                    </a:cubicBezTo>
                    <a:cubicBezTo>
                      <a:pt x="354" y="329"/>
                      <a:pt x="353" y="328"/>
                      <a:pt x="352" y="327"/>
                    </a:cubicBezTo>
                    <a:cubicBezTo>
                      <a:pt x="351" y="326"/>
                      <a:pt x="351" y="326"/>
                      <a:pt x="351" y="326"/>
                    </a:cubicBezTo>
                    <a:cubicBezTo>
                      <a:pt x="329" y="342"/>
                      <a:pt x="329" y="342"/>
                      <a:pt x="329" y="342"/>
                    </a:cubicBezTo>
                    <a:cubicBezTo>
                      <a:pt x="331" y="344"/>
                      <a:pt x="331" y="344"/>
                      <a:pt x="331" y="344"/>
                    </a:cubicBezTo>
                    <a:cubicBezTo>
                      <a:pt x="334" y="350"/>
                      <a:pt x="333" y="356"/>
                      <a:pt x="330" y="362"/>
                    </a:cubicBezTo>
                    <a:cubicBezTo>
                      <a:pt x="325" y="369"/>
                      <a:pt x="314" y="371"/>
                      <a:pt x="307" y="366"/>
                    </a:cubicBezTo>
                    <a:cubicBezTo>
                      <a:pt x="305" y="365"/>
                      <a:pt x="304" y="364"/>
                      <a:pt x="303" y="362"/>
                    </a:cubicBezTo>
                    <a:cubicBezTo>
                      <a:pt x="301" y="360"/>
                      <a:pt x="301" y="360"/>
                      <a:pt x="301" y="360"/>
                    </a:cubicBezTo>
                    <a:cubicBezTo>
                      <a:pt x="283" y="370"/>
                      <a:pt x="283" y="370"/>
                      <a:pt x="283" y="370"/>
                    </a:cubicBezTo>
                    <a:cubicBezTo>
                      <a:pt x="284" y="372"/>
                      <a:pt x="284" y="372"/>
                      <a:pt x="284" y="372"/>
                    </a:cubicBezTo>
                    <a:cubicBezTo>
                      <a:pt x="286" y="377"/>
                      <a:pt x="285" y="383"/>
                      <a:pt x="282" y="388"/>
                    </a:cubicBezTo>
                    <a:cubicBezTo>
                      <a:pt x="277" y="395"/>
                      <a:pt x="266" y="397"/>
                      <a:pt x="259" y="392"/>
                    </a:cubicBezTo>
                    <a:cubicBezTo>
                      <a:pt x="255" y="389"/>
                      <a:pt x="253" y="385"/>
                      <a:pt x="252" y="380"/>
                    </a:cubicBezTo>
                    <a:cubicBezTo>
                      <a:pt x="252" y="378"/>
                      <a:pt x="252" y="378"/>
                      <a:pt x="252" y="378"/>
                    </a:cubicBezTo>
                    <a:cubicBezTo>
                      <a:pt x="252" y="378"/>
                      <a:pt x="252" y="378"/>
                      <a:pt x="252" y="378"/>
                    </a:cubicBezTo>
                    <a:cubicBezTo>
                      <a:pt x="252" y="376"/>
                      <a:pt x="252" y="376"/>
                      <a:pt x="252" y="376"/>
                    </a:cubicBezTo>
                    <a:cubicBezTo>
                      <a:pt x="253" y="373"/>
                      <a:pt x="254" y="371"/>
                      <a:pt x="255" y="369"/>
                    </a:cubicBezTo>
                    <a:cubicBezTo>
                      <a:pt x="260" y="362"/>
                      <a:pt x="270" y="360"/>
                      <a:pt x="277" y="364"/>
                    </a:cubicBezTo>
                    <a:cubicBezTo>
                      <a:pt x="278" y="365"/>
                      <a:pt x="278" y="365"/>
                      <a:pt x="278" y="365"/>
                    </a:cubicBezTo>
                    <a:cubicBezTo>
                      <a:pt x="299" y="354"/>
                      <a:pt x="299" y="354"/>
                      <a:pt x="299" y="354"/>
                    </a:cubicBezTo>
                    <a:cubicBezTo>
                      <a:pt x="300" y="352"/>
                      <a:pt x="300" y="352"/>
                      <a:pt x="300" y="352"/>
                    </a:cubicBezTo>
                    <a:cubicBezTo>
                      <a:pt x="300" y="349"/>
                      <a:pt x="301" y="345"/>
                      <a:pt x="302" y="343"/>
                    </a:cubicBezTo>
                    <a:cubicBezTo>
                      <a:pt x="304" y="341"/>
                      <a:pt x="305" y="339"/>
                      <a:pt x="307" y="338"/>
                    </a:cubicBezTo>
                    <a:cubicBezTo>
                      <a:pt x="309" y="337"/>
                      <a:pt x="309" y="337"/>
                      <a:pt x="309" y="337"/>
                    </a:cubicBezTo>
                    <a:cubicBezTo>
                      <a:pt x="304" y="325"/>
                      <a:pt x="304" y="325"/>
                      <a:pt x="304" y="325"/>
                    </a:cubicBezTo>
                    <a:cubicBezTo>
                      <a:pt x="302" y="326"/>
                      <a:pt x="302" y="326"/>
                      <a:pt x="302" y="326"/>
                    </a:cubicBezTo>
                    <a:cubicBezTo>
                      <a:pt x="297" y="328"/>
                      <a:pt x="291" y="327"/>
                      <a:pt x="287" y="324"/>
                    </a:cubicBezTo>
                    <a:cubicBezTo>
                      <a:pt x="285" y="323"/>
                      <a:pt x="283" y="321"/>
                      <a:pt x="282" y="319"/>
                    </a:cubicBezTo>
                    <a:cubicBezTo>
                      <a:pt x="281" y="317"/>
                      <a:pt x="281" y="317"/>
                      <a:pt x="281" y="317"/>
                    </a:cubicBezTo>
                    <a:cubicBezTo>
                      <a:pt x="237" y="316"/>
                      <a:pt x="237" y="316"/>
                      <a:pt x="237" y="316"/>
                    </a:cubicBezTo>
                    <a:cubicBezTo>
                      <a:pt x="236" y="316"/>
                      <a:pt x="236" y="316"/>
                      <a:pt x="236" y="316"/>
                    </a:cubicBezTo>
                    <a:cubicBezTo>
                      <a:pt x="231" y="322"/>
                      <a:pt x="221" y="323"/>
                      <a:pt x="215" y="319"/>
                    </a:cubicBezTo>
                    <a:cubicBezTo>
                      <a:pt x="214" y="318"/>
                      <a:pt x="213" y="317"/>
                      <a:pt x="212" y="316"/>
                    </a:cubicBezTo>
                    <a:cubicBezTo>
                      <a:pt x="210" y="314"/>
                      <a:pt x="210" y="314"/>
                      <a:pt x="210" y="314"/>
                    </a:cubicBezTo>
                    <a:cubicBezTo>
                      <a:pt x="188" y="326"/>
                      <a:pt x="188" y="326"/>
                      <a:pt x="188" y="326"/>
                    </a:cubicBezTo>
                    <a:cubicBezTo>
                      <a:pt x="189" y="329"/>
                      <a:pt x="189" y="329"/>
                      <a:pt x="189" y="329"/>
                    </a:cubicBezTo>
                    <a:cubicBezTo>
                      <a:pt x="192" y="334"/>
                      <a:pt x="192" y="341"/>
                      <a:pt x="188" y="346"/>
                    </a:cubicBezTo>
                    <a:cubicBezTo>
                      <a:pt x="187" y="348"/>
                      <a:pt x="185" y="350"/>
                      <a:pt x="182" y="351"/>
                    </a:cubicBezTo>
                    <a:cubicBezTo>
                      <a:pt x="180" y="352"/>
                      <a:pt x="180" y="352"/>
                      <a:pt x="180" y="352"/>
                    </a:cubicBezTo>
                    <a:cubicBezTo>
                      <a:pt x="180" y="352"/>
                      <a:pt x="180" y="352"/>
                      <a:pt x="180" y="352"/>
                    </a:cubicBezTo>
                    <a:cubicBezTo>
                      <a:pt x="178" y="352"/>
                      <a:pt x="178" y="352"/>
                      <a:pt x="178" y="352"/>
                    </a:cubicBezTo>
                    <a:cubicBezTo>
                      <a:pt x="174" y="354"/>
                      <a:pt x="174" y="354"/>
                      <a:pt x="174" y="354"/>
                    </a:cubicBezTo>
                    <a:cubicBezTo>
                      <a:pt x="174" y="353"/>
                      <a:pt x="174" y="353"/>
                      <a:pt x="174" y="353"/>
                    </a:cubicBezTo>
                    <a:cubicBezTo>
                      <a:pt x="172" y="353"/>
                      <a:pt x="172" y="353"/>
                      <a:pt x="172" y="353"/>
                    </a:cubicBezTo>
                    <a:cubicBezTo>
                      <a:pt x="170" y="352"/>
                      <a:pt x="167" y="351"/>
                      <a:pt x="165" y="350"/>
                    </a:cubicBezTo>
                    <a:cubicBezTo>
                      <a:pt x="158" y="345"/>
                      <a:pt x="156" y="336"/>
                      <a:pt x="160" y="328"/>
                    </a:cubicBezTo>
                    <a:cubicBezTo>
                      <a:pt x="161" y="326"/>
                      <a:pt x="161" y="326"/>
                      <a:pt x="161" y="326"/>
                    </a:cubicBezTo>
                    <a:cubicBezTo>
                      <a:pt x="120" y="298"/>
                      <a:pt x="120" y="298"/>
                      <a:pt x="120" y="298"/>
                    </a:cubicBezTo>
                    <a:cubicBezTo>
                      <a:pt x="119" y="300"/>
                      <a:pt x="119" y="300"/>
                      <a:pt x="119" y="300"/>
                    </a:cubicBezTo>
                    <a:cubicBezTo>
                      <a:pt x="113" y="305"/>
                      <a:pt x="104" y="306"/>
                      <a:pt x="97" y="302"/>
                    </a:cubicBezTo>
                    <a:cubicBezTo>
                      <a:pt x="93" y="299"/>
                      <a:pt x="91" y="295"/>
                      <a:pt x="90" y="289"/>
                    </a:cubicBezTo>
                    <a:cubicBezTo>
                      <a:pt x="90" y="287"/>
                      <a:pt x="90" y="287"/>
                      <a:pt x="90" y="287"/>
                    </a:cubicBezTo>
                    <a:cubicBezTo>
                      <a:pt x="76" y="286"/>
                      <a:pt x="76" y="286"/>
                      <a:pt x="76" y="286"/>
                    </a:cubicBezTo>
                    <a:cubicBezTo>
                      <a:pt x="75" y="289"/>
                      <a:pt x="75" y="289"/>
                      <a:pt x="75" y="289"/>
                    </a:cubicBezTo>
                    <a:cubicBezTo>
                      <a:pt x="75" y="291"/>
                      <a:pt x="74" y="293"/>
                      <a:pt x="73" y="295"/>
                    </a:cubicBezTo>
                    <a:cubicBezTo>
                      <a:pt x="71" y="298"/>
                      <a:pt x="69" y="299"/>
                      <a:pt x="67" y="301"/>
                    </a:cubicBezTo>
                    <a:cubicBezTo>
                      <a:pt x="64" y="302"/>
                      <a:pt x="64" y="302"/>
                      <a:pt x="64" y="302"/>
                    </a:cubicBezTo>
                    <a:cubicBezTo>
                      <a:pt x="70" y="314"/>
                      <a:pt x="70" y="314"/>
                      <a:pt x="70" y="314"/>
                    </a:cubicBezTo>
                    <a:cubicBezTo>
                      <a:pt x="72" y="314"/>
                      <a:pt x="72" y="314"/>
                      <a:pt x="72" y="314"/>
                    </a:cubicBezTo>
                    <a:cubicBezTo>
                      <a:pt x="77" y="312"/>
                      <a:pt x="83" y="313"/>
                      <a:pt x="87" y="316"/>
                    </a:cubicBezTo>
                    <a:cubicBezTo>
                      <a:pt x="91" y="319"/>
                      <a:pt x="94" y="323"/>
                      <a:pt x="94" y="329"/>
                    </a:cubicBezTo>
                    <a:cubicBezTo>
                      <a:pt x="94" y="330"/>
                      <a:pt x="94" y="330"/>
                      <a:pt x="94" y="330"/>
                    </a:cubicBezTo>
                    <a:cubicBezTo>
                      <a:pt x="135" y="359"/>
                      <a:pt x="135" y="359"/>
                      <a:pt x="135" y="359"/>
                    </a:cubicBezTo>
                    <a:cubicBezTo>
                      <a:pt x="136" y="359"/>
                      <a:pt x="136" y="359"/>
                      <a:pt x="136" y="359"/>
                    </a:cubicBezTo>
                    <a:cubicBezTo>
                      <a:pt x="140" y="358"/>
                      <a:pt x="144" y="359"/>
                      <a:pt x="147" y="362"/>
                    </a:cubicBezTo>
                    <a:cubicBezTo>
                      <a:pt x="151" y="364"/>
                      <a:pt x="153" y="368"/>
                      <a:pt x="154" y="372"/>
                    </a:cubicBezTo>
                    <a:cubicBezTo>
                      <a:pt x="155" y="374"/>
                      <a:pt x="155" y="374"/>
                      <a:pt x="155" y="374"/>
                    </a:cubicBezTo>
                    <a:cubicBezTo>
                      <a:pt x="172" y="375"/>
                      <a:pt x="172" y="375"/>
                      <a:pt x="172" y="375"/>
                    </a:cubicBezTo>
                    <a:cubicBezTo>
                      <a:pt x="173" y="373"/>
                      <a:pt x="173" y="373"/>
                      <a:pt x="173" y="373"/>
                    </a:cubicBezTo>
                    <a:cubicBezTo>
                      <a:pt x="173" y="371"/>
                      <a:pt x="174" y="369"/>
                      <a:pt x="175" y="368"/>
                    </a:cubicBezTo>
                    <a:cubicBezTo>
                      <a:pt x="176" y="367"/>
                      <a:pt x="176" y="366"/>
                      <a:pt x="177" y="366"/>
                    </a:cubicBezTo>
                    <a:cubicBezTo>
                      <a:pt x="178" y="364"/>
                      <a:pt x="178" y="364"/>
                      <a:pt x="178" y="364"/>
                    </a:cubicBezTo>
                    <a:cubicBezTo>
                      <a:pt x="177" y="361"/>
                      <a:pt x="177" y="361"/>
                      <a:pt x="177" y="361"/>
                    </a:cubicBezTo>
                    <a:cubicBezTo>
                      <a:pt x="178" y="364"/>
                      <a:pt x="178" y="364"/>
                      <a:pt x="178" y="364"/>
                    </a:cubicBezTo>
                    <a:cubicBezTo>
                      <a:pt x="183" y="361"/>
                      <a:pt x="183" y="361"/>
                      <a:pt x="183" y="361"/>
                    </a:cubicBezTo>
                    <a:cubicBezTo>
                      <a:pt x="183" y="361"/>
                      <a:pt x="183" y="361"/>
                      <a:pt x="183" y="361"/>
                    </a:cubicBezTo>
                    <a:cubicBezTo>
                      <a:pt x="186" y="361"/>
                      <a:pt x="186" y="361"/>
                      <a:pt x="186" y="361"/>
                    </a:cubicBezTo>
                    <a:cubicBezTo>
                      <a:pt x="190" y="360"/>
                      <a:pt x="195" y="361"/>
                      <a:pt x="198" y="363"/>
                    </a:cubicBezTo>
                    <a:cubicBezTo>
                      <a:pt x="202" y="366"/>
                      <a:pt x="205" y="370"/>
                      <a:pt x="205" y="375"/>
                    </a:cubicBezTo>
                    <a:cubicBezTo>
                      <a:pt x="206" y="377"/>
                      <a:pt x="206" y="377"/>
                      <a:pt x="206" y="377"/>
                    </a:cubicBezTo>
                    <a:cubicBezTo>
                      <a:pt x="205" y="379"/>
                      <a:pt x="205" y="379"/>
                      <a:pt x="205" y="379"/>
                    </a:cubicBezTo>
                    <a:cubicBezTo>
                      <a:pt x="205" y="382"/>
                      <a:pt x="204" y="384"/>
                      <a:pt x="203" y="387"/>
                    </a:cubicBezTo>
                    <a:cubicBezTo>
                      <a:pt x="198" y="394"/>
                      <a:pt x="187" y="396"/>
                      <a:pt x="180" y="391"/>
                    </a:cubicBezTo>
                    <a:cubicBezTo>
                      <a:pt x="175" y="388"/>
                      <a:pt x="173" y="383"/>
                      <a:pt x="172" y="378"/>
                    </a:cubicBezTo>
                    <a:cubicBezTo>
                      <a:pt x="172" y="375"/>
                      <a:pt x="172" y="375"/>
                      <a:pt x="172" y="375"/>
                    </a:cubicBezTo>
                    <a:cubicBezTo>
                      <a:pt x="155" y="374"/>
                      <a:pt x="155" y="374"/>
                      <a:pt x="155" y="374"/>
                    </a:cubicBezTo>
                    <a:cubicBezTo>
                      <a:pt x="154" y="377"/>
                      <a:pt x="154" y="377"/>
                      <a:pt x="154" y="377"/>
                    </a:cubicBezTo>
                    <a:cubicBezTo>
                      <a:pt x="154" y="380"/>
                      <a:pt x="153" y="382"/>
                      <a:pt x="152" y="385"/>
                    </a:cubicBezTo>
                    <a:cubicBezTo>
                      <a:pt x="147" y="392"/>
                      <a:pt x="136" y="394"/>
                      <a:pt x="128" y="389"/>
                    </a:cubicBezTo>
                    <a:cubicBezTo>
                      <a:pt x="121" y="384"/>
                      <a:pt x="119" y="373"/>
                      <a:pt x="124" y="366"/>
                    </a:cubicBezTo>
                    <a:cubicBezTo>
                      <a:pt x="126" y="364"/>
                      <a:pt x="126" y="364"/>
                      <a:pt x="126" y="364"/>
                    </a:cubicBezTo>
                    <a:cubicBezTo>
                      <a:pt x="91" y="339"/>
                      <a:pt x="91" y="339"/>
                      <a:pt x="91" y="339"/>
                    </a:cubicBezTo>
                    <a:cubicBezTo>
                      <a:pt x="89" y="341"/>
                      <a:pt x="89" y="341"/>
                      <a:pt x="89" y="341"/>
                    </a:cubicBezTo>
                    <a:cubicBezTo>
                      <a:pt x="84" y="347"/>
                      <a:pt x="74" y="348"/>
                      <a:pt x="68" y="343"/>
                    </a:cubicBezTo>
                    <a:cubicBezTo>
                      <a:pt x="64" y="341"/>
                      <a:pt x="62" y="337"/>
                      <a:pt x="61" y="332"/>
                    </a:cubicBezTo>
                    <a:cubicBezTo>
                      <a:pt x="60" y="328"/>
                      <a:pt x="61" y="324"/>
                      <a:pt x="63" y="320"/>
                    </a:cubicBezTo>
                    <a:cubicBezTo>
                      <a:pt x="65" y="318"/>
                      <a:pt x="66" y="317"/>
                      <a:pt x="68" y="316"/>
                    </a:cubicBezTo>
                    <a:cubicBezTo>
                      <a:pt x="70" y="314"/>
                      <a:pt x="70" y="314"/>
                      <a:pt x="70" y="314"/>
                    </a:cubicBezTo>
                    <a:cubicBezTo>
                      <a:pt x="64" y="302"/>
                      <a:pt x="64" y="302"/>
                      <a:pt x="64" y="302"/>
                    </a:cubicBezTo>
                    <a:cubicBezTo>
                      <a:pt x="62" y="302"/>
                      <a:pt x="62" y="302"/>
                      <a:pt x="62" y="302"/>
                    </a:cubicBezTo>
                    <a:cubicBezTo>
                      <a:pt x="58" y="303"/>
                      <a:pt x="53" y="302"/>
                      <a:pt x="49" y="300"/>
                    </a:cubicBezTo>
                    <a:cubicBezTo>
                      <a:pt x="42" y="294"/>
                      <a:pt x="40" y="284"/>
                      <a:pt x="45" y="276"/>
                    </a:cubicBezTo>
                    <a:cubicBezTo>
                      <a:pt x="46" y="275"/>
                      <a:pt x="47" y="274"/>
                      <a:pt x="49" y="273"/>
                    </a:cubicBezTo>
                    <a:cubicBezTo>
                      <a:pt x="50" y="272"/>
                      <a:pt x="50" y="272"/>
                      <a:pt x="50" y="272"/>
                    </a:cubicBezTo>
                    <a:cubicBezTo>
                      <a:pt x="32" y="231"/>
                      <a:pt x="32" y="231"/>
                      <a:pt x="32" y="231"/>
                    </a:cubicBezTo>
                    <a:cubicBezTo>
                      <a:pt x="30" y="231"/>
                      <a:pt x="30" y="231"/>
                      <a:pt x="30" y="231"/>
                    </a:cubicBezTo>
                    <a:cubicBezTo>
                      <a:pt x="25" y="233"/>
                      <a:pt x="20" y="232"/>
                      <a:pt x="16" y="229"/>
                    </a:cubicBezTo>
                    <a:cubicBezTo>
                      <a:pt x="8" y="224"/>
                      <a:pt x="6" y="213"/>
                      <a:pt x="12" y="206"/>
                    </a:cubicBezTo>
                    <a:cubicBezTo>
                      <a:pt x="15" y="201"/>
                      <a:pt x="20" y="199"/>
                      <a:pt x="25" y="199"/>
                    </a:cubicBezTo>
                    <a:cubicBezTo>
                      <a:pt x="28" y="199"/>
                      <a:pt x="28" y="199"/>
                      <a:pt x="28" y="199"/>
                    </a:cubicBezTo>
                    <a:cubicBezTo>
                      <a:pt x="28" y="197"/>
                      <a:pt x="28" y="197"/>
                      <a:pt x="28" y="197"/>
                    </a:cubicBezTo>
                    <a:cubicBezTo>
                      <a:pt x="28" y="199"/>
                      <a:pt x="28" y="199"/>
                      <a:pt x="28" y="199"/>
                    </a:cubicBezTo>
                    <a:cubicBezTo>
                      <a:pt x="30" y="200"/>
                      <a:pt x="30" y="200"/>
                      <a:pt x="30" y="200"/>
                    </a:cubicBezTo>
                    <a:cubicBezTo>
                      <a:pt x="31" y="200"/>
                      <a:pt x="31" y="200"/>
                      <a:pt x="31" y="200"/>
                    </a:cubicBezTo>
                    <a:cubicBezTo>
                      <a:pt x="34" y="201"/>
                      <a:pt x="34" y="201"/>
                      <a:pt x="34" y="201"/>
                    </a:cubicBezTo>
                    <a:cubicBezTo>
                      <a:pt x="38" y="177"/>
                      <a:pt x="38" y="177"/>
                      <a:pt x="38" y="177"/>
                    </a:cubicBezTo>
                    <a:cubicBezTo>
                      <a:pt x="38" y="174"/>
                      <a:pt x="38" y="174"/>
                      <a:pt x="38" y="174"/>
                    </a:cubicBezTo>
                    <a:cubicBezTo>
                      <a:pt x="32" y="173"/>
                      <a:pt x="32" y="173"/>
                      <a:pt x="32" y="173"/>
                    </a:cubicBezTo>
                    <a:cubicBezTo>
                      <a:pt x="32" y="173"/>
                      <a:pt x="32" y="173"/>
                      <a:pt x="32" y="173"/>
                    </a:cubicBezTo>
                    <a:cubicBezTo>
                      <a:pt x="30" y="173"/>
                      <a:pt x="30" y="173"/>
                      <a:pt x="30" y="173"/>
                    </a:cubicBezTo>
                    <a:cubicBezTo>
                      <a:pt x="28" y="172"/>
                      <a:pt x="27" y="171"/>
                      <a:pt x="26" y="171"/>
                    </a:cubicBezTo>
                    <a:cubicBezTo>
                      <a:pt x="22" y="168"/>
                      <a:pt x="20" y="164"/>
                      <a:pt x="19" y="160"/>
                    </a:cubicBezTo>
                    <a:cubicBezTo>
                      <a:pt x="18" y="156"/>
                      <a:pt x="19" y="151"/>
                      <a:pt x="22" y="148"/>
                    </a:cubicBezTo>
                    <a:cubicBezTo>
                      <a:pt x="25" y="142"/>
                      <a:pt x="31" y="140"/>
                      <a:pt x="38" y="141"/>
                    </a:cubicBezTo>
                    <a:cubicBezTo>
                      <a:pt x="40" y="141"/>
                      <a:pt x="40" y="141"/>
                      <a:pt x="40" y="141"/>
                    </a:cubicBezTo>
                    <a:cubicBezTo>
                      <a:pt x="50" y="112"/>
                      <a:pt x="50" y="112"/>
                      <a:pt x="50" y="112"/>
                    </a:cubicBezTo>
                    <a:cubicBezTo>
                      <a:pt x="47" y="110"/>
                      <a:pt x="47" y="110"/>
                      <a:pt x="47" y="110"/>
                    </a:cubicBezTo>
                    <a:cubicBezTo>
                      <a:pt x="47" y="110"/>
                      <a:pt x="47" y="110"/>
                      <a:pt x="46" y="110"/>
                    </a:cubicBezTo>
                    <a:cubicBezTo>
                      <a:pt x="43" y="107"/>
                      <a:pt x="40" y="103"/>
                      <a:pt x="40" y="99"/>
                    </a:cubicBezTo>
                    <a:cubicBezTo>
                      <a:pt x="39" y="95"/>
                      <a:pt x="40" y="90"/>
                      <a:pt x="42" y="87"/>
                    </a:cubicBezTo>
                    <a:cubicBezTo>
                      <a:pt x="47" y="79"/>
                      <a:pt x="58" y="77"/>
                      <a:pt x="65" y="82"/>
                    </a:cubicBezTo>
                    <a:cubicBezTo>
                      <a:pt x="66" y="83"/>
                      <a:pt x="66" y="83"/>
                      <a:pt x="67" y="84"/>
                    </a:cubicBezTo>
                    <a:cubicBezTo>
                      <a:pt x="69" y="85"/>
                      <a:pt x="69" y="85"/>
                      <a:pt x="69" y="85"/>
                    </a:cubicBezTo>
                    <a:cubicBezTo>
                      <a:pt x="89" y="69"/>
                      <a:pt x="89" y="69"/>
                      <a:pt x="89" y="69"/>
                    </a:cubicBezTo>
                    <a:cubicBezTo>
                      <a:pt x="88" y="67"/>
                      <a:pt x="88" y="67"/>
                      <a:pt x="88" y="67"/>
                    </a:cubicBezTo>
                    <a:cubicBezTo>
                      <a:pt x="86" y="62"/>
                      <a:pt x="86" y="56"/>
                      <a:pt x="90" y="51"/>
                    </a:cubicBezTo>
                    <a:cubicBezTo>
                      <a:pt x="95" y="44"/>
                      <a:pt x="106" y="42"/>
                      <a:pt x="113" y="47"/>
                    </a:cubicBezTo>
                    <a:cubicBezTo>
                      <a:pt x="113" y="47"/>
                      <a:pt x="114" y="47"/>
                      <a:pt x="114" y="48"/>
                    </a:cubicBezTo>
                    <a:cubicBezTo>
                      <a:pt x="116" y="50"/>
                      <a:pt x="116" y="50"/>
                      <a:pt x="116" y="50"/>
                    </a:cubicBezTo>
                    <a:cubicBezTo>
                      <a:pt x="140" y="33"/>
                      <a:pt x="140" y="33"/>
                      <a:pt x="140" y="33"/>
                    </a:cubicBezTo>
                    <a:cubicBezTo>
                      <a:pt x="139" y="31"/>
                      <a:pt x="139" y="31"/>
                      <a:pt x="139" y="31"/>
                    </a:cubicBezTo>
                    <a:cubicBezTo>
                      <a:pt x="137" y="26"/>
                      <a:pt x="138" y="20"/>
                      <a:pt x="141" y="15"/>
                    </a:cubicBezTo>
                    <a:cubicBezTo>
                      <a:pt x="146" y="8"/>
                      <a:pt x="157" y="6"/>
                      <a:pt x="164" y="11"/>
                    </a:cubicBezTo>
                    <a:cubicBezTo>
                      <a:pt x="168" y="14"/>
                      <a:pt x="170" y="18"/>
                      <a:pt x="171" y="22"/>
                    </a:cubicBezTo>
                    <a:cubicBezTo>
                      <a:pt x="172" y="24"/>
                      <a:pt x="172" y="24"/>
                      <a:pt x="172" y="24"/>
                    </a:cubicBezTo>
                    <a:cubicBezTo>
                      <a:pt x="218" y="26"/>
                      <a:pt x="218" y="26"/>
                      <a:pt x="218" y="26"/>
                    </a:cubicBezTo>
                    <a:cubicBezTo>
                      <a:pt x="218" y="24"/>
                      <a:pt x="218" y="24"/>
                      <a:pt x="218" y="24"/>
                    </a:cubicBezTo>
                    <a:cubicBezTo>
                      <a:pt x="219" y="21"/>
                      <a:pt x="220" y="19"/>
                      <a:pt x="221" y="17"/>
                    </a:cubicBezTo>
                    <a:cubicBezTo>
                      <a:pt x="226" y="10"/>
                      <a:pt x="237" y="8"/>
                      <a:pt x="244" y="13"/>
                    </a:cubicBezTo>
                    <a:cubicBezTo>
                      <a:pt x="249" y="16"/>
                      <a:pt x="251" y="21"/>
                      <a:pt x="251" y="26"/>
                    </a:cubicBezTo>
                    <a:cubicBezTo>
                      <a:pt x="251" y="28"/>
                      <a:pt x="251" y="28"/>
                      <a:pt x="251" y="28"/>
                    </a:cubicBezTo>
                    <a:cubicBezTo>
                      <a:pt x="262" y="29"/>
                      <a:pt x="262" y="29"/>
                      <a:pt x="262" y="29"/>
                    </a:cubicBezTo>
                    <a:cubicBezTo>
                      <a:pt x="263" y="27"/>
                      <a:pt x="263" y="27"/>
                      <a:pt x="263" y="27"/>
                    </a:cubicBezTo>
                    <a:cubicBezTo>
                      <a:pt x="263" y="25"/>
                      <a:pt x="264" y="24"/>
                      <a:pt x="265" y="22"/>
                    </a:cubicBezTo>
                    <a:cubicBezTo>
                      <a:pt x="270" y="15"/>
                      <a:pt x="281" y="13"/>
                      <a:pt x="288" y="18"/>
                    </a:cubicBezTo>
                    <a:cubicBezTo>
                      <a:pt x="295" y="22"/>
                      <a:pt x="297" y="31"/>
                      <a:pt x="294" y="38"/>
                    </a:cubicBezTo>
                    <a:cubicBezTo>
                      <a:pt x="293" y="40"/>
                      <a:pt x="293" y="40"/>
                      <a:pt x="293" y="40"/>
                    </a:cubicBezTo>
                    <a:cubicBezTo>
                      <a:pt x="293" y="40"/>
                      <a:pt x="293" y="40"/>
                      <a:pt x="293" y="40"/>
                    </a:cubicBezTo>
                    <a:cubicBezTo>
                      <a:pt x="292" y="42"/>
                      <a:pt x="292" y="42"/>
                      <a:pt x="292" y="42"/>
                    </a:cubicBezTo>
                    <a:cubicBezTo>
                      <a:pt x="288" y="46"/>
                      <a:pt x="284" y="48"/>
                      <a:pt x="279" y="48"/>
                    </a:cubicBezTo>
                    <a:cubicBezTo>
                      <a:pt x="275" y="48"/>
                      <a:pt x="272" y="47"/>
                      <a:pt x="269" y="45"/>
                    </a:cubicBezTo>
                    <a:cubicBezTo>
                      <a:pt x="265" y="42"/>
                      <a:pt x="262" y="37"/>
                      <a:pt x="262" y="32"/>
                    </a:cubicBezTo>
                    <a:cubicBezTo>
                      <a:pt x="262" y="29"/>
                      <a:pt x="262" y="29"/>
                      <a:pt x="262" y="29"/>
                    </a:cubicBezTo>
                    <a:cubicBezTo>
                      <a:pt x="251" y="29"/>
                      <a:pt x="251" y="29"/>
                      <a:pt x="251" y="29"/>
                    </a:cubicBezTo>
                    <a:cubicBezTo>
                      <a:pt x="251" y="31"/>
                      <a:pt x="251" y="31"/>
                      <a:pt x="251" y="31"/>
                    </a:cubicBezTo>
                    <a:cubicBezTo>
                      <a:pt x="250" y="33"/>
                      <a:pt x="249" y="34"/>
                      <a:pt x="248" y="36"/>
                    </a:cubicBezTo>
                    <a:cubicBezTo>
                      <a:pt x="248" y="36"/>
                      <a:pt x="248" y="37"/>
                      <a:pt x="247" y="38"/>
                    </a:cubicBezTo>
                    <a:cubicBezTo>
                      <a:pt x="246" y="39"/>
                      <a:pt x="246" y="39"/>
                      <a:pt x="246" y="39"/>
                    </a:cubicBezTo>
                    <a:cubicBezTo>
                      <a:pt x="252" y="54"/>
                      <a:pt x="252" y="54"/>
                      <a:pt x="252" y="54"/>
                    </a:cubicBezTo>
                    <a:cubicBezTo>
                      <a:pt x="254" y="54"/>
                      <a:pt x="254" y="54"/>
                      <a:pt x="254" y="54"/>
                    </a:cubicBezTo>
                    <a:cubicBezTo>
                      <a:pt x="256" y="54"/>
                      <a:pt x="259" y="55"/>
                      <a:pt x="261" y="57"/>
                    </a:cubicBezTo>
                    <a:cubicBezTo>
                      <a:pt x="268" y="61"/>
                      <a:pt x="270" y="70"/>
                      <a:pt x="267" y="78"/>
                    </a:cubicBezTo>
                    <a:cubicBezTo>
                      <a:pt x="266" y="80"/>
                      <a:pt x="266" y="80"/>
                      <a:pt x="266" y="80"/>
                    </a:cubicBezTo>
                    <a:cubicBezTo>
                      <a:pt x="306" y="108"/>
                      <a:pt x="306" y="108"/>
                      <a:pt x="306" y="108"/>
                    </a:cubicBezTo>
                    <a:cubicBezTo>
                      <a:pt x="308" y="106"/>
                      <a:pt x="308" y="106"/>
                      <a:pt x="308" y="106"/>
                    </a:cubicBezTo>
                    <a:cubicBezTo>
                      <a:pt x="313" y="100"/>
                      <a:pt x="323" y="99"/>
                      <a:pt x="329" y="104"/>
                    </a:cubicBezTo>
                    <a:cubicBezTo>
                      <a:pt x="333" y="106"/>
                      <a:pt x="336" y="110"/>
                      <a:pt x="336" y="115"/>
                    </a:cubicBezTo>
                    <a:cubicBezTo>
                      <a:pt x="337" y="117"/>
                      <a:pt x="337" y="117"/>
                      <a:pt x="337" y="117"/>
                    </a:cubicBezTo>
                    <a:cubicBezTo>
                      <a:pt x="349" y="117"/>
                      <a:pt x="349" y="117"/>
                      <a:pt x="349" y="117"/>
                    </a:cubicBezTo>
                    <a:cubicBezTo>
                      <a:pt x="349" y="115"/>
                      <a:pt x="349" y="115"/>
                      <a:pt x="349" y="115"/>
                    </a:cubicBezTo>
                    <a:cubicBezTo>
                      <a:pt x="349" y="113"/>
                      <a:pt x="350" y="110"/>
                      <a:pt x="352" y="109"/>
                    </a:cubicBezTo>
                    <a:cubicBezTo>
                      <a:pt x="353" y="107"/>
                      <a:pt x="354" y="105"/>
                      <a:pt x="356" y="104"/>
                    </a:cubicBezTo>
                    <a:cubicBezTo>
                      <a:pt x="358" y="103"/>
                      <a:pt x="358" y="103"/>
                      <a:pt x="358" y="103"/>
                    </a:cubicBezTo>
                    <a:cubicBezTo>
                      <a:pt x="353" y="92"/>
                      <a:pt x="353" y="92"/>
                      <a:pt x="353" y="92"/>
                    </a:cubicBezTo>
                    <a:cubicBezTo>
                      <a:pt x="350" y="93"/>
                      <a:pt x="350" y="93"/>
                      <a:pt x="350" y="93"/>
                    </a:cubicBezTo>
                    <a:cubicBezTo>
                      <a:pt x="345" y="95"/>
                      <a:pt x="340" y="94"/>
                      <a:pt x="336" y="91"/>
                    </a:cubicBezTo>
                    <a:cubicBezTo>
                      <a:pt x="329" y="86"/>
                      <a:pt x="326" y="77"/>
                      <a:pt x="331" y="69"/>
                    </a:cubicBezTo>
                    <a:cubicBezTo>
                      <a:pt x="332" y="67"/>
                      <a:pt x="332" y="67"/>
                      <a:pt x="332" y="67"/>
                    </a:cubicBezTo>
                    <a:cubicBezTo>
                      <a:pt x="332" y="67"/>
                      <a:pt x="332" y="67"/>
                      <a:pt x="332" y="67"/>
                    </a:cubicBezTo>
                    <a:cubicBezTo>
                      <a:pt x="333" y="65"/>
                      <a:pt x="333" y="65"/>
                      <a:pt x="333" y="65"/>
                    </a:cubicBezTo>
                    <a:cubicBezTo>
                      <a:pt x="339" y="60"/>
                      <a:pt x="348" y="59"/>
                      <a:pt x="355" y="64"/>
                    </a:cubicBezTo>
                    <a:cubicBezTo>
                      <a:pt x="358" y="66"/>
                      <a:pt x="361" y="70"/>
                      <a:pt x="361" y="74"/>
                    </a:cubicBezTo>
                    <a:cubicBezTo>
                      <a:pt x="362" y="79"/>
                      <a:pt x="361" y="83"/>
                      <a:pt x="359" y="87"/>
                    </a:cubicBezTo>
                    <a:cubicBezTo>
                      <a:pt x="358" y="88"/>
                      <a:pt x="356" y="90"/>
                      <a:pt x="355" y="91"/>
                    </a:cubicBezTo>
                    <a:cubicBezTo>
                      <a:pt x="353" y="92"/>
                      <a:pt x="353" y="92"/>
                      <a:pt x="353" y="92"/>
                    </a:cubicBezTo>
                    <a:cubicBezTo>
                      <a:pt x="358" y="103"/>
                      <a:pt x="358" y="103"/>
                      <a:pt x="358" y="103"/>
                    </a:cubicBezTo>
                    <a:cubicBezTo>
                      <a:pt x="360" y="102"/>
                      <a:pt x="360" y="102"/>
                      <a:pt x="360" y="102"/>
                    </a:cubicBezTo>
                    <a:cubicBezTo>
                      <a:pt x="365" y="101"/>
                      <a:pt x="371" y="101"/>
                      <a:pt x="375" y="104"/>
                    </a:cubicBezTo>
                    <a:cubicBezTo>
                      <a:pt x="382" y="109"/>
                      <a:pt x="384" y="120"/>
                      <a:pt x="379" y="127"/>
                    </a:cubicBezTo>
                    <a:cubicBezTo>
                      <a:pt x="378" y="129"/>
                      <a:pt x="376" y="131"/>
                      <a:pt x="374" y="132"/>
                    </a:cubicBezTo>
                    <a:cubicBezTo>
                      <a:pt x="372" y="133"/>
                      <a:pt x="372" y="133"/>
                      <a:pt x="372" y="133"/>
                    </a:cubicBezTo>
                    <a:cubicBezTo>
                      <a:pt x="390" y="175"/>
                      <a:pt x="390" y="175"/>
                      <a:pt x="390" y="175"/>
                    </a:cubicBezTo>
                    <a:cubicBezTo>
                      <a:pt x="392" y="175"/>
                      <a:pt x="392" y="175"/>
                      <a:pt x="392" y="175"/>
                    </a:cubicBezTo>
                    <a:cubicBezTo>
                      <a:pt x="396" y="174"/>
                      <a:pt x="401" y="175"/>
                      <a:pt x="405" y="177"/>
                    </a:cubicBezTo>
                    <a:cubicBezTo>
                      <a:pt x="408" y="180"/>
                      <a:pt x="411" y="184"/>
                      <a:pt x="412" y="188"/>
                    </a:cubicBezTo>
                    <a:cubicBezTo>
                      <a:pt x="412" y="192"/>
                      <a:pt x="412" y="197"/>
                      <a:pt x="409" y="200"/>
                    </a:cubicBezTo>
                    <a:close/>
                    <a:moveTo>
                      <a:pt x="344" y="324"/>
                    </a:moveTo>
                    <a:cubicBezTo>
                      <a:pt x="330" y="335"/>
                      <a:pt x="330" y="335"/>
                      <a:pt x="330" y="335"/>
                    </a:cubicBezTo>
                    <a:cubicBezTo>
                      <a:pt x="329" y="334"/>
                      <a:pt x="329" y="334"/>
                      <a:pt x="329" y="334"/>
                    </a:cubicBezTo>
                    <a:cubicBezTo>
                      <a:pt x="325" y="331"/>
                      <a:pt x="321" y="330"/>
                      <a:pt x="316" y="330"/>
                    </a:cubicBezTo>
                    <a:cubicBezTo>
                      <a:pt x="315" y="330"/>
                      <a:pt x="314" y="330"/>
                      <a:pt x="313" y="330"/>
                    </a:cubicBezTo>
                    <a:cubicBezTo>
                      <a:pt x="311" y="327"/>
                      <a:pt x="311" y="327"/>
                      <a:pt x="311" y="327"/>
                    </a:cubicBezTo>
                    <a:cubicBezTo>
                      <a:pt x="313" y="326"/>
                      <a:pt x="314" y="325"/>
                      <a:pt x="315" y="323"/>
                    </a:cubicBezTo>
                    <a:cubicBezTo>
                      <a:pt x="321" y="315"/>
                      <a:pt x="320" y="304"/>
                      <a:pt x="313" y="296"/>
                    </a:cubicBezTo>
                    <a:cubicBezTo>
                      <a:pt x="329" y="273"/>
                      <a:pt x="329" y="273"/>
                      <a:pt x="329" y="273"/>
                    </a:cubicBezTo>
                    <a:cubicBezTo>
                      <a:pt x="338" y="278"/>
                      <a:pt x="350" y="274"/>
                      <a:pt x="356" y="266"/>
                    </a:cubicBezTo>
                    <a:cubicBezTo>
                      <a:pt x="357" y="264"/>
                      <a:pt x="359" y="261"/>
                      <a:pt x="359" y="259"/>
                    </a:cubicBezTo>
                    <a:cubicBezTo>
                      <a:pt x="361" y="259"/>
                      <a:pt x="361" y="259"/>
                      <a:pt x="361" y="259"/>
                    </a:cubicBezTo>
                    <a:cubicBezTo>
                      <a:pt x="362" y="264"/>
                      <a:pt x="365" y="269"/>
                      <a:pt x="370" y="273"/>
                    </a:cubicBezTo>
                    <a:cubicBezTo>
                      <a:pt x="370" y="273"/>
                      <a:pt x="371" y="274"/>
                      <a:pt x="372" y="274"/>
                    </a:cubicBezTo>
                    <a:cubicBezTo>
                      <a:pt x="366" y="294"/>
                      <a:pt x="366" y="294"/>
                      <a:pt x="366" y="294"/>
                    </a:cubicBezTo>
                    <a:cubicBezTo>
                      <a:pt x="358" y="293"/>
                      <a:pt x="350" y="297"/>
                      <a:pt x="346" y="303"/>
                    </a:cubicBezTo>
                    <a:cubicBezTo>
                      <a:pt x="342" y="309"/>
                      <a:pt x="341" y="317"/>
                      <a:pt x="344" y="324"/>
                    </a:cubicBezTo>
                    <a:close/>
                    <a:moveTo>
                      <a:pt x="162" y="354"/>
                    </a:moveTo>
                    <a:cubicBezTo>
                      <a:pt x="164" y="356"/>
                      <a:pt x="167" y="357"/>
                      <a:pt x="170" y="358"/>
                    </a:cubicBezTo>
                    <a:cubicBezTo>
                      <a:pt x="172" y="363"/>
                      <a:pt x="172" y="363"/>
                      <a:pt x="172" y="363"/>
                    </a:cubicBezTo>
                    <a:cubicBezTo>
                      <a:pt x="171" y="363"/>
                      <a:pt x="171" y="364"/>
                      <a:pt x="171" y="364"/>
                    </a:cubicBezTo>
                    <a:cubicBezTo>
                      <a:pt x="170" y="366"/>
                      <a:pt x="169" y="368"/>
                      <a:pt x="168" y="369"/>
                    </a:cubicBezTo>
                    <a:cubicBezTo>
                      <a:pt x="159" y="369"/>
                      <a:pt x="159" y="369"/>
                      <a:pt x="159" y="369"/>
                    </a:cubicBezTo>
                    <a:cubicBezTo>
                      <a:pt x="158" y="364"/>
                      <a:pt x="155" y="360"/>
                      <a:pt x="151" y="357"/>
                    </a:cubicBezTo>
                    <a:cubicBezTo>
                      <a:pt x="147" y="354"/>
                      <a:pt x="142" y="353"/>
                      <a:pt x="137" y="353"/>
                    </a:cubicBezTo>
                    <a:cubicBezTo>
                      <a:pt x="99" y="327"/>
                      <a:pt x="99" y="327"/>
                      <a:pt x="99" y="327"/>
                    </a:cubicBezTo>
                    <a:cubicBezTo>
                      <a:pt x="99" y="321"/>
                      <a:pt x="95" y="315"/>
                      <a:pt x="90" y="311"/>
                    </a:cubicBezTo>
                    <a:cubicBezTo>
                      <a:pt x="85" y="308"/>
                      <a:pt x="79" y="306"/>
                      <a:pt x="73" y="308"/>
                    </a:cubicBezTo>
                    <a:cubicBezTo>
                      <a:pt x="71" y="304"/>
                      <a:pt x="71" y="304"/>
                      <a:pt x="71" y="304"/>
                    </a:cubicBezTo>
                    <a:cubicBezTo>
                      <a:pt x="74" y="303"/>
                      <a:pt x="76" y="301"/>
                      <a:pt x="77" y="299"/>
                    </a:cubicBezTo>
                    <a:cubicBezTo>
                      <a:pt x="79" y="297"/>
                      <a:pt x="80" y="294"/>
                      <a:pt x="80" y="292"/>
                    </a:cubicBezTo>
                    <a:cubicBezTo>
                      <a:pt x="85" y="292"/>
                      <a:pt x="85" y="292"/>
                      <a:pt x="85" y="292"/>
                    </a:cubicBezTo>
                    <a:cubicBezTo>
                      <a:pt x="86" y="298"/>
                      <a:pt x="89" y="303"/>
                      <a:pt x="94" y="306"/>
                    </a:cubicBezTo>
                    <a:cubicBezTo>
                      <a:pt x="102" y="312"/>
                      <a:pt x="114" y="311"/>
                      <a:pt x="121" y="305"/>
                    </a:cubicBezTo>
                    <a:cubicBezTo>
                      <a:pt x="154" y="328"/>
                      <a:pt x="154" y="328"/>
                      <a:pt x="154" y="328"/>
                    </a:cubicBezTo>
                    <a:cubicBezTo>
                      <a:pt x="150" y="337"/>
                      <a:pt x="153" y="348"/>
                      <a:pt x="162" y="3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Freeform 38">
                <a:extLst>
                  <a:ext uri="{FF2B5EF4-FFF2-40B4-BE49-F238E27FC236}">
                    <a16:creationId xmlns:a16="http://schemas.microsoft.com/office/drawing/2014/main" id="{D06D3EE9-EEC9-8746-959A-F5EA46083143}"/>
                  </a:ext>
                </a:extLst>
              </p:cNvPr>
              <p:cNvSpPr>
                <a:spLocks/>
              </p:cNvSpPr>
              <p:nvPr/>
            </p:nvSpPr>
            <p:spPr bwMode="auto">
              <a:xfrm>
                <a:off x="644" y="220"/>
                <a:ext cx="29" cy="12"/>
              </a:xfrm>
              <a:custGeom>
                <a:avLst/>
                <a:gdLst>
                  <a:gd name="T0" fmla="*/ 25 w 29"/>
                  <a:gd name="T1" fmla="*/ 0 h 12"/>
                  <a:gd name="T2" fmla="*/ 0 w 29"/>
                  <a:gd name="T3" fmla="*/ 0 h 12"/>
                  <a:gd name="T4" fmla="*/ 0 w 29"/>
                  <a:gd name="T5" fmla="*/ 12 h 12"/>
                  <a:gd name="T6" fmla="*/ 29 w 29"/>
                  <a:gd name="T7" fmla="*/ 12 h 12"/>
                  <a:gd name="T8" fmla="*/ 25 w 29"/>
                  <a:gd name="T9" fmla="*/ 4 h 12"/>
                  <a:gd name="T10" fmla="*/ 25 w 29"/>
                  <a:gd name="T11" fmla="*/ 0 h 12"/>
                </a:gdLst>
                <a:ahLst/>
                <a:cxnLst>
                  <a:cxn ang="0">
                    <a:pos x="T0" y="T1"/>
                  </a:cxn>
                  <a:cxn ang="0">
                    <a:pos x="T2" y="T3"/>
                  </a:cxn>
                  <a:cxn ang="0">
                    <a:pos x="T4" y="T5"/>
                  </a:cxn>
                  <a:cxn ang="0">
                    <a:pos x="T6" y="T7"/>
                  </a:cxn>
                  <a:cxn ang="0">
                    <a:pos x="T8" y="T9"/>
                  </a:cxn>
                  <a:cxn ang="0">
                    <a:pos x="T10" y="T11"/>
                  </a:cxn>
                </a:cxnLst>
                <a:rect l="0" t="0" r="r" b="b"/>
                <a:pathLst>
                  <a:path w="29" h="12">
                    <a:moveTo>
                      <a:pt x="25" y="0"/>
                    </a:moveTo>
                    <a:lnTo>
                      <a:pt x="0" y="0"/>
                    </a:lnTo>
                    <a:lnTo>
                      <a:pt x="0" y="12"/>
                    </a:lnTo>
                    <a:lnTo>
                      <a:pt x="29" y="12"/>
                    </a:lnTo>
                    <a:lnTo>
                      <a:pt x="25" y="4"/>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6" name="Freeform 39">
                <a:extLst>
                  <a:ext uri="{FF2B5EF4-FFF2-40B4-BE49-F238E27FC236}">
                    <a16:creationId xmlns:a16="http://schemas.microsoft.com/office/drawing/2014/main" id="{9D2B3B3A-DB5D-DE42-A0F5-83A6954EBCE8}"/>
                  </a:ext>
                </a:extLst>
              </p:cNvPr>
              <p:cNvSpPr>
                <a:spLocks/>
              </p:cNvSpPr>
              <p:nvPr/>
            </p:nvSpPr>
            <p:spPr bwMode="auto">
              <a:xfrm>
                <a:off x="600" y="366"/>
                <a:ext cx="52" cy="87"/>
              </a:xfrm>
              <a:custGeom>
                <a:avLst/>
                <a:gdLst>
                  <a:gd name="T0" fmla="*/ 5 w 27"/>
                  <a:gd name="T1" fmla="*/ 3 h 45"/>
                  <a:gd name="T2" fmla="*/ 2 w 27"/>
                  <a:gd name="T3" fmla="*/ 5 h 45"/>
                  <a:gd name="T4" fmla="*/ 0 w 27"/>
                  <a:gd name="T5" fmla="*/ 6 h 45"/>
                  <a:gd name="T6" fmla="*/ 18 w 27"/>
                  <a:gd name="T7" fmla="*/ 45 h 45"/>
                  <a:gd name="T8" fmla="*/ 20 w 27"/>
                  <a:gd name="T9" fmla="*/ 44 h 45"/>
                  <a:gd name="T10" fmla="*/ 23 w 27"/>
                  <a:gd name="T11" fmla="*/ 44 h 45"/>
                  <a:gd name="T12" fmla="*/ 27 w 27"/>
                  <a:gd name="T13" fmla="*/ 43 h 45"/>
                  <a:gd name="T14" fmla="*/ 8 w 27"/>
                  <a:gd name="T15" fmla="*/ 0 h 45"/>
                  <a:gd name="T16" fmla="*/ 5 w 2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5">
                    <a:moveTo>
                      <a:pt x="5" y="3"/>
                    </a:moveTo>
                    <a:cubicBezTo>
                      <a:pt x="4" y="4"/>
                      <a:pt x="3" y="5"/>
                      <a:pt x="2" y="5"/>
                    </a:cubicBezTo>
                    <a:cubicBezTo>
                      <a:pt x="0" y="6"/>
                      <a:pt x="0" y="6"/>
                      <a:pt x="0" y="6"/>
                    </a:cubicBezTo>
                    <a:cubicBezTo>
                      <a:pt x="18" y="45"/>
                      <a:pt x="18" y="45"/>
                      <a:pt x="18" y="45"/>
                    </a:cubicBezTo>
                    <a:cubicBezTo>
                      <a:pt x="20" y="44"/>
                      <a:pt x="20" y="44"/>
                      <a:pt x="20" y="44"/>
                    </a:cubicBezTo>
                    <a:cubicBezTo>
                      <a:pt x="21" y="44"/>
                      <a:pt x="22" y="44"/>
                      <a:pt x="23" y="44"/>
                    </a:cubicBezTo>
                    <a:cubicBezTo>
                      <a:pt x="27" y="43"/>
                      <a:pt x="27" y="43"/>
                      <a:pt x="27" y="43"/>
                    </a:cubicBezTo>
                    <a:cubicBezTo>
                      <a:pt x="8" y="0"/>
                      <a:pt x="8" y="0"/>
                      <a:pt x="8" y="0"/>
                    </a:cubicBezTo>
                    <a:lnTo>
                      <a:pt x="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Freeform 40">
                <a:extLst>
                  <a:ext uri="{FF2B5EF4-FFF2-40B4-BE49-F238E27FC236}">
                    <a16:creationId xmlns:a16="http://schemas.microsoft.com/office/drawing/2014/main" id="{DCF7727E-0217-E843-9C70-4D551FEE94AE}"/>
                  </a:ext>
                </a:extLst>
              </p:cNvPr>
              <p:cNvSpPr>
                <a:spLocks noEditPoints="1"/>
              </p:cNvSpPr>
              <p:nvPr/>
            </p:nvSpPr>
            <p:spPr bwMode="auto">
              <a:xfrm>
                <a:off x="382" y="339"/>
                <a:ext cx="251" cy="248"/>
              </a:xfrm>
              <a:custGeom>
                <a:avLst/>
                <a:gdLst>
                  <a:gd name="T0" fmla="*/ 112 w 131"/>
                  <a:gd name="T1" fmla="*/ 21 h 129"/>
                  <a:gd name="T2" fmla="*/ 98 w 131"/>
                  <a:gd name="T3" fmla="*/ 19 h 129"/>
                  <a:gd name="T4" fmla="*/ 90 w 131"/>
                  <a:gd name="T5" fmla="*/ 5 h 129"/>
                  <a:gd name="T6" fmla="*/ 90 w 131"/>
                  <a:gd name="T7" fmla="*/ 3 h 129"/>
                  <a:gd name="T8" fmla="*/ 49 w 131"/>
                  <a:gd name="T9" fmla="*/ 0 h 129"/>
                  <a:gd name="T10" fmla="*/ 48 w 131"/>
                  <a:gd name="T11" fmla="*/ 3 h 129"/>
                  <a:gd name="T12" fmla="*/ 46 w 131"/>
                  <a:gd name="T13" fmla="*/ 9 h 129"/>
                  <a:gd name="T14" fmla="*/ 31 w 131"/>
                  <a:gd name="T15" fmla="*/ 16 h 129"/>
                  <a:gd name="T16" fmla="*/ 29 w 131"/>
                  <a:gd name="T17" fmla="*/ 16 h 129"/>
                  <a:gd name="T18" fmla="*/ 7 w 131"/>
                  <a:gd name="T19" fmla="*/ 47 h 129"/>
                  <a:gd name="T20" fmla="*/ 8 w 131"/>
                  <a:gd name="T21" fmla="*/ 49 h 129"/>
                  <a:gd name="T22" fmla="*/ 6 w 131"/>
                  <a:gd name="T23" fmla="*/ 64 h 129"/>
                  <a:gd name="T24" fmla="*/ 2 w 131"/>
                  <a:gd name="T25" fmla="*/ 68 h 129"/>
                  <a:gd name="T26" fmla="*/ 0 w 131"/>
                  <a:gd name="T27" fmla="*/ 70 h 129"/>
                  <a:gd name="T28" fmla="*/ 18 w 131"/>
                  <a:gd name="T29" fmla="*/ 111 h 129"/>
                  <a:gd name="T30" fmla="*/ 20 w 131"/>
                  <a:gd name="T31" fmla="*/ 110 h 129"/>
                  <a:gd name="T32" fmla="*/ 35 w 131"/>
                  <a:gd name="T33" fmla="*/ 112 h 129"/>
                  <a:gd name="T34" fmla="*/ 42 w 131"/>
                  <a:gd name="T35" fmla="*/ 125 h 129"/>
                  <a:gd name="T36" fmla="*/ 42 w 131"/>
                  <a:gd name="T37" fmla="*/ 128 h 129"/>
                  <a:gd name="T38" fmla="*/ 81 w 131"/>
                  <a:gd name="T39" fmla="*/ 129 h 129"/>
                  <a:gd name="T40" fmla="*/ 82 w 131"/>
                  <a:gd name="T41" fmla="*/ 127 h 129"/>
                  <a:gd name="T42" fmla="*/ 84 w 131"/>
                  <a:gd name="T43" fmla="*/ 122 h 129"/>
                  <a:gd name="T44" fmla="*/ 105 w 131"/>
                  <a:gd name="T45" fmla="*/ 117 h 129"/>
                  <a:gd name="T46" fmla="*/ 107 w 131"/>
                  <a:gd name="T47" fmla="*/ 118 h 129"/>
                  <a:gd name="T48" fmla="*/ 128 w 131"/>
                  <a:gd name="T49" fmla="*/ 87 h 129"/>
                  <a:gd name="T50" fmla="*/ 127 w 131"/>
                  <a:gd name="T51" fmla="*/ 85 h 129"/>
                  <a:gd name="T52" fmla="*/ 125 w 131"/>
                  <a:gd name="T53" fmla="*/ 65 h 129"/>
                  <a:gd name="T54" fmla="*/ 129 w 131"/>
                  <a:gd name="T55" fmla="*/ 60 h 129"/>
                  <a:gd name="T56" fmla="*/ 131 w 131"/>
                  <a:gd name="T57" fmla="*/ 59 h 129"/>
                  <a:gd name="T58" fmla="*/ 114 w 131"/>
                  <a:gd name="T59" fmla="*/ 20 h 129"/>
                  <a:gd name="T60" fmla="*/ 112 w 131"/>
                  <a:gd name="T61" fmla="*/ 21 h 129"/>
                  <a:gd name="T62" fmla="*/ 120 w 131"/>
                  <a:gd name="T63" fmla="*/ 61 h 129"/>
                  <a:gd name="T64" fmla="*/ 121 w 131"/>
                  <a:gd name="T65" fmla="*/ 88 h 129"/>
                  <a:gd name="T66" fmla="*/ 105 w 131"/>
                  <a:gd name="T67" fmla="*/ 111 h 129"/>
                  <a:gd name="T68" fmla="*/ 79 w 131"/>
                  <a:gd name="T69" fmla="*/ 119 h 129"/>
                  <a:gd name="T70" fmla="*/ 77 w 131"/>
                  <a:gd name="T71" fmla="*/ 123 h 129"/>
                  <a:gd name="T72" fmla="*/ 47 w 131"/>
                  <a:gd name="T73" fmla="*/ 122 h 129"/>
                  <a:gd name="T74" fmla="*/ 38 w 131"/>
                  <a:gd name="T75" fmla="*/ 108 h 129"/>
                  <a:gd name="T76" fmla="*/ 21 w 131"/>
                  <a:gd name="T77" fmla="*/ 104 h 129"/>
                  <a:gd name="T78" fmla="*/ 7 w 131"/>
                  <a:gd name="T79" fmla="*/ 72 h 129"/>
                  <a:gd name="T80" fmla="*/ 11 w 131"/>
                  <a:gd name="T81" fmla="*/ 68 h 129"/>
                  <a:gd name="T82" fmla="*/ 14 w 131"/>
                  <a:gd name="T83" fmla="*/ 48 h 129"/>
                  <a:gd name="T84" fmla="*/ 32 w 131"/>
                  <a:gd name="T85" fmla="*/ 21 h 129"/>
                  <a:gd name="T86" fmla="*/ 32 w 131"/>
                  <a:gd name="T87" fmla="*/ 21 h 129"/>
                  <a:gd name="T88" fmla="*/ 50 w 131"/>
                  <a:gd name="T89" fmla="*/ 12 h 129"/>
                  <a:gd name="T90" fmla="*/ 53 w 131"/>
                  <a:gd name="T91" fmla="*/ 6 h 129"/>
                  <a:gd name="T92" fmla="*/ 85 w 131"/>
                  <a:gd name="T93" fmla="*/ 8 h 129"/>
                  <a:gd name="T94" fmla="*/ 94 w 131"/>
                  <a:gd name="T95" fmla="*/ 24 h 129"/>
                  <a:gd name="T96" fmla="*/ 111 w 131"/>
                  <a:gd name="T97" fmla="*/ 27 h 129"/>
                  <a:gd name="T98" fmla="*/ 124 w 131"/>
                  <a:gd name="T99" fmla="*/ 57 h 129"/>
                  <a:gd name="T100" fmla="*/ 120 w 131"/>
                  <a:gd name="T101" fmla="*/ 6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1" h="129">
                    <a:moveTo>
                      <a:pt x="112" y="21"/>
                    </a:moveTo>
                    <a:cubicBezTo>
                      <a:pt x="107" y="23"/>
                      <a:pt x="102" y="22"/>
                      <a:pt x="98" y="19"/>
                    </a:cubicBezTo>
                    <a:cubicBezTo>
                      <a:pt x="93" y="16"/>
                      <a:pt x="90" y="11"/>
                      <a:pt x="90" y="5"/>
                    </a:cubicBezTo>
                    <a:cubicBezTo>
                      <a:pt x="90" y="3"/>
                      <a:pt x="90" y="3"/>
                      <a:pt x="90" y="3"/>
                    </a:cubicBezTo>
                    <a:cubicBezTo>
                      <a:pt x="49" y="0"/>
                      <a:pt x="49" y="0"/>
                      <a:pt x="49" y="0"/>
                    </a:cubicBezTo>
                    <a:cubicBezTo>
                      <a:pt x="48" y="3"/>
                      <a:pt x="48" y="3"/>
                      <a:pt x="48" y="3"/>
                    </a:cubicBezTo>
                    <a:cubicBezTo>
                      <a:pt x="48" y="5"/>
                      <a:pt x="47" y="7"/>
                      <a:pt x="46" y="9"/>
                    </a:cubicBezTo>
                    <a:cubicBezTo>
                      <a:pt x="43" y="14"/>
                      <a:pt x="37" y="16"/>
                      <a:pt x="31" y="16"/>
                    </a:cubicBezTo>
                    <a:cubicBezTo>
                      <a:pt x="29" y="16"/>
                      <a:pt x="29" y="16"/>
                      <a:pt x="29" y="16"/>
                    </a:cubicBezTo>
                    <a:cubicBezTo>
                      <a:pt x="7" y="47"/>
                      <a:pt x="7" y="47"/>
                      <a:pt x="7" y="47"/>
                    </a:cubicBezTo>
                    <a:cubicBezTo>
                      <a:pt x="8" y="49"/>
                      <a:pt x="8" y="49"/>
                      <a:pt x="8" y="49"/>
                    </a:cubicBezTo>
                    <a:cubicBezTo>
                      <a:pt x="10" y="54"/>
                      <a:pt x="9" y="60"/>
                      <a:pt x="6" y="64"/>
                    </a:cubicBezTo>
                    <a:cubicBezTo>
                      <a:pt x="5" y="66"/>
                      <a:pt x="4" y="67"/>
                      <a:pt x="2" y="68"/>
                    </a:cubicBezTo>
                    <a:cubicBezTo>
                      <a:pt x="0" y="70"/>
                      <a:pt x="0" y="70"/>
                      <a:pt x="0" y="70"/>
                    </a:cubicBezTo>
                    <a:cubicBezTo>
                      <a:pt x="18" y="111"/>
                      <a:pt x="18" y="111"/>
                      <a:pt x="18" y="111"/>
                    </a:cubicBezTo>
                    <a:cubicBezTo>
                      <a:pt x="20" y="110"/>
                      <a:pt x="20" y="110"/>
                      <a:pt x="20" y="110"/>
                    </a:cubicBezTo>
                    <a:cubicBezTo>
                      <a:pt x="25" y="108"/>
                      <a:pt x="31" y="109"/>
                      <a:pt x="35" y="112"/>
                    </a:cubicBezTo>
                    <a:cubicBezTo>
                      <a:pt x="39" y="115"/>
                      <a:pt x="42" y="120"/>
                      <a:pt x="42" y="125"/>
                    </a:cubicBezTo>
                    <a:cubicBezTo>
                      <a:pt x="42" y="128"/>
                      <a:pt x="42" y="128"/>
                      <a:pt x="42" y="128"/>
                    </a:cubicBezTo>
                    <a:cubicBezTo>
                      <a:pt x="81" y="129"/>
                      <a:pt x="81" y="129"/>
                      <a:pt x="81" y="129"/>
                    </a:cubicBezTo>
                    <a:cubicBezTo>
                      <a:pt x="82" y="127"/>
                      <a:pt x="82" y="127"/>
                      <a:pt x="82" y="127"/>
                    </a:cubicBezTo>
                    <a:cubicBezTo>
                      <a:pt x="82" y="125"/>
                      <a:pt x="83" y="124"/>
                      <a:pt x="84" y="122"/>
                    </a:cubicBezTo>
                    <a:cubicBezTo>
                      <a:pt x="88" y="116"/>
                      <a:pt x="98" y="113"/>
                      <a:pt x="105" y="117"/>
                    </a:cubicBezTo>
                    <a:cubicBezTo>
                      <a:pt x="107" y="118"/>
                      <a:pt x="107" y="118"/>
                      <a:pt x="107" y="118"/>
                    </a:cubicBezTo>
                    <a:cubicBezTo>
                      <a:pt x="128" y="87"/>
                      <a:pt x="128" y="87"/>
                      <a:pt x="128" y="87"/>
                    </a:cubicBezTo>
                    <a:cubicBezTo>
                      <a:pt x="127" y="85"/>
                      <a:pt x="127" y="85"/>
                      <a:pt x="127" y="85"/>
                    </a:cubicBezTo>
                    <a:cubicBezTo>
                      <a:pt x="121" y="80"/>
                      <a:pt x="121" y="71"/>
                      <a:pt x="125" y="65"/>
                    </a:cubicBezTo>
                    <a:cubicBezTo>
                      <a:pt x="126" y="63"/>
                      <a:pt x="128" y="61"/>
                      <a:pt x="129" y="60"/>
                    </a:cubicBezTo>
                    <a:cubicBezTo>
                      <a:pt x="131" y="59"/>
                      <a:pt x="131" y="59"/>
                      <a:pt x="131" y="59"/>
                    </a:cubicBezTo>
                    <a:cubicBezTo>
                      <a:pt x="114" y="20"/>
                      <a:pt x="114" y="20"/>
                      <a:pt x="114" y="20"/>
                    </a:cubicBezTo>
                    <a:lnTo>
                      <a:pt x="112" y="21"/>
                    </a:lnTo>
                    <a:close/>
                    <a:moveTo>
                      <a:pt x="120" y="61"/>
                    </a:moveTo>
                    <a:cubicBezTo>
                      <a:pt x="115" y="69"/>
                      <a:pt x="115" y="80"/>
                      <a:pt x="121" y="88"/>
                    </a:cubicBezTo>
                    <a:cubicBezTo>
                      <a:pt x="105" y="111"/>
                      <a:pt x="105" y="111"/>
                      <a:pt x="105" y="111"/>
                    </a:cubicBezTo>
                    <a:cubicBezTo>
                      <a:pt x="96" y="107"/>
                      <a:pt x="85" y="111"/>
                      <a:pt x="79" y="119"/>
                    </a:cubicBezTo>
                    <a:cubicBezTo>
                      <a:pt x="78" y="120"/>
                      <a:pt x="78" y="122"/>
                      <a:pt x="77" y="123"/>
                    </a:cubicBezTo>
                    <a:cubicBezTo>
                      <a:pt x="47" y="122"/>
                      <a:pt x="47" y="122"/>
                      <a:pt x="47" y="122"/>
                    </a:cubicBezTo>
                    <a:cubicBezTo>
                      <a:pt x="46" y="116"/>
                      <a:pt x="43" y="111"/>
                      <a:pt x="38" y="108"/>
                    </a:cubicBezTo>
                    <a:cubicBezTo>
                      <a:pt x="33" y="104"/>
                      <a:pt x="27" y="103"/>
                      <a:pt x="21" y="104"/>
                    </a:cubicBezTo>
                    <a:cubicBezTo>
                      <a:pt x="7" y="72"/>
                      <a:pt x="7" y="72"/>
                      <a:pt x="7" y="72"/>
                    </a:cubicBezTo>
                    <a:cubicBezTo>
                      <a:pt x="8" y="70"/>
                      <a:pt x="10" y="69"/>
                      <a:pt x="11" y="68"/>
                    </a:cubicBezTo>
                    <a:cubicBezTo>
                      <a:pt x="15" y="62"/>
                      <a:pt x="16" y="55"/>
                      <a:pt x="14" y="48"/>
                    </a:cubicBezTo>
                    <a:cubicBezTo>
                      <a:pt x="32" y="21"/>
                      <a:pt x="32" y="21"/>
                      <a:pt x="32" y="21"/>
                    </a:cubicBezTo>
                    <a:cubicBezTo>
                      <a:pt x="32" y="21"/>
                      <a:pt x="32" y="21"/>
                      <a:pt x="32" y="21"/>
                    </a:cubicBezTo>
                    <a:cubicBezTo>
                      <a:pt x="40" y="21"/>
                      <a:pt x="46" y="18"/>
                      <a:pt x="50" y="12"/>
                    </a:cubicBezTo>
                    <a:cubicBezTo>
                      <a:pt x="52" y="10"/>
                      <a:pt x="53" y="8"/>
                      <a:pt x="53" y="6"/>
                    </a:cubicBezTo>
                    <a:cubicBezTo>
                      <a:pt x="85" y="8"/>
                      <a:pt x="85" y="8"/>
                      <a:pt x="85" y="8"/>
                    </a:cubicBezTo>
                    <a:cubicBezTo>
                      <a:pt x="86" y="14"/>
                      <a:pt x="89" y="20"/>
                      <a:pt x="94" y="24"/>
                    </a:cubicBezTo>
                    <a:cubicBezTo>
                      <a:pt x="99" y="27"/>
                      <a:pt x="105" y="28"/>
                      <a:pt x="111" y="27"/>
                    </a:cubicBezTo>
                    <a:cubicBezTo>
                      <a:pt x="124" y="57"/>
                      <a:pt x="124" y="57"/>
                      <a:pt x="124" y="57"/>
                    </a:cubicBezTo>
                    <a:cubicBezTo>
                      <a:pt x="123" y="58"/>
                      <a:pt x="122" y="60"/>
                      <a:pt x="12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8" name="Freeform 41">
                <a:extLst>
                  <a:ext uri="{FF2B5EF4-FFF2-40B4-BE49-F238E27FC236}">
                    <a16:creationId xmlns:a16="http://schemas.microsoft.com/office/drawing/2014/main" id="{6DA1C20F-03BE-B145-BCA1-4ECA0F5EB2BC}"/>
                  </a:ext>
                </a:extLst>
              </p:cNvPr>
              <p:cNvSpPr>
                <a:spLocks noEditPoints="1"/>
              </p:cNvSpPr>
              <p:nvPr/>
            </p:nvSpPr>
            <p:spPr bwMode="auto">
              <a:xfrm>
                <a:off x="207" y="439"/>
                <a:ext cx="209" cy="183"/>
              </a:xfrm>
              <a:custGeom>
                <a:avLst/>
                <a:gdLst>
                  <a:gd name="T0" fmla="*/ 89 w 109"/>
                  <a:gd name="T1" fmla="*/ 19 h 95"/>
                  <a:gd name="T2" fmla="*/ 74 w 109"/>
                  <a:gd name="T3" fmla="*/ 17 h 95"/>
                  <a:gd name="T4" fmla="*/ 67 w 109"/>
                  <a:gd name="T5" fmla="*/ 4 h 95"/>
                  <a:gd name="T6" fmla="*/ 67 w 109"/>
                  <a:gd name="T7" fmla="*/ 1 h 95"/>
                  <a:gd name="T8" fmla="*/ 24 w 109"/>
                  <a:gd name="T9" fmla="*/ 0 h 95"/>
                  <a:gd name="T10" fmla="*/ 24 w 109"/>
                  <a:gd name="T11" fmla="*/ 3 h 95"/>
                  <a:gd name="T12" fmla="*/ 21 w 109"/>
                  <a:gd name="T13" fmla="*/ 10 h 95"/>
                  <a:gd name="T14" fmla="*/ 8 w 109"/>
                  <a:gd name="T15" fmla="*/ 17 h 95"/>
                  <a:gd name="T16" fmla="*/ 4 w 109"/>
                  <a:gd name="T17" fmla="*/ 16 h 95"/>
                  <a:gd name="T18" fmla="*/ 0 w 109"/>
                  <a:gd name="T19" fmla="*/ 40 h 95"/>
                  <a:gd name="T20" fmla="*/ 3 w 109"/>
                  <a:gd name="T21" fmla="*/ 41 h 95"/>
                  <a:gd name="T22" fmla="*/ 8 w 109"/>
                  <a:gd name="T23" fmla="*/ 44 h 95"/>
                  <a:gd name="T24" fmla="*/ 14 w 109"/>
                  <a:gd name="T25" fmla="*/ 65 h 95"/>
                  <a:gd name="T26" fmla="*/ 12 w 109"/>
                  <a:gd name="T27" fmla="*/ 67 h 95"/>
                  <a:gd name="T28" fmla="*/ 53 w 109"/>
                  <a:gd name="T29" fmla="*/ 95 h 95"/>
                  <a:gd name="T30" fmla="*/ 55 w 109"/>
                  <a:gd name="T31" fmla="*/ 93 h 95"/>
                  <a:gd name="T32" fmla="*/ 76 w 109"/>
                  <a:gd name="T33" fmla="*/ 91 h 95"/>
                  <a:gd name="T34" fmla="*/ 78 w 109"/>
                  <a:gd name="T35" fmla="*/ 94 h 95"/>
                  <a:gd name="T36" fmla="*/ 80 w 109"/>
                  <a:gd name="T37" fmla="*/ 95 h 95"/>
                  <a:gd name="T38" fmla="*/ 102 w 109"/>
                  <a:gd name="T39" fmla="*/ 83 h 95"/>
                  <a:gd name="T40" fmla="*/ 101 w 109"/>
                  <a:gd name="T41" fmla="*/ 81 h 95"/>
                  <a:gd name="T42" fmla="*/ 102 w 109"/>
                  <a:gd name="T43" fmla="*/ 64 h 95"/>
                  <a:gd name="T44" fmla="*/ 107 w 109"/>
                  <a:gd name="T45" fmla="*/ 60 h 95"/>
                  <a:gd name="T46" fmla="*/ 109 w 109"/>
                  <a:gd name="T47" fmla="*/ 59 h 95"/>
                  <a:gd name="T48" fmla="*/ 91 w 109"/>
                  <a:gd name="T49" fmla="*/ 18 h 95"/>
                  <a:gd name="T50" fmla="*/ 89 w 109"/>
                  <a:gd name="T51" fmla="*/ 19 h 95"/>
                  <a:gd name="T52" fmla="*/ 98 w 109"/>
                  <a:gd name="T53" fmla="*/ 61 h 95"/>
                  <a:gd name="T54" fmla="*/ 95 w 109"/>
                  <a:gd name="T55" fmla="*/ 80 h 95"/>
                  <a:gd name="T56" fmla="*/ 81 w 109"/>
                  <a:gd name="T57" fmla="*/ 88 h 95"/>
                  <a:gd name="T58" fmla="*/ 79 w 109"/>
                  <a:gd name="T59" fmla="*/ 87 h 95"/>
                  <a:gd name="T60" fmla="*/ 66 w 109"/>
                  <a:gd name="T61" fmla="*/ 83 h 95"/>
                  <a:gd name="T62" fmla="*/ 52 w 109"/>
                  <a:gd name="T63" fmla="*/ 88 h 95"/>
                  <a:gd name="T64" fmla="*/ 20 w 109"/>
                  <a:gd name="T65" fmla="*/ 65 h 95"/>
                  <a:gd name="T66" fmla="*/ 12 w 109"/>
                  <a:gd name="T67" fmla="*/ 39 h 95"/>
                  <a:gd name="T68" fmla="*/ 7 w 109"/>
                  <a:gd name="T69" fmla="*/ 36 h 95"/>
                  <a:gd name="T70" fmla="*/ 9 w 109"/>
                  <a:gd name="T71" fmla="*/ 22 h 95"/>
                  <a:gd name="T72" fmla="*/ 26 w 109"/>
                  <a:gd name="T73" fmla="*/ 13 h 95"/>
                  <a:gd name="T74" fmla="*/ 29 w 109"/>
                  <a:gd name="T75" fmla="*/ 6 h 95"/>
                  <a:gd name="T76" fmla="*/ 62 w 109"/>
                  <a:gd name="T77" fmla="*/ 7 h 95"/>
                  <a:gd name="T78" fmla="*/ 71 w 109"/>
                  <a:gd name="T79" fmla="*/ 21 h 95"/>
                  <a:gd name="T80" fmla="*/ 88 w 109"/>
                  <a:gd name="T81" fmla="*/ 25 h 95"/>
                  <a:gd name="T82" fmla="*/ 102 w 109"/>
                  <a:gd name="T83" fmla="*/ 57 h 95"/>
                  <a:gd name="T84" fmla="*/ 98 w 109"/>
                  <a:gd name="T85" fmla="*/ 6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 h="95">
                    <a:moveTo>
                      <a:pt x="89" y="19"/>
                    </a:moveTo>
                    <a:cubicBezTo>
                      <a:pt x="84" y="20"/>
                      <a:pt x="78" y="20"/>
                      <a:pt x="74" y="17"/>
                    </a:cubicBezTo>
                    <a:cubicBezTo>
                      <a:pt x="70" y="14"/>
                      <a:pt x="67" y="9"/>
                      <a:pt x="67" y="4"/>
                    </a:cubicBezTo>
                    <a:cubicBezTo>
                      <a:pt x="67" y="1"/>
                      <a:pt x="67" y="1"/>
                      <a:pt x="67" y="1"/>
                    </a:cubicBezTo>
                    <a:cubicBezTo>
                      <a:pt x="24" y="0"/>
                      <a:pt x="24" y="0"/>
                      <a:pt x="24" y="0"/>
                    </a:cubicBezTo>
                    <a:cubicBezTo>
                      <a:pt x="24" y="3"/>
                      <a:pt x="24" y="3"/>
                      <a:pt x="24" y="3"/>
                    </a:cubicBezTo>
                    <a:cubicBezTo>
                      <a:pt x="24" y="5"/>
                      <a:pt x="23" y="8"/>
                      <a:pt x="21" y="10"/>
                    </a:cubicBezTo>
                    <a:cubicBezTo>
                      <a:pt x="18" y="14"/>
                      <a:pt x="13" y="17"/>
                      <a:pt x="8" y="17"/>
                    </a:cubicBezTo>
                    <a:cubicBezTo>
                      <a:pt x="4" y="16"/>
                      <a:pt x="4" y="16"/>
                      <a:pt x="4" y="16"/>
                    </a:cubicBezTo>
                    <a:cubicBezTo>
                      <a:pt x="0" y="40"/>
                      <a:pt x="0" y="40"/>
                      <a:pt x="0" y="40"/>
                    </a:cubicBezTo>
                    <a:cubicBezTo>
                      <a:pt x="3" y="41"/>
                      <a:pt x="3" y="41"/>
                      <a:pt x="3" y="41"/>
                    </a:cubicBezTo>
                    <a:cubicBezTo>
                      <a:pt x="5" y="42"/>
                      <a:pt x="7" y="42"/>
                      <a:pt x="8" y="44"/>
                    </a:cubicBezTo>
                    <a:cubicBezTo>
                      <a:pt x="15" y="48"/>
                      <a:pt x="18" y="57"/>
                      <a:pt x="14" y="65"/>
                    </a:cubicBezTo>
                    <a:cubicBezTo>
                      <a:pt x="12" y="67"/>
                      <a:pt x="12" y="67"/>
                      <a:pt x="12" y="67"/>
                    </a:cubicBezTo>
                    <a:cubicBezTo>
                      <a:pt x="53" y="95"/>
                      <a:pt x="53" y="95"/>
                      <a:pt x="53" y="95"/>
                    </a:cubicBezTo>
                    <a:cubicBezTo>
                      <a:pt x="55" y="93"/>
                      <a:pt x="55" y="93"/>
                      <a:pt x="55" y="93"/>
                    </a:cubicBezTo>
                    <a:cubicBezTo>
                      <a:pt x="60" y="88"/>
                      <a:pt x="69" y="87"/>
                      <a:pt x="76" y="91"/>
                    </a:cubicBezTo>
                    <a:cubicBezTo>
                      <a:pt x="77" y="92"/>
                      <a:pt x="78" y="93"/>
                      <a:pt x="78" y="94"/>
                    </a:cubicBezTo>
                    <a:cubicBezTo>
                      <a:pt x="80" y="95"/>
                      <a:pt x="80" y="95"/>
                      <a:pt x="80" y="95"/>
                    </a:cubicBezTo>
                    <a:cubicBezTo>
                      <a:pt x="102" y="83"/>
                      <a:pt x="102" y="83"/>
                      <a:pt x="102" y="83"/>
                    </a:cubicBezTo>
                    <a:cubicBezTo>
                      <a:pt x="101" y="81"/>
                      <a:pt x="101" y="81"/>
                      <a:pt x="101" y="81"/>
                    </a:cubicBezTo>
                    <a:cubicBezTo>
                      <a:pt x="99" y="75"/>
                      <a:pt x="99" y="69"/>
                      <a:pt x="102" y="64"/>
                    </a:cubicBezTo>
                    <a:cubicBezTo>
                      <a:pt x="104" y="63"/>
                      <a:pt x="105" y="61"/>
                      <a:pt x="107" y="60"/>
                    </a:cubicBezTo>
                    <a:cubicBezTo>
                      <a:pt x="109" y="59"/>
                      <a:pt x="109" y="59"/>
                      <a:pt x="109" y="59"/>
                    </a:cubicBezTo>
                    <a:cubicBezTo>
                      <a:pt x="91" y="18"/>
                      <a:pt x="91" y="18"/>
                      <a:pt x="91" y="18"/>
                    </a:cubicBezTo>
                    <a:lnTo>
                      <a:pt x="89" y="19"/>
                    </a:lnTo>
                    <a:close/>
                    <a:moveTo>
                      <a:pt x="98" y="61"/>
                    </a:moveTo>
                    <a:cubicBezTo>
                      <a:pt x="94" y="67"/>
                      <a:pt x="93" y="74"/>
                      <a:pt x="95" y="80"/>
                    </a:cubicBezTo>
                    <a:cubicBezTo>
                      <a:pt x="81" y="88"/>
                      <a:pt x="81" y="88"/>
                      <a:pt x="81" y="88"/>
                    </a:cubicBezTo>
                    <a:cubicBezTo>
                      <a:pt x="80" y="88"/>
                      <a:pt x="80" y="87"/>
                      <a:pt x="79" y="87"/>
                    </a:cubicBezTo>
                    <a:cubicBezTo>
                      <a:pt x="75" y="84"/>
                      <a:pt x="71" y="83"/>
                      <a:pt x="66" y="83"/>
                    </a:cubicBezTo>
                    <a:cubicBezTo>
                      <a:pt x="61" y="83"/>
                      <a:pt x="56" y="85"/>
                      <a:pt x="52" y="88"/>
                    </a:cubicBezTo>
                    <a:cubicBezTo>
                      <a:pt x="20" y="65"/>
                      <a:pt x="20" y="65"/>
                      <a:pt x="20" y="65"/>
                    </a:cubicBezTo>
                    <a:cubicBezTo>
                      <a:pt x="23" y="56"/>
                      <a:pt x="20" y="45"/>
                      <a:pt x="12" y="39"/>
                    </a:cubicBezTo>
                    <a:cubicBezTo>
                      <a:pt x="10" y="38"/>
                      <a:pt x="8" y="37"/>
                      <a:pt x="7" y="36"/>
                    </a:cubicBezTo>
                    <a:cubicBezTo>
                      <a:pt x="9" y="22"/>
                      <a:pt x="9" y="22"/>
                      <a:pt x="9" y="22"/>
                    </a:cubicBezTo>
                    <a:cubicBezTo>
                      <a:pt x="16" y="22"/>
                      <a:pt x="22" y="18"/>
                      <a:pt x="26" y="13"/>
                    </a:cubicBezTo>
                    <a:cubicBezTo>
                      <a:pt x="27" y="11"/>
                      <a:pt x="28" y="8"/>
                      <a:pt x="29" y="6"/>
                    </a:cubicBezTo>
                    <a:cubicBezTo>
                      <a:pt x="62" y="7"/>
                      <a:pt x="62" y="7"/>
                      <a:pt x="62" y="7"/>
                    </a:cubicBezTo>
                    <a:cubicBezTo>
                      <a:pt x="63" y="13"/>
                      <a:pt x="66" y="18"/>
                      <a:pt x="71" y="21"/>
                    </a:cubicBezTo>
                    <a:cubicBezTo>
                      <a:pt x="76" y="25"/>
                      <a:pt x="82" y="26"/>
                      <a:pt x="88" y="25"/>
                    </a:cubicBezTo>
                    <a:cubicBezTo>
                      <a:pt x="102" y="57"/>
                      <a:pt x="102" y="57"/>
                      <a:pt x="102" y="57"/>
                    </a:cubicBezTo>
                    <a:cubicBezTo>
                      <a:pt x="100" y="58"/>
                      <a:pt x="99" y="60"/>
                      <a:pt x="9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9" name="Freeform 42">
                <a:extLst>
                  <a:ext uri="{FF2B5EF4-FFF2-40B4-BE49-F238E27FC236}">
                    <a16:creationId xmlns:a16="http://schemas.microsoft.com/office/drawing/2014/main" id="{75A38C1D-C90F-3D41-B336-D5A667C9B05A}"/>
                  </a:ext>
                </a:extLst>
              </p:cNvPr>
              <p:cNvSpPr>
                <a:spLocks noEditPoints="1"/>
              </p:cNvSpPr>
              <p:nvPr/>
            </p:nvSpPr>
            <p:spPr bwMode="auto">
              <a:xfrm>
                <a:off x="62" y="301"/>
                <a:ext cx="153" cy="234"/>
              </a:xfrm>
              <a:custGeom>
                <a:avLst/>
                <a:gdLst>
                  <a:gd name="T0" fmla="*/ 74 w 80"/>
                  <a:gd name="T1" fmla="*/ 86 h 122"/>
                  <a:gd name="T2" fmla="*/ 67 w 80"/>
                  <a:gd name="T3" fmla="*/ 75 h 122"/>
                  <a:gd name="T4" fmla="*/ 70 w 80"/>
                  <a:gd name="T5" fmla="*/ 63 h 122"/>
                  <a:gd name="T6" fmla="*/ 74 w 80"/>
                  <a:gd name="T7" fmla="*/ 58 h 122"/>
                  <a:gd name="T8" fmla="*/ 76 w 80"/>
                  <a:gd name="T9" fmla="*/ 57 h 122"/>
                  <a:gd name="T10" fmla="*/ 58 w 80"/>
                  <a:gd name="T11" fmla="*/ 18 h 122"/>
                  <a:gd name="T12" fmla="*/ 56 w 80"/>
                  <a:gd name="T13" fmla="*/ 19 h 122"/>
                  <a:gd name="T14" fmla="*/ 43 w 80"/>
                  <a:gd name="T15" fmla="*/ 16 h 122"/>
                  <a:gd name="T16" fmla="*/ 36 w 80"/>
                  <a:gd name="T17" fmla="*/ 3 h 122"/>
                  <a:gd name="T18" fmla="*/ 36 w 80"/>
                  <a:gd name="T19" fmla="*/ 1 h 122"/>
                  <a:gd name="T20" fmla="*/ 20 w 80"/>
                  <a:gd name="T21" fmla="*/ 0 h 122"/>
                  <a:gd name="T22" fmla="*/ 19 w 80"/>
                  <a:gd name="T23" fmla="*/ 2 h 122"/>
                  <a:gd name="T24" fmla="*/ 17 w 80"/>
                  <a:gd name="T25" fmla="*/ 7 h 122"/>
                  <a:gd name="T26" fmla="*/ 8 w 80"/>
                  <a:gd name="T27" fmla="*/ 14 h 122"/>
                  <a:gd name="T28" fmla="*/ 7 w 80"/>
                  <a:gd name="T29" fmla="*/ 14 h 122"/>
                  <a:gd name="T30" fmla="*/ 2 w 80"/>
                  <a:gd name="T31" fmla="*/ 42 h 122"/>
                  <a:gd name="T32" fmla="*/ 4 w 80"/>
                  <a:gd name="T33" fmla="*/ 43 h 122"/>
                  <a:gd name="T34" fmla="*/ 7 w 80"/>
                  <a:gd name="T35" fmla="*/ 66 h 122"/>
                  <a:gd name="T36" fmla="*/ 2 w 80"/>
                  <a:gd name="T37" fmla="*/ 70 h 122"/>
                  <a:gd name="T38" fmla="*/ 0 w 80"/>
                  <a:gd name="T39" fmla="*/ 72 h 122"/>
                  <a:gd name="T40" fmla="*/ 18 w 80"/>
                  <a:gd name="T41" fmla="*/ 112 h 122"/>
                  <a:gd name="T42" fmla="*/ 21 w 80"/>
                  <a:gd name="T43" fmla="*/ 111 h 122"/>
                  <a:gd name="T44" fmla="*/ 36 w 80"/>
                  <a:gd name="T45" fmla="*/ 113 h 122"/>
                  <a:gd name="T46" fmla="*/ 42 w 80"/>
                  <a:gd name="T47" fmla="*/ 119 h 122"/>
                  <a:gd name="T48" fmla="*/ 42 w 80"/>
                  <a:gd name="T49" fmla="*/ 121 h 122"/>
                  <a:gd name="T50" fmla="*/ 58 w 80"/>
                  <a:gd name="T51" fmla="*/ 122 h 122"/>
                  <a:gd name="T52" fmla="*/ 60 w 80"/>
                  <a:gd name="T53" fmla="*/ 121 h 122"/>
                  <a:gd name="T54" fmla="*/ 61 w 80"/>
                  <a:gd name="T55" fmla="*/ 120 h 122"/>
                  <a:gd name="T56" fmla="*/ 74 w 80"/>
                  <a:gd name="T57" fmla="*/ 113 h 122"/>
                  <a:gd name="T58" fmla="*/ 76 w 80"/>
                  <a:gd name="T59" fmla="*/ 113 h 122"/>
                  <a:gd name="T60" fmla="*/ 80 w 80"/>
                  <a:gd name="T61" fmla="*/ 88 h 122"/>
                  <a:gd name="T62" fmla="*/ 78 w 80"/>
                  <a:gd name="T63" fmla="*/ 88 h 122"/>
                  <a:gd name="T64" fmla="*/ 74 w 80"/>
                  <a:gd name="T65" fmla="*/ 86 h 122"/>
                  <a:gd name="T66" fmla="*/ 71 w 80"/>
                  <a:gd name="T67" fmla="*/ 107 h 122"/>
                  <a:gd name="T68" fmla="*/ 57 w 80"/>
                  <a:gd name="T69" fmla="*/ 116 h 122"/>
                  <a:gd name="T70" fmla="*/ 46 w 80"/>
                  <a:gd name="T71" fmla="*/ 116 h 122"/>
                  <a:gd name="T72" fmla="*/ 40 w 80"/>
                  <a:gd name="T73" fmla="*/ 109 h 122"/>
                  <a:gd name="T74" fmla="*/ 21 w 80"/>
                  <a:gd name="T75" fmla="*/ 105 h 122"/>
                  <a:gd name="T76" fmla="*/ 7 w 80"/>
                  <a:gd name="T77" fmla="*/ 74 h 122"/>
                  <a:gd name="T78" fmla="*/ 12 w 80"/>
                  <a:gd name="T79" fmla="*/ 69 h 122"/>
                  <a:gd name="T80" fmla="*/ 8 w 80"/>
                  <a:gd name="T81" fmla="*/ 40 h 122"/>
                  <a:gd name="T82" fmla="*/ 12 w 80"/>
                  <a:gd name="T83" fmla="*/ 19 h 122"/>
                  <a:gd name="T84" fmla="*/ 22 w 80"/>
                  <a:gd name="T85" fmla="*/ 11 h 122"/>
                  <a:gd name="T86" fmla="*/ 24 w 80"/>
                  <a:gd name="T87" fmla="*/ 6 h 122"/>
                  <a:gd name="T88" fmla="*/ 31 w 80"/>
                  <a:gd name="T89" fmla="*/ 6 h 122"/>
                  <a:gd name="T90" fmla="*/ 40 w 80"/>
                  <a:gd name="T91" fmla="*/ 21 h 122"/>
                  <a:gd name="T92" fmla="*/ 55 w 80"/>
                  <a:gd name="T93" fmla="*/ 24 h 122"/>
                  <a:gd name="T94" fmla="*/ 69 w 80"/>
                  <a:gd name="T95" fmla="*/ 55 h 122"/>
                  <a:gd name="T96" fmla="*/ 65 w 80"/>
                  <a:gd name="T97" fmla="*/ 59 h 122"/>
                  <a:gd name="T98" fmla="*/ 62 w 80"/>
                  <a:gd name="T99" fmla="*/ 76 h 122"/>
                  <a:gd name="T100" fmla="*/ 71 w 80"/>
                  <a:gd name="T101" fmla="*/ 90 h 122"/>
                  <a:gd name="T102" fmla="*/ 74 w 80"/>
                  <a:gd name="T103" fmla="*/ 92 h 122"/>
                  <a:gd name="T104" fmla="*/ 71 w 80"/>
                  <a:gd name="T105" fmla="*/ 10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122">
                    <a:moveTo>
                      <a:pt x="74" y="86"/>
                    </a:moveTo>
                    <a:cubicBezTo>
                      <a:pt x="70" y="83"/>
                      <a:pt x="68" y="79"/>
                      <a:pt x="67" y="75"/>
                    </a:cubicBezTo>
                    <a:cubicBezTo>
                      <a:pt x="66" y="71"/>
                      <a:pt x="67" y="66"/>
                      <a:pt x="70" y="63"/>
                    </a:cubicBezTo>
                    <a:cubicBezTo>
                      <a:pt x="71" y="61"/>
                      <a:pt x="72" y="60"/>
                      <a:pt x="74" y="58"/>
                    </a:cubicBezTo>
                    <a:cubicBezTo>
                      <a:pt x="76" y="57"/>
                      <a:pt x="76" y="57"/>
                      <a:pt x="76" y="57"/>
                    </a:cubicBezTo>
                    <a:cubicBezTo>
                      <a:pt x="58" y="18"/>
                      <a:pt x="58" y="18"/>
                      <a:pt x="58" y="18"/>
                    </a:cubicBezTo>
                    <a:cubicBezTo>
                      <a:pt x="56" y="19"/>
                      <a:pt x="56" y="19"/>
                      <a:pt x="56" y="19"/>
                    </a:cubicBezTo>
                    <a:cubicBezTo>
                      <a:pt x="52" y="20"/>
                      <a:pt x="47" y="19"/>
                      <a:pt x="43" y="16"/>
                    </a:cubicBezTo>
                    <a:cubicBezTo>
                      <a:pt x="39" y="13"/>
                      <a:pt x="36" y="9"/>
                      <a:pt x="36" y="3"/>
                    </a:cubicBezTo>
                    <a:cubicBezTo>
                      <a:pt x="36" y="1"/>
                      <a:pt x="36" y="1"/>
                      <a:pt x="36" y="1"/>
                    </a:cubicBezTo>
                    <a:cubicBezTo>
                      <a:pt x="20" y="0"/>
                      <a:pt x="20" y="0"/>
                      <a:pt x="20" y="0"/>
                    </a:cubicBezTo>
                    <a:cubicBezTo>
                      <a:pt x="19" y="2"/>
                      <a:pt x="19" y="2"/>
                      <a:pt x="19" y="2"/>
                    </a:cubicBezTo>
                    <a:cubicBezTo>
                      <a:pt x="19" y="4"/>
                      <a:pt x="18" y="6"/>
                      <a:pt x="17" y="7"/>
                    </a:cubicBezTo>
                    <a:cubicBezTo>
                      <a:pt x="15" y="10"/>
                      <a:pt x="12" y="13"/>
                      <a:pt x="8" y="14"/>
                    </a:cubicBezTo>
                    <a:cubicBezTo>
                      <a:pt x="7" y="14"/>
                      <a:pt x="7" y="14"/>
                      <a:pt x="7" y="14"/>
                    </a:cubicBezTo>
                    <a:cubicBezTo>
                      <a:pt x="2" y="42"/>
                      <a:pt x="2" y="42"/>
                      <a:pt x="2" y="42"/>
                    </a:cubicBezTo>
                    <a:cubicBezTo>
                      <a:pt x="4" y="43"/>
                      <a:pt x="4" y="43"/>
                      <a:pt x="4" y="43"/>
                    </a:cubicBezTo>
                    <a:cubicBezTo>
                      <a:pt x="11" y="49"/>
                      <a:pt x="12" y="59"/>
                      <a:pt x="7" y="66"/>
                    </a:cubicBezTo>
                    <a:cubicBezTo>
                      <a:pt x="6" y="68"/>
                      <a:pt x="4" y="69"/>
                      <a:pt x="2" y="70"/>
                    </a:cubicBezTo>
                    <a:cubicBezTo>
                      <a:pt x="0" y="72"/>
                      <a:pt x="0" y="72"/>
                      <a:pt x="0" y="72"/>
                    </a:cubicBezTo>
                    <a:cubicBezTo>
                      <a:pt x="18" y="112"/>
                      <a:pt x="18" y="112"/>
                      <a:pt x="18" y="112"/>
                    </a:cubicBezTo>
                    <a:cubicBezTo>
                      <a:pt x="21" y="111"/>
                      <a:pt x="21" y="111"/>
                      <a:pt x="21" y="111"/>
                    </a:cubicBezTo>
                    <a:cubicBezTo>
                      <a:pt x="26" y="109"/>
                      <a:pt x="32" y="110"/>
                      <a:pt x="36" y="113"/>
                    </a:cubicBezTo>
                    <a:cubicBezTo>
                      <a:pt x="39" y="115"/>
                      <a:pt x="40" y="117"/>
                      <a:pt x="42" y="119"/>
                    </a:cubicBezTo>
                    <a:cubicBezTo>
                      <a:pt x="42" y="121"/>
                      <a:pt x="42" y="121"/>
                      <a:pt x="42" y="121"/>
                    </a:cubicBezTo>
                    <a:cubicBezTo>
                      <a:pt x="58" y="122"/>
                      <a:pt x="58" y="122"/>
                      <a:pt x="58" y="122"/>
                    </a:cubicBezTo>
                    <a:cubicBezTo>
                      <a:pt x="60" y="121"/>
                      <a:pt x="60" y="121"/>
                      <a:pt x="60" y="121"/>
                    </a:cubicBezTo>
                    <a:cubicBezTo>
                      <a:pt x="61" y="120"/>
                      <a:pt x="61" y="120"/>
                      <a:pt x="61" y="120"/>
                    </a:cubicBezTo>
                    <a:cubicBezTo>
                      <a:pt x="64" y="116"/>
                      <a:pt x="69" y="113"/>
                      <a:pt x="74" y="113"/>
                    </a:cubicBezTo>
                    <a:cubicBezTo>
                      <a:pt x="76" y="113"/>
                      <a:pt x="76" y="113"/>
                      <a:pt x="76" y="113"/>
                    </a:cubicBezTo>
                    <a:cubicBezTo>
                      <a:pt x="80" y="88"/>
                      <a:pt x="80" y="88"/>
                      <a:pt x="80" y="88"/>
                    </a:cubicBezTo>
                    <a:cubicBezTo>
                      <a:pt x="78" y="88"/>
                      <a:pt x="78" y="88"/>
                      <a:pt x="78" y="88"/>
                    </a:cubicBezTo>
                    <a:cubicBezTo>
                      <a:pt x="76" y="87"/>
                      <a:pt x="75" y="87"/>
                      <a:pt x="74" y="86"/>
                    </a:cubicBezTo>
                    <a:close/>
                    <a:moveTo>
                      <a:pt x="71" y="107"/>
                    </a:moveTo>
                    <a:cubicBezTo>
                      <a:pt x="66" y="108"/>
                      <a:pt x="60" y="111"/>
                      <a:pt x="57" y="116"/>
                    </a:cubicBezTo>
                    <a:cubicBezTo>
                      <a:pt x="46" y="116"/>
                      <a:pt x="46" y="116"/>
                      <a:pt x="46" y="116"/>
                    </a:cubicBezTo>
                    <a:cubicBezTo>
                      <a:pt x="44" y="113"/>
                      <a:pt x="42" y="110"/>
                      <a:pt x="40" y="109"/>
                    </a:cubicBezTo>
                    <a:cubicBezTo>
                      <a:pt x="34" y="105"/>
                      <a:pt x="28" y="104"/>
                      <a:pt x="21" y="105"/>
                    </a:cubicBezTo>
                    <a:cubicBezTo>
                      <a:pt x="7" y="74"/>
                      <a:pt x="7" y="74"/>
                      <a:pt x="7" y="74"/>
                    </a:cubicBezTo>
                    <a:cubicBezTo>
                      <a:pt x="9" y="72"/>
                      <a:pt x="10" y="71"/>
                      <a:pt x="12" y="69"/>
                    </a:cubicBezTo>
                    <a:cubicBezTo>
                      <a:pt x="18" y="60"/>
                      <a:pt x="16" y="47"/>
                      <a:pt x="8" y="40"/>
                    </a:cubicBezTo>
                    <a:cubicBezTo>
                      <a:pt x="12" y="19"/>
                      <a:pt x="12" y="19"/>
                      <a:pt x="12" y="19"/>
                    </a:cubicBezTo>
                    <a:cubicBezTo>
                      <a:pt x="16" y="17"/>
                      <a:pt x="19" y="14"/>
                      <a:pt x="22" y="11"/>
                    </a:cubicBezTo>
                    <a:cubicBezTo>
                      <a:pt x="23" y="9"/>
                      <a:pt x="23" y="8"/>
                      <a:pt x="24" y="6"/>
                    </a:cubicBezTo>
                    <a:cubicBezTo>
                      <a:pt x="31" y="6"/>
                      <a:pt x="31" y="6"/>
                      <a:pt x="31" y="6"/>
                    </a:cubicBezTo>
                    <a:cubicBezTo>
                      <a:pt x="32" y="12"/>
                      <a:pt x="35" y="17"/>
                      <a:pt x="40" y="21"/>
                    </a:cubicBezTo>
                    <a:cubicBezTo>
                      <a:pt x="44" y="24"/>
                      <a:pt x="50" y="25"/>
                      <a:pt x="55" y="24"/>
                    </a:cubicBezTo>
                    <a:cubicBezTo>
                      <a:pt x="69" y="55"/>
                      <a:pt x="69" y="55"/>
                      <a:pt x="69" y="55"/>
                    </a:cubicBezTo>
                    <a:cubicBezTo>
                      <a:pt x="68" y="57"/>
                      <a:pt x="66" y="58"/>
                      <a:pt x="65" y="59"/>
                    </a:cubicBezTo>
                    <a:cubicBezTo>
                      <a:pt x="62" y="64"/>
                      <a:pt x="61" y="70"/>
                      <a:pt x="62" y="76"/>
                    </a:cubicBezTo>
                    <a:cubicBezTo>
                      <a:pt x="63" y="82"/>
                      <a:pt x="66" y="87"/>
                      <a:pt x="71" y="90"/>
                    </a:cubicBezTo>
                    <a:cubicBezTo>
                      <a:pt x="72" y="91"/>
                      <a:pt x="73" y="92"/>
                      <a:pt x="74" y="92"/>
                    </a:cubicBezTo>
                    <a:lnTo>
                      <a:pt x="7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0" name="Freeform 43">
                <a:extLst>
                  <a:ext uri="{FF2B5EF4-FFF2-40B4-BE49-F238E27FC236}">
                    <a16:creationId xmlns:a16="http://schemas.microsoft.com/office/drawing/2014/main" id="{7F5ADB48-93D7-E649-A877-C4513F4789D7}"/>
                  </a:ext>
                </a:extLst>
              </p:cNvPr>
              <p:cNvSpPr>
                <a:spLocks/>
              </p:cNvSpPr>
              <p:nvPr/>
            </p:nvSpPr>
            <p:spPr bwMode="auto">
              <a:xfrm>
                <a:off x="456" y="585"/>
                <a:ext cx="83" cy="20"/>
              </a:xfrm>
              <a:custGeom>
                <a:avLst/>
                <a:gdLst>
                  <a:gd name="T0" fmla="*/ 42 w 43"/>
                  <a:gd name="T1" fmla="*/ 4 h 10"/>
                  <a:gd name="T2" fmla="*/ 42 w 43"/>
                  <a:gd name="T3" fmla="*/ 1 h 10"/>
                  <a:gd name="T4" fmla="*/ 3 w 43"/>
                  <a:gd name="T5" fmla="*/ 0 h 10"/>
                  <a:gd name="T6" fmla="*/ 2 w 43"/>
                  <a:gd name="T7" fmla="*/ 2 h 10"/>
                  <a:gd name="T8" fmla="*/ 1 w 43"/>
                  <a:gd name="T9" fmla="*/ 5 h 10"/>
                  <a:gd name="T10" fmla="*/ 0 w 43"/>
                  <a:gd name="T11" fmla="*/ 8 h 10"/>
                  <a:gd name="T12" fmla="*/ 43 w 43"/>
                  <a:gd name="T13" fmla="*/ 10 h 10"/>
                  <a:gd name="T14" fmla="*/ 42 w 43"/>
                  <a:gd name="T15" fmla="*/ 7 h 10"/>
                  <a:gd name="T16" fmla="*/ 42 w 43"/>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0">
                    <a:moveTo>
                      <a:pt x="42" y="4"/>
                    </a:moveTo>
                    <a:cubicBezTo>
                      <a:pt x="42" y="1"/>
                      <a:pt x="42" y="1"/>
                      <a:pt x="42" y="1"/>
                    </a:cubicBezTo>
                    <a:cubicBezTo>
                      <a:pt x="3" y="0"/>
                      <a:pt x="3" y="0"/>
                      <a:pt x="3" y="0"/>
                    </a:cubicBezTo>
                    <a:cubicBezTo>
                      <a:pt x="2" y="2"/>
                      <a:pt x="2" y="2"/>
                      <a:pt x="2" y="2"/>
                    </a:cubicBezTo>
                    <a:cubicBezTo>
                      <a:pt x="2" y="3"/>
                      <a:pt x="2" y="4"/>
                      <a:pt x="1" y="5"/>
                    </a:cubicBezTo>
                    <a:cubicBezTo>
                      <a:pt x="0" y="8"/>
                      <a:pt x="0" y="8"/>
                      <a:pt x="0" y="8"/>
                    </a:cubicBezTo>
                    <a:cubicBezTo>
                      <a:pt x="43" y="10"/>
                      <a:pt x="43" y="10"/>
                      <a:pt x="43" y="10"/>
                    </a:cubicBezTo>
                    <a:cubicBezTo>
                      <a:pt x="42" y="7"/>
                      <a:pt x="42" y="7"/>
                      <a:pt x="42" y="7"/>
                    </a:cubicBezTo>
                    <a:cubicBezTo>
                      <a:pt x="42" y="6"/>
                      <a:pt x="42" y="5"/>
                      <a:pt x="4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49" name="Freeform 5">
              <a:extLst>
                <a:ext uri="{FF2B5EF4-FFF2-40B4-BE49-F238E27FC236}">
                  <a16:creationId xmlns:a16="http://schemas.microsoft.com/office/drawing/2014/main" id="{B8D3E0E1-7031-E346-95B2-6905E71F732F}"/>
                </a:ext>
              </a:extLst>
            </p:cNvPr>
            <p:cNvSpPr>
              <a:spLocks/>
            </p:cNvSpPr>
            <p:nvPr/>
          </p:nvSpPr>
          <p:spPr bwMode="auto">
            <a:xfrm>
              <a:off x="7977238" y="1923839"/>
              <a:ext cx="337495" cy="358187"/>
            </a:xfrm>
            <a:custGeom>
              <a:avLst/>
              <a:gdLst>
                <a:gd name="T0" fmla="*/ 196 w 473"/>
                <a:gd name="T1" fmla="*/ 144 h 502"/>
                <a:gd name="T2" fmla="*/ 0 w 473"/>
                <a:gd name="T3" fmla="*/ 491 h 502"/>
                <a:gd name="T4" fmla="*/ 106 w 473"/>
                <a:gd name="T5" fmla="*/ 491 h 502"/>
                <a:gd name="T6" fmla="*/ 242 w 473"/>
                <a:gd name="T7" fmla="*/ 250 h 502"/>
                <a:gd name="T8" fmla="*/ 332 w 473"/>
                <a:gd name="T9" fmla="*/ 502 h 502"/>
                <a:gd name="T10" fmla="*/ 473 w 473"/>
                <a:gd name="T11" fmla="*/ 449 h 502"/>
                <a:gd name="T12" fmla="*/ 446 w 473"/>
                <a:gd name="T13" fmla="*/ 369 h 502"/>
                <a:gd name="T14" fmla="*/ 385 w 473"/>
                <a:gd name="T15" fmla="*/ 390 h 502"/>
                <a:gd name="T16" fmla="*/ 228 w 473"/>
                <a:gd name="T17" fmla="*/ 0 h 502"/>
                <a:gd name="T18" fmla="*/ 106 w 473"/>
                <a:gd name="T19" fmla="*/ 0 h 502"/>
                <a:gd name="T20" fmla="*/ 106 w 473"/>
                <a:gd name="T21" fmla="*/ 83 h 502"/>
                <a:gd name="T22" fmla="*/ 175 w 473"/>
                <a:gd name="T23" fmla="*/ 83 h 502"/>
                <a:gd name="T24" fmla="*/ 196 w 473"/>
                <a:gd name="T25" fmla="*/ 14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 h="502">
                  <a:moveTo>
                    <a:pt x="196" y="144"/>
                  </a:moveTo>
                  <a:lnTo>
                    <a:pt x="0" y="491"/>
                  </a:lnTo>
                  <a:lnTo>
                    <a:pt x="106" y="491"/>
                  </a:lnTo>
                  <a:lnTo>
                    <a:pt x="242" y="250"/>
                  </a:lnTo>
                  <a:lnTo>
                    <a:pt x="332" y="502"/>
                  </a:lnTo>
                  <a:lnTo>
                    <a:pt x="473" y="449"/>
                  </a:lnTo>
                  <a:lnTo>
                    <a:pt x="446" y="369"/>
                  </a:lnTo>
                  <a:lnTo>
                    <a:pt x="385" y="390"/>
                  </a:lnTo>
                  <a:lnTo>
                    <a:pt x="228" y="0"/>
                  </a:lnTo>
                  <a:lnTo>
                    <a:pt x="106" y="0"/>
                  </a:lnTo>
                  <a:lnTo>
                    <a:pt x="106" y="83"/>
                  </a:lnTo>
                  <a:lnTo>
                    <a:pt x="175" y="83"/>
                  </a:lnTo>
                  <a:lnTo>
                    <a:pt x="196" y="144"/>
                  </a:lnTo>
                  <a:close/>
                </a:path>
              </a:pathLst>
            </a:custGeom>
            <a:solidFill>
              <a:schemeClr val="bg1"/>
            </a:solidFill>
            <a:ln w="28575" cap="flat">
              <a:solidFill>
                <a:srgbClr val="54428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72" name="Oval 471">
            <a:extLst>
              <a:ext uri="{FF2B5EF4-FFF2-40B4-BE49-F238E27FC236}">
                <a16:creationId xmlns:a16="http://schemas.microsoft.com/office/drawing/2014/main" id="{0B52C60A-35B2-C947-B502-EAF67E4BD0E8}"/>
              </a:ext>
            </a:extLst>
          </p:cNvPr>
          <p:cNvSpPr/>
          <p:nvPr/>
        </p:nvSpPr>
        <p:spPr>
          <a:xfrm>
            <a:off x="6968318" y="1698559"/>
            <a:ext cx="3486855" cy="3486855"/>
          </a:xfrm>
          <a:prstGeom prst="ellipse">
            <a:avLst/>
          </a:prstGeom>
          <a:solidFill>
            <a:schemeClr val="bg1"/>
          </a:solidFill>
          <a:ln w="22225">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473" name="Oval 472">
            <a:extLst>
              <a:ext uri="{FF2B5EF4-FFF2-40B4-BE49-F238E27FC236}">
                <a16:creationId xmlns:a16="http://schemas.microsoft.com/office/drawing/2014/main" id="{63C068AF-C72A-D043-A2F2-7E25F1B3EE2D}"/>
              </a:ext>
            </a:extLst>
          </p:cNvPr>
          <p:cNvSpPr/>
          <p:nvPr/>
        </p:nvSpPr>
        <p:spPr>
          <a:xfrm>
            <a:off x="7086871" y="1815411"/>
            <a:ext cx="3486855" cy="3486855"/>
          </a:xfrm>
          <a:prstGeom prst="ellipse">
            <a:avLst/>
          </a:prstGeom>
          <a:solidFill>
            <a:srgbClr val="9F87AF">
              <a:alpha val="60000"/>
            </a:srgbClr>
          </a:solidFill>
          <a:ln w="22225">
            <a:noFill/>
          </a:ln>
        </p:spPr>
        <p:txBody>
          <a:bodyPr vert="horz" wrap="square" lIns="91440" tIns="45720" rIns="91440" bIns="45720" numCol="1" anchor="t" anchorCtr="0" compatLnSpc="1">
            <a:prstTxWarp prst="textNoShape">
              <a:avLst/>
            </a:prstTxWarp>
          </a:bodyPr>
          <a:lstStyle/>
          <a:p>
            <a:endParaRPr lang="en-US" dirty="0"/>
          </a:p>
        </p:txBody>
      </p:sp>
      <p:grpSp>
        <p:nvGrpSpPr>
          <p:cNvPr id="474" name="Group 4">
            <a:extLst>
              <a:ext uri="{FF2B5EF4-FFF2-40B4-BE49-F238E27FC236}">
                <a16:creationId xmlns:a16="http://schemas.microsoft.com/office/drawing/2014/main" id="{DF7362C9-63A5-7146-A3F5-042A46267C27}"/>
              </a:ext>
            </a:extLst>
          </p:cNvPr>
          <p:cNvGrpSpPr>
            <a:grpSpLocks noChangeAspect="1"/>
          </p:cNvGrpSpPr>
          <p:nvPr/>
        </p:nvGrpSpPr>
        <p:grpSpPr bwMode="auto">
          <a:xfrm>
            <a:off x="7265055" y="2028012"/>
            <a:ext cx="2951536" cy="2857029"/>
            <a:chOff x="5" y="1"/>
            <a:chExt cx="812" cy="786"/>
          </a:xfrm>
          <a:solidFill>
            <a:srgbClr val="C5B7CF"/>
          </a:solidFill>
        </p:grpSpPr>
        <p:sp>
          <p:nvSpPr>
            <p:cNvPr id="476" name="Freeform 5">
              <a:extLst>
                <a:ext uri="{FF2B5EF4-FFF2-40B4-BE49-F238E27FC236}">
                  <a16:creationId xmlns:a16="http://schemas.microsoft.com/office/drawing/2014/main" id="{F7933AC6-F3EC-1246-92C0-CF1A59531E21}"/>
                </a:ext>
              </a:extLst>
            </p:cNvPr>
            <p:cNvSpPr>
              <a:spLocks noEditPoints="1"/>
            </p:cNvSpPr>
            <p:nvPr/>
          </p:nvSpPr>
          <p:spPr bwMode="auto">
            <a:xfrm>
              <a:off x="353" y="1"/>
              <a:ext cx="464" cy="784"/>
            </a:xfrm>
            <a:custGeom>
              <a:avLst/>
              <a:gdLst>
                <a:gd name="T0" fmla="*/ 79 w 242"/>
                <a:gd name="T1" fmla="*/ 385 h 407"/>
                <a:gd name="T2" fmla="*/ 131 w 242"/>
                <a:gd name="T3" fmla="*/ 365 h 407"/>
                <a:gd name="T4" fmla="*/ 180 w 242"/>
                <a:gd name="T5" fmla="*/ 327 h 407"/>
                <a:gd name="T6" fmla="*/ 202 w 242"/>
                <a:gd name="T7" fmla="*/ 294 h 407"/>
                <a:gd name="T8" fmla="*/ 216 w 242"/>
                <a:gd name="T9" fmla="*/ 230 h 407"/>
                <a:gd name="T10" fmla="*/ 214 w 242"/>
                <a:gd name="T11" fmla="*/ 164 h 407"/>
                <a:gd name="T12" fmla="*/ 178 w 242"/>
                <a:gd name="T13" fmla="*/ 91 h 407"/>
                <a:gd name="T14" fmla="*/ 147 w 242"/>
                <a:gd name="T15" fmla="*/ 56 h 407"/>
                <a:gd name="T16" fmla="*/ 72 w 242"/>
                <a:gd name="T17" fmla="*/ 21 h 407"/>
                <a:gd name="T18" fmla="*/ 27 w 242"/>
                <a:gd name="T19" fmla="*/ 21 h 407"/>
                <a:gd name="T20" fmla="*/ 36 w 242"/>
                <a:gd name="T21" fmla="*/ 40 h 407"/>
                <a:gd name="T22" fmla="*/ 49 w 242"/>
                <a:gd name="T23" fmla="*/ 77 h 407"/>
                <a:gd name="T24" fmla="*/ 0 w 242"/>
                <a:gd name="T25" fmla="*/ 125 h 407"/>
                <a:gd name="T26" fmla="*/ 34 w 242"/>
                <a:gd name="T27" fmla="*/ 168 h 407"/>
                <a:gd name="T28" fmla="*/ 0 w 242"/>
                <a:gd name="T29" fmla="*/ 253 h 407"/>
                <a:gd name="T30" fmla="*/ 33 w 242"/>
                <a:gd name="T31" fmla="*/ 298 h 407"/>
                <a:gd name="T32" fmla="*/ 0 w 242"/>
                <a:gd name="T33" fmla="*/ 323 h 407"/>
                <a:gd name="T34" fmla="*/ 0 w 242"/>
                <a:gd name="T35" fmla="*/ 374 h 407"/>
                <a:gd name="T36" fmla="*/ 113 w 242"/>
                <a:gd name="T37" fmla="*/ 367 h 407"/>
                <a:gd name="T38" fmla="*/ 196 w 242"/>
                <a:gd name="T39" fmla="*/ 292 h 407"/>
                <a:gd name="T40" fmla="*/ 157 w 242"/>
                <a:gd name="T41" fmla="*/ 335 h 407"/>
                <a:gd name="T42" fmla="*/ 137 w 242"/>
                <a:gd name="T43" fmla="*/ 295 h 407"/>
                <a:gd name="T44" fmla="*/ 189 w 242"/>
                <a:gd name="T45" fmla="*/ 251 h 407"/>
                <a:gd name="T46" fmla="*/ 139 w 242"/>
                <a:gd name="T47" fmla="*/ 197 h 407"/>
                <a:gd name="T48" fmla="*/ 139 w 242"/>
                <a:gd name="T49" fmla="*/ 197 h 407"/>
                <a:gd name="T50" fmla="*/ 212 w 242"/>
                <a:gd name="T51" fmla="*/ 202 h 407"/>
                <a:gd name="T52" fmla="*/ 202 w 242"/>
                <a:gd name="T53" fmla="*/ 172 h 407"/>
                <a:gd name="T54" fmla="*/ 189 w 242"/>
                <a:gd name="T55" fmla="*/ 245 h 407"/>
                <a:gd name="T56" fmla="*/ 146 w 242"/>
                <a:gd name="T57" fmla="*/ 189 h 407"/>
                <a:gd name="T58" fmla="*/ 155 w 242"/>
                <a:gd name="T59" fmla="*/ 122 h 407"/>
                <a:gd name="T60" fmla="*/ 191 w 242"/>
                <a:gd name="T61" fmla="*/ 129 h 407"/>
                <a:gd name="T62" fmla="*/ 165 w 242"/>
                <a:gd name="T63" fmla="*/ 113 h 407"/>
                <a:gd name="T64" fmla="*/ 72 w 242"/>
                <a:gd name="T65" fmla="*/ 27 h 407"/>
                <a:gd name="T66" fmla="*/ 151 w 242"/>
                <a:gd name="T67" fmla="*/ 86 h 407"/>
                <a:gd name="T68" fmla="*/ 165 w 242"/>
                <a:gd name="T69" fmla="*/ 107 h 407"/>
                <a:gd name="T70" fmla="*/ 85 w 242"/>
                <a:gd name="T71" fmla="*/ 75 h 407"/>
                <a:gd name="T72" fmla="*/ 63 w 242"/>
                <a:gd name="T73" fmla="*/ 33 h 407"/>
                <a:gd name="T74" fmla="*/ 57 w 242"/>
                <a:gd name="T75" fmla="*/ 39 h 407"/>
                <a:gd name="T76" fmla="*/ 30 w 242"/>
                <a:gd name="T77" fmla="*/ 100 h 407"/>
                <a:gd name="T78" fmla="*/ 120 w 242"/>
                <a:gd name="T79" fmla="*/ 103 h 407"/>
                <a:gd name="T80" fmla="*/ 110 w 242"/>
                <a:gd name="T81" fmla="*/ 170 h 407"/>
                <a:gd name="T82" fmla="*/ 43 w 242"/>
                <a:gd name="T83" fmla="*/ 160 h 407"/>
                <a:gd name="T84" fmla="*/ 27 w 242"/>
                <a:gd name="T85" fmla="*/ 224 h 407"/>
                <a:gd name="T86" fmla="*/ 30 w 242"/>
                <a:gd name="T87" fmla="*/ 248 h 407"/>
                <a:gd name="T88" fmla="*/ 70 w 242"/>
                <a:gd name="T89" fmla="*/ 181 h 407"/>
                <a:gd name="T90" fmla="*/ 152 w 242"/>
                <a:gd name="T91" fmla="*/ 233 h 407"/>
                <a:gd name="T92" fmla="*/ 107 w 242"/>
                <a:gd name="T93" fmla="*/ 300 h 407"/>
                <a:gd name="T94" fmla="*/ 43 w 242"/>
                <a:gd name="T95" fmla="*/ 290 h 407"/>
                <a:gd name="T96" fmla="*/ 69 w 242"/>
                <a:gd name="T97" fmla="*/ 312 h 407"/>
                <a:gd name="T98" fmla="*/ 18 w 242"/>
                <a:gd name="T99" fmla="*/ 333 h 407"/>
                <a:gd name="T100" fmla="*/ 107 w 242"/>
                <a:gd name="T101" fmla="*/ 321 h 407"/>
                <a:gd name="T102" fmla="*/ 129 w 242"/>
                <a:gd name="T103" fmla="*/ 342 h 407"/>
                <a:gd name="T104" fmla="*/ 79 w 242"/>
                <a:gd name="T105" fmla="*/ 379 h 407"/>
                <a:gd name="T106" fmla="*/ 11 w 242"/>
                <a:gd name="T107" fmla="*/ 360 h 407"/>
                <a:gd name="T108" fmla="*/ 7 w 242"/>
                <a:gd name="T109" fmla="*/ 36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407">
                  <a:moveTo>
                    <a:pt x="7" y="401"/>
                  </a:moveTo>
                  <a:cubicBezTo>
                    <a:pt x="16" y="407"/>
                    <a:pt x="29" y="404"/>
                    <a:pt x="34" y="394"/>
                  </a:cubicBezTo>
                  <a:cubicBezTo>
                    <a:pt x="36" y="392"/>
                    <a:pt x="37" y="389"/>
                    <a:pt x="37" y="386"/>
                  </a:cubicBezTo>
                  <a:cubicBezTo>
                    <a:pt x="79" y="385"/>
                    <a:pt x="79" y="385"/>
                    <a:pt x="79" y="385"/>
                  </a:cubicBezTo>
                  <a:cubicBezTo>
                    <a:pt x="80" y="390"/>
                    <a:pt x="84" y="395"/>
                    <a:pt x="89" y="398"/>
                  </a:cubicBezTo>
                  <a:cubicBezTo>
                    <a:pt x="98" y="404"/>
                    <a:pt x="110" y="401"/>
                    <a:pt x="116" y="392"/>
                  </a:cubicBezTo>
                  <a:cubicBezTo>
                    <a:pt x="120" y="386"/>
                    <a:pt x="120" y="379"/>
                    <a:pt x="117" y="373"/>
                  </a:cubicBezTo>
                  <a:cubicBezTo>
                    <a:pt x="131" y="365"/>
                    <a:pt x="131" y="365"/>
                    <a:pt x="131" y="365"/>
                  </a:cubicBezTo>
                  <a:cubicBezTo>
                    <a:pt x="132" y="366"/>
                    <a:pt x="134" y="368"/>
                    <a:pt x="136" y="369"/>
                  </a:cubicBezTo>
                  <a:cubicBezTo>
                    <a:pt x="145" y="375"/>
                    <a:pt x="158" y="372"/>
                    <a:pt x="163" y="363"/>
                  </a:cubicBezTo>
                  <a:cubicBezTo>
                    <a:pt x="167" y="356"/>
                    <a:pt x="167" y="348"/>
                    <a:pt x="163" y="341"/>
                  </a:cubicBezTo>
                  <a:cubicBezTo>
                    <a:pt x="180" y="327"/>
                    <a:pt x="180" y="327"/>
                    <a:pt x="180" y="327"/>
                  </a:cubicBezTo>
                  <a:cubicBezTo>
                    <a:pt x="181" y="328"/>
                    <a:pt x="182" y="328"/>
                    <a:pt x="183" y="329"/>
                  </a:cubicBezTo>
                  <a:cubicBezTo>
                    <a:pt x="193" y="335"/>
                    <a:pt x="205" y="332"/>
                    <a:pt x="211" y="323"/>
                  </a:cubicBezTo>
                  <a:cubicBezTo>
                    <a:pt x="216" y="313"/>
                    <a:pt x="214" y="301"/>
                    <a:pt x="204" y="295"/>
                  </a:cubicBezTo>
                  <a:cubicBezTo>
                    <a:pt x="203" y="295"/>
                    <a:pt x="203" y="294"/>
                    <a:pt x="202" y="294"/>
                  </a:cubicBezTo>
                  <a:cubicBezTo>
                    <a:pt x="208" y="268"/>
                    <a:pt x="208" y="268"/>
                    <a:pt x="208" y="268"/>
                  </a:cubicBezTo>
                  <a:cubicBezTo>
                    <a:pt x="215" y="269"/>
                    <a:pt x="222" y="265"/>
                    <a:pt x="226" y="259"/>
                  </a:cubicBezTo>
                  <a:cubicBezTo>
                    <a:pt x="232" y="250"/>
                    <a:pt x="229" y="237"/>
                    <a:pt x="220" y="232"/>
                  </a:cubicBezTo>
                  <a:cubicBezTo>
                    <a:pt x="219" y="231"/>
                    <a:pt x="217" y="230"/>
                    <a:pt x="216" y="230"/>
                  </a:cubicBezTo>
                  <a:cubicBezTo>
                    <a:pt x="220" y="203"/>
                    <a:pt x="220" y="203"/>
                    <a:pt x="220" y="203"/>
                  </a:cubicBezTo>
                  <a:cubicBezTo>
                    <a:pt x="227" y="202"/>
                    <a:pt x="233" y="199"/>
                    <a:pt x="236" y="193"/>
                  </a:cubicBezTo>
                  <a:cubicBezTo>
                    <a:pt x="242" y="184"/>
                    <a:pt x="239" y="172"/>
                    <a:pt x="230" y="166"/>
                  </a:cubicBezTo>
                  <a:cubicBezTo>
                    <a:pt x="225" y="163"/>
                    <a:pt x="219" y="162"/>
                    <a:pt x="214" y="164"/>
                  </a:cubicBezTo>
                  <a:cubicBezTo>
                    <a:pt x="196" y="126"/>
                    <a:pt x="196" y="126"/>
                    <a:pt x="196" y="126"/>
                  </a:cubicBezTo>
                  <a:cubicBezTo>
                    <a:pt x="198" y="125"/>
                    <a:pt x="200" y="123"/>
                    <a:pt x="202" y="120"/>
                  </a:cubicBezTo>
                  <a:cubicBezTo>
                    <a:pt x="207" y="111"/>
                    <a:pt x="205" y="99"/>
                    <a:pt x="195" y="93"/>
                  </a:cubicBezTo>
                  <a:cubicBezTo>
                    <a:pt x="190" y="89"/>
                    <a:pt x="183" y="89"/>
                    <a:pt x="178" y="91"/>
                  </a:cubicBezTo>
                  <a:cubicBezTo>
                    <a:pt x="174" y="85"/>
                    <a:pt x="174" y="85"/>
                    <a:pt x="174" y="85"/>
                  </a:cubicBezTo>
                  <a:cubicBezTo>
                    <a:pt x="176" y="83"/>
                    <a:pt x="178" y="82"/>
                    <a:pt x="179" y="80"/>
                  </a:cubicBezTo>
                  <a:cubicBezTo>
                    <a:pt x="185" y="70"/>
                    <a:pt x="182" y="58"/>
                    <a:pt x="172" y="52"/>
                  </a:cubicBezTo>
                  <a:cubicBezTo>
                    <a:pt x="164" y="47"/>
                    <a:pt x="154" y="49"/>
                    <a:pt x="147" y="56"/>
                  </a:cubicBezTo>
                  <a:cubicBezTo>
                    <a:pt x="110" y="33"/>
                    <a:pt x="110" y="33"/>
                    <a:pt x="110" y="33"/>
                  </a:cubicBezTo>
                  <a:cubicBezTo>
                    <a:pt x="114" y="24"/>
                    <a:pt x="111" y="14"/>
                    <a:pt x="102" y="9"/>
                  </a:cubicBezTo>
                  <a:cubicBezTo>
                    <a:pt x="93" y="3"/>
                    <a:pt x="81" y="6"/>
                    <a:pt x="75" y="15"/>
                  </a:cubicBezTo>
                  <a:cubicBezTo>
                    <a:pt x="74" y="17"/>
                    <a:pt x="73" y="19"/>
                    <a:pt x="72" y="21"/>
                  </a:cubicBezTo>
                  <a:cubicBezTo>
                    <a:pt x="66" y="21"/>
                    <a:pt x="66" y="21"/>
                    <a:pt x="66" y="21"/>
                  </a:cubicBezTo>
                  <a:cubicBezTo>
                    <a:pt x="66" y="15"/>
                    <a:pt x="62" y="9"/>
                    <a:pt x="57" y="6"/>
                  </a:cubicBezTo>
                  <a:cubicBezTo>
                    <a:pt x="47" y="0"/>
                    <a:pt x="35" y="3"/>
                    <a:pt x="29" y="12"/>
                  </a:cubicBezTo>
                  <a:cubicBezTo>
                    <a:pt x="28" y="15"/>
                    <a:pt x="27" y="18"/>
                    <a:pt x="27" y="21"/>
                  </a:cubicBezTo>
                  <a:cubicBezTo>
                    <a:pt x="0" y="21"/>
                    <a:pt x="0" y="21"/>
                    <a:pt x="0" y="21"/>
                  </a:cubicBezTo>
                  <a:cubicBezTo>
                    <a:pt x="0" y="27"/>
                    <a:pt x="0" y="27"/>
                    <a:pt x="0" y="27"/>
                  </a:cubicBezTo>
                  <a:cubicBezTo>
                    <a:pt x="27" y="26"/>
                    <a:pt x="27" y="26"/>
                    <a:pt x="27" y="26"/>
                  </a:cubicBezTo>
                  <a:cubicBezTo>
                    <a:pt x="28" y="32"/>
                    <a:pt x="31" y="37"/>
                    <a:pt x="36" y="40"/>
                  </a:cubicBezTo>
                  <a:cubicBezTo>
                    <a:pt x="41" y="43"/>
                    <a:pt x="46" y="43"/>
                    <a:pt x="52" y="42"/>
                  </a:cubicBezTo>
                  <a:cubicBezTo>
                    <a:pt x="56" y="50"/>
                    <a:pt x="56" y="50"/>
                    <a:pt x="56" y="50"/>
                  </a:cubicBezTo>
                  <a:cubicBezTo>
                    <a:pt x="53" y="52"/>
                    <a:pt x="51" y="54"/>
                    <a:pt x="49" y="56"/>
                  </a:cubicBezTo>
                  <a:cubicBezTo>
                    <a:pt x="45" y="63"/>
                    <a:pt x="45" y="71"/>
                    <a:pt x="49" y="77"/>
                  </a:cubicBezTo>
                  <a:cubicBezTo>
                    <a:pt x="26" y="95"/>
                    <a:pt x="26" y="95"/>
                    <a:pt x="26" y="95"/>
                  </a:cubicBezTo>
                  <a:cubicBezTo>
                    <a:pt x="25" y="94"/>
                    <a:pt x="25" y="94"/>
                    <a:pt x="24" y="93"/>
                  </a:cubicBezTo>
                  <a:cubicBezTo>
                    <a:pt x="16" y="88"/>
                    <a:pt x="7" y="89"/>
                    <a:pt x="0" y="95"/>
                  </a:cubicBezTo>
                  <a:cubicBezTo>
                    <a:pt x="0" y="125"/>
                    <a:pt x="0" y="125"/>
                    <a:pt x="0" y="125"/>
                  </a:cubicBezTo>
                  <a:cubicBezTo>
                    <a:pt x="1" y="126"/>
                    <a:pt x="2" y="126"/>
                    <a:pt x="3" y="127"/>
                  </a:cubicBezTo>
                  <a:cubicBezTo>
                    <a:pt x="8" y="130"/>
                    <a:pt x="15" y="131"/>
                    <a:pt x="20" y="128"/>
                  </a:cubicBezTo>
                  <a:cubicBezTo>
                    <a:pt x="38" y="163"/>
                    <a:pt x="38" y="163"/>
                    <a:pt x="38" y="163"/>
                  </a:cubicBezTo>
                  <a:cubicBezTo>
                    <a:pt x="36" y="164"/>
                    <a:pt x="35" y="166"/>
                    <a:pt x="34" y="168"/>
                  </a:cubicBezTo>
                  <a:cubicBezTo>
                    <a:pt x="29" y="176"/>
                    <a:pt x="30" y="186"/>
                    <a:pt x="37" y="193"/>
                  </a:cubicBezTo>
                  <a:cubicBezTo>
                    <a:pt x="20" y="219"/>
                    <a:pt x="20" y="219"/>
                    <a:pt x="20" y="219"/>
                  </a:cubicBezTo>
                  <a:cubicBezTo>
                    <a:pt x="14" y="216"/>
                    <a:pt x="6" y="217"/>
                    <a:pt x="0" y="222"/>
                  </a:cubicBezTo>
                  <a:cubicBezTo>
                    <a:pt x="0" y="253"/>
                    <a:pt x="0" y="253"/>
                    <a:pt x="0" y="253"/>
                  </a:cubicBezTo>
                  <a:cubicBezTo>
                    <a:pt x="1" y="253"/>
                    <a:pt x="1" y="254"/>
                    <a:pt x="2" y="254"/>
                  </a:cubicBezTo>
                  <a:cubicBezTo>
                    <a:pt x="8" y="258"/>
                    <a:pt x="14" y="258"/>
                    <a:pt x="20" y="256"/>
                  </a:cubicBezTo>
                  <a:cubicBezTo>
                    <a:pt x="38" y="292"/>
                    <a:pt x="38" y="292"/>
                    <a:pt x="38" y="292"/>
                  </a:cubicBezTo>
                  <a:cubicBezTo>
                    <a:pt x="36" y="294"/>
                    <a:pt x="34" y="296"/>
                    <a:pt x="33" y="298"/>
                  </a:cubicBezTo>
                  <a:cubicBezTo>
                    <a:pt x="29" y="304"/>
                    <a:pt x="29" y="311"/>
                    <a:pt x="32" y="317"/>
                  </a:cubicBezTo>
                  <a:cubicBezTo>
                    <a:pt x="14" y="328"/>
                    <a:pt x="14" y="328"/>
                    <a:pt x="14" y="328"/>
                  </a:cubicBezTo>
                  <a:cubicBezTo>
                    <a:pt x="13" y="327"/>
                    <a:pt x="12" y="327"/>
                    <a:pt x="11" y="326"/>
                  </a:cubicBezTo>
                  <a:cubicBezTo>
                    <a:pt x="8" y="324"/>
                    <a:pt x="4" y="323"/>
                    <a:pt x="0" y="323"/>
                  </a:cubicBezTo>
                  <a:cubicBezTo>
                    <a:pt x="0" y="365"/>
                    <a:pt x="0" y="365"/>
                    <a:pt x="0" y="365"/>
                  </a:cubicBezTo>
                  <a:cubicBezTo>
                    <a:pt x="3" y="371"/>
                    <a:pt x="3" y="371"/>
                    <a:pt x="3" y="371"/>
                  </a:cubicBezTo>
                  <a:cubicBezTo>
                    <a:pt x="2" y="372"/>
                    <a:pt x="1" y="373"/>
                    <a:pt x="1" y="373"/>
                  </a:cubicBezTo>
                  <a:cubicBezTo>
                    <a:pt x="0" y="374"/>
                    <a:pt x="0" y="374"/>
                    <a:pt x="0" y="374"/>
                  </a:cubicBezTo>
                  <a:cubicBezTo>
                    <a:pt x="0" y="394"/>
                    <a:pt x="0" y="394"/>
                    <a:pt x="0" y="394"/>
                  </a:cubicBezTo>
                  <a:cubicBezTo>
                    <a:pt x="2" y="396"/>
                    <a:pt x="4" y="399"/>
                    <a:pt x="7" y="401"/>
                  </a:cubicBezTo>
                  <a:close/>
                  <a:moveTo>
                    <a:pt x="114" y="368"/>
                  </a:moveTo>
                  <a:cubicBezTo>
                    <a:pt x="114" y="368"/>
                    <a:pt x="113" y="368"/>
                    <a:pt x="113" y="367"/>
                  </a:cubicBezTo>
                  <a:cubicBezTo>
                    <a:pt x="128" y="359"/>
                    <a:pt x="128" y="359"/>
                    <a:pt x="128" y="359"/>
                  </a:cubicBezTo>
                  <a:cubicBezTo>
                    <a:pt x="128" y="359"/>
                    <a:pt x="128" y="359"/>
                    <a:pt x="128" y="360"/>
                  </a:cubicBezTo>
                  <a:lnTo>
                    <a:pt x="114" y="368"/>
                  </a:lnTo>
                  <a:close/>
                  <a:moveTo>
                    <a:pt x="196" y="292"/>
                  </a:moveTo>
                  <a:cubicBezTo>
                    <a:pt x="189" y="291"/>
                    <a:pt x="181" y="295"/>
                    <a:pt x="177" y="302"/>
                  </a:cubicBezTo>
                  <a:cubicBezTo>
                    <a:pt x="173" y="308"/>
                    <a:pt x="173" y="316"/>
                    <a:pt x="177" y="322"/>
                  </a:cubicBezTo>
                  <a:cubicBezTo>
                    <a:pt x="159" y="337"/>
                    <a:pt x="159" y="337"/>
                    <a:pt x="159" y="337"/>
                  </a:cubicBezTo>
                  <a:cubicBezTo>
                    <a:pt x="159" y="336"/>
                    <a:pt x="158" y="336"/>
                    <a:pt x="157" y="335"/>
                  </a:cubicBezTo>
                  <a:cubicBezTo>
                    <a:pt x="152" y="332"/>
                    <a:pt x="146" y="331"/>
                    <a:pt x="140" y="333"/>
                  </a:cubicBezTo>
                  <a:cubicBezTo>
                    <a:pt x="137" y="326"/>
                    <a:pt x="137" y="326"/>
                    <a:pt x="137" y="326"/>
                  </a:cubicBezTo>
                  <a:cubicBezTo>
                    <a:pt x="138" y="325"/>
                    <a:pt x="140" y="323"/>
                    <a:pt x="141" y="321"/>
                  </a:cubicBezTo>
                  <a:cubicBezTo>
                    <a:pt x="147" y="312"/>
                    <a:pt x="144" y="301"/>
                    <a:pt x="137" y="295"/>
                  </a:cubicBezTo>
                  <a:cubicBezTo>
                    <a:pt x="154" y="267"/>
                    <a:pt x="154" y="267"/>
                    <a:pt x="154" y="267"/>
                  </a:cubicBezTo>
                  <a:cubicBezTo>
                    <a:pt x="163" y="272"/>
                    <a:pt x="175" y="269"/>
                    <a:pt x="180" y="260"/>
                  </a:cubicBezTo>
                  <a:cubicBezTo>
                    <a:pt x="182" y="257"/>
                    <a:pt x="183" y="254"/>
                    <a:pt x="183" y="251"/>
                  </a:cubicBezTo>
                  <a:cubicBezTo>
                    <a:pt x="189" y="251"/>
                    <a:pt x="189" y="251"/>
                    <a:pt x="189" y="251"/>
                  </a:cubicBezTo>
                  <a:cubicBezTo>
                    <a:pt x="190" y="257"/>
                    <a:pt x="193" y="262"/>
                    <a:pt x="199" y="266"/>
                  </a:cubicBezTo>
                  <a:cubicBezTo>
                    <a:pt x="200" y="266"/>
                    <a:pt x="201" y="267"/>
                    <a:pt x="203" y="267"/>
                  </a:cubicBezTo>
                  <a:lnTo>
                    <a:pt x="196" y="292"/>
                  </a:lnTo>
                  <a:close/>
                  <a:moveTo>
                    <a:pt x="139" y="197"/>
                  </a:moveTo>
                  <a:cubicBezTo>
                    <a:pt x="140" y="196"/>
                    <a:pt x="141" y="195"/>
                    <a:pt x="142" y="194"/>
                  </a:cubicBezTo>
                  <a:cubicBezTo>
                    <a:pt x="160" y="230"/>
                    <a:pt x="160" y="230"/>
                    <a:pt x="160" y="230"/>
                  </a:cubicBezTo>
                  <a:cubicBezTo>
                    <a:pt x="159" y="230"/>
                    <a:pt x="158" y="230"/>
                    <a:pt x="157" y="231"/>
                  </a:cubicBezTo>
                  <a:lnTo>
                    <a:pt x="139" y="197"/>
                  </a:lnTo>
                  <a:close/>
                  <a:moveTo>
                    <a:pt x="214" y="202"/>
                  </a:moveTo>
                  <a:cubicBezTo>
                    <a:pt x="211" y="229"/>
                    <a:pt x="211" y="229"/>
                    <a:pt x="211" y="229"/>
                  </a:cubicBezTo>
                  <a:cubicBezTo>
                    <a:pt x="210" y="229"/>
                    <a:pt x="209" y="229"/>
                    <a:pt x="209" y="229"/>
                  </a:cubicBezTo>
                  <a:cubicBezTo>
                    <a:pt x="212" y="202"/>
                    <a:pt x="212" y="202"/>
                    <a:pt x="212" y="202"/>
                  </a:cubicBezTo>
                  <a:cubicBezTo>
                    <a:pt x="213" y="202"/>
                    <a:pt x="214" y="202"/>
                    <a:pt x="214" y="202"/>
                  </a:cubicBezTo>
                  <a:close/>
                  <a:moveTo>
                    <a:pt x="191" y="129"/>
                  </a:moveTo>
                  <a:cubicBezTo>
                    <a:pt x="209" y="166"/>
                    <a:pt x="209" y="166"/>
                    <a:pt x="209" y="166"/>
                  </a:cubicBezTo>
                  <a:cubicBezTo>
                    <a:pt x="206" y="168"/>
                    <a:pt x="204" y="170"/>
                    <a:pt x="202" y="172"/>
                  </a:cubicBezTo>
                  <a:cubicBezTo>
                    <a:pt x="197" y="181"/>
                    <a:pt x="199" y="192"/>
                    <a:pt x="207" y="199"/>
                  </a:cubicBezTo>
                  <a:cubicBezTo>
                    <a:pt x="202" y="230"/>
                    <a:pt x="202" y="230"/>
                    <a:pt x="202" y="230"/>
                  </a:cubicBezTo>
                  <a:cubicBezTo>
                    <a:pt x="198" y="231"/>
                    <a:pt x="195" y="234"/>
                    <a:pt x="192" y="238"/>
                  </a:cubicBezTo>
                  <a:cubicBezTo>
                    <a:pt x="191" y="240"/>
                    <a:pt x="190" y="243"/>
                    <a:pt x="189" y="245"/>
                  </a:cubicBezTo>
                  <a:cubicBezTo>
                    <a:pt x="183" y="245"/>
                    <a:pt x="183" y="245"/>
                    <a:pt x="183" y="245"/>
                  </a:cubicBezTo>
                  <a:cubicBezTo>
                    <a:pt x="182" y="240"/>
                    <a:pt x="179" y="236"/>
                    <a:pt x="174" y="233"/>
                  </a:cubicBezTo>
                  <a:cubicBezTo>
                    <a:pt x="172" y="231"/>
                    <a:pt x="169" y="230"/>
                    <a:pt x="167" y="230"/>
                  </a:cubicBezTo>
                  <a:cubicBezTo>
                    <a:pt x="146" y="189"/>
                    <a:pt x="146" y="189"/>
                    <a:pt x="146" y="189"/>
                  </a:cubicBezTo>
                  <a:cubicBezTo>
                    <a:pt x="150" y="180"/>
                    <a:pt x="146" y="169"/>
                    <a:pt x="138" y="164"/>
                  </a:cubicBezTo>
                  <a:cubicBezTo>
                    <a:pt x="136" y="163"/>
                    <a:pt x="135" y="162"/>
                    <a:pt x="133" y="162"/>
                  </a:cubicBezTo>
                  <a:cubicBezTo>
                    <a:pt x="138" y="131"/>
                    <a:pt x="138" y="131"/>
                    <a:pt x="138" y="131"/>
                  </a:cubicBezTo>
                  <a:cubicBezTo>
                    <a:pt x="145" y="132"/>
                    <a:pt x="151" y="128"/>
                    <a:pt x="155" y="122"/>
                  </a:cubicBezTo>
                  <a:cubicBezTo>
                    <a:pt x="156" y="121"/>
                    <a:pt x="156" y="120"/>
                    <a:pt x="157" y="119"/>
                  </a:cubicBezTo>
                  <a:cubicBezTo>
                    <a:pt x="167" y="119"/>
                    <a:pt x="167" y="119"/>
                    <a:pt x="167" y="119"/>
                  </a:cubicBezTo>
                  <a:cubicBezTo>
                    <a:pt x="168" y="122"/>
                    <a:pt x="171" y="125"/>
                    <a:pt x="174" y="127"/>
                  </a:cubicBezTo>
                  <a:cubicBezTo>
                    <a:pt x="179" y="130"/>
                    <a:pt x="185" y="130"/>
                    <a:pt x="191" y="129"/>
                  </a:cubicBezTo>
                  <a:close/>
                  <a:moveTo>
                    <a:pt x="158" y="113"/>
                  </a:moveTo>
                  <a:cubicBezTo>
                    <a:pt x="158" y="113"/>
                    <a:pt x="158" y="113"/>
                    <a:pt x="158" y="113"/>
                  </a:cubicBezTo>
                  <a:cubicBezTo>
                    <a:pt x="165" y="113"/>
                    <a:pt x="165" y="113"/>
                    <a:pt x="165" y="113"/>
                  </a:cubicBezTo>
                  <a:cubicBezTo>
                    <a:pt x="165" y="113"/>
                    <a:pt x="165" y="113"/>
                    <a:pt x="165" y="113"/>
                  </a:cubicBezTo>
                  <a:lnTo>
                    <a:pt x="158" y="113"/>
                  </a:lnTo>
                  <a:close/>
                  <a:moveTo>
                    <a:pt x="63" y="33"/>
                  </a:moveTo>
                  <a:cubicBezTo>
                    <a:pt x="65" y="31"/>
                    <a:pt x="65" y="29"/>
                    <a:pt x="66" y="27"/>
                  </a:cubicBezTo>
                  <a:cubicBezTo>
                    <a:pt x="72" y="27"/>
                    <a:pt x="72" y="27"/>
                    <a:pt x="72" y="27"/>
                  </a:cubicBezTo>
                  <a:cubicBezTo>
                    <a:pt x="72" y="33"/>
                    <a:pt x="76" y="39"/>
                    <a:pt x="81" y="43"/>
                  </a:cubicBezTo>
                  <a:cubicBezTo>
                    <a:pt x="90" y="48"/>
                    <a:pt x="101" y="46"/>
                    <a:pt x="108" y="38"/>
                  </a:cubicBezTo>
                  <a:cubicBezTo>
                    <a:pt x="144" y="60"/>
                    <a:pt x="144" y="60"/>
                    <a:pt x="144" y="60"/>
                  </a:cubicBezTo>
                  <a:cubicBezTo>
                    <a:pt x="140" y="69"/>
                    <a:pt x="143" y="81"/>
                    <a:pt x="151" y="86"/>
                  </a:cubicBezTo>
                  <a:cubicBezTo>
                    <a:pt x="157" y="89"/>
                    <a:pt x="164" y="90"/>
                    <a:pt x="169" y="88"/>
                  </a:cubicBezTo>
                  <a:cubicBezTo>
                    <a:pt x="173" y="94"/>
                    <a:pt x="173" y="94"/>
                    <a:pt x="173" y="94"/>
                  </a:cubicBezTo>
                  <a:cubicBezTo>
                    <a:pt x="171" y="95"/>
                    <a:pt x="169" y="97"/>
                    <a:pt x="168" y="99"/>
                  </a:cubicBezTo>
                  <a:cubicBezTo>
                    <a:pt x="166" y="102"/>
                    <a:pt x="165" y="104"/>
                    <a:pt x="165" y="107"/>
                  </a:cubicBezTo>
                  <a:cubicBezTo>
                    <a:pt x="158" y="107"/>
                    <a:pt x="158" y="107"/>
                    <a:pt x="158" y="107"/>
                  </a:cubicBezTo>
                  <a:cubicBezTo>
                    <a:pt x="157" y="102"/>
                    <a:pt x="154" y="98"/>
                    <a:pt x="149" y="95"/>
                  </a:cubicBezTo>
                  <a:cubicBezTo>
                    <a:pt x="140" y="89"/>
                    <a:pt x="130" y="91"/>
                    <a:pt x="123" y="99"/>
                  </a:cubicBezTo>
                  <a:cubicBezTo>
                    <a:pt x="85" y="75"/>
                    <a:pt x="85" y="75"/>
                    <a:pt x="85" y="75"/>
                  </a:cubicBezTo>
                  <a:cubicBezTo>
                    <a:pt x="88" y="66"/>
                    <a:pt x="85" y="55"/>
                    <a:pt x="77" y="50"/>
                  </a:cubicBezTo>
                  <a:cubicBezTo>
                    <a:pt x="74" y="48"/>
                    <a:pt x="70" y="47"/>
                    <a:pt x="67" y="47"/>
                  </a:cubicBezTo>
                  <a:cubicBezTo>
                    <a:pt x="62" y="35"/>
                    <a:pt x="62" y="35"/>
                    <a:pt x="62" y="35"/>
                  </a:cubicBezTo>
                  <a:cubicBezTo>
                    <a:pt x="62" y="35"/>
                    <a:pt x="63" y="34"/>
                    <a:pt x="63" y="33"/>
                  </a:cubicBezTo>
                  <a:close/>
                  <a:moveTo>
                    <a:pt x="57" y="39"/>
                  </a:moveTo>
                  <a:cubicBezTo>
                    <a:pt x="61" y="48"/>
                    <a:pt x="61" y="48"/>
                    <a:pt x="61" y="48"/>
                  </a:cubicBezTo>
                  <a:cubicBezTo>
                    <a:pt x="61" y="48"/>
                    <a:pt x="61" y="48"/>
                    <a:pt x="61" y="48"/>
                  </a:cubicBezTo>
                  <a:cubicBezTo>
                    <a:pt x="57" y="39"/>
                    <a:pt x="57" y="39"/>
                    <a:pt x="57" y="39"/>
                  </a:cubicBezTo>
                  <a:cubicBezTo>
                    <a:pt x="57" y="39"/>
                    <a:pt x="57" y="39"/>
                    <a:pt x="57" y="39"/>
                  </a:cubicBezTo>
                  <a:close/>
                  <a:moveTo>
                    <a:pt x="25" y="125"/>
                  </a:moveTo>
                  <a:cubicBezTo>
                    <a:pt x="27" y="124"/>
                    <a:pt x="29" y="122"/>
                    <a:pt x="30" y="120"/>
                  </a:cubicBezTo>
                  <a:cubicBezTo>
                    <a:pt x="34" y="114"/>
                    <a:pt x="34" y="106"/>
                    <a:pt x="30" y="100"/>
                  </a:cubicBezTo>
                  <a:cubicBezTo>
                    <a:pt x="53" y="82"/>
                    <a:pt x="53" y="82"/>
                    <a:pt x="53" y="82"/>
                  </a:cubicBezTo>
                  <a:cubicBezTo>
                    <a:pt x="54" y="82"/>
                    <a:pt x="55" y="83"/>
                    <a:pt x="56" y="84"/>
                  </a:cubicBezTo>
                  <a:cubicBezTo>
                    <a:pt x="64" y="89"/>
                    <a:pt x="75" y="87"/>
                    <a:pt x="82" y="80"/>
                  </a:cubicBezTo>
                  <a:cubicBezTo>
                    <a:pt x="120" y="103"/>
                    <a:pt x="120" y="103"/>
                    <a:pt x="120" y="103"/>
                  </a:cubicBezTo>
                  <a:cubicBezTo>
                    <a:pt x="116" y="112"/>
                    <a:pt x="119" y="123"/>
                    <a:pt x="128" y="129"/>
                  </a:cubicBezTo>
                  <a:cubicBezTo>
                    <a:pt x="129" y="129"/>
                    <a:pt x="131" y="130"/>
                    <a:pt x="132" y="131"/>
                  </a:cubicBezTo>
                  <a:cubicBezTo>
                    <a:pt x="127" y="161"/>
                    <a:pt x="127" y="161"/>
                    <a:pt x="127" y="161"/>
                  </a:cubicBezTo>
                  <a:cubicBezTo>
                    <a:pt x="121" y="161"/>
                    <a:pt x="114" y="164"/>
                    <a:pt x="110" y="170"/>
                  </a:cubicBezTo>
                  <a:cubicBezTo>
                    <a:pt x="109" y="172"/>
                    <a:pt x="109" y="174"/>
                    <a:pt x="108" y="176"/>
                  </a:cubicBezTo>
                  <a:cubicBezTo>
                    <a:pt x="70" y="176"/>
                    <a:pt x="70" y="176"/>
                    <a:pt x="70" y="176"/>
                  </a:cubicBezTo>
                  <a:cubicBezTo>
                    <a:pt x="69" y="170"/>
                    <a:pt x="66" y="165"/>
                    <a:pt x="61" y="161"/>
                  </a:cubicBezTo>
                  <a:cubicBezTo>
                    <a:pt x="55" y="158"/>
                    <a:pt x="49" y="158"/>
                    <a:pt x="43" y="160"/>
                  </a:cubicBezTo>
                  <a:lnTo>
                    <a:pt x="25" y="125"/>
                  </a:lnTo>
                  <a:close/>
                  <a:moveTo>
                    <a:pt x="41" y="196"/>
                  </a:moveTo>
                  <a:cubicBezTo>
                    <a:pt x="42" y="196"/>
                    <a:pt x="43" y="197"/>
                    <a:pt x="44" y="197"/>
                  </a:cubicBezTo>
                  <a:cubicBezTo>
                    <a:pt x="27" y="224"/>
                    <a:pt x="27" y="224"/>
                    <a:pt x="27" y="224"/>
                  </a:cubicBezTo>
                  <a:cubicBezTo>
                    <a:pt x="27" y="223"/>
                    <a:pt x="26" y="223"/>
                    <a:pt x="25" y="222"/>
                  </a:cubicBezTo>
                  <a:lnTo>
                    <a:pt x="41" y="196"/>
                  </a:lnTo>
                  <a:close/>
                  <a:moveTo>
                    <a:pt x="25" y="253"/>
                  </a:moveTo>
                  <a:cubicBezTo>
                    <a:pt x="27" y="251"/>
                    <a:pt x="28" y="250"/>
                    <a:pt x="30" y="248"/>
                  </a:cubicBezTo>
                  <a:cubicBezTo>
                    <a:pt x="33" y="242"/>
                    <a:pt x="33" y="235"/>
                    <a:pt x="31" y="229"/>
                  </a:cubicBezTo>
                  <a:cubicBezTo>
                    <a:pt x="50" y="198"/>
                    <a:pt x="50" y="198"/>
                    <a:pt x="50" y="198"/>
                  </a:cubicBezTo>
                  <a:cubicBezTo>
                    <a:pt x="57" y="198"/>
                    <a:pt x="64" y="195"/>
                    <a:pt x="67" y="189"/>
                  </a:cubicBezTo>
                  <a:cubicBezTo>
                    <a:pt x="69" y="186"/>
                    <a:pt x="70" y="184"/>
                    <a:pt x="70" y="181"/>
                  </a:cubicBezTo>
                  <a:cubicBezTo>
                    <a:pt x="108" y="182"/>
                    <a:pt x="108" y="182"/>
                    <a:pt x="108" y="182"/>
                  </a:cubicBezTo>
                  <a:cubicBezTo>
                    <a:pt x="108" y="188"/>
                    <a:pt x="111" y="194"/>
                    <a:pt x="117" y="198"/>
                  </a:cubicBezTo>
                  <a:cubicBezTo>
                    <a:pt x="122" y="201"/>
                    <a:pt x="129" y="201"/>
                    <a:pt x="134" y="199"/>
                  </a:cubicBezTo>
                  <a:cubicBezTo>
                    <a:pt x="152" y="233"/>
                    <a:pt x="152" y="233"/>
                    <a:pt x="152" y="233"/>
                  </a:cubicBezTo>
                  <a:cubicBezTo>
                    <a:pt x="150" y="235"/>
                    <a:pt x="148" y="237"/>
                    <a:pt x="146" y="239"/>
                  </a:cubicBezTo>
                  <a:cubicBezTo>
                    <a:pt x="141" y="247"/>
                    <a:pt x="143" y="257"/>
                    <a:pt x="150" y="264"/>
                  </a:cubicBezTo>
                  <a:cubicBezTo>
                    <a:pt x="132" y="292"/>
                    <a:pt x="132" y="292"/>
                    <a:pt x="132" y="292"/>
                  </a:cubicBezTo>
                  <a:cubicBezTo>
                    <a:pt x="123" y="288"/>
                    <a:pt x="113" y="291"/>
                    <a:pt x="107" y="300"/>
                  </a:cubicBezTo>
                  <a:cubicBezTo>
                    <a:pt x="106" y="302"/>
                    <a:pt x="105" y="304"/>
                    <a:pt x="105" y="306"/>
                  </a:cubicBezTo>
                  <a:cubicBezTo>
                    <a:pt x="70" y="306"/>
                    <a:pt x="70" y="306"/>
                    <a:pt x="70" y="306"/>
                  </a:cubicBezTo>
                  <a:cubicBezTo>
                    <a:pt x="69" y="300"/>
                    <a:pt x="66" y="295"/>
                    <a:pt x="60" y="291"/>
                  </a:cubicBezTo>
                  <a:cubicBezTo>
                    <a:pt x="55" y="288"/>
                    <a:pt x="49" y="288"/>
                    <a:pt x="43" y="290"/>
                  </a:cubicBezTo>
                  <a:lnTo>
                    <a:pt x="25" y="253"/>
                  </a:lnTo>
                  <a:close/>
                  <a:moveTo>
                    <a:pt x="105" y="315"/>
                  </a:moveTo>
                  <a:cubicBezTo>
                    <a:pt x="68" y="316"/>
                    <a:pt x="68" y="316"/>
                    <a:pt x="68" y="316"/>
                  </a:cubicBezTo>
                  <a:cubicBezTo>
                    <a:pt x="69" y="314"/>
                    <a:pt x="69" y="313"/>
                    <a:pt x="69" y="312"/>
                  </a:cubicBezTo>
                  <a:cubicBezTo>
                    <a:pt x="104" y="312"/>
                    <a:pt x="104" y="312"/>
                    <a:pt x="104" y="312"/>
                  </a:cubicBezTo>
                  <a:cubicBezTo>
                    <a:pt x="105" y="313"/>
                    <a:pt x="105" y="314"/>
                    <a:pt x="105" y="315"/>
                  </a:cubicBezTo>
                  <a:close/>
                  <a:moveTo>
                    <a:pt x="17" y="353"/>
                  </a:moveTo>
                  <a:cubicBezTo>
                    <a:pt x="21" y="347"/>
                    <a:pt x="21" y="339"/>
                    <a:pt x="18" y="333"/>
                  </a:cubicBezTo>
                  <a:cubicBezTo>
                    <a:pt x="35" y="322"/>
                    <a:pt x="35" y="322"/>
                    <a:pt x="35" y="322"/>
                  </a:cubicBezTo>
                  <a:cubicBezTo>
                    <a:pt x="37" y="323"/>
                    <a:pt x="38" y="324"/>
                    <a:pt x="39" y="325"/>
                  </a:cubicBezTo>
                  <a:cubicBezTo>
                    <a:pt x="48" y="330"/>
                    <a:pt x="58" y="329"/>
                    <a:pt x="65" y="321"/>
                  </a:cubicBezTo>
                  <a:cubicBezTo>
                    <a:pt x="107" y="321"/>
                    <a:pt x="107" y="321"/>
                    <a:pt x="107" y="321"/>
                  </a:cubicBezTo>
                  <a:cubicBezTo>
                    <a:pt x="109" y="323"/>
                    <a:pt x="111" y="326"/>
                    <a:pt x="114" y="327"/>
                  </a:cubicBezTo>
                  <a:cubicBezTo>
                    <a:pt x="119" y="331"/>
                    <a:pt x="126" y="331"/>
                    <a:pt x="132" y="329"/>
                  </a:cubicBezTo>
                  <a:cubicBezTo>
                    <a:pt x="135" y="336"/>
                    <a:pt x="135" y="336"/>
                    <a:pt x="135" y="336"/>
                  </a:cubicBezTo>
                  <a:cubicBezTo>
                    <a:pt x="133" y="337"/>
                    <a:pt x="131" y="339"/>
                    <a:pt x="129" y="342"/>
                  </a:cubicBezTo>
                  <a:cubicBezTo>
                    <a:pt x="127" y="345"/>
                    <a:pt x="126" y="349"/>
                    <a:pt x="126" y="353"/>
                  </a:cubicBezTo>
                  <a:cubicBezTo>
                    <a:pt x="108" y="364"/>
                    <a:pt x="108" y="364"/>
                    <a:pt x="108" y="364"/>
                  </a:cubicBezTo>
                  <a:cubicBezTo>
                    <a:pt x="99" y="359"/>
                    <a:pt x="88" y="362"/>
                    <a:pt x="82" y="371"/>
                  </a:cubicBezTo>
                  <a:cubicBezTo>
                    <a:pt x="80" y="373"/>
                    <a:pt x="80" y="376"/>
                    <a:pt x="79" y="379"/>
                  </a:cubicBezTo>
                  <a:cubicBezTo>
                    <a:pt x="37" y="380"/>
                    <a:pt x="37" y="380"/>
                    <a:pt x="37" y="380"/>
                  </a:cubicBezTo>
                  <a:cubicBezTo>
                    <a:pt x="36" y="375"/>
                    <a:pt x="33" y="370"/>
                    <a:pt x="28" y="367"/>
                  </a:cubicBezTo>
                  <a:cubicBezTo>
                    <a:pt x="23" y="364"/>
                    <a:pt x="18" y="363"/>
                    <a:pt x="13" y="365"/>
                  </a:cubicBezTo>
                  <a:cubicBezTo>
                    <a:pt x="11" y="360"/>
                    <a:pt x="11" y="360"/>
                    <a:pt x="11" y="360"/>
                  </a:cubicBezTo>
                  <a:cubicBezTo>
                    <a:pt x="13" y="358"/>
                    <a:pt x="16" y="356"/>
                    <a:pt x="17" y="353"/>
                  </a:cubicBezTo>
                  <a:close/>
                  <a:moveTo>
                    <a:pt x="5" y="362"/>
                  </a:moveTo>
                  <a:cubicBezTo>
                    <a:pt x="7" y="367"/>
                    <a:pt x="7" y="367"/>
                    <a:pt x="7" y="367"/>
                  </a:cubicBezTo>
                  <a:cubicBezTo>
                    <a:pt x="7" y="367"/>
                    <a:pt x="7" y="367"/>
                    <a:pt x="7" y="367"/>
                  </a:cubicBezTo>
                  <a:cubicBezTo>
                    <a:pt x="5" y="362"/>
                    <a:pt x="5" y="362"/>
                    <a:pt x="5" y="362"/>
                  </a:cubicBezTo>
                  <a:cubicBezTo>
                    <a:pt x="5" y="362"/>
                    <a:pt x="5" y="362"/>
                    <a:pt x="5" y="3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7" name="Freeform 6">
              <a:extLst>
                <a:ext uri="{FF2B5EF4-FFF2-40B4-BE49-F238E27FC236}">
                  <a16:creationId xmlns:a16="http://schemas.microsoft.com/office/drawing/2014/main" id="{BF83A814-9F67-F944-A5AD-D065A605CEB2}"/>
                </a:ext>
              </a:extLst>
            </p:cNvPr>
            <p:cNvSpPr>
              <a:spLocks noEditPoints="1"/>
            </p:cNvSpPr>
            <p:nvPr/>
          </p:nvSpPr>
          <p:spPr bwMode="auto">
            <a:xfrm>
              <a:off x="5" y="5"/>
              <a:ext cx="348" cy="782"/>
            </a:xfrm>
            <a:custGeom>
              <a:avLst/>
              <a:gdLst>
                <a:gd name="T0" fmla="*/ 127 w 181"/>
                <a:gd name="T1" fmla="*/ 32 h 406"/>
                <a:gd name="T2" fmla="*/ 78 w 181"/>
                <a:gd name="T3" fmla="*/ 52 h 406"/>
                <a:gd name="T4" fmla="*/ 58 w 181"/>
                <a:gd name="T5" fmla="*/ 84 h 406"/>
                <a:gd name="T6" fmla="*/ 39 w 181"/>
                <a:gd name="T7" fmla="*/ 119 h 406"/>
                <a:gd name="T8" fmla="*/ 19 w 181"/>
                <a:gd name="T9" fmla="*/ 181 h 406"/>
                <a:gd name="T10" fmla="*/ 6 w 181"/>
                <a:gd name="T11" fmla="*/ 214 h 406"/>
                <a:gd name="T12" fmla="*/ 48 w 181"/>
                <a:gd name="T13" fmla="*/ 280 h 406"/>
                <a:gd name="T14" fmla="*/ 65 w 181"/>
                <a:gd name="T15" fmla="*/ 315 h 406"/>
                <a:gd name="T16" fmla="*/ 71 w 181"/>
                <a:gd name="T17" fmla="*/ 356 h 406"/>
                <a:gd name="T18" fmla="*/ 136 w 181"/>
                <a:gd name="T19" fmla="*/ 400 h 406"/>
                <a:gd name="T20" fmla="*/ 179 w 181"/>
                <a:gd name="T21" fmla="*/ 384 h 406"/>
                <a:gd name="T22" fmla="*/ 179 w 181"/>
                <a:gd name="T23" fmla="*/ 378 h 406"/>
                <a:gd name="T24" fmla="*/ 143 w 181"/>
                <a:gd name="T25" fmla="*/ 363 h 406"/>
                <a:gd name="T26" fmla="*/ 75 w 181"/>
                <a:gd name="T27" fmla="*/ 320 h 406"/>
                <a:gd name="T28" fmla="*/ 80 w 181"/>
                <a:gd name="T29" fmla="*/ 298 h 406"/>
                <a:gd name="T30" fmla="*/ 125 w 181"/>
                <a:gd name="T31" fmla="*/ 308 h 406"/>
                <a:gd name="T32" fmla="*/ 180 w 181"/>
                <a:gd name="T33" fmla="*/ 361 h 406"/>
                <a:gd name="T34" fmla="*/ 167 w 181"/>
                <a:gd name="T35" fmla="*/ 327 h 406"/>
                <a:gd name="T36" fmla="*/ 114 w 181"/>
                <a:gd name="T37" fmla="*/ 276 h 406"/>
                <a:gd name="T38" fmla="*/ 136 w 181"/>
                <a:gd name="T39" fmla="*/ 238 h 406"/>
                <a:gd name="T40" fmla="*/ 181 w 181"/>
                <a:gd name="T41" fmla="*/ 220 h 406"/>
                <a:gd name="T42" fmla="*/ 135 w 181"/>
                <a:gd name="T43" fmla="*/ 232 h 406"/>
                <a:gd name="T44" fmla="*/ 98 w 181"/>
                <a:gd name="T45" fmla="*/ 176 h 406"/>
                <a:gd name="T46" fmla="*/ 134 w 181"/>
                <a:gd name="T47" fmla="*/ 117 h 406"/>
                <a:gd name="T48" fmla="*/ 181 w 181"/>
                <a:gd name="T49" fmla="*/ 123 h 406"/>
                <a:gd name="T50" fmla="*/ 132 w 181"/>
                <a:gd name="T51" fmla="*/ 94 h 406"/>
                <a:gd name="T52" fmla="*/ 106 w 181"/>
                <a:gd name="T53" fmla="*/ 79 h 406"/>
                <a:gd name="T54" fmla="*/ 137 w 181"/>
                <a:gd name="T55" fmla="*/ 41 h 406"/>
                <a:gd name="T56" fmla="*/ 181 w 181"/>
                <a:gd name="T57" fmla="*/ 25 h 406"/>
                <a:gd name="T58" fmla="*/ 156 w 181"/>
                <a:gd name="T59" fmla="*/ 6 h 406"/>
                <a:gd name="T60" fmla="*/ 30 w 181"/>
                <a:gd name="T61" fmla="*/ 184 h 406"/>
                <a:gd name="T62" fmla="*/ 101 w 181"/>
                <a:gd name="T63" fmla="*/ 344 h 406"/>
                <a:gd name="T64" fmla="*/ 100 w 181"/>
                <a:gd name="T65" fmla="*/ 347 h 406"/>
                <a:gd name="T66" fmla="*/ 175 w 181"/>
                <a:gd name="T67" fmla="*/ 104 h 406"/>
                <a:gd name="T68" fmla="*/ 176 w 181"/>
                <a:gd name="T69" fmla="*/ 100 h 406"/>
                <a:gd name="T70" fmla="*/ 80 w 181"/>
                <a:gd name="T71" fmla="*/ 291 h 406"/>
                <a:gd name="T72" fmla="*/ 108 w 181"/>
                <a:gd name="T73" fmla="*/ 275 h 406"/>
                <a:gd name="T74" fmla="*/ 78 w 181"/>
                <a:gd name="T75" fmla="*/ 286 h 406"/>
                <a:gd name="T76" fmla="*/ 34 w 181"/>
                <a:gd name="T77" fmla="*/ 241 h 406"/>
                <a:gd name="T78" fmla="*/ 37 w 181"/>
                <a:gd name="T79" fmla="*/ 183 h 406"/>
                <a:gd name="T80" fmla="*/ 61 w 181"/>
                <a:gd name="T81" fmla="*/ 169 h 406"/>
                <a:gd name="T82" fmla="*/ 104 w 181"/>
                <a:gd name="T83" fmla="*/ 221 h 406"/>
                <a:gd name="T84" fmla="*/ 110 w 181"/>
                <a:gd name="T85" fmla="*/ 255 h 406"/>
                <a:gd name="T86" fmla="*/ 112 w 181"/>
                <a:gd name="T87" fmla="*/ 217 h 406"/>
                <a:gd name="T88" fmla="*/ 94 w 181"/>
                <a:gd name="T89" fmla="*/ 181 h 406"/>
                <a:gd name="T90" fmla="*/ 64 w 181"/>
                <a:gd name="T91" fmla="*/ 156 h 406"/>
                <a:gd name="T92" fmla="*/ 40 w 181"/>
                <a:gd name="T93" fmla="*/ 148 h 406"/>
                <a:gd name="T94" fmla="*/ 65 w 181"/>
                <a:gd name="T95" fmla="*/ 112 h 406"/>
                <a:gd name="T96" fmla="*/ 84 w 181"/>
                <a:gd name="T97" fmla="*/ 79 h 406"/>
                <a:gd name="T98" fmla="*/ 101 w 181"/>
                <a:gd name="T99" fmla="*/ 97 h 406"/>
                <a:gd name="T100" fmla="*/ 111 w 181"/>
                <a:gd name="T101" fmla="*/ 51 h 406"/>
                <a:gd name="T102" fmla="*/ 112 w 181"/>
                <a:gd name="T103" fmla="*/ 5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1" h="406">
                  <a:moveTo>
                    <a:pt x="156" y="6"/>
                  </a:moveTo>
                  <a:cubicBezTo>
                    <a:pt x="147" y="0"/>
                    <a:pt x="134" y="3"/>
                    <a:pt x="128" y="13"/>
                  </a:cubicBezTo>
                  <a:cubicBezTo>
                    <a:pt x="125" y="19"/>
                    <a:pt x="125" y="26"/>
                    <a:pt x="127" y="32"/>
                  </a:cubicBezTo>
                  <a:cubicBezTo>
                    <a:pt x="107" y="47"/>
                    <a:pt x="107" y="47"/>
                    <a:pt x="107" y="47"/>
                  </a:cubicBezTo>
                  <a:cubicBezTo>
                    <a:pt x="106" y="46"/>
                    <a:pt x="106" y="46"/>
                    <a:pt x="105" y="45"/>
                  </a:cubicBezTo>
                  <a:cubicBezTo>
                    <a:pt x="96" y="40"/>
                    <a:pt x="83" y="42"/>
                    <a:pt x="78" y="52"/>
                  </a:cubicBezTo>
                  <a:cubicBezTo>
                    <a:pt x="74" y="58"/>
                    <a:pt x="74" y="65"/>
                    <a:pt x="77" y="71"/>
                  </a:cubicBezTo>
                  <a:cubicBezTo>
                    <a:pt x="61" y="86"/>
                    <a:pt x="61" y="86"/>
                    <a:pt x="61" y="86"/>
                  </a:cubicBezTo>
                  <a:cubicBezTo>
                    <a:pt x="60" y="85"/>
                    <a:pt x="59" y="85"/>
                    <a:pt x="58" y="84"/>
                  </a:cubicBezTo>
                  <a:cubicBezTo>
                    <a:pt x="49" y="78"/>
                    <a:pt x="37" y="81"/>
                    <a:pt x="31" y="91"/>
                  </a:cubicBezTo>
                  <a:cubicBezTo>
                    <a:pt x="25" y="100"/>
                    <a:pt x="28" y="112"/>
                    <a:pt x="37" y="118"/>
                  </a:cubicBezTo>
                  <a:cubicBezTo>
                    <a:pt x="38" y="119"/>
                    <a:pt x="39" y="119"/>
                    <a:pt x="39" y="119"/>
                  </a:cubicBezTo>
                  <a:cubicBezTo>
                    <a:pt x="32" y="145"/>
                    <a:pt x="32" y="145"/>
                    <a:pt x="32" y="145"/>
                  </a:cubicBezTo>
                  <a:cubicBezTo>
                    <a:pt x="24" y="144"/>
                    <a:pt x="17" y="147"/>
                    <a:pt x="13" y="154"/>
                  </a:cubicBezTo>
                  <a:cubicBezTo>
                    <a:pt x="7" y="163"/>
                    <a:pt x="10" y="176"/>
                    <a:pt x="19" y="181"/>
                  </a:cubicBezTo>
                  <a:cubicBezTo>
                    <a:pt x="21" y="182"/>
                    <a:pt x="22" y="183"/>
                    <a:pt x="24" y="183"/>
                  </a:cubicBezTo>
                  <a:cubicBezTo>
                    <a:pt x="22" y="205"/>
                    <a:pt x="22" y="205"/>
                    <a:pt x="22" y="205"/>
                  </a:cubicBezTo>
                  <a:cubicBezTo>
                    <a:pt x="15" y="205"/>
                    <a:pt x="9" y="209"/>
                    <a:pt x="6" y="214"/>
                  </a:cubicBezTo>
                  <a:cubicBezTo>
                    <a:pt x="0" y="224"/>
                    <a:pt x="3" y="236"/>
                    <a:pt x="12" y="242"/>
                  </a:cubicBezTo>
                  <a:cubicBezTo>
                    <a:pt x="17" y="245"/>
                    <a:pt x="24" y="245"/>
                    <a:pt x="29" y="244"/>
                  </a:cubicBezTo>
                  <a:cubicBezTo>
                    <a:pt x="48" y="280"/>
                    <a:pt x="48" y="280"/>
                    <a:pt x="48" y="280"/>
                  </a:cubicBezTo>
                  <a:cubicBezTo>
                    <a:pt x="46" y="282"/>
                    <a:pt x="45" y="283"/>
                    <a:pt x="44" y="285"/>
                  </a:cubicBezTo>
                  <a:cubicBezTo>
                    <a:pt x="38" y="294"/>
                    <a:pt x="41" y="306"/>
                    <a:pt x="50" y="312"/>
                  </a:cubicBezTo>
                  <a:cubicBezTo>
                    <a:pt x="55" y="315"/>
                    <a:pt x="60" y="316"/>
                    <a:pt x="65" y="315"/>
                  </a:cubicBezTo>
                  <a:cubicBezTo>
                    <a:pt x="70" y="323"/>
                    <a:pt x="70" y="323"/>
                    <a:pt x="70" y="323"/>
                  </a:cubicBezTo>
                  <a:cubicBezTo>
                    <a:pt x="68" y="324"/>
                    <a:pt x="66" y="326"/>
                    <a:pt x="65" y="328"/>
                  </a:cubicBezTo>
                  <a:cubicBezTo>
                    <a:pt x="59" y="338"/>
                    <a:pt x="62" y="350"/>
                    <a:pt x="71" y="356"/>
                  </a:cubicBezTo>
                  <a:cubicBezTo>
                    <a:pt x="79" y="361"/>
                    <a:pt x="90" y="359"/>
                    <a:pt x="96" y="352"/>
                  </a:cubicBezTo>
                  <a:cubicBezTo>
                    <a:pt x="129" y="372"/>
                    <a:pt x="129" y="372"/>
                    <a:pt x="129" y="372"/>
                  </a:cubicBezTo>
                  <a:cubicBezTo>
                    <a:pt x="123" y="382"/>
                    <a:pt x="126" y="394"/>
                    <a:pt x="136" y="400"/>
                  </a:cubicBezTo>
                  <a:cubicBezTo>
                    <a:pt x="145" y="406"/>
                    <a:pt x="157" y="403"/>
                    <a:pt x="163" y="393"/>
                  </a:cubicBezTo>
                  <a:cubicBezTo>
                    <a:pt x="165" y="390"/>
                    <a:pt x="166" y="387"/>
                    <a:pt x="166" y="384"/>
                  </a:cubicBezTo>
                  <a:cubicBezTo>
                    <a:pt x="179" y="384"/>
                    <a:pt x="179" y="384"/>
                    <a:pt x="179" y="384"/>
                  </a:cubicBezTo>
                  <a:cubicBezTo>
                    <a:pt x="179" y="387"/>
                    <a:pt x="180" y="389"/>
                    <a:pt x="181" y="392"/>
                  </a:cubicBezTo>
                  <a:cubicBezTo>
                    <a:pt x="181" y="372"/>
                    <a:pt x="181" y="372"/>
                    <a:pt x="181" y="372"/>
                  </a:cubicBezTo>
                  <a:cubicBezTo>
                    <a:pt x="180" y="374"/>
                    <a:pt x="179" y="376"/>
                    <a:pt x="179" y="378"/>
                  </a:cubicBezTo>
                  <a:cubicBezTo>
                    <a:pt x="165" y="378"/>
                    <a:pt x="165" y="378"/>
                    <a:pt x="165" y="378"/>
                  </a:cubicBezTo>
                  <a:cubicBezTo>
                    <a:pt x="164" y="373"/>
                    <a:pt x="161" y="369"/>
                    <a:pt x="157" y="366"/>
                  </a:cubicBezTo>
                  <a:cubicBezTo>
                    <a:pt x="153" y="363"/>
                    <a:pt x="148" y="363"/>
                    <a:pt x="143" y="363"/>
                  </a:cubicBezTo>
                  <a:cubicBezTo>
                    <a:pt x="101" y="337"/>
                    <a:pt x="101" y="337"/>
                    <a:pt x="101" y="337"/>
                  </a:cubicBezTo>
                  <a:cubicBezTo>
                    <a:pt x="101" y="331"/>
                    <a:pt x="98" y="325"/>
                    <a:pt x="92" y="322"/>
                  </a:cubicBezTo>
                  <a:cubicBezTo>
                    <a:pt x="87" y="319"/>
                    <a:pt x="80" y="318"/>
                    <a:pt x="75" y="320"/>
                  </a:cubicBezTo>
                  <a:cubicBezTo>
                    <a:pt x="71" y="312"/>
                    <a:pt x="71" y="312"/>
                    <a:pt x="71" y="312"/>
                  </a:cubicBezTo>
                  <a:cubicBezTo>
                    <a:pt x="73" y="311"/>
                    <a:pt x="76" y="309"/>
                    <a:pt x="78" y="306"/>
                  </a:cubicBezTo>
                  <a:cubicBezTo>
                    <a:pt x="79" y="303"/>
                    <a:pt x="80" y="300"/>
                    <a:pt x="80" y="298"/>
                  </a:cubicBezTo>
                  <a:cubicBezTo>
                    <a:pt x="90" y="298"/>
                    <a:pt x="90" y="298"/>
                    <a:pt x="90" y="298"/>
                  </a:cubicBezTo>
                  <a:cubicBezTo>
                    <a:pt x="91" y="303"/>
                    <a:pt x="94" y="309"/>
                    <a:pt x="99" y="312"/>
                  </a:cubicBezTo>
                  <a:cubicBezTo>
                    <a:pt x="108" y="317"/>
                    <a:pt x="119" y="316"/>
                    <a:pt x="125" y="308"/>
                  </a:cubicBezTo>
                  <a:cubicBezTo>
                    <a:pt x="164" y="332"/>
                    <a:pt x="164" y="332"/>
                    <a:pt x="164" y="332"/>
                  </a:cubicBezTo>
                  <a:cubicBezTo>
                    <a:pt x="159" y="341"/>
                    <a:pt x="162" y="352"/>
                    <a:pt x="171" y="358"/>
                  </a:cubicBezTo>
                  <a:cubicBezTo>
                    <a:pt x="174" y="360"/>
                    <a:pt x="177" y="360"/>
                    <a:pt x="180" y="361"/>
                  </a:cubicBezTo>
                  <a:cubicBezTo>
                    <a:pt x="181" y="363"/>
                    <a:pt x="181" y="363"/>
                    <a:pt x="181" y="363"/>
                  </a:cubicBezTo>
                  <a:cubicBezTo>
                    <a:pt x="181" y="321"/>
                    <a:pt x="181" y="321"/>
                    <a:pt x="181" y="321"/>
                  </a:cubicBezTo>
                  <a:cubicBezTo>
                    <a:pt x="176" y="321"/>
                    <a:pt x="171" y="323"/>
                    <a:pt x="167" y="327"/>
                  </a:cubicBezTo>
                  <a:cubicBezTo>
                    <a:pt x="128" y="303"/>
                    <a:pt x="128" y="303"/>
                    <a:pt x="128" y="303"/>
                  </a:cubicBezTo>
                  <a:cubicBezTo>
                    <a:pt x="132" y="294"/>
                    <a:pt x="129" y="284"/>
                    <a:pt x="120" y="278"/>
                  </a:cubicBezTo>
                  <a:cubicBezTo>
                    <a:pt x="118" y="277"/>
                    <a:pt x="116" y="276"/>
                    <a:pt x="114" y="276"/>
                  </a:cubicBezTo>
                  <a:cubicBezTo>
                    <a:pt x="116" y="256"/>
                    <a:pt x="116" y="256"/>
                    <a:pt x="116" y="256"/>
                  </a:cubicBezTo>
                  <a:cubicBezTo>
                    <a:pt x="122" y="256"/>
                    <a:pt x="129" y="253"/>
                    <a:pt x="133" y="247"/>
                  </a:cubicBezTo>
                  <a:cubicBezTo>
                    <a:pt x="134" y="244"/>
                    <a:pt x="135" y="241"/>
                    <a:pt x="136" y="238"/>
                  </a:cubicBezTo>
                  <a:cubicBezTo>
                    <a:pt x="174" y="237"/>
                    <a:pt x="174" y="237"/>
                    <a:pt x="174" y="237"/>
                  </a:cubicBezTo>
                  <a:cubicBezTo>
                    <a:pt x="174" y="243"/>
                    <a:pt x="177" y="247"/>
                    <a:pt x="181" y="251"/>
                  </a:cubicBezTo>
                  <a:cubicBezTo>
                    <a:pt x="181" y="220"/>
                    <a:pt x="181" y="220"/>
                    <a:pt x="181" y="220"/>
                  </a:cubicBezTo>
                  <a:cubicBezTo>
                    <a:pt x="179" y="221"/>
                    <a:pt x="178" y="223"/>
                    <a:pt x="177" y="225"/>
                  </a:cubicBezTo>
                  <a:cubicBezTo>
                    <a:pt x="175" y="227"/>
                    <a:pt x="175" y="229"/>
                    <a:pt x="174" y="232"/>
                  </a:cubicBezTo>
                  <a:cubicBezTo>
                    <a:pt x="135" y="232"/>
                    <a:pt x="135" y="232"/>
                    <a:pt x="135" y="232"/>
                  </a:cubicBezTo>
                  <a:cubicBezTo>
                    <a:pt x="134" y="227"/>
                    <a:pt x="131" y="222"/>
                    <a:pt x="126" y="219"/>
                  </a:cubicBezTo>
                  <a:cubicBezTo>
                    <a:pt x="124" y="218"/>
                    <a:pt x="121" y="217"/>
                    <a:pt x="119" y="217"/>
                  </a:cubicBezTo>
                  <a:cubicBezTo>
                    <a:pt x="98" y="176"/>
                    <a:pt x="98" y="176"/>
                    <a:pt x="98" y="176"/>
                  </a:cubicBezTo>
                  <a:cubicBezTo>
                    <a:pt x="103" y="167"/>
                    <a:pt x="100" y="156"/>
                    <a:pt x="92" y="151"/>
                  </a:cubicBezTo>
                  <a:cubicBezTo>
                    <a:pt x="108" y="125"/>
                    <a:pt x="108" y="125"/>
                    <a:pt x="108" y="125"/>
                  </a:cubicBezTo>
                  <a:cubicBezTo>
                    <a:pt x="118" y="129"/>
                    <a:pt x="129" y="126"/>
                    <a:pt x="134" y="117"/>
                  </a:cubicBezTo>
                  <a:cubicBezTo>
                    <a:pt x="136" y="115"/>
                    <a:pt x="137" y="112"/>
                    <a:pt x="137" y="109"/>
                  </a:cubicBezTo>
                  <a:cubicBezTo>
                    <a:pt x="174" y="109"/>
                    <a:pt x="174" y="109"/>
                    <a:pt x="174" y="109"/>
                  </a:cubicBezTo>
                  <a:cubicBezTo>
                    <a:pt x="175" y="115"/>
                    <a:pt x="177" y="120"/>
                    <a:pt x="181" y="123"/>
                  </a:cubicBezTo>
                  <a:cubicBezTo>
                    <a:pt x="181" y="93"/>
                    <a:pt x="181" y="93"/>
                    <a:pt x="181" y="93"/>
                  </a:cubicBezTo>
                  <a:cubicBezTo>
                    <a:pt x="181" y="93"/>
                    <a:pt x="180" y="94"/>
                    <a:pt x="179" y="94"/>
                  </a:cubicBezTo>
                  <a:cubicBezTo>
                    <a:pt x="132" y="94"/>
                    <a:pt x="132" y="94"/>
                    <a:pt x="132" y="94"/>
                  </a:cubicBezTo>
                  <a:cubicBezTo>
                    <a:pt x="131" y="93"/>
                    <a:pt x="130" y="91"/>
                    <a:pt x="128" y="90"/>
                  </a:cubicBezTo>
                  <a:cubicBezTo>
                    <a:pt x="123" y="87"/>
                    <a:pt x="116" y="86"/>
                    <a:pt x="111" y="88"/>
                  </a:cubicBezTo>
                  <a:cubicBezTo>
                    <a:pt x="106" y="79"/>
                    <a:pt x="106" y="79"/>
                    <a:pt x="106" y="79"/>
                  </a:cubicBezTo>
                  <a:cubicBezTo>
                    <a:pt x="108" y="77"/>
                    <a:pt x="110" y="75"/>
                    <a:pt x="112" y="73"/>
                  </a:cubicBezTo>
                  <a:cubicBezTo>
                    <a:pt x="114" y="68"/>
                    <a:pt x="115" y="63"/>
                    <a:pt x="114" y="59"/>
                  </a:cubicBezTo>
                  <a:cubicBezTo>
                    <a:pt x="137" y="41"/>
                    <a:pt x="137" y="41"/>
                    <a:pt x="137" y="41"/>
                  </a:cubicBezTo>
                  <a:cubicBezTo>
                    <a:pt x="146" y="45"/>
                    <a:pt x="157" y="42"/>
                    <a:pt x="162" y="34"/>
                  </a:cubicBezTo>
                  <a:cubicBezTo>
                    <a:pt x="164" y="31"/>
                    <a:pt x="165" y="28"/>
                    <a:pt x="165" y="25"/>
                  </a:cubicBezTo>
                  <a:cubicBezTo>
                    <a:pt x="181" y="25"/>
                    <a:pt x="181" y="25"/>
                    <a:pt x="181" y="25"/>
                  </a:cubicBezTo>
                  <a:cubicBezTo>
                    <a:pt x="181" y="19"/>
                    <a:pt x="181" y="19"/>
                    <a:pt x="181" y="19"/>
                  </a:cubicBezTo>
                  <a:cubicBezTo>
                    <a:pt x="165" y="19"/>
                    <a:pt x="165" y="19"/>
                    <a:pt x="165" y="19"/>
                  </a:cubicBezTo>
                  <a:cubicBezTo>
                    <a:pt x="164" y="14"/>
                    <a:pt x="161" y="9"/>
                    <a:pt x="156" y="6"/>
                  </a:cubicBezTo>
                  <a:close/>
                  <a:moveTo>
                    <a:pt x="29" y="206"/>
                  </a:moveTo>
                  <a:cubicBezTo>
                    <a:pt x="28" y="206"/>
                    <a:pt x="28" y="206"/>
                    <a:pt x="27" y="206"/>
                  </a:cubicBezTo>
                  <a:cubicBezTo>
                    <a:pt x="30" y="184"/>
                    <a:pt x="30" y="184"/>
                    <a:pt x="30" y="184"/>
                  </a:cubicBezTo>
                  <a:cubicBezTo>
                    <a:pt x="30" y="184"/>
                    <a:pt x="30" y="184"/>
                    <a:pt x="31" y="184"/>
                  </a:cubicBezTo>
                  <a:lnTo>
                    <a:pt x="29" y="206"/>
                  </a:lnTo>
                  <a:close/>
                  <a:moveTo>
                    <a:pt x="101" y="344"/>
                  </a:moveTo>
                  <a:cubicBezTo>
                    <a:pt x="136" y="366"/>
                    <a:pt x="136" y="366"/>
                    <a:pt x="136" y="366"/>
                  </a:cubicBezTo>
                  <a:cubicBezTo>
                    <a:pt x="135" y="366"/>
                    <a:pt x="134" y="367"/>
                    <a:pt x="133" y="368"/>
                  </a:cubicBezTo>
                  <a:cubicBezTo>
                    <a:pt x="100" y="347"/>
                    <a:pt x="100" y="347"/>
                    <a:pt x="100" y="347"/>
                  </a:cubicBezTo>
                  <a:cubicBezTo>
                    <a:pt x="100" y="346"/>
                    <a:pt x="101" y="345"/>
                    <a:pt x="101" y="344"/>
                  </a:cubicBezTo>
                  <a:close/>
                  <a:moveTo>
                    <a:pt x="176" y="100"/>
                  </a:moveTo>
                  <a:cubicBezTo>
                    <a:pt x="175" y="101"/>
                    <a:pt x="175" y="102"/>
                    <a:pt x="175" y="104"/>
                  </a:cubicBezTo>
                  <a:cubicBezTo>
                    <a:pt x="137" y="103"/>
                    <a:pt x="137" y="103"/>
                    <a:pt x="137" y="103"/>
                  </a:cubicBezTo>
                  <a:cubicBezTo>
                    <a:pt x="137" y="102"/>
                    <a:pt x="136" y="101"/>
                    <a:pt x="136" y="100"/>
                  </a:cubicBezTo>
                  <a:lnTo>
                    <a:pt x="176" y="100"/>
                  </a:lnTo>
                  <a:close/>
                  <a:moveTo>
                    <a:pt x="90" y="292"/>
                  </a:moveTo>
                  <a:cubicBezTo>
                    <a:pt x="80" y="292"/>
                    <a:pt x="80" y="292"/>
                    <a:pt x="80" y="292"/>
                  </a:cubicBezTo>
                  <a:cubicBezTo>
                    <a:pt x="80" y="292"/>
                    <a:pt x="80" y="291"/>
                    <a:pt x="80" y="291"/>
                  </a:cubicBezTo>
                  <a:cubicBezTo>
                    <a:pt x="90" y="291"/>
                    <a:pt x="90" y="291"/>
                    <a:pt x="90" y="291"/>
                  </a:cubicBezTo>
                  <a:cubicBezTo>
                    <a:pt x="90" y="292"/>
                    <a:pt x="90" y="292"/>
                    <a:pt x="90" y="292"/>
                  </a:cubicBezTo>
                  <a:close/>
                  <a:moveTo>
                    <a:pt x="108" y="275"/>
                  </a:moveTo>
                  <a:cubicBezTo>
                    <a:pt x="102" y="276"/>
                    <a:pt x="96" y="279"/>
                    <a:pt x="93" y="285"/>
                  </a:cubicBezTo>
                  <a:cubicBezTo>
                    <a:pt x="93" y="285"/>
                    <a:pt x="93" y="285"/>
                    <a:pt x="93" y="286"/>
                  </a:cubicBezTo>
                  <a:cubicBezTo>
                    <a:pt x="78" y="286"/>
                    <a:pt x="78" y="286"/>
                    <a:pt x="78" y="286"/>
                  </a:cubicBezTo>
                  <a:cubicBezTo>
                    <a:pt x="76" y="283"/>
                    <a:pt x="74" y="280"/>
                    <a:pt x="71" y="278"/>
                  </a:cubicBezTo>
                  <a:cubicBezTo>
                    <a:pt x="65" y="275"/>
                    <a:pt x="58" y="274"/>
                    <a:pt x="53" y="277"/>
                  </a:cubicBezTo>
                  <a:cubicBezTo>
                    <a:pt x="34" y="241"/>
                    <a:pt x="34" y="241"/>
                    <a:pt x="34" y="241"/>
                  </a:cubicBezTo>
                  <a:cubicBezTo>
                    <a:pt x="36" y="240"/>
                    <a:pt x="38" y="238"/>
                    <a:pt x="40" y="235"/>
                  </a:cubicBezTo>
                  <a:cubicBezTo>
                    <a:pt x="45" y="226"/>
                    <a:pt x="43" y="215"/>
                    <a:pt x="34" y="209"/>
                  </a:cubicBezTo>
                  <a:cubicBezTo>
                    <a:pt x="37" y="183"/>
                    <a:pt x="37" y="183"/>
                    <a:pt x="37" y="183"/>
                  </a:cubicBezTo>
                  <a:cubicBezTo>
                    <a:pt x="41" y="182"/>
                    <a:pt x="44" y="179"/>
                    <a:pt x="47" y="175"/>
                  </a:cubicBezTo>
                  <a:cubicBezTo>
                    <a:pt x="48" y="173"/>
                    <a:pt x="49" y="171"/>
                    <a:pt x="49" y="169"/>
                  </a:cubicBezTo>
                  <a:cubicBezTo>
                    <a:pt x="61" y="169"/>
                    <a:pt x="61" y="169"/>
                    <a:pt x="61" y="169"/>
                  </a:cubicBezTo>
                  <a:cubicBezTo>
                    <a:pt x="62" y="175"/>
                    <a:pt x="65" y="180"/>
                    <a:pt x="70" y="184"/>
                  </a:cubicBezTo>
                  <a:cubicBezTo>
                    <a:pt x="75" y="187"/>
                    <a:pt x="81" y="187"/>
                    <a:pt x="86" y="186"/>
                  </a:cubicBezTo>
                  <a:cubicBezTo>
                    <a:pt x="104" y="221"/>
                    <a:pt x="104" y="221"/>
                    <a:pt x="104" y="221"/>
                  </a:cubicBezTo>
                  <a:cubicBezTo>
                    <a:pt x="102" y="222"/>
                    <a:pt x="100" y="224"/>
                    <a:pt x="99" y="226"/>
                  </a:cubicBezTo>
                  <a:cubicBezTo>
                    <a:pt x="93" y="235"/>
                    <a:pt x="96" y="247"/>
                    <a:pt x="105" y="253"/>
                  </a:cubicBezTo>
                  <a:cubicBezTo>
                    <a:pt x="107" y="254"/>
                    <a:pt x="108" y="255"/>
                    <a:pt x="110" y="255"/>
                  </a:cubicBezTo>
                  <a:lnTo>
                    <a:pt x="108" y="275"/>
                  </a:lnTo>
                  <a:close/>
                  <a:moveTo>
                    <a:pt x="94" y="181"/>
                  </a:moveTo>
                  <a:cubicBezTo>
                    <a:pt x="112" y="217"/>
                    <a:pt x="112" y="217"/>
                    <a:pt x="112" y="217"/>
                  </a:cubicBezTo>
                  <a:cubicBezTo>
                    <a:pt x="111" y="217"/>
                    <a:pt x="110" y="217"/>
                    <a:pt x="109" y="218"/>
                  </a:cubicBezTo>
                  <a:cubicBezTo>
                    <a:pt x="91" y="183"/>
                    <a:pt x="91" y="183"/>
                    <a:pt x="91" y="183"/>
                  </a:cubicBezTo>
                  <a:cubicBezTo>
                    <a:pt x="92" y="183"/>
                    <a:pt x="93" y="182"/>
                    <a:pt x="94" y="181"/>
                  </a:cubicBezTo>
                  <a:close/>
                  <a:moveTo>
                    <a:pt x="104" y="121"/>
                  </a:moveTo>
                  <a:cubicBezTo>
                    <a:pt x="87" y="148"/>
                    <a:pt x="87" y="148"/>
                    <a:pt x="87" y="148"/>
                  </a:cubicBezTo>
                  <a:cubicBezTo>
                    <a:pt x="79" y="145"/>
                    <a:pt x="69" y="148"/>
                    <a:pt x="64" y="156"/>
                  </a:cubicBezTo>
                  <a:cubicBezTo>
                    <a:pt x="62" y="158"/>
                    <a:pt x="61" y="161"/>
                    <a:pt x="61" y="163"/>
                  </a:cubicBezTo>
                  <a:cubicBezTo>
                    <a:pt x="50" y="163"/>
                    <a:pt x="50" y="163"/>
                    <a:pt x="50" y="163"/>
                  </a:cubicBezTo>
                  <a:cubicBezTo>
                    <a:pt x="49" y="157"/>
                    <a:pt x="46" y="151"/>
                    <a:pt x="40" y="148"/>
                  </a:cubicBezTo>
                  <a:cubicBezTo>
                    <a:pt x="39" y="147"/>
                    <a:pt x="38" y="147"/>
                    <a:pt x="37" y="146"/>
                  </a:cubicBezTo>
                  <a:cubicBezTo>
                    <a:pt x="45" y="121"/>
                    <a:pt x="45" y="121"/>
                    <a:pt x="45" y="121"/>
                  </a:cubicBezTo>
                  <a:cubicBezTo>
                    <a:pt x="53" y="122"/>
                    <a:pt x="61" y="119"/>
                    <a:pt x="65" y="112"/>
                  </a:cubicBezTo>
                  <a:cubicBezTo>
                    <a:pt x="69" y="105"/>
                    <a:pt x="69" y="96"/>
                    <a:pt x="64" y="90"/>
                  </a:cubicBezTo>
                  <a:cubicBezTo>
                    <a:pt x="80" y="76"/>
                    <a:pt x="80" y="76"/>
                    <a:pt x="80" y="76"/>
                  </a:cubicBezTo>
                  <a:cubicBezTo>
                    <a:pt x="82" y="77"/>
                    <a:pt x="83" y="78"/>
                    <a:pt x="84" y="79"/>
                  </a:cubicBezTo>
                  <a:cubicBezTo>
                    <a:pt x="89" y="82"/>
                    <a:pt x="95" y="83"/>
                    <a:pt x="101" y="81"/>
                  </a:cubicBezTo>
                  <a:cubicBezTo>
                    <a:pt x="106" y="91"/>
                    <a:pt x="106" y="91"/>
                    <a:pt x="106" y="91"/>
                  </a:cubicBezTo>
                  <a:cubicBezTo>
                    <a:pt x="104" y="93"/>
                    <a:pt x="102" y="94"/>
                    <a:pt x="101" y="97"/>
                  </a:cubicBezTo>
                  <a:cubicBezTo>
                    <a:pt x="95" y="105"/>
                    <a:pt x="97" y="115"/>
                    <a:pt x="104" y="121"/>
                  </a:cubicBezTo>
                  <a:close/>
                  <a:moveTo>
                    <a:pt x="112" y="53"/>
                  </a:moveTo>
                  <a:cubicBezTo>
                    <a:pt x="112" y="52"/>
                    <a:pt x="111" y="52"/>
                    <a:pt x="111" y="51"/>
                  </a:cubicBezTo>
                  <a:cubicBezTo>
                    <a:pt x="131" y="36"/>
                    <a:pt x="131" y="36"/>
                    <a:pt x="131" y="36"/>
                  </a:cubicBezTo>
                  <a:cubicBezTo>
                    <a:pt x="131" y="37"/>
                    <a:pt x="131" y="37"/>
                    <a:pt x="132" y="38"/>
                  </a:cubicBezTo>
                  <a:lnTo>
                    <a:pt x="112" y="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5" name="Freeform 5">
            <a:extLst>
              <a:ext uri="{FF2B5EF4-FFF2-40B4-BE49-F238E27FC236}">
                <a16:creationId xmlns:a16="http://schemas.microsoft.com/office/drawing/2014/main" id="{DC000670-FBAC-3D4D-AFE7-045331B8533B}"/>
              </a:ext>
            </a:extLst>
          </p:cNvPr>
          <p:cNvSpPr>
            <a:spLocks/>
          </p:cNvSpPr>
          <p:nvPr/>
        </p:nvSpPr>
        <p:spPr bwMode="auto">
          <a:xfrm>
            <a:off x="8154184" y="2850244"/>
            <a:ext cx="1115123" cy="1183489"/>
          </a:xfrm>
          <a:custGeom>
            <a:avLst/>
            <a:gdLst>
              <a:gd name="T0" fmla="*/ 196 w 473"/>
              <a:gd name="T1" fmla="*/ 144 h 502"/>
              <a:gd name="T2" fmla="*/ 0 w 473"/>
              <a:gd name="T3" fmla="*/ 491 h 502"/>
              <a:gd name="T4" fmla="*/ 106 w 473"/>
              <a:gd name="T5" fmla="*/ 491 h 502"/>
              <a:gd name="T6" fmla="*/ 242 w 473"/>
              <a:gd name="T7" fmla="*/ 250 h 502"/>
              <a:gd name="T8" fmla="*/ 332 w 473"/>
              <a:gd name="T9" fmla="*/ 502 h 502"/>
              <a:gd name="T10" fmla="*/ 473 w 473"/>
              <a:gd name="T11" fmla="*/ 449 h 502"/>
              <a:gd name="T12" fmla="*/ 446 w 473"/>
              <a:gd name="T13" fmla="*/ 369 h 502"/>
              <a:gd name="T14" fmla="*/ 385 w 473"/>
              <a:gd name="T15" fmla="*/ 390 h 502"/>
              <a:gd name="T16" fmla="*/ 228 w 473"/>
              <a:gd name="T17" fmla="*/ 0 h 502"/>
              <a:gd name="T18" fmla="*/ 106 w 473"/>
              <a:gd name="T19" fmla="*/ 0 h 502"/>
              <a:gd name="T20" fmla="*/ 106 w 473"/>
              <a:gd name="T21" fmla="*/ 83 h 502"/>
              <a:gd name="T22" fmla="*/ 175 w 473"/>
              <a:gd name="T23" fmla="*/ 83 h 502"/>
              <a:gd name="T24" fmla="*/ 196 w 473"/>
              <a:gd name="T25" fmla="*/ 14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 h="502">
                <a:moveTo>
                  <a:pt x="196" y="144"/>
                </a:moveTo>
                <a:lnTo>
                  <a:pt x="0" y="491"/>
                </a:lnTo>
                <a:lnTo>
                  <a:pt x="106" y="491"/>
                </a:lnTo>
                <a:lnTo>
                  <a:pt x="242" y="250"/>
                </a:lnTo>
                <a:lnTo>
                  <a:pt x="332" y="502"/>
                </a:lnTo>
                <a:lnTo>
                  <a:pt x="473" y="449"/>
                </a:lnTo>
                <a:lnTo>
                  <a:pt x="446" y="369"/>
                </a:lnTo>
                <a:lnTo>
                  <a:pt x="385" y="390"/>
                </a:lnTo>
                <a:lnTo>
                  <a:pt x="228" y="0"/>
                </a:lnTo>
                <a:lnTo>
                  <a:pt x="106" y="0"/>
                </a:lnTo>
                <a:lnTo>
                  <a:pt x="106" y="83"/>
                </a:lnTo>
                <a:lnTo>
                  <a:pt x="175" y="83"/>
                </a:lnTo>
                <a:lnTo>
                  <a:pt x="196" y="144"/>
                </a:lnTo>
                <a:close/>
              </a:path>
            </a:pathLst>
          </a:custGeom>
          <a:solidFill>
            <a:schemeClr val="tx1"/>
          </a:solidFill>
          <a:ln w="50800" cap="flat">
            <a:solidFill>
              <a:srgbClr val="54428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478" name="Group 477">
            <a:extLst>
              <a:ext uri="{FF2B5EF4-FFF2-40B4-BE49-F238E27FC236}">
                <a16:creationId xmlns:a16="http://schemas.microsoft.com/office/drawing/2014/main" id="{EEF33765-7C55-C142-BB3A-1E875F425676}"/>
              </a:ext>
            </a:extLst>
          </p:cNvPr>
          <p:cNvGrpSpPr/>
          <p:nvPr/>
        </p:nvGrpSpPr>
        <p:grpSpPr>
          <a:xfrm>
            <a:off x="10532899" y="4188406"/>
            <a:ext cx="1017444" cy="981877"/>
            <a:chOff x="7734956" y="1706271"/>
            <a:chExt cx="822059" cy="793322"/>
          </a:xfrm>
        </p:grpSpPr>
        <p:grpSp>
          <p:nvGrpSpPr>
            <p:cNvPr id="479" name="Group 22">
              <a:extLst>
                <a:ext uri="{FF2B5EF4-FFF2-40B4-BE49-F238E27FC236}">
                  <a16:creationId xmlns:a16="http://schemas.microsoft.com/office/drawing/2014/main" id="{40C69F50-C39C-6944-ADEA-7E3BBBC30993}"/>
                </a:ext>
              </a:extLst>
            </p:cNvPr>
            <p:cNvGrpSpPr>
              <a:grpSpLocks noChangeAspect="1"/>
            </p:cNvGrpSpPr>
            <p:nvPr/>
          </p:nvGrpSpPr>
          <p:grpSpPr bwMode="auto">
            <a:xfrm>
              <a:off x="7734956" y="1706271"/>
              <a:ext cx="822059" cy="793322"/>
              <a:chOff x="0" y="-5"/>
              <a:chExt cx="801" cy="773"/>
            </a:xfrm>
            <a:solidFill>
              <a:srgbClr val="C5B7CF"/>
            </a:solidFill>
          </p:grpSpPr>
          <p:sp>
            <p:nvSpPr>
              <p:cNvPr id="481" name="Freeform 23">
                <a:extLst>
                  <a:ext uri="{FF2B5EF4-FFF2-40B4-BE49-F238E27FC236}">
                    <a16:creationId xmlns:a16="http://schemas.microsoft.com/office/drawing/2014/main" id="{F63BF4C8-E3EA-BE4E-8898-74EEE0C9CD8F}"/>
                  </a:ext>
                </a:extLst>
              </p:cNvPr>
              <p:cNvSpPr>
                <a:spLocks/>
              </p:cNvSpPr>
              <p:nvPr/>
            </p:nvSpPr>
            <p:spPr bwMode="auto">
              <a:xfrm>
                <a:off x="462" y="66"/>
                <a:ext cx="21" cy="33"/>
              </a:xfrm>
              <a:custGeom>
                <a:avLst/>
                <a:gdLst>
                  <a:gd name="T0" fmla="*/ 2 w 21"/>
                  <a:gd name="T1" fmla="*/ 10 h 33"/>
                  <a:gd name="T2" fmla="*/ 0 w 21"/>
                  <a:gd name="T3" fmla="*/ 12 h 33"/>
                  <a:gd name="T4" fmla="*/ 10 w 21"/>
                  <a:gd name="T5" fmla="*/ 33 h 33"/>
                  <a:gd name="T6" fmla="*/ 13 w 21"/>
                  <a:gd name="T7" fmla="*/ 33 h 33"/>
                  <a:gd name="T8" fmla="*/ 21 w 21"/>
                  <a:gd name="T9" fmla="*/ 33 h 33"/>
                  <a:gd name="T10" fmla="*/ 8 w 21"/>
                  <a:gd name="T11" fmla="*/ 0 h 33"/>
                  <a:gd name="T12" fmla="*/ 2 w 21"/>
                  <a:gd name="T13" fmla="*/ 10 h 33"/>
                </a:gdLst>
                <a:ahLst/>
                <a:cxnLst>
                  <a:cxn ang="0">
                    <a:pos x="T0" y="T1"/>
                  </a:cxn>
                  <a:cxn ang="0">
                    <a:pos x="T2" y="T3"/>
                  </a:cxn>
                  <a:cxn ang="0">
                    <a:pos x="T4" y="T5"/>
                  </a:cxn>
                  <a:cxn ang="0">
                    <a:pos x="T6" y="T7"/>
                  </a:cxn>
                  <a:cxn ang="0">
                    <a:pos x="T8" y="T9"/>
                  </a:cxn>
                  <a:cxn ang="0">
                    <a:pos x="T10" y="T11"/>
                  </a:cxn>
                  <a:cxn ang="0">
                    <a:pos x="T12" y="T13"/>
                  </a:cxn>
                </a:cxnLst>
                <a:rect l="0" t="0" r="r" b="b"/>
                <a:pathLst>
                  <a:path w="21" h="33">
                    <a:moveTo>
                      <a:pt x="2" y="10"/>
                    </a:moveTo>
                    <a:lnTo>
                      <a:pt x="0" y="12"/>
                    </a:lnTo>
                    <a:lnTo>
                      <a:pt x="10" y="33"/>
                    </a:lnTo>
                    <a:lnTo>
                      <a:pt x="13" y="33"/>
                    </a:lnTo>
                    <a:lnTo>
                      <a:pt x="21" y="33"/>
                    </a:lnTo>
                    <a:lnTo>
                      <a:pt x="8" y="0"/>
                    </a:lnTo>
                    <a:lnTo>
                      <a:pt x="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2" name="Freeform 24">
                <a:extLst>
                  <a:ext uri="{FF2B5EF4-FFF2-40B4-BE49-F238E27FC236}">
                    <a16:creationId xmlns:a16="http://schemas.microsoft.com/office/drawing/2014/main" id="{9DB2A0E4-5F04-BC4B-A1BE-78A79A8C0DEB}"/>
                  </a:ext>
                </a:extLst>
              </p:cNvPr>
              <p:cNvSpPr>
                <a:spLocks/>
              </p:cNvSpPr>
              <p:nvPr/>
            </p:nvSpPr>
            <p:spPr bwMode="auto">
              <a:xfrm>
                <a:off x="385" y="362"/>
                <a:ext cx="52" cy="68"/>
              </a:xfrm>
              <a:custGeom>
                <a:avLst/>
                <a:gdLst>
                  <a:gd name="T0" fmla="*/ 22 w 27"/>
                  <a:gd name="T1" fmla="*/ 2 h 35"/>
                  <a:gd name="T2" fmla="*/ 20 w 27"/>
                  <a:gd name="T3" fmla="*/ 0 h 35"/>
                  <a:gd name="T4" fmla="*/ 0 w 27"/>
                  <a:gd name="T5" fmla="*/ 29 h 35"/>
                  <a:gd name="T6" fmla="*/ 2 w 27"/>
                  <a:gd name="T7" fmla="*/ 31 h 35"/>
                  <a:gd name="T8" fmla="*/ 3 w 27"/>
                  <a:gd name="T9" fmla="*/ 32 h 35"/>
                  <a:gd name="T10" fmla="*/ 5 w 27"/>
                  <a:gd name="T11" fmla="*/ 35 h 35"/>
                  <a:gd name="T12" fmla="*/ 27 w 27"/>
                  <a:gd name="T13" fmla="*/ 4 h 35"/>
                  <a:gd name="T14" fmla="*/ 24 w 27"/>
                  <a:gd name="T15" fmla="*/ 3 h 35"/>
                  <a:gd name="T16" fmla="*/ 22 w 27"/>
                  <a:gd name="T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22" y="2"/>
                    </a:moveTo>
                    <a:cubicBezTo>
                      <a:pt x="20" y="0"/>
                      <a:pt x="20" y="0"/>
                      <a:pt x="20" y="0"/>
                    </a:cubicBezTo>
                    <a:cubicBezTo>
                      <a:pt x="0" y="29"/>
                      <a:pt x="0" y="29"/>
                      <a:pt x="0" y="29"/>
                    </a:cubicBezTo>
                    <a:cubicBezTo>
                      <a:pt x="2" y="31"/>
                      <a:pt x="2" y="31"/>
                      <a:pt x="2" y="31"/>
                    </a:cubicBezTo>
                    <a:cubicBezTo>
                      <a:pt x="2" y="31"/>
                      <a:pt x="3" y="32"/>
                      <a:pt x="3" y="32"/>
                    </a:cubicBezTo>
                    <a:cubicBezTo>
                      <a:pt x="5" y="35"/>
                      <a:pt x="5" y="35"/>
                      <a:pt x="5" y="35"/>
                    </a:cubicBezTo>
                    <a:cubicBezTo>
                      <a:pt x="27" y="4"/>
                      <a:pt x="27" y="4"/>
                      <a:pt x="27" y="4"/>
                    </a:cubicBezTo>
                    <a:cubicBezTo>
                      <a:pt x="24" y="3"/>
                      <a:pt x="24" y="3"/>
                      <a:pt x="24" y="3"/>
                    </a:cubicBezTo>
                    <a:cubicBezTo>
                      <a:pt x="23" y="2"/>
                      <a:pt x="23" y="2"/>
                      <a:pt x="2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3" name="Freeform 25">
                <a:extLst>
                  <a:ext uri="{FF2B5EF4-FFF2-40B4-BE49-F238E27FC236}">
                    <a16:creationId xmlns:a16="http://schemas.microsoft.com/office/drawing/2014/main" id="{E84B89F9-1BC0-934E-9656-A6BED0F402BF}"/>
                  </a:ext>
                </a:extLst>
              </p:cNvPr>
              <p:cNvSpPr>
                <a:spLocks/>
              </p:cNvSpPr>
              <p:nvPr/>
            </p:nvSpPr>
            <p:spPr bwMode="auto">
              <a:xfrm>
                <a:off x="265" y="180"/>
                <a:ext cx="90" cy="23"/>
              </a:xfrm>
              <a:custGeom>
                <a:avLst/>
                <a:gdLst>
                  <a:gd name="T0" fmla="*/ 1 w 47"/>
                  <a:gd name="T1" fmla="*/ 4 h 12"/>
                  <a:gd name="T2" fmla="*/ 2 w 47"/>
                  <a:gd name="T3" fmla="*/ 7 h 12"/>
                  <a:gd name="T4" fmla="*/ 2 w 47"/>
                  <a:gd name="T5" fmla="*/ 9 h 12"/>
                  <a:gd name="T6" fmla="*/ 43 w 47"/>
                  <a:gd name="T7" fmla="*/ 12 h 12"/>
                  <a:gd name="T8" fmla="*/ 44 w 47"/>
                  <a:gd name="T9" fmla="*/ 9 h 12"/>
                  <a:gd name="T10" fmla="*/ 45 w 47"/>
                  <a:gd name="T11" fmla="*/ 7 h 12"/>
                  <a:gd name="T12" fmla="*/ 47 w 47"/>
                  <a:gd name="T13" fmla="*/ 3 h 12"/>
                  <a:gd name="T14" fmla="*/ 0 w 47"/>
                  <a:gd name="T15" fmla="*/ 0 h 12"/>
                  <a:gd name="T16" fmla="*/ 1 w 47"/>
                  <a:gd name="T1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2">
                    <a:moveTo>
                      <a:pt x="1" y="4"/>
                    </a:moveTo>
                    <a:cubicBezTo>
                      <a:pt x="1" y="5"/>
                      <a:pt x="2" y="6"/>
                      <a:pt x="2" y="7"/>
                    </a:cubicBezTo>
                    <a:cubicBezTo>
                      <a:pt x="2" y="9"/>
                      <a:pt x="2" y="9"/>
                      <a:pt x="2" y="9"/>
                    </a:cubicBezTo>
                    <a:cubicBezTo>
                      <a:pt x="43" y="12"/>
                      <a:pt x="43" y="12"/>
                      <a:pt x="43" y="12"/>
                    </a:cubicBezTo>
                    <a:cubicBezTo>
                      <a:pt x="44" y="9"/>
                      <a:pt x="44" y="9"/>
                      <a:pt x="44" y="9"/>
                    </a:cubicBezTo>
                    <a:cubicBezTo>
                      <a:pt x="44" y="8"/>
                      <a:pt x="45" y="7"/>
                      <a:pt x="45" y="7"/>
                    </a:cubicBezTo>
                    <a:cubicBezTo>
                      <a:pt x="47" y="3"/>
                      <a:pt x="47" y="3"/>
                      <a:pt x="47" y="3"/>
                    </a:cubicBezTo>
                    <a:cubicBezTo>
                      <a:pt x="0" y="0"/>
                      <a:pt x="0" y="0"/>
                      <a:pt x="0" y="0"/>
                    </a:cubicBez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4" name="Freeform 26">
                <a:extLst>
                  <a:ext uri="{FF2B5EF4-FFF2-40B4-BE49-F238E27FC236}">
                    <a16:creationId xmlns:a16="http://schemas.microsoft.com/office/drawing/2014/main" id="{0CDA931C-02CF-4D47-AD26-FC8F448F19DF}"/>
                  </a:ext>
                </a:extLst>
              </p:cNvPr>
              <p:cNvSpPr>
                <a:spLocks/>
              </p:cNvSpPr>
              <p:nvPr/>
            </p:nvSpPr>
            <p:spPr bwMode="auto">
              <a:xfrm>
                <a:off x="223" y="59"/>
                <a:ext cx="55" cy="44"/>
              </a:xfrm>
              <a:custGeom>
                <a:avLst/>
                <a:gdLst>
                  <a:gd name="T0" fmla="*/ 26 w 29"/>
                  <a:gd name="T1" fmla="*/ 3 h 23"/>
                  <a:gd name="T2" fmla="*/ 24 w 29"/>
                  <a:gd name="T3" fmla="*/ 0 h 23"/>
                  <a:gd name="T4" fmla="*/ 0 w 29"/>
                  <a:gd name="T5" fmla="*/ 17 h 23"/>
                  <a:gd name="T6" fmla="*/ 2 w 29"/>
                  <a:gd name="T7" fmla="*/ 19 h 23"/>
                  <a:gd name="T8" fmla="*/ 2 w 29"/>
                  <a:gd name="T9" fmla="*/ 20 h 23"/>
                  <a:gd name="T10" fmla="*/ 4 w 29"/>
                  <a:gd name="T11" fmla="*/ 23 h 23"/>
                  <a:gd name="T12" fmla="*/ 29 w 29"/>
                  <a:gd name="T13" fmla="*/ 6 h 23"/>
                  <a:gd name="T14" fmla="*/ 27 w 29"/>
                  <a:gd name="T15" fmla="*/ 3 h 23"/>
                  <a:gd name="T16" fmla="*/ 26 w 29"/>
                  <a:gd name="T1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3">
                    <a:moveTo>
                      <a:pt x="26" y="3"/>
                    </a:moveTo>
                    <a:cubicBezTo>
                      <a:pt x="24" y="0"/>
                      <a:pt x="24" y="0"/>
                      <a:pt x="24" y="0"/>
                    </a:cubicBezTo>
                    <a:cubicBezTo>
                      <a:pt x="0" y="17"/>
                      <a:pt x="0" y="17"/>
                      <a:pt x="0" y="17"/>
                    </a:cubicBezTo>
                    <a:cubicBezTo>
                      <a:pt x="2" y="19"/>
                      <a:pt x="2" y="19"/>
                      <a:pt x="2" y="19"/>
                    </a:cubicBezTo>
                    <a:cubicBezTo>
                      <a:pt x="2" y="19"/>
                      <a:pt x="2" y="20"/>
                      <a:pt x="2" y="20"/>
                    </a:cubicBezTo>
                    <a:cubicBezTo>
                      <a:pt x="4" y="23"/>
                      <a:pt x="4" y="23"/>
                      <a:pt x="4" y="23"/>
                    </a:cubicBezTo>
                    <a:cubicBezTo>
                      <a:pt x="29" y="6"/>
                      <a:pt x="29" y="6"/>
                      <a:pt x="29" y="6"/>
                    </a:cubicBezTo>
                    <a:cubicBezTo>
                      <a:pt x="27" y="3"/>
                      <a:pt x="27" y="3"/>
                      <a:pt x="27" y="3"/>
                    </a:cubicBezTo>
                    <a:cubicBezTo>
                      <a:pt x="27" y="3"/>
                      <a:pt x="26" y="3"/>
                      <a:pt x="2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5" name="Freeform 27">
                <a:extLst>
                  <a:ext uri="{FF2B5EF4-FFF2-40B4-BE49-F238E27FC236}">
                    <a16:creationId xmlns:a16="http://schemas.microsoft.com/office/drawing/2014/main" id="{BAA9A544-3E21-274C-8A95-560FA510B225}"/>
                  </a:ext>
                </a:extLst>
              </p:cNvPr>
              <p:cNvSpPr>
                <a:spLocks/>
              </p:cNvSpPr>
              <p:nvPr/>
            </p:nvSpPr>
            <p:spPr bwMode="auto">
              <a:xfrm>
                <a:off x="175" y="326"/>
                <a:ext cx="49" cy="84"/>
              </a:xfrm>
              <a:custGeom>
                <a:avLst/>
                <a:gdLst>
                  <a:gd name="T0" fmla="*/ 4 w 26"/>
                  <a:gd name="T1" fmla="*/ 2 h 44"/>
                  <a:gd name="T2" fmla="*/ 2 w 26"/>
                  <a:gd name="T3" fmla="*/ 4 h 44"/>
                  <a:gd name="T4" fmla="*/ 0 w 26"/>
                  <a:gd name="T5" fmla="*/ 5 h 44"/>
                  <a:gd name="T6" fmla="*/ 17 w 26"/>
                  <a:gd name="T7" fmla="*/ 44 h 44"/>
                  <a:gd name="T8" fmla="*/ 19 w 26"/>
                  <a:gd name="T9" fmla="*/ 43 h 44"/>
                  <a:gd name="T10" fmla="*/ 22 w 26"/>
                  <a:gd name="T11" fmla="*/ 43 h 44"/>
                  <a:gd name="T12" fmla="*/ 26 w 26"/>
                  <a:gd name="T13" fmla="*/ 42 h 44"/>
                  <a:gd name="T14" fmla="*/ 7 w 26"/>
                  <a:gd name="T15" fmla="*/ 0 h 44"/>
                  <a:gd name="T16" fmla="*/ 4 w 26"/>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4">
                    <a:moveTo>
                      <a:pt x="4" y="2"/>
                    </a:moveTo>
                    <a:cubicBezTo>
                      <a:pt x="4" y="3"/>
                      <a:pt x="3" y="3"/>
                      <a:pt x="2" y="4"/>
                    </a:cubicBezTo>
                    <a:cubicBezTo>
                      <a:pt x="0" y="5"/>
                      <a:pt x="0" y="5"/>
                      <a:pt x="0" y="5"/>
                    </a:cubicBezTo>
                    <a:cubicBezTo>
                      <a:pt x="17" y="44"/>
                      <a:pt x="17" y="44"/>
                      <a:pt x="17" y="44"/>
                    </a:cubicBezTo>
                    <a:cubicBezTo>
                      <a:pt x="19" y="43"/>
                      <a:pt x="19" y="43"/>
                      <a:pt x="19" y="43"/>
                    </a:cubicBezTo>
                    <a:cubicBezTo>
                      <a:pt x="20" y="43"/>
                      <a:pt x="21" y="43"/>
                      <a:pt x="22" y="43"/>
                    </a:cubicBezTo>
                    <a:cubicBezTo>
                      <a:pt x="26" y="42"/>
                      <a:pt x="26" y="42"/>
                      <a:pt x="26" y="42"/>
                    </a:cubicBezTo>
                    <a:cubicBezTo>
                      <a:pt x="7" y="0"/>
                      <a:pt x="7" y="0"/>
                      <a:pt x="7" y="0"/>
                    </a:cubicBezTo>
                    <a:lnTo>
                      <a:pt x="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6" name="Freeform 28">
                <a:extLst>
                  <a:ext uri="{FF2B5EF4-FFF2-40B4-BE49-F238E27FC236}">
                    <a16:creationId xmlns:a16="http://schemas.microsoft.com/office/drawing/2014/main" id="{062FBE2A-CF8C-664D-80F8-B96BDC33E7E7}"/>
                  </a:ext>
                </a:extLst>
              </p:cNvPr>
              <p:cNvSpPr>
                <a:spLocks/>
              </p:cNvSpPr>
              <p:nvPr/>
            </p:nvSpPr>
            <p:spPr bwMode="auto">
              <a:xfrm>
                <a:off x="175" y="630"/>
                <a:ext cx="84" cy="65"/>
              </a:xfrm>
              <a:custGeom>
                <a:avLst/>
                <a:gdLst>
                  <a:gd name="T0" fmla="*/ 2 w 44"/>
                  <a:gd name="T1" fmla="*/ 4 h 34"/>
                  <a:gd name="T2" fmla="*/ 1 w 44"/>
                  <a:gd name="T3" fmla="*/ 7 h 34"/>
                  <a:gd name="T4" fmla="*/ 0 w 44"/>
                  <a:gd name="T5" fmla="*/ 9 h 34"/>
                  <a:gd name="T6" fmla="*/ 35 w 44"/>
                  <a:gd name="T7" fmla="*/ 34 h 34"/>
                  <a:gd name="T8" fmla="*/ 37 w 44"/>
                  <a:gd name="T9" fmla="*/ 32 h 34"/>
                  <a:gd name="T10" fmla="*/ 39 w 44"/>
                  <a:gd name="T11" fmla="*/ 31 h 34"/>
                  <a:gd name="T12" fmla="*/ 44 w 44"/>
                  <a:gd name="T13" fmla="*/ 28 h 34"/>
                  <a:gd name="T14" fmla="*/ 3 w 44"/>
                  <a:gd name="T15" fmla="*/ 0 h 34"/>
                  <a:gd name="T16" fmla="*/ 2 w 44"/>
                  <a:gd name="T17"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4"/>
                    </a:moveTo>
                    <a:cubicBezTo>
                      <a:pt x="2" y="5"/>
                      <a:pt x="1" y="6"/>
                      <a:pt x="1" y="7"/>
                    </a:cubicBezTo>
                    <a:cubicBezTo>
                      <a:pt x="0" y="9"/>
                      <a:pt x="0" y="9"/>
                      <a:pt x="0" y="9"/>
                    </a:cubicBezTo>
                    <a:cubicBezTo>
                      <a:pt x="35" y="34"/>
                      <a:pt x="35" y="34"/>
                      <a:pt x="35" y="34"/>
                    </a:cubicBezTo>
                    <a:cubicBezTo>
                      <a:pt x="37" y="32"/>
                      <a:pt x="37" y="32"/>
                      <a:pt x="37" y="32"/>
                    </a:cubicBezTo>
                    <a:cubicBezTo>
                      <a:pt x="38" y="32"/>
                      <a:pt x="38" y="31"/>
                      <a:pt x="39" y="31"/>
                    </a:cubicBezTo>
                    <a:cubicBezTo>
                      <a:pt x="44" y="28"/>
                      <a:pt x="44" y="28"/>
                      <a:pt x="44" y="28"/>
                    </a:cubicBezTo>
                    <a:cubicBezTo>
                      <a:pt x="3" y="0"/>
                      <a:pt x="3" y="0"/>
                      <a:pt x="3" y="0"/>
                    </a:cubicBez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7" name="Freeform 29">
                <a:extLst>
                  <a:ext uri="{FF2B5EF4-FFF2-40B4-BE49-F238E27FC236}">
                    <a16:creationId xmlns:a16="http://schemas.microsoft.com/office/drawing/2014/main" id="{1D7E480D-B41E-DA45-BA4E-A6698FBF5BD3}"/>
                  </a:ext>
                </a:extLst>
              </p:cNvPr>
              <p:cNvSpPr>
                <a:spLocks/>
              </p:cNvSpPr>
              <p:nvPr/>
            </p:nvSpPr>
            <p:spPr bwMode="auto">
              <a:xfrm>
                <a:off x="535" y="676"/>
                <a:ext cx="42" cy="31"/>
              </a:xfrm>
              <a:custGeom>
                <a:avLst/>
                <a:gdLst>
                  <a:gd name="T0" fmla="*/ 6 w 42"/>
                  <a:gd name="T1" fmla="*/ 17 h 31"/>
                  <a:gd name="T2" fmla="*/ 0 w 42"/>
                  <a:gd name="T3" fmla="*/ 21 h 31"/>
                  <a:gd name="T4" fmla="*/ 8 w 42"/>
                  <a:gd name="T5" fmla="*/ 31 h 31"/>
                  <a:gd name="T6" fmla="*/ 38 w 42"/>
                  <a:gd name="T7" fmla="*/ 13 h 31"/>
                  <a:gd name="T8" fmla="*/ 42 w 42"/>
                  <a:gd name="T9" fmla="*/ 11 h 31"/>
                  <a:gd name="T10" fmla="*/ 38 w 42"/>
                  <a:gd name="T11" fmla="*/ 0 h 31"/>
                  <a:gd name="T12" fmla="*/ 6 w 42"/>
                  <a:gd name="T13" fmla="*/ 17 h 31"/>
                </a:gdLst>
                <a:ahLst/>
                <a:cxnLst>
                  <a:cxn ang="0">
                    <a:pos x="T0" y="T1"/>
                  </a:cxn>
                  <a:cxn ang="0">
                    <a:pos x="T2" y="T3"/>
                  </a:cxn>
                  <a:cxn ang="0">
                    <a:pos x="T4" y="T5"/>
                  </a:cxn>
                  <a:cxn ang="0">
                    <a:pos x="T6" y="T7"/>
                  </a:cxn>
                  <a:cxn ang="0">
                    <a:pos x="T8" y="T9"/>
                  </a:cxn>
                  <a:cxn ang="0">
                    <a:pos x="T10" y="T11"/>
                  </a:cxn>
                  <a:cxn ang="0">
                    <a:pos x="T12" y="T13"/>
                  </a:cxn>
                </a:cxnLst>
                <a:rect l="0" t="0" r="r" b="b"/>
                <a:pathLst>
                  <a:path w="42" h="31">
                    <a:moveTo>
                      <a:pt x="6" y="17"/>
                    </a:moveTo>
                    <a:lnTo>
                      <a:pt x="0" y="21"/>
                    </a:lnTo>
                    <a:lnTo>
                      <a:pt x="8" y="31"/>
                    </a:lnTo>
                    <a:lnTo>
                      <a:pt x="38" y="13"/>
                    </a:lnTo>
                    <a:lnTo>
                      <a:pt x="42" y="11"/>
                    </a:lnTo>
                    <a:lnTo>
                      <a:pt x="38" y="0"/>
                    </a:lnTo>
                    <a:lnTo>
                      <a:pt x="6"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8" name="Freeform 30">
                <a:extLst>
                  <a:ext uri="{FF2B5EF4-FFF2-40B4-BE49-F238E27FC236}">
                    <a16:creationId xmlns:a16="http://schemas.microsoft.com/office/drawing/2014/main" id="{79444569-EAF8-DA4D-810D-BE31352965CE}"/>
                  </a:ext>
                </a:extLst>
              </p:cNvPr>
              <p:cNvSpPr>
                <a:spLocks noEditPoints="1"/>
              </p:cNvSpPr>
              <p:nvPr/>
            </p:nvSpPr>
            <p:spPr bwMode="auto">
              <a:xfrm>
                <a:off x="395" y="149"/>
                <a:ext cx="211" cy="196"/>
              </a:xfrm>
              <a:custGeom>
                <a:avLst/>
                <a:gdLst>
                  <a:gd name="T0" fmla="*/ 105 w 110"/>
                  <a:gd name="T1" fmla="*/ 51 h 102"/>
                  <a:gd name="T2" fmla="*/ 99 w 110"/>
                  <a:gd name="T3" fmla="*/ 30 h 102"/>
                  <a:gd name="T4" fmla="*/ 100 w 110"/>
                  <a:gd name="T5" fmla="*/ 28 h 102"/>
                  <a:gd name="T6" fmla="*/ 60 w 110"/>
                  <a:gd name="T7" fmla="*/ 0 h 102"/>
                  <a:gd name="T8" fmla="*/ 58 w 110"/>
                  <a:gd name="T9" fmla="*/ 2 h 102"/>
                  <a:gd name="T10" fmla="*/ 46 w 110"/>
                  <a:gd name="T11" fmla="*/ 7 h 102"/>
                  <a:gd name="T12" fmla="*/ 36 w 110"/>
                  <a:gd name="T13" fmla="*/ 4 h 102"/>
                  <a:gd name="T14" fmla="*/ 34 w 110"/>
                  <a:gd name="T15" fmla="*/ 2 h 102"/>
                  <a:gd name="T16" fmla="*/ 32 w 110"/>
                  <a:gd name="T17" fmla="*/ 1 h 102"/>
                  <a:gd name="T18" fmla="*/ 5 w 110"/>
                  <a:gd name="T19" fmla="*/ 20 h 102"/>
                  <a:gd name="T20" fmla="*/ 7 w 110"/>
                  <a:gd name="T21" fmla="*/ 22 h 102"/>
                  <a:gd name="T22" fmla="*/ 6 w 110"/>
                  <a:gd name="T23" fmla="*/ 39 h 102"/>
                  <a:gd name="T24" fmla="*/ 2 w 110"/>
                  <a:gd name="T25" fmla="*/ 43 h 102"/>
                  <a:gd name="T26" fmla="*/ 0 w 110"/>
                  <a:gd name="T27" fmla="*/ 45 h 102"/>
                  <a:gd name="T28" fmla="*/ 17 w 110"/>
                  <a:gd name="T29" fmla="*/ 83 h 102"/>
                  <a:gd name="T30" fmla="*/ 20 w 110"/>
                  <a:gd name="T31" fmla="*/ 83 h 102"/>
                  <a:gd name="T32" fmla="*/ 35 w 110"/>
                  <a:gd name="T33" fmla="*/ 85 h 102"/>
                  <a:gd name="T34" fmla="*/ 42 w 110"/>
                  <a:gd name="T35" fmla="*/ 97 h 102"/>
                  <a:gd name="T36" fmla="*/ 42 w 110"/>
                  <a:gd name="T37" fmla="*/ 99 h 102"/>
                  <a:gd name="T38" fmla="*/ 84 w 110"/>
                  <a:gd name="T39" fmla="*/ 102 h 102"/>
                  <a:gd name="T40" fmla="*/ 84 w 110"/>
                  <a:gd name="T41" fmla="*/ 100 h 102"/>
                  <a:gd name="T42" fmla="*/ 86 w 110"/>
                  <a:gd name="T43" fmla="*/ 95 h 102"/>
                  <a:gd name="T44" fmla="*/ 101 w 110"/>
                  <a:gd name="T45" fmla="*/ 88 h 102"/>
                  <a:gd name="T46" fmla="*/ 101 w 110"/>
                  <a:gd name="T47" fmla="*/ 88 h 102"/>
                  <a:gd name="T48" fmla="*/ 103 w 110"/>
                  <a:gd name="T49" fmla="*/ 88 h 102"/>
                  <a:gd name="T50" fmla="*/ 110 w 110"/>
                  <a:gd name="T51" fmla="*/ 54 h 102"/>
                  <a:gd name="T52" fmla="*/ 108 w 110"/>
                  <a:gd name="T53" fmla="*/ 53 h 102"/>
                  <a:gd name="T54" fmla="*/ 105 w 110"/>
                  <a:gd name="T55" fmla="*/ 51 h 102"/>
                  <a:gd name="T56" fmla="*/ 99 w 110"/>
                  <a:gd name="T57" fmla="*/ 82 h 102"/>
                  <a:gd name="T58" fmla="*/ 82 w 110"/>
                  <a:gd name="T59" fmla="*/ 92 h 102"/>
                  <a:gd name="T60" fmla="*/ 80 w 110"/>
                  <a:gd name="T61" fmla="*/ 96 h 102"/>
                  <a:gd name="T62" fmla="*/ 47 w 110"/>
                  <a:gd name="T63" fmla="*/ 94 h 102"/>
                  <a:gd name="T64" fmla="*/ 38 w 110"/>
                  <a:gd name="T65" fmla="*/ 80 h 102"/>
                  <a:gd name="T66" fmla="*/ 20 w 110"/>
                  <a:gd name="T67" fmla="*/ 77 h 102"/>
                  <a:gd name="T68" fmla="*/ 7 w 110"/>
                  <a:gd name="T69" fmla="*/ 46 h 102"/>
                  <a:gd name="T70" fmla="*/ 10 w 110"/>
                  <a:gd name="T71" fmla="*/ 42 h 102"/>
                  <a:gd name="T72" fmla="*/ 13 w 110"/>
                  <a:gd name="T73" fmla="*/ 21 h 102"/>
                  <a:gd name="T74" fmla="*/ 32 w 110"/>
                  <a:gd name="T75" fmla="*/ 8 h 102"/>
                  <a:gd name="T76" fmla="*/ 33 w 110"/>
                  <a:gd name="T77" fmla="*/ 9 h 102"/>
                  <a:gd name="T78" fmla="*/ 46 w 110"/>
                  <a:gd name="T79" fmla="*/ 13 h 102"/>
                  <a:gd name="T80" fmla="*/ 61 w 110"/>
                  <a:gd name="T81" fmla="*/ 7 h 102"/>
                  <a:gd name="T82" fmla="*/ 93 w 110"/>
                  <a:gd name="T83" fmla="*/ 30 h 102"/>
                  <a:gd name="T84" fmla="*/ 101 w 110"/>
                  <a:gd name="T85" fmla="*/ 56 h 102"/>
                  <a:gd name="T86" fmla="*/ 104 w 110"/>
                  <a:gd name="T87" fmla="*/ 57 h 102"/>
                  <a:gd name="T88" fmla="*/ 99 w 110"/>
                  <a:gd name="T89" fmla="*/ 8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 h="102">
                    <a:moveTo>
                      <a:pt x="105" y="51"/>
                    </a:moveTo>
                    <a:cubicBezTo>
                      <a:pt x="98" y="47"/>
                      <a:pt x="95" y="37"/>
                      <a:pt x="99" y="30"/>
                    </a:cubicBezTo>
                    <a:cubicBezTo>
                      <a:pt x="100" y="28"/>
                      <a:pt x="100" y="28"/>
                      <a:pt x="100" y="28"/>
                    </a:cubicBezTo>
                    <a:cubicBezTo>
                      <a:pt x="60" y="0"/>
                      <a:pt x="60" y="0"/>
                      <a:pt x="60" y="0"/>
                    </a:cubicBezTo>
                    <a:cubicBezTo>
                      <a:pt x="58" y="2"/>
                      <a:pt x="58" y="2"/>
                      <a:pt x="58" y="2"/>
                    </a:cubicBezTo>
                    <a:cubicBezTo>
                      <a:pt x="55" y="5"/>
                      <a:pt x="50" y="7"/>
                      <a:pt x="46" y="7"/>
                    </a:cubicBezTo>
                    <a:cubicBezTo>
                      <a:pt x="42" y="7"/>
                      <a:pt x="39" y="6"/>
                      <a:pt x="36" y="4"/>
                    </a:cubicBezTo>
                    <a:cubicBezTo>
                      <a:pt x="36" y="4"/>
                      <a:pt x="35" y="3"/>
                      <a:pt x="34" y="2"/>
                    </a:cubicBezTo>
                    <a:cubicBezTo>
                      <a:pt x="32" y="1"/>
                      <a:pt x="32" y="1"/>
                      <a:pt x="32" y="1"/>
                    </a:cubicBezTo>
                    <a:cubicBezTo>
                      <a:pt x="5" y="20"/>
                      <a:pt x="5" y="20"/>
                      <a:pt x="5" y="20"/>
                    </a:cubicBezTo>
                    <a:cubicBezTo>
                      <a:pt x="7" y="22"/>
                      <a:pt x="7" y="22"/>
                      <a:pt x="7" y="22"/>
                    </a:cubicBezTo>
                    <a:cubicBezTo>
                      <a:pt x="10" y="27"/>
                      <a:pt x="9" y="34"/>
                      <a:pt x="6" y="39"/>
                    </a:cubicBezTo>
                    <a:cubicBezTo>
                      <a:pt x="5" y="41"/>
                      <a:pt x="3" y="42"/>
                      <a:pt x="2" y="43"/>
                    </a:cubicBezTo>
                    <a:cubicBezTo>
                      <a:pt x="0" y="45"/>
                      <a:pt x="0" y="45"/>
                      <a:pt x="0" y="45"/>
                    </a:cubicBezTo>
                    <a:cubicBezTo>
                      <a:pt x="17" y="83"/>
                      <a:pt x="17" y="83"/>
                      <a:pt x="17" y="83"/>
                    </a:cubicBezTo>
                    <a:cubicBezTo>
                      <a:pt x="20" y="83"/>
                      <a:pt x="20" y="83"/>
                      <a:pt x="20" y="83"/>
                    </a:cubicBezTo>
                    <a:cubicBezTo>
                      <a:pt x="25" y="81"/>
                      <a:pt x="30" y="81"/>
                      <a:pt x="35" y="85"/>
                    </a:cubicBezTo>
                    <a:cubicBezTo>
                      <a:pt x="39" y="87"/>
                      <a:pt x="41" y="92"/>
                      <a:pt x="42" y="97"/>
                    </a:cubicBezTo>
                    <a:cubicBezTo>
                      <a:pt x="42" y="99"/>
                      <a:pt x="42" y="99"/>
                      <a:pt x="42" y="99"/>
                    </a:cubicBezTo>
                    <a:cubicBezTo>
                      <a:pt x="84" y="102"/>
                      <a:pt x="84" y="102"/>
                      <a:pt x="84" y="102"/>
                    </a:cubicBezTo>
                    <a:cubicBezTo>
                      <a:pt x="84" y="100"/>
                      <a:pt x="84" y="100"/>
                      <a:pt x="84" y="100"/>
                    </a:cubicBezTo>
                    <a:cubicBezTo>
                      <a:pt x="85" y="98"/>
                      <a:pt x="85" y="96"/>
                      <a:pt x="86" y="95"/>
                    </a:cubicBezTo>
                    <a:cubicBezTo>
                      <a:pt x="89" y="90"/>
                      <a:pt x="94" y="88"/>
                      <a:pt x="101" y="88"/>
                    </a:cubicBezTo>
                    <a:cubicBezTo>
                      <a:pt x="101" y="88"/>
                      <a:pt x="101" y="88"/>
                      <a:pt x="101" y="88"/>
                    </a:cubicBezTo>
                    <a:cubicBezTo>
                      <a:pt x="103" y="88"/>
                      <a:pt x="103" y="88"/>
                      <a:pt x="103" y="88"/>
                    </a:cubicBezTo>
                    <a:cubicBezTo>
                      <a:pt x="110" y="54"/>
                      <a:pt x="110" y="54"/>
                      <a:pt x="110" y="54"/>
                    </a:cubicBezTo>
                    <a:cubicBezTo>
                      <a:pt x="108" y="53"/>
                      <a:pt x="108" y="53"/>
                      <a:pt x="108" y="53"/>
                    </a:cubicBezTo>
                    <a:cubicBezTo>
                      <a:pt x="107" y="53"/>
                      <a:pt x="106" y="52"/>
                      <a:pt x="105" y="51"/>
                    </a:cubicBezTo>
                    <a:close/>
                    <a:moveTo>
                      <a:pt x="99" y="82"/>
                    </a:moveTo>
                    <a:cubicBezTo>
                      <a:pt x="92" y="83"/>
                      <a:pt x="86" y="86"/>
                      <a:pt x="82" y="92"/>
                    </a:cubicBezTo>
                    <a:cubicBezTo>
                      <a:pt x="81" y="93"/>
                      <a:pt x="80" y="94"/>
                      <a:pt x="80" y="96"/>
                    </a:cubicBezTo>
                    <a:cubicBezTo>
                      <a:pt x="47" y="94"/>
                      <a:pt x="47" y="94"/>
                      <a:pt x="47" y="94"/>
                    </a:cubicBezTo>
                    <a:cubicBezTo>
                      <a:pt x="46" y="88"/>
                      <a:pt x="43" y="83"/>
                      <a:pt x="38" y="80"/>
                    </a:cubicBezTo>
                    <a:cubicBezTo>
                      <a:pt x="33" y="76"/>
                      <a:pt x="26" y="75"/>
                      <a:pt x="20" y="77"/>
                    </a:cubicBezTo>
                    <a:cubicBezTo>
                      <a:pt x="7" y="46"/>
                      <a:pt x="7" y="46"/>
                      <a:pt x="7" y="46"/>
                    </a:cubicBezTo>
                    <a:cubicBezTo>
                      <a:pt x="8" y="45"/>
                      <a:pt x="9" y="44"/>
                      <a:pt x="10" y="42"/>
                    </a:cubicBezTo>
                    <a:cubicBezTo>
                      <a:pt x="15" y="36"/>
                      <a:pt x="15" y="28"/>
                      <a:pt x="13" y="21"/>
                    </a:cubicBezTo>
                    <a:cubicBezTo>
                      <a:pt x="32" y="8"/>
                      <a:pt x="32" y="8"/>
                      <a:pt x="32" y="8"/>
                    </a:cubicBezTo>
                    <a:cubicBezTo>
                      <a:pt x="32" y="8"/>
                      <a:pt x="33" y="9"/>
                      <a:pt x="33" y="9"/>
                    </a:cubicBezTo>
                    <a:cubicBezTo>
                      <a:pt x="37" y="11"/>
                      <a:pt x="41" y="13"/>
                      <a:pt x="46" y="13"/>
                    </a:cubicBezTo>
                    <a:cubicBezTo>
                      <a:pt x="51" y="13"/>
                      <a:pt x="57" y="11"/>
                      <a:pt x="61" y="7"/>
                    </a:cubicBezTo>
                    <a:cubicBezTo>
                      <a:pt x="93" y="30"/>
                      <a:pt x="93" y="30"/>
                      <a:pt x="93" y="30"/>
                    </a:cubicBezTo>
                    <a:cubicBezTo>
                      <a:pt x="90" y="39"/>
                      <a:pt x="93" y="50"/>
                      <a:pt x="101" y="56"/>
                    </a:cubicBezTo>
                    <a:cubicBezTo>
                      <a:pt x="102" y="56"/>
                      <a:pt x="103" y="57"/>
                      <a:pt x="104" y="57"/>
                    </a:cubicBezTo>
                    <a:lnTo>
                      <a:pt x="99"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9" name="Freeform 31">
                <a:extLst>
                  <a:ext uri="{FF2B5EF4-FFF2-40B4-BE49-F238E27FC236}">
                    <a16:creationId xmlns:a16="http://schemas.microsoft.com/office/drawing/2014/main" id="{5A21A793-125A-2448-A9EF-505DABD0526F}"/>
                  </a:ext>
                </a:extLst>
              </p:cNvPr>
              <p:cNvSpPr>
                <a:spLocks noEditPoints="1"/>
              </p:cNvSpPr>
              <p:nvPr/>
            </p:nvSpPr>
            <p:spPr bwMode="auto">
              <a:xfrm>
                <a:off x="77" y="130"/>
                <a:ext cx="146" cy="173"/>
              </a:xfrm>
              <a:custGeom>
                <a:avLst/>
                <a:gdLst>
                  <a:gd name="T0" fmla="*/ 67 w 76"/>
                  <a:gd name="T1" fmla="*/ 7 h 90"/>
                  <a:gd name="T2" fmla="*/ 54 w 76"/>
                  <a:gd name="T3" fmla="*/ 4 h 90"/>
                  <a:gd name="T4" fmla="*/ 51 w 76"/>
                  <a:gd name="T5" fmla="*/ 2 h 90"/>
                  <a:gd name="T6" fmla="*/ 49 w 76"/>
                  <a:gd name="T7" fmla="*/ 0 h 90"/>
                  <a:gd name="T8" fmla="*/ 29 w 76"/>
                  <a:gd name="T9" fmla="*/ 16 h 90"/>
                  <a:gd name="T10" fmla="*/ 30 w 76"/>
                  <a:gd name="T11" fmla="*/ 18 h 90"/>
                  <a:gd name="T12" fmla="*/ 30 w 76"/>
                  <a:gd name="T13" fmla="*/ 36 h 90"/>
                  <a:gd name="T14" fmla="*/ 13 w 76"/>
                  <a:gd name="T15" fmla="*/ 42 h 90"/>
                  <a:gd name="T16" fmla="*/ 10 w 76"/>
                  <a:gd name="T17" fmla="*/ 42 h 90"/>
                  <a:gd name="T18" fmla="*/ 0 w 76"/>
                  <a:gd name="T19" fmla="*/ 71 h 90"/>
                  <a:gd name="T20" fmla="*/ 2 w 76"/>
                  <a:gd name="T21" fmla="*/ 72 h 90"/>
                  <a:gd name="T22" fmla="*/ 5 w 76"/>
                  <a:gd name="T23" fmla="*/ 73 h 90"/>
                  <a:gd name="T24" fmla="*/ 12 w 76"/>
                  <a:gd name="T25" fmla="*/ 86 h 90"/>
                  <a:gd name="T26" fmla="*/ 12 w 76"/>
                  <a:gd name="T27" fmla="*/ 89 h 90"/>
                  <a:gd name="T28" fmla="*/ 28 w 76"/>
                  <a:gd name="T29" fmla="*/ 90 h 90"/>
                  <a:gd name="T30" fmla="*/ 28 w 76"/>
                  <a:gd name="T31" fmla="*/ 88 h 90"/>
                  <a:gd name="T32" fmla="*/ 31 w 76"/>
                  <a:gd name="T33" fmla="*/ 82 h 90"/>
                  <a:gd name="T34" fmla="*/ 51 w 76"/>
                  <a:gd name="T35" fmla="*/ 76 h 90"/>
                  <a:gd name="T36" fmla="*/ 53 w 76"/>
                  <a:gd name="T37" fmla="*/ 77 h 90"/>
                  <a:gd name="T38" fmla="*/ 73 w 76"/>
                  <a:gd name="T39" fmla="*/ 48 h 90"/>
                  <a:gd name="T40" fmla="*/ 71 w 76"/>
                  <a:gd name="T41" fmla="*/ 47 h 90"/>
                  <a:gd name="T42" fmla="*/ 70 w 76"/>
                  <a:gd name="T43" fmla="*/ 26 h 90"/>
                  <a:gd name="T44" fmla="*/ 74 w 76"/>
                  <a:gd name="T45" fmla="*/ 21 h 90"/>
                  <a:gd name="T46" fmla="*/ 76 w 76"/>
                  <a:gd name="T47" fmla="*/ 20 h 90"/>
                  <a:gd name="T48" fmla="*/ 70 w 76"/>
                  <a:gd name="T49" fmla="*/ 6 h 90"/>
                  <a:gd name="T50" fmla="*/ 67 w 76"/>
                  <a:gd name="T51" fmla="*/ 7 h 90"/>
                  <a:gd name="T52" fmla="*/ 65 w 76"/>
                  <a:gd name="T53" fmla="*/ 23 h 90"/>
                  <a:gd name="T54" fmla="*/ 66 w 76"/>
                  <a:gd name="T55" fmla="*/ 49 h 90"/>
                  <a:gd name="T56" fmla="*/ 51 w 76"/>
                  <a:gd name="T57" fmla="*/ 70 h 90"/>
                  <a:gd name="T58" fmla="*/ 26 w 76"/>
                  <a:gd name="T59" fmla="*/ 79 h 90"/>
                  <a:gd name="T60" fmla="*/ 24 w 76"/>
                  <a:gd name="T61" fmla="*/ 84 h 90"/>
                  <a:gd name="T62" fmla="*/ 17 w 76"/>
                  <a:gd name="T63" fmla="*/ 84 h 90"/>
                  <a:gd name="T64" fmla="*/ 8 w 76"/>
                  <a:gd name="T65" fmla="*/ 69 h 90"/>
                  <a:gd name="T66" fmla="*/ 7 w 76"/>
                  <a:gd name="T67" fmla="*/ 68 h 90"/>
                  <a:gd name="T68" fmla="*/ 14 w 76"/>
                  <a:gd name="T69" fmla="*/ 48 h 90"/>
                  <a:gd name="T70" fmla="*/ 16 w 76"/>
                  <a:gd name="T71" fmla="*/ 48 h 90"/>
                  <a:gd name="T72" fmla="*/ 34 w 76"/>
                  <a:gd name="T73" fmla="*/ 39 h 90"/>
                  <a:gd name="T74" fmla="*/ 36 w 76"/>
                  <a:gd name="T75" fmla="*/ 17 h 90"/>
                  <a:gd name="T76" fmla="*/ 49 w 76"/>
                  <a:gd name="T77" fmla="*/ 7 h 90"/>
                  <a:gd name="T78" fmla="*/ 51 w 76"/>
                  <a:gd name="T79" fmla="*/ 9 h 90"/>
                  <a:gd name="T80" fmla="*/ 67 w 76"/>
                  <a:gd name="T81" fmla="*/ 12 h 90"/>
                  <a:gd name="T82" fmla="*/ 69 w 76"/>
                  <a:gd name="T83" fmla="*/ 18 h 90"/>
                  <a:gd name="T84" fmla="*/ 65 w 76"/>
                  <a:gd name="T85" fmla="*/ 2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90">
                    <a:moveTo>
                      <a:pt x="67" y="7"/>
                    </a:moveTo>
                    <a:cubicBezTo>
                      <a:pt x="63" y="8"/>
                      <a:pt x="58" y="7"/>
                      <a:pt x="54" y="4"/>
                    </a:cubicBezTo>
                    <a:cubicBezTo>
                      <a:pt x="53" y="3"/>
                      <a:pt x="52" y="3"/>
                      <a:pt x="51" y="2"/>
                    </a:cubicBezTo>
                    <a:cubicBezTo>
                      <a:pt x="49" y="0"/>
                      <a:pt x="49" y="0"/>
                      <a:pt x="49" y="0"/>
                    </a:cubicBezTo>
                    <a:cubicBezTo>
                      <a:pt x="29" y="16"/>
                      <a:pt x="29" y="16"/>
                      <a:pt x="29" y="16"/>
                    </a:cubicBezTo>
                    <a:cubicBezTo>
                      <a:pt x="30" y="18"/>
                      <a:pt x="30" y="18"/>
                      <a:pt x="30" y="18"/>
                    </a:cubicBezTo>
                    <a:cubicBezTo>
                      <a:pt x="34" y="23"/>
                      <a:pt x="33" y="30"/>
                      <a:pt x="30" y="36"/>
                    </a:cubicBezTo>
                    <a:cubicBezTo>
                      <a:pt x="26" y="41"/>
                      <a:pt x="19" y="44"/>
                      <a:pt x="13" y="42"/>
                    </a:cubicBezTo>
                    <a:cubicBezTo>
                      <a:pt x="10" y="42"/>
                      <a:pt x="10" y="42"/>
                      <a:pt x="10" y="42"/>
                    </a:cubicBezTo>
                    <a:cubicBezTo>
                      <a:pt x="0" y="71"/>
                      <a:pt x="0" y="71"/>
                      <a:pt x="0" y="71"/>
                    </a:cubicBezTo>
                    <a:cubicBezTo>
                      <a:pt x="2" y="72"/>
                      <a:pt x="2" y="72"/>
                      <a:pt x="2" y="72"/>
                    </a:cubicBezTo>
                    <a:cubicBezTo>
                      <a:pt x="3" y="72"/>
                      <a:pt x="4" y="73"/>
                      <a:pt x="5" y="73"/>
                    </a:cubicBezTo>
                    <a:cubicBezTo>
                      <a:pt x="9" y="76"/>
                      <a:pt x="12" y="81"/>
                      <a:pt x="12" y="86"/>
                    </a:cubicBezTo>
                    <a:cubicBezTo>
                      <a:pt x="12" y="89"/>
                      <a:pt x="12" y="89"/>
                      <a:pt x="12" y="89"/>
                    </a:cubicBezTo>
                    <a:cubicBezTo>
                      <a:pt x="28" y="90"/>
                      <a:pt x="28" y="90"/>
                      <a:pt x="28" y="90"/>
                    </a:cubicBezTo>
                    <a:cubicBezTo>
                      <a:pt x="28" y="88"/>
                      <a:pt x="28" y="88"/>
                      <a:pt x="28" y="88"/>
                    </a:cubicBezTo>
                    <a:cubicBezTo>
                      <a:pt x="29" y="86"/>
                      <a:pt x="30" y="84"/>
                      <a:pt x="31" y="82"/>
                    </a:cubicBezTo>
                    <a:cubicBezTo>
                      <a:pt x="35" y="76"/>
                      <a:pt x="44" y="73"/>
                      <a:pt x="51" y="76"/>
                    </a:cubicBezTo>
                    <a:cubicBezTo>
                      <a:pt x="53" y="77"/>
                      <a:pt x="53" y="77"/>
                      <a:pt x="53" y="77"/>
                    </a:cubicBezTo>
                    <a:cubicBezTo>
                      <a:pt x="73" y="48"/>
                      <a:pt x="73" y="48"/>
                      <a:pt x="73" y="48"/>
                    </a:cubicBezTo>
                    <a:cubicBezTo>
                      <a:pt x="71" y="47"/>
                      <a:pt x="71" y="47"/>
                      <a:pt x="71" y="47"/>
                    </a:cubicBezTo>
                    <a:cubicBezTo>
                      <a:pt x="66" y="41"/>
                      <a:pt x="65" y="32"/>
                      <a:pt x="70" y="26"/>
                    </a:cubicBezTo>
                    <a:cubicBezTo>
                      <a:pt x="71" y="24"/>
                      <a:pt x="72" y="23"/>
                      <a:pt x="74" y="21"/>
                    </a:cubicBezTo>
                    <a:cubicBezTo>
                      <a:pt x="76" y="20"/>
                      <a:pt x="76" y="20"/>
                      <a:pt x="76" y="20"/>
                    </a:cubicBezTo>
                    <a:cubicBezTo>
                      <a:pt x="70" y="6"/>
                      <a:pt x="70" y="6"/>
                      <a:pt x="70" y="6"/>
                    </a:cubicBezTo>
                    <a:lnTo>
                      <a:pt x="67" y="7"/>
                    </a:lnTo>
                    <a:close/>
                    <a:moveTo>
                      <a:pt x="65" y="23"/>
                    </a:moveTo>
                    <a:cubicBezTo>
                      <a:pt x="60" y="30"/>
                      <a:pt x="60" y="41"/>
                      <a:pt x="66" y="49"/>
                    </a:cubicBezTo>
                    <a:cubicBezTo>
                      <a:pt x="51" y="70"/>
                      <a:pt x="51" y="70"/>
                      <a:pt x="51" y="70"/>
                    </a:cubicBezTo>
                    <a:cubicBezTo>
                      <a:pt x="42" y="67"/>
                      <a:pt x="32" y="71"/>
                      <a:pt x="26" y="79"/>
                    </a:cubicBezTo>
                    <a:cubicBezTo>
                      <a:pt x="25" y="80"/>
                      <a:pt x="24" y="82"/>
                      <a:pt x="24" y="84"/>
                    </a:cubicBezTo>
                    <a:cubicBezTo>
                      <a:pt x="17" y="84"/>
                      <a:pt x="17" y="84"/>
                      <a:pt x="17" y="84"/>
                    </a:cubicBezTo>
                    <a:cubicBezTo>
                      <a:pt x="16" y="78"/>
                      <a:pt x="13" y="72"/>
                      <a:pt x="8" y="69"/>
                    </a:cubicBezTo>
                    <a:cubicBezTo>
                      <a:pt x="8" y="68"/>
                      <a:pt x="7" y="68"/>
                      <a:pt x="7" y="68"/>
                    </a:cubicBezTo>
                    <a:cubicBezTo>
                      <a:pt x="14" y="48"/>
                      <a:pt x="14" y="48"/>
                      <a:pt x="14" y="48"/>
                    </a:cubicBezTo>
                    <a:cubicBezTo>
                      <a:pt x="15" y="48"/>
                      <a:pt x="15" y="48"/>
                      <a:pt x="16" y="48"/>
                    </a:cubicBezTo>
                    <a:cubicBezTo>
                      <a:pt x="23" y="48"/>
                      <a:pt x="30" y="45"/>
                      <a:pt x="34" y="39"/>
                    </a:cubicBezTo>
                    <a:cubicBezTo>
                      <a:pt x="39" y="32"/>
                      <a:pt x="39" y="24"/>
                      <a:pt x="36" y="17"/>
                    </a:cubicBezTo>
                    <a:cubicBezTo>
                      <a:pt x="49" y="7"/>
                      <a:pt x="49" y="7"/>
                      <a:pt x="49" y="7"/>
                    </a:cubicBezTo>
                    <a:cubicBezTo>
                      <a:pt x="49" y="8"/>
                      <a:pt x="50" y="8"/>
                      <a:pt x="51" y="9"/>
                    </a:cubicBezTo>
                    <a:cubicBezTo>
                      <a:pt x="55" y="12"/>
                      <a:pt x="61" y="13"/>
                      <a:pt x="67" y="12"/>
                    </a:cubicBezTo>
                    <a:cubicBezTo>
                      <a:pt x="69" y="18"/>
                      <a:pt x="69" y="18"/>
                      <a:pt x="69" y="18"/>
                    </a:cubicBezTo>
                    <a:cubicBezTo>
                      <a:pt x="68" y="19"/>
                      <a:pt x="66" y="21"/>
                      <a:pt x="6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0" name="Freeform 32">
                <a:extLst>
                  <a:ext uri="{FF2B5EF4-FFF2-40B4-BE49-F238E27FC236}">
                    <a16:creationId xmlns:a16="http://schemas.microsoft.com/office/drawing/2014/main" id="{0A860DFC-C607-7D48-A215-C42CC2246052}"/>
                  </a:ext>
                </a:extLst>
              </p:cNvPr>
              <p:cNvSpPr>
                <a:spLocks noEditPoints="1"/>
              </p:cNvSpPr>
              <p:nvPr/>
            </p:nvSpPr>
            <p:spPr bwMode="auto">
              <a:xfrm>
                <a:off x="178" y="197"/>
                <a:ext cx="250" cy="244"/>
              </a:xfrm>
              <a:custGeom>
                <a:avLst/>
                <a:gdLst>
                  <a:gd name="T0" fmla="*/ 110 w 130"/>
                  <a:gd name="T1" fmla="*/ 20 h 127"/>
                  <a:gd name="T2" fmla="*/ 96 w 130"/>
                  <a:gd name="T3" fmla="*/ 18 h 127"/>
                  <a:gd name="T4" fmla="*/ 88 w 130"/>
                  <a:gd name="T5" fmla="*/ 5 h 127"/>
                  <a:gd name="T6" fmla="*/ 88 w 130"/>
                  <a:gd name="T7" fmla="*/ 3 h 127"/>
                  <a:gd name="T8" fmla="*/ 47 w 130"/>
                  <a:gd name="T9" fmla="*/ 0 h 127"/>
                  <a:gd name="T10" fmla="*/ 47 w 130"/>
                  <a:gd name="T11" fmla="*/ 3 h 127"/>
                  <a:gd name="T12" fmla="*/ 44 w 130"/>
                  <a:gd name="T13" fmla="*/ 10 h 127"/>
                  <a:gd name="T14" fmla="*/ 22 w 130"/>
                  <a:gd name="T15" fmla="*/ 14 h 127"/>
                  <a:gd name="T16" fmla="*/ 20 w 130"/>
                  <a:gd name="T17" fmla="*/ 13 h 127"/>
                  <a:gd name="T18" fmla="*/ 0 w 130"/>
                  <a:gd name="T19" fmla="*/ 42 h 127"/>
                  <a:gd name="T20" fmla="*/ 2 w 130"/>
                  <a:gd name="T21" fmla="*/ 44 h 127"/>
                  <a:gd name="T22" fmla="*/ 6 w 130"/>
                  <a:gd name="T23" fmla="*/ 65 h 127"/>
                  <a:gd name="T24" fmla="*/ 5 w 130"/>
                  <a:gd name="T25" fmla="*/ 66 h 127"/>
                  <a:gd name="T26" fmla="*/ 24 w 130"/>
                  <a:gd name="T27" fmla="*/ 109 h 127"/>
                  <a:gd name="T28" fmla="*/ 26 w 130"/>
                  <a:gd name="T29" fmla="*/ 110 h 127"/>
                  <a:gd name="T30" fmla="*/ 32 w 130"/>
                  <a:gd name="T31" fmla="*/ 112 h 127"/>
                  <a:gd name="T32" fmla="*/ 39 w 130"/>
                  <a:gd name="T33" fmla="*/ 124 h 127"/>
                  <a:gd name="T34" fmla="*/ 39 w 130"/>
                  <a:gd name="T35" fmla="*/ 126 h 127"/>
                  <a:gd name="T36" fmla="*/ 82 w 130"/>
                  <a:gd name="T37" fmla="*/ 127 h 127"/>
                  <a:gd name="T38" fmla="*/ 82 w 130"/>
                  <a:gd name="T39" fmla="*/ 125 h 127"/>
                  <a:gd name="T40" fmla="*/ 85 w 130"/>
                  <a:gd name="T41" fmla="*/ 119 h 127"/>
                  <a:gd name="T42" fmla="*/ 106 w 130"/>
                  <a:gd name="T43" fmla="*/ 114 h 127"/>
                  <a:gd name="T44" fmla="*/ 108 w 130"/>
                  <a:gd name="T45" fmla="*/ 115 h 127"/>
                  <a:gd name="T46" fmla="*/ 128 w 130"/>
                  <a:gd name="T47" fmla="*/ 86 h 127"/>
                  <a:gd name="T48" fmla="*/ 126 w 130"/>
                  <a:gd name="T49" fmla="*/ 85 h 127"/>
                  <a:gd name="T50" fmla="*/ 124 w 130"/>
                  <a:gd name="T51" fmla="*/ 64 h 127"/>
                  <a:gd name="T52" fmla="*/ 128 w 130"/>
                  <a:gd name="T53" fmla="*/ 60 h 127"/>
                  <a:gd name="T54" fmla="*/ 130 w 130"/>
                  <a:gd name="T55" fmla="*/ 59 h 127"/>
                  <a:gd name="T56" fmla="*/ 113 w 130"/>
                  <a:gd name="T57" fmla="*/ 20 h 127"/>
                  <a:gd name="T58" fmla="*/ 110 w 130"/>
                  <a:gd name="T59" fmla="*/ 20 h 127"/>
                  <a:gd name="T60" fmla="*/ 120 w 130"/>
                  <a:gd name="T61" fmla="*/ 61 h 127"/>
                  <a:gd name="T62" fmla="*/ 120 w 130"/>
                  <a:gd name="T63" fmla="*/ 87 h 127"/>
                  <a:gd name="T64" fmla="*/ 106 w 130"/>
                  <a:gd name="T65" fmla="*/ 108 h 127"/>
                  <a:gd name="T66" fmla="*/ 80 w 130"/>
                  <a:gd name="T67" fmla="*/ 116 h 127"/>
                  <a:gd name="T68" fmla="*/ 77 w 130"/>
                  <a:gd name="T69" fmla="*/ 121 h 127"/>
                  <a:gd name="T70" fmla="*/ 44 w 130"/>
                  <a:gd name="T71" fmla="*/ 121 h 127"/>
                  <a:gd name="T72" fmla="*/ 35 w 130"/>
                  <a:gd name="T73" fmla="*/ 108 h 127"/>
                  <a:gd name="T74" fmla="*/ 28 w 130"/>
                  <a:gd name="T75" fmla="*/ 105 h 127"/>
                  <a:gd name="T76" fmla="*/ 11 w 130"/>
                  <a:gd name="T77" fmla="*/ 66 h 127"/>
                  <a:gd name="T78" fmla="*/ 7 w 130"/>
                  <a:gd name="T79" fmla="*/ 41 h 127"/>
                  <a:gd name="T80" fmla="*/ 22 w 130"/>
                  <a:gd name="T81" fmla="*/ 21 h 127"/>
                  <a:gd name="T82" fmla="*/ 49 w 130"/>
                  <a:gd name="T83" fmla="*/ 13 h 127"/>
                  <a:gd name="T84" fmla="*/ 52 w 130"/>
                  <a:gd name="T85" fmla="*/ 6 h 127"/>
                  <a:gd name="T86" fmla="*/ 83 w 130"/>
                  <a:gd name="T87" fmla="*/ 8 h 127"/>
                  <a:gd name="T88" fmla="*/ 92 w 130"/>
                  <a:gd name="T89" fmla="*/ 23 h 127"/>
                  <a:gd name="T90" fmla="*/ 110 w 130"/>
                  <a:gd name="T91" fmla="*/ 26 h 127"/>
                  <a:gd name="T92" fmla="*/ 123 w 130"/>
                  <a:gd name="T93" fmla="*/ 57 h 127"/>
                  <a:gd name="T94" fmla="*/ 120 w 130"/>
                  <a:gd name="T95" fmla="*/ 6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127">
                    <a:moveTo>
                      <a:pt x="110" y="20"/>
                    </a:moveTo>
                    <a:cubicBezTo>
                      <a:pt x="105" y="22"/>
                      <a:pt x="100" y="21"/>
                      <a:pt x="96" y="18"/>
                    </a:cubicBezTo>
                    <a:cubicBezTo>
                      <a:pt x="91" y="15"/>
                      <a:pt x="89" y="11"/>
                      <a:pt x="88" y="5"/>
                    </a:cubicBezTo>
                    <a:cubicBezTo>
                      <a:pt x="88" y="3"/>
                      <a:pt x="88" y="3"/>
                      <a:pt x="88" y="3"/>
                    </a:cubicBezTo>
                    <a:cubicBezTo>
                      <a:pt x="47" y="0"/>
                      <a:pt x="47" y="0"/>
                      <a:pt x="47" y="0"/>
                    </a:cubicBezTo>
                    <a:cubicBezTo>
                      <a:pt x="47" y="3"/>
                      <a:pt x="47" y="3"/>
                      <a:pt x="47" y="3"/>
                    </a:cubicBezTo>
                    <a:cubicBezTo>
                      <a:pt x="46" y="5"/>
                      <a:pt x="45" y="8"/>
                      <a:pt x="44" y="10"/>
                    </a:cubicBezTo>
                    <a:cubicBezTo>
                      <a:pt x="39" y="16"/>
                      <a:pt x="29" y="19"/>
                      <a:pt x="22" y="14"/>
                    </a:cubicBezTo>
                    <a:cubicBezTo>
                      <a:pt x="20" y="13"/>
                      <a:pt x="20" y="13"/>
                      <a:pt x="20" y="13"/>
                    </a:cubicBezTo>
                    <a:cubicBezTo>
                      <a:pt x="0" y="42"/>
                      <a:pt x="0" y="42"/>
                      <a:pt x="0" y="42"/>
                    </a:cubicBezTo>
                    <a:cubicBezTo>
                      <a:pt x="2" y="44"/>
                      <a:pt x="2" y="44"/>
                      <a:pt x="2" y="44"/>
                    </a:cubicBezTo>
                    <a:cubicBezTo>
                      <a:pt x="8" y="49"/>
                      <a:pt x="10" y="58"/>
                      <a:pt x="6" y="65"/>
                    </a:cubicBezTo>
                    <a:cubicBezTo>
                      <a:pt x="5" y="66"/>
                      <a:pt x="5" y="66"/>
                      <a:pt x="5" y="66"/>
                    </a:cubicBezTo>
                    <a:cubicBezTo>
                      <a:pt x="24" y="109"/>
                      <a:pt x="24" y="109"/>
                      <a:pt x="24" y="109"/>
                    </a:cubicBezTo>
                    <a:cubicBezTo>
                      <a:pt x="26" y="110"/>
                      <a:pt x="26" y="110"/>
                      <a:pt x="26" y="110"/>
                    </a:cubicBezTo>
                    <a:cubicBezTo>
                      <a:pt x="28" y="110"/>
                      <a:pt x="30" y="111"/>
                      <a:pt x="32" y="112"/>
                    </a:cubicBezTo>
                    <a:cubicBezTo>
                      <a:pt x="36" y="115"/>
                      <a:pt x="38" y="119"/>
                      <a:pt x="39" y="124"/>
                    </a:cubicBezTo>
                    <a:cubicBezTo>
                      <a:pt x="39" y="126"/>
                      <a:pt x="39" y="126"/>
                      <a:pt x="39" y="126"/>
                    </a:cubicBezTo>
                    <a:cubicBezTo>
                      <a:pt x="82" y="127"/>
                      <a:pt x="82" y="127"/>
                      <a:pt x="82" y="127"/>
                    </a:cubicBezTo>
                    <a:cubicBezTo>
                      <a:pt x="82" y="125"/>
                      <a:pt x="82" y="125"/>
                      <a:pt x="82" y="125"/>
                    </a:cubicBezTo>
                    <a:cubicBezTo>
                      <a:pt x="83" y="123"/>
                      <a:pt x="84" y="121"/>
                      <a:pt x="85" y="119"/>
                    </a:cubicBezTo>
                    <a:cubicBezTo>
                      <a:pt x="89" y="113"/>
                      <a:pt x="98" y="110"/>
                      <a:pt x="106" y="114"/>
                    </a:cubicBezTo>
                    <a:cubicBezTo>
                      <a:pt x="108" y="115"/>
                      <a:pt x="108" y="115"/>
                      <a:pt x="108" y="115"/>
                    </a:cubicBezTo>
                    <a:cubicBezTo>
                      <a:pt x="128" y="86"/>
                      <a:pt x="128" y="86"/>
                      <a:pt x="128" y="86"/>
                    </a:cubicBezTo>
                    <a:cubicBezTo>
                      <a:pt x="126" y="85"/>
                      <a:pt x="126" y="85"/>
                      <a:pt x="126" y="85"/>
                    </a:cubicBezTo>
                    <a:cubicBezTo>
                      <a:pt x="121" y="79"/>
                      <a:pt x="120" y="70"/>
                      <a:pt x="124" y="64"/>
                    </a:cubicBezTo>
                    <a:cubicBezTo>
                      <a:pt x="125" y="62"/>
                      <a:pt x="127" y="61"/>
                      <a:pt x="128" y="60"/>
                    </a:cubicBezTo>
                    <a:cubicBezTo>
                      <a:pt x="130" y="59"/>
                      <a:pt x="130" y="59"/>
                      <a:pt x="130" y="59"/>
                    </a:cubicBezTo>
                    <a:cubicBezTo>
                      <a:pt x="113" y="20"/>
                      <a:pt x="113" y="20"/>
                      <a:pt x="113" y="20"/>
                    </a:cubicBezTo>
                    <a:lnTo>
                      <a:pt x="110" y="20"/>
                    </a:lnTo>
                    <a:close/>
                    <a:moveTo>
                      <a:pt x="120" y="61"/>
                    </a:moveTo>
                    <a:cubicBezTo>
                      <a:pt x="114" y="69"/>
                      <a:pt x="115" y="79"/>
                      <a:pt x="120" y="87"/>
                    </a:cubicBezTo>
                    <a:cubicBezTo>
                      <a:pt x="106" y="108"/>
                      <a:pt x="106" y="108"/>
                      <a:pt x="106" y="108"/>
                    </a:cubicBezTo>
                    <a:cubicBezTo>
                      <a:pt x="97" y="105"/>
                      <a:pt x="86" y="108"/>
                      <a:pt x="80" y="116"/>
                    </a:cubicBezTo>
                    <a:cubicBezTo>
                      <a:pt x="79" y="118"/>
                      <a:pt x="78" y="120"/>
                      <a:pt x="77" y="121"/>
                    </a:cubicBezTo>
                    <a:cubicBezTo>
                      <a:pt x="44" y="121"/>
                      <a:pt x="44" y="121"/>
                      <a:pt x="44" y="121"/>
                    </a:cubicBezTo>
                    <a:cubicBezTo>
                      <a:pt x="43" y="115"/>
                      <a:pt x="40" y="111"/>
                      <a:pt x="35" y="108"/>
                    </a:cubicBezTo>
                    <a:cubicBezTo>
                      <a:pt x="33" y="106"/>
                      <a:pt x="31" y="105"/>
                      <a:pt x="28" y="105"/>
                    </a:cubicBezTo>
                    <a:cubicBezTo>
                      <a:pt x="11" y="66"/>
                      <a:pt x="11" y="66"/>
                      <a:pt x="11" y="66"/>
                    </a:cubicBezTo>
                    <a:cubicBezTo>
                      <a:pt x="16" y="58"/>
                      <a:pt x="14" y="48"/>
                      <a:pt x="7" y="41"/>
                    </a:cubicBezTo>
                    <a:cubicBezTo>
                      <a:pt x="22" y="21"/>
                      <a:pt x="22" y="21"/>
                      <a:pt x="22" y="21"/>
                    </a:cubicBezTo>
                    <a:cubicBezTo>
                      <a:pt x="31" y="25"/>
                      <a:pt x="43" y="21"/>
                      <a:pt x="49" y="13"/>
                    </a:cubicBezTo>
                    <a:cubicBezTo>
                      <a:pt x="50" y="11"/>
                      <a:pt x="51" y="9"/>
                      <a:pt x="52" y="6"/>
                    </a:cubicBezTo>
                    <a:cubicBezTo>
                      <a:pt x="83" y="8"/>
                      <a:pt x="83" y="8"/>
                      <a:pt x="83" y="8"/>
                    </a:cubicBezTo>
                    <a:cubicBezTo>
                      <a:pt x="84" y="14"/>
                      <a:pt x="87" y="20"/>
                      <a:pt x="92" y="23"/>
                    </a:cubicBezTo>
                    <a:cubicBezTo>
                      <a:pt x="97" y="26"/>
                      <a:pt x="104" y="28"/>
                      <a:pt x="110" y="26"/>
                    </a:cubicBezTo>
                    <a:cubicBezTo>
                      <a:pt x="123" y="57"/>
                      <a:pt x="123" y="57"/>
                      <a:pt x="123" y="57"/>
                    </a:cubicBezTo>
                    <a:cubicBezTo>
                      <a:pt x="122" y="58"/>
                      <a:pt x="121" y="59"/>
                      <a:pt x="12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1" name="Freeform 33">
                <a:extLst>
                  <a:ext uri="{FF2B5EF4-FFF2-40B4-BE49-F238E27FC236}">
                    <a16:creationId xmlns:a16="http://schemas.microsoft.com/office/drawing/2014/main" id="{8D93BCE8-7903-0C4A-A586-9C15A128AEF1}"/>
                  </a:ext>
                </a:extLst>
              </p:cNvPr>
              <p:cNvSpPr>
                <a:spLocks noEditPoints="1"/>
              </p:cNvSpPr>
              <p:nvPr/>
            </p:nvSpPr>
            <p:spPr bwMode="auto">
              <a:xfrm>
                <a:off x="211" y="41"/>
                <a:ext cx="261" cy="146"/>
              </a:xfrm>
              <a:custGeom>
                <a:avLst/>
                <a:gdLst>
                  <a:gd name="T0" fmla="*/ 128 w 136"/>
                  <a:gd name="T1" fmla="*/ 19 h 76"/>
                  <a:gd name="T2" fmla="*/ 115 w 136"/>
                  <a:gd name="T3" fmla="*/ 16 h 76"/>
                  <a:gd name="T4" fmla="*/ 108 w 136"/>
                  <a:gd name="T5" fmla="*/ 5 h 76"/>
                  <a:gd name="T6" fmla="*/ 108 w 136"/>
                  <a:gd name="T7" fmla="*/ 2 h 76"/>
                  <a:gd name="T8" fmla="*/ 61 w 136"/>
                  <a:gd name="T9" fmla="*/ 0 h 76"/>
                  <a:gd name="T10" fmla="*/ 61 w 136"/>
                  <a:gd name="T11" fmla="*/ 3 h 76"/>
                  <a:gd name="T12" fmla="*/ 58 w 136"/>
                  <a:gd name="T13" fmla="*/ 10 h 76"/>
                  <a:gd name="T14" fmla="*/ 37 w 136"/>
                  <a:gd name="T15" fmla="*/ 16 h 76"/>
                  <a:gd name="T16" fmla="*/ 35 w 136"/>
                  <a:gd name="T17" fmla="*/ 15 h 76"/>
                  <a:gd name="T18" fmla="*/ 10 w 136"/>
                  <a:gd name="T19" fmla="*/ 32 h 76"/>
                  <a:gd name="T20" fmla="*/ 10 w 136"/>
                  <a:gd name="T21" fmla="*/ 34 h 76"/>
                  <a:gd name="T22" fmla="*/ 7 w 136"/>
                  <a:gd name="T23" fmla="*/ 46 h 76"/>
                  <a:gd name="T24" fmla="*/ 2 w 136"/>
                  <a:gd name="T25" fmla="*/ 51 h 76"/>
                  <a:gd name="T26" fmla="*/ 0 w 136"/>
                  <a:gd name="T27" fmla="*/ 52 h 76"/>
                  <a:gd name="T28" fmla="*/ 6 w 136"/>
                  <a:gd name="T29" fmla="*/ 66 h 76"/>
                  <a:gd name="T30" fmla="*/ 9 w 136"/>
                  <a:gd name="T31" fmla="*/ 65 h 76"/>
                  <a:gd name="T32" fmla="*/ 23 w 136"/>
                  <a:gd name="T33" fmla="*/ 67 h 76"/>
                  <a:gd name="T34" fmla="*/ 26 w 136"/>
                  <a:gd name="T35" fmla="*/ 71 h 76"/>
                  <a:gd name="T36" fmla="*/ 27 w 136"/>
                  <a:gd name="T37" fmla="*/ 72 h 76"/>
                  <a:gd name="T38" fmla="*/ 75 w 136"/>
                  <a:gd name="T39" fmla="*/ 75 h 76"/>
                  <a:gd name="T40" fmla="*/ 76 w 136"/>
                  <a:gd name="T41" fmla="*/ 74 h 76"/>
                  <a:gd name="T42" fmla="*/ 97 w 136"/>
                  <a:gd name="T43" fmla="*/ 72 h 76"/>
                  <a:gd name="T44" fmla="*/ 100 w 136"/>
                  <a:gd name="T45" fmla="*/ 74 h 76"/>
                  <a:gd name="T46" fmla="*/ 101 w 136"/>
                  <a:gd name="T47" fmla="*/ 76 h 76"/>
                  <a:gd name="T48" fmla="*/ 128 w 136"/>
                  <a:gd name="T49" fmla="*/ 56 h 76"/>
                  <a:gd name="T50" fmla="*/ 127 w 136"/>
                  <a:gd name="T51" fmla="*/ 54 h 76"/>
                  <a:gd name="T52" fmla="*/ 128 w 136"/>
                  <a:gd name="T53" fmla="*/ 37 h 76"/>
                  <a:gd name="T54" fmla="*/ 134 w 136"/>
                  <a:gd name="T55" fmla="*/ 32 h 76"/>
                  <a:gd name="T56" fmla="*/ 136 w 136"/>
                  <a:gd name="T57" fmla="*/ 31 h 76"/>
                  <a:gd name="T58" fmla="*/ 131 w 136"/>
                  <a:gd name="T59" fmla="*/ 18 h 76"/>
                  <a:gd name="T60" fmla="*/ 128 w 136"/>
                  <a:gd name="T61" fmla="*/ 19 h 76"/>
                  <a:gd name="T62" fmla="*/ 124 w 136"/>
                  <a:gd name="T63" fmla="*/ 34 h 76"/>
                  <a:gd name="T64" fmla="*/ 121 w 136"/>
                  <a:gd name="T65" fmla="*/ 55 h 76"/>
                  <a:gd name="T66" fmla="*/ 102 w 136"/>
                  <a:gd name="T67" fmla="*/ 68 h 76"/>
                  <a:gd name="T68" fmla="*/ 101 w 136"/>
                  <a:gd name="T69" fmla="*/ 67 h 76"/>
                  <a:gd name="T70" fmla="*/ 73 w 136"/>
                  <a:gd name="T71" fmla="*/ 69 h 76"/>
                  <a:gd name="T72" fmla="*/ 30 w 136"/>
                  <a:gd name="T73" fmla="*/ 67 h 76"/>
                  <a:gd name="T74" fmla="*/ 26 w 136"/>
                  <a:gd name="T75" fmla="*/ 63 h 76"/>
                  <a:gd name="T76" fmla="*/ 9 w 136"/>
                  <a:gd name="T77" fmla="*/ 59 h 76"/>
                  <a:gd name="T78" fmla="*/ 7 w 136"/>
                  <a:gd name="T79" fmla="*/ 54 h 76"/>
                  <a:gd name="T80" fmla="*/ 12 w 136"/>
                  <a:gd name="T81" fmla="*/ 49 h 76"/>
                  <a:gd name="T82" fmla="*/ 15 w 136"/>
                  <a:gd name="T83" fmla="*/ 35 h 76"/>
                  <a:gd name="T84" fmla="*/ 36 w 136"/>
                  <a:gd name="T85" fmla="*/ 21 h 76"/>
                  <a:gd name="T86" fmla="*/ 63 w 136"/>
                  <a:gd name="T87" fmla="*/ 14 h 76"/>
                  <a:gd name="T88" fmla="*/ 66 w 136"/>
                  <a:gd name="T89" fmla="*/ 6 h 76"/>
                  <a:gd name="T90" fmla="*/ 103 w 136"/>
                  <a:gd name="T91" fmla="*/ 8 h 76"/>
                  <a:gd name="T92" fmla="*/ 112 w 136"/>
                  <a:gd name="T93" fmla="*/ 21 h 76"/>
                  <a:gd name="T94" fmla="*/ 125 w 136"/>
                  <a:gd name="T95" fmla="*/ 25 h 76"/>
                  <a:gd name="T96" fmla="*/ 127 w 136"/>
                  <a:gd name="T97" fmla="*/ 24 h 76"/>
                  <a:gd name="T98" fmla="*/ 129 w 136"/>
                  <a:gd name="T99" fmla="*/ 29 h 76"/>
                  <a:gd name="T100" fmla="*/ 124 w 136"/>
                  <a:gd name="T101" fmla="*/ 3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6" h="76">
                    <a:moveTo>
                      <a:pt x="128" y="19"/>
                    </a:moveTo>
                    <a:cubicBezTo>
                      <a:pt x="124" y="20"/>
                      <a:pt x="119" y="19"/>
                      <a:pt x="115" y="16"/>
                    </a:cubicBezTo>
                    <a:cubicBezTo>
                      <a:pt x="111" y="13"/>
                      <a:pt x="109" y="9"/>
                      <a:pt x="108" y="5"/>
                    </a:cubicBezTo>
                    <a:cubicBezTo>
                      <a:pt x="108" y="2"/>
                      <a:pt x="108" y="2"/>
                      <a:pt x="108" y="2"/>
                    </a:cubicBezTo>
                    <a:cubicBezTo>
                      <a:pt x="61" y="0"/>
                      <a:pt x="61" y="0"/>
                      <a:pt x="61" y="0"/>
                    </a:cubicBezTo>
                    <a:cubicBezTo>
                      <a:pt x="61" y="3"/>
                      <a:pt x="61" y="3"/>
                      <a:pt x="61" y="3"/>
                    </a:cubicBezTo>
                    <a:cubicBezTo>
                      <a:pt x="61" y="6"/>
                      <a:pt x="60" y="8"/>
                      <a:pt x="58" y="10"/>
                    </a:cubicBezTo>
                    <a:cubicBezTo>
                      <a:pt x="54" y="17"/>
                      <a:pt x="44" y="19"/>
                      <a:pt x="37" y="16"/>
                    </a:cubicBezTo>
                    <a:cubicBezTo>
                      <a:pt x="35" y="15"/>
                      <a:pt x="35" y="15"/>
                      <a:pt x="35" y="15"/>
                    </a:cubicBezTo>
                    <a:cubicBezTo>
                      <a:pt x="10" y="32"/>
                      <a:pt x="10" y="32"/>
                      <a:pt x="10" y="32"/>
                    </a:cubicBezTo>
                    <a:cubicBezTo>
                      <a:pt x="10" y="34"/>
                      <a:pt x="10" y="34"/>
                      <a:pt x="10" y="34"/>
                    </a:cubicBezTo>
                    <a:cubicBezTo>
                      <a:pt x="10" y="38"/>
                      <a:pt x="9" y="43"/>
                      <a:pt x="7" y="46"/>
                    </a:cubicBezTo>
                    <a:cubicBezTo>
                      <a:pt x="6" y="48"/>
                      <a:pt x="4" y="49"/>
                      <a:pt x="2" y="51"/>
                    </a:cubicBezTo>
                    <a:cubicBezTo>
                      <a:pt x="0" y="52"/>
                      <a:pt x="0" y="52"/>
                      <a:pt x="0" y="52"/>
                    </a:cubicBezTo>
                    <a:cubicBezTo>
                      <a:pt x="6" y="66"/>
                      <a:pt x="6" y="66"/>
                      <a:pt x="6" y="66"/>
                    </a:cubicBezTo>
                    <a:cubicBezTo>
                      <a:pt x="9" y="65"/>
                      <a:pt x="9" y="65"/>
                      <a:pt x="9" y="65"/>
                    </a:cubicBezTo>
                    <a:cubicBezTo>
                      <a:pt x="13" y="64"/>
                      <a:pt x="19" y="65"/>
                      <a:pt x="23" y="67"/>
                    </a:cubicBezTo>
                    <a:cubicBezTo>
                      <a:pt x="24" y="68"/>
                      <a:pt x="25" y="69"/>
                      <a:pt x="26" y="71"/>
                    </a:cubicBezTo>
                    <a:cubicBezTo>
                      <a:pt x="27" y="72"/>
                      <a:pt x="27" y="72"/>
                      <a:pt x="27" y="72"/>
                    </a:cubicBezTo>
                    <a:cubicBezTo>
                      <a:pt x="75" y="75"/>
                      <a:pt x="75" y="75"/>
                      <a:pt x="75" y="75"/>
                    </a:cubicBezTo>
                    <a:cubicBezTo>
                      <a:pt x="76" y="74"/>
                      <a:pt x="76" y="74"/>
                      <a:pt x="76" y="74"/>
                    </a:cubicBezTo>
                    <a:cubicBezTo>
                      <a:pt x="82" y="68"/>
                      <a:pt x="91" y="68"/>
                      <a:pt x="97" y="72"/>
                    </a:cubicBezTo>
                    <a:cubicBezTo>
                      <a:pt x="98" y="73"/>
                      <a:pt x="99" y="73"/>
                      <a:pt x="100" y="74"/>
                    </a:cubicBezTo>
                    <a:cubicBezTo>
                      <a:pt x="101" y="76"/>
                      <a:pt x="101" y="76"/>
                      <a:pt x="101" y="76"/>
                    </a:cubicBezTo>
                    <a:cubicBezTo>
                      <a:pt x="128" y="56"/>
                      <a:pt x="128" y="56"/>
                      <a:pt x="128" y="56"/>
                    </a:cubicBezTo>
                    <a:cubicBezTo>
                      <a:pt x="127" y="54"/>
                      <a:pt x="127" y="54"/>
                      <a:pt x="127" y="54"/>
                    </a:cubicBezTo>
                    <a:cubicBezTo>
                      <a:pt x="124" y="49"/>
                      <a:pt x="125" y="42"/>
                      <a:pt x="128" y="37"/>
                    </a:cubicBezTo>
                    <a:cubicBezTo>
                      <a:pt x="130" y="35"/>
                      <a:pt x="131" y="33"/>
                      <a:pt x="134" y="32"/>
                    </a:cubicBezTo>
                    <a:cubicBezTo>
                      <a:pt x="136" y="31"/>
                      <a:pt x="136" y="31"/>
                      <a:pt x="136" y="31"/>
                    </a:cubicBezTo>
                    <a:cubicBezTo>
                      <a:pt x="131" y="18"/>
                      <a:pt x="131" y="18"/>
                      <a:pt x="131" y="18"/>
                    </a:cubicBezTo>
                    <a:lnTo>
                      <a:pt x="128" y="19"/>
                    </a:lnTo>
                    <a:close/>
                    <a:moveTo>
                      <a:pt x="124" y="34"/>
                    </a:moveTo>
                    <a:cubicBezTo>
                      <a:pt x="119" y="40"/>
                      <a:pt x="119" y="48"/>
                      <a:pt x="121" y="55"/>
                    </a:cubicBezTo>
                    <a:cubicBezTo>
                      <a:pt x="102" y="68"/>
                      <a:pt x="102" y="68"/>
                      <a:pt x="102" y="68"/>
                    </a:cubicBezTo>
                    <a:cubicBezTo>
                      <a:pt x="101" y="68"/>
                      <a:pt x="101" y="68"/>
                      <a:pt x="101" y="67"/>
                    </a:cubicBezTo>
                    <a:cubicBezTo>
                      <a:pt x="92" y="62"/>
                      <a:pt x="81" y="63"/>
                      <a:pt x="73" y="69"/>
                    </a:cubicBezTo>
                    <a:cubicBezTo>
                      <a:pt x="30" y="67"/>
                      <a:pt x="30" y="67"/>
                      <a:pt x="30" y="67"/>
                    </a:cubicBezTo>
                    <a:cubicBezTo>
                      <a:pt x="29" y="65"/>
                      <a:pt x="27" y="64"/>
                      <a:pt x="26" y="63"/>
                    </a:cubicBezTo>
                    <a:cubicBezTo>
                      <a:pt x="21" y="60"/>
                      <a:pt x="15" y="58"/>
                      <a:pt x="9" y="59"/>
                    </a:cubicBezTo>
                    <a:cubicBezTo>
                      <a:pt x="7" y="54"/>
                      <a:pt x="7" y="54"/>
                      <a:pt x="7" y="54"/>
                    </a:cubicBezTo>
                    <a:cubicBezTo>
                      <a:pt x="9" y="53"/>
                      <a:pt x="10" y="51"/>
                      <a:pt x="12" y="49"/>
                    </a:cubicBezTo>
                    <a:cubicBezTo>
                      <a:pt x="14" y="45"/>
                      <a:pt x="16" y="40"/>
                      <a:pt x="15" y="35"/>
                    </a:cubicBezTo>
                    <a:cubicBezTo>
                      <a:pt x="36" y="21"/>
                      <a:pt x="36" y="21"/>
                      <a:pt x="36" y="21"/>
                    </a:cubicBezTo>
                    <a:cubicBezTo>
                      <a:pt x="45" y="25"/>
                      <a:pt x="57" y="22"/>
                      <a:pt x="63" y="14"/>
                    </a:cubicBezTo>
                    <a:cubicBezTo>
                      <a:pt x="65" y="11"/>
                      <a:pt x="66" y="9"/>
                      <a:pt x="66" y="6"/>
                    </a:cubicBezTo>
                    <a:cubicBezTo>
                      <a:pt x="103" y="8"/>
                      <a:pt x="103" y="8"/>
                      <a:pt x="103" y="8"/>
                    </a:cubicBezTo>
                    <a:cubicBezTo>
                      <a:pt x="104" y="13"/>
                      <a:pt x="108" y="18"/>
                      <a:pt x="112" y="21"/>
                    </a:cubicBezTo>
                    <a:cubicBezTo>
                      <a:pt x="116" y="23"/>
                      <a:pt x="120" y="25"/>
                      <a:pt x="125" y="25"/>
                    </a:cubicBezTo>
                    <a:cubicBezTo>
                      <a:pt x="125" y="25"/>
                      <a:pt x="126" y="25"/>
                      <a:pt x="127" y="24"/>
                    </a:cubicBezTo>
                    <a:cubicBezTo>
                      <a:pt x="129" y="29"/>
                      <a:pt x="129" y="29"/>
                      <a:pt x="129" y="29"/>
                    </a:cubicBezTo>
                    <a:cubicBezTo>
                      <a:pt x="127" y="30"/>
                      <a:pt x="125" y="32"/>
                      <a:pt x="12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2" name="Freeform 34">
                <a:extLst>
                  <a:ext uri="{FF2B5EF4-FFF2-40B4-BE49-F238E27FC236}">
                    <a16:creationId xmlns:a16="http://schemas.microsoft.com/office/drawing/2014/main" id="{235AF0EA-CFC3-4748-8834-7E7A817156C9}"/>
                  </a:ext>
                </a:extLst>
              </p:cNvPr>
              <p:cNvSpPr>
                <a:spLocks/>
              </p:cNvSpPr>
              <p:nvPr/>
            </p:nvSpPr>
            <p:spPr bwMode="auto">
              <a:xfrm>
                <a:off x="144" y="534"/>
                <a:ext cx="33" cy="13"/>
              </a:xfrm>
              <a:custGeom>
                <a:avLst/>
                <a:gdLst>
                  <a:gd name="T0" fmla="*/ 0 w 33"/>
                  <a:gd name="T1" fmla="*/ 0 h 13"/>
                  <a:gd name="T2" fmla="*/ 2 w 33"/>
                  <a:gd name="T3" fmla="*/ 11 h 13"/>
                  <a:gd name="T4" fmla="*/ 25 w 33"/>
                  <a:gd name="T5" fmla="*/ 13 h 13"/>
                  <a:gd name="T6" fmla="*/ 29 w 33"/>
                  <a:gd name="T7" fmla="*/ 11 h 13"/>
                  <a:gd name="T8" fmla="*/ 33 w 33"/>
                  <a:gd name="T9" fmla="*/ 1 h 13"/>
                  <a:gd name="T10" fmla="*/ 6 w 33"/>
                  <a:gd name="T11" fmla="*/ 0 h 13"/>
                  <a:gd name="T12" fmla="*/ 0 w 33"/>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33" h="13">
                    <a:moveTo>
                      <a:pt x="0" y="0"/>
                    </a:moveTo>
                    <a:lnTo>
                      <a:pt x="2" y="11"/>
                    </a:lnTo>
                    <a:lnTo>
                      <a:pt x="25" y="13"/>
                    </a:lnTo>
                    <a:lnTo>
                      <a:pt x="29" y="11"/>
                    </a:lnTo>
                    <a:lnTo>
                      <a:pt x="33" y="1"/>
                    </a:lnTo>
                    <a:lnTo>
                      <a:pt x="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3" name="Freeform 35">
                <a:extLst>
                  <a:ext uri="{FF2B5EF4-FFF2-40B4-BE49-F238E27FC236}">
                    <a16:creationId xmlns:a16="http://schemas.microsoft.com/office/drawing/2014/main" id="{269D5331-B118-1543-87D4-153C5E80E07A}"/>
                  </a:ext>
                </a:extLst>
              </p:cNvPr>
              <p:cNvSpPr>
                <a:spLocks noEditPoints="1"/>
              </p:cNvSpPr>
              <p:nvPr/>
            </p:nvSpPr>
            <p:spPr bwMode="auto">
              <a:xfrm>
                <a:off x="592" y="232"/>
                <a:ext cx="156" cy="250"/>
              </a:xfrm>
              <a:custGeom>
                <a:avLst/>
                <a:gdLst>
                  <a:gd name="T0" fmla="*/ 60 w 81"/>
                  <a:gd name="T1" fmla="*/ 11 h 130"/>
                  <a:gd name="T2" fmla="*/ 47 w 81"/>
                  <a:gd name="T3" fmla="*/ 9 h 130"/>
                  <a:gd name="T4" fmla="*/ 41 w 81"/>
                  <a:gd name="T5" fmla="*/ 2 h 130"/>
                  <a:gd name="T6" fmla="*/ 40 w 81"/>
                  <a:gd name="T7" fmla="*/ 0 h 130"/>
                  <a:gd name="T8" fmla="*/ 27 w 81"/>
                  <a:gd name="T9" fmla="*/ 0 h 130"/>
                  <a:gd name="T10" fmla="*/ 26 w 81"/>
                  <a:gd name="T11" fmla="*/ 2 h 130"/>
                  <a:gd name="T12" fmla="*/ 25 w 81"/>
                  <a:gd name="T13" fmla="*/ 4 h 130"/>
                  <a:gd name="T14" fmla="*/ 10 w 81"/>
                  <a:gd name="T15" fmla="*/ 11 h 130"/>
                  <a:gd name="T16" fmla="*/ 7 w 81"/>
                  <a:gd name="T17" fmla="*/ 11 h 130"/>
                  <a:gd name="T18" fmla="*/ 0 w 81"/>
                  <a:gd name="T19" fmla="*/ 45 h 130"/>
                  <a:gd name="T20" fmla="*/ 2 w 81"/>
                  <a:gd name="T21" fmla="*/ 46 h 130"/>
                  <a:gd name="T22" fmla="*/ 6 w 81"/>
                  <a:gd name="T23" fmla="*/ 48 h 130"/>
                  <a:gd name="T24" fmla="*/ 12 w 81"/>
                  <a:gd name="T25" fmla="*/ 69 h 130"/>
                  <a:gd name="T26" fmla="*/ 11 w 81"/>
                  <a:gd name="T27" fmla="*/ 70 h 130"/>
                  <a:gd name="T28" fmla="*/ 31 w 81"/>
                  <a:gd name="T29" fmla="*/ 114 h 130"/>
                  <a:gd name="T30" fmla="*/ 32 w 81"/>
                  <a:gd name="T31" fmla="*/ 114 h 130"/>
                  <a:gd name="T32" fmla="*/ 38 w 81"/>
                  <a:gd name="T33" fmla="*/ 116 h 130"/>
                  <a:gd name="T34" fmla="*/ 45 w 81"/>
                  <a:gd name="T35" fmla="*/ 127 h 130"/>
                  <a:gd name="T36" fmla="*/ 45 w 81"/>
                  <a:gd name="T37" fmla="*/ 130 h 130"/>
                  <a:gd name="T38" fmla="*/ 57 w 81"/>
                  <a:gd name="T39" fmla="*/ 130 h 130"/>
                  <a:gd name="T40" fmla="*/ 57 w 81"/>
                  <a:gd name="T41" fmla="*/ 128 h 130"/>
                  <a:gd name="T42" fmla="*/ 60 w 81"/>
                  <a:gd name="T43" fmla="*/ 122 h 130"/>
                  <a:gd name="T44" fmla="*/ 68 w 81"/>
                  <a:gd name="T45" fmla="*/ 116 h 130"/>
                  <a:gd name="T46" fmla="*/ 70 w 81"/>
                  <a:gd name="T47" fmla="*/ 115 h 130"/>
                  <a:gd name="T48" fmla="*/ 77 w 81"/>
                  <a:gd name="T49" fmla="*/ 82 h 130"/>
                  <a:gd name="T50" fmla="*/ 76 w 81"/>
                  <a:gd name="T51" fmla="*/ 81 h 130"/>
                  <a:gd name="T52" fmla="*/ 73 w 81"/>
                  <a:gd name="T53" fmla="*/ 59 h 130"/>
                  <a:gd name="T54" fmla="*/ 78 w 81"/>
                  <a:gd name="T55" fmla="*/ 53 h 130"/>
                  <a:gd name="T56" fmla="*/ 81 w 81"/>
                  <a:gd name="T57" fmla="*/ 52 h 130"/>
                  <a:gd name="T58" fmla="*/ 63 w 81"/>
                  <a:gd name="T59" fmla="*/ 10 h 130"/>
                  <a:gd name="T60" fmla="*/ 60 w 81"/>
                  <a:gd name="T61" fmla="*/ 11 h 130"/>
                  <a:gd name="T62" fmla="*/ 68 w 81"/>
                  <a:gd name="T63" fmla="*/ 55 h 130"/>
                  <a:gd name="T64" fmla="*/ 71 w 81"/>
                  <a:gd name="T65" fmla="*/ 84 h 130"/>
                  <a:gd name="T66" fmla="*/ 65 w 81"/>
                  <a:gd name="T67" fmla="*/ 111 h 130"/>
                  <a:gd name="T68" fmla="*/ 55 w 81"/>
                  <a:gd name="T69" fmla="*/ 119 h 130"/>
                  <a:gd name="T70" fmla="*/ 52 w 81"/>
                  <a:gd name="T71" fmla="*/ 124 h 130"/>
                  <a:gd name="T72" fmla="*/ 50 w 81"/>
                  <a:gd name="T73" fmla="*/ 124 h 130"/>
                  <a:gd name="T74" fmla="*/ 41 w 81"/>
                  <a:gd name="T75" fmla="*/ 112 h 130"/>
                  <a:gd name="T76" fmla="*/ 35 w 81"/>
                  <a:gd name="T77" fmla="*/ 109 h 130"/>
                  <a:gd name="T78" fmla="*/ 17 w 81"/>
                  <a:gd name="T79" fmla="*/ 70 h 130"/>
                  <a:gd name="T80" fmla="*/ 10 w 81"/>
                  <a:gd name="T81" fmla="*/ 43 h 130"/>
                  <a:gd name="T82" fmla="*/ 7 w 81"/>
                  <a:gd name="T83" fmla="*/ 41 h 130"/>
                  <a:gd name="T84" fmla="*/ 12 w 81"/>
                  <a:gd name="T85" fmla="*/ 17 h 130"/>
                  <a:gd name="T86" fmla="*/ 29 w 81"/>
                  <a:gd name="T87" fmla="*/ 7 h 130"/>
                  <a:gd name="T88" fmla="*/ 30 w 81"/>
                  <a:gd name="T89" fmla="*/ 6 h 130"/>
                  <a:gd name="T90" fmla="*/ 37 w 81"/>
                  <a:gd name="T91" fmla="*/ 6 h 130"/>
                  <a:gd name="T92" fmla="*/ 44 w 81"/>
                  <a:gd name="T93" fmla="*/ 13 h 130"/>
                  <a:gd name="T94" fmla="*/ 59 w 81"/>
                  <a:gd name="T95" fmla="*/ 17 h 130"/>
                  <a:gd name="T96" fmla="*/ 74 w 81"/>
                  <a:gd name="T97" fmla="*/ 50 h 130"/>
                  <a:gd name="T98" fmla="*/ 68 w 81"/>
                  <a:gd name="T99" fmla="*/ 5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 h="130">
                    <a:moveTo>
                      <a:pt x="60" y="11"/>
                    </a:moveTo>
                    <a:cubicBezTo>
                      <a:pt x="56" y="12"/>
                      <a:pt x="51" y="11"/>
                      <a:pt x="47" y="9"/>
                    </a:cubicBezTo>
                    <a:cubicBezTo>
                      <a:pt x="44" y="7"/>
                      <a:pt x="42" y="5"/>
                      <a:pt x="41" y="2"/>
                    </a:cubicBezTo>
                    <a:cubicBezTo>
                      <a:pt x="40" y="0"/>
                      <a:pt x="40" y="0"/>
                      <a:pt x="40" y="0"/>
                    </a:cubicBezTo>
                    <a:cubicBezTo>
                      <a:pt x="27" y="0"/>
                      <a:pt x="27" y="0"/>
                      <a:pt x="27" y="0"/>
                    </a:cubicBezTo>
                    <a:cubicBezTo>
                      <a:pt x="26" y="2"/>
                      <a:pt x="26" y="2"/>
                      <a:pt x="26" y="2"/>
                    </a:cubicBezTo>
                    <a:cubicBezTo>
                      <a:pt x="26" y="2"/>
                      <a:pt x="25" y="3"/>
                      <a:pt x="25" y="4"/>
                    </a:cubicBezTo>
                    <a:cubicBezTo>
                      <a:pt x="21" y="9"/>
                      <a:pt x="16" y="11"/>
                      <a:pt x="10" y="11"/>
                    </a:cubicBezTo>
                    <a:cubicBezTo>
                      <a:pt x="7" y="11"/>
                      <a:pt x="7" y="11"/>
                      <a:pt x="7" y="11"/>
                    </a:cubicBezTo>
                    <a:cubicBezTo>
                      <a:pt x="0" y="45"/>
                      <a:pt x="0" y="45"/>
                      <a:pt x="0" y="45"/>
                    </a:cubicBezTo>
                    <a:cubicBezTo>
                      <a:pt x="2" y="46"/>
                      <a:pt x="2" y="46"/>
                      <a:pt x="2" y="46"/>
                    </a:cubicBezTo>
                    <a:cubicBezTo>
                      <a:pt x="4" y="46"/>
                      <a:pt x="5" y="47"/>
                      <a:pt x="6" y="48"/>
                    </a:cubicBezTo>
                    <a:cubicBezTo>
                      <a:pt x="13" y="52"/>
                      <a:pt x="16" y="61"/>
                      <a:pt x="12" y="69"/>
                    </a:cubicBezTo>
                    <a:cubicBezTo>
                      <a:pt x="11" y="70"/>
                      <a:pt x="11" y="70"/>
                      <a:pt x="11" y="70"/>
                    </a:cubicBezTo>
                    <a:cubicBezTo>
                      <a:pt x="31" y="114"/>
                      <a:pt x="31" y="114"/>
                      <a:pt x="31" y="114"/>
                    </a:cubicBezTo>
                    <a:cubicBezTo>
                      <a:pt x="32" y="114"/>
                      <a:pt x="32" y="114"/>
                      <a:pt x="32" y="114"/>
                    </a:cubicBezTo>
                    <a:cubicBezTo>
                      <a:pt x="34" y="114"/>
                      <a:pt x="36" y="115"/>
                      <a:pt x="38" y="116"/>
                    </a:cubicBezTo>
                    <a:cubicBezTo>
                      <a:pt x="42" y="119"/>
                      <a:pt x="44" y="123"/>
                      <a:pt x="45" y="127"/>
                    </a:cubicBezTo>
                    <a:cubicBezTo>
                      <a:pt x="45" y="130"/>
                      <a:pt x="45" y="130"/>
                      <a:pt x="45" y="130"/>
                    </a:cubicBezTo>
                    <a:cubicBezTo>
                      <a:pt x="57" y="130"/>
                      <a:pt x="57" y="130"/>
                      <a:pt x="57" y="130"/>
                    </a:cubicBezTo>
                    <a:cubicBezTo>
                      <a:pt x="57" y="128"/>
                      <a:pt x="57" y="128"/>
                      <a:pt x="57" y="128"/>
                    </a:cubicBezTo>
                    <a:cubicBezTo>
                      <a:pt x="58" y="126"/>
                      <a:pt x="58" y="124"/>
                      <a:pt x="60" y="122"/>
                    </a:cubicBezTo>
                    <a:cubicBezTo>
                      <a:pt x="62" y="119"/>
                      <a:pt x="65" y="117"/>
                      <a:pt x="68" y="116"/>
                    </a:cubicBezTo>
                    <a:cubicBezTo>
                      <a:pt x="70" y="115"/>
                      <a:pt x="70" y="115"/>
                      <a:pt x="70" y="115"/>
                    </a:cubicBezTo>
                    <a:cubicBezTo>
                      <a:pt x="77" y="82"/>
                      <a:pt x="77" y="82"/>
                      <a:pt x="77" y="82"/>
                    </a:cubicBezTo>
                    <a:cubicBezTo>
                      <a:pt x="76" y="81"/>
                      <a:pt x="76" y="81"/>
                      <a:pt x="76" y="81"/>
                    </a:cubicBezTo>
                    <a:cubicBezTo>
                      <a:pt x="69" y="75"/>
                      <a:pt x="68" y="66"/>
                      <a:pt x="73" y="59"/>
                    </a:cubicBezTo>
                    <a:cubicBezTo>
                      <a:pt x="74" y="56"/>
                      <a:pt x="76" y="55"/>
                      <a:pt x="78" y="53"/>
                    </a:cubicBezTo>
                    <a:cubicBezTo>
                      <a:pt x="81" y="52"/>
                      <a:pt x="81" y="52"/>
                      <a:pt x="81" y="52"/>
                    </a:cubicBezTo>
                    <a:cubicBezTo>
                      <a:pt x="63" y="10"/>
                      <a:pt x="63" y="10"/>
                      <a:pt x="63" y="10"/>
                    </a:cubicBezTo>
                    <a:lnTo>
                      <a:pt x="60" y="11"/>
                    </a:lnTo>
                    <a:close/>
                    <a:moveTo>
                      <a:pt x="68" y="55"/>
                    </a:moveTo>
                    <a:cubicBezTo>
                      <a:pt x="62" y="64"/>
                      <a:pt x="63" y="76"/>
                      <a:pt x="71" y="84"/>
                    </a:cubicBezTo>
                    <a:cubicBezTo>
                      <a:pt x="65" y="111"/>
                      <a:pt x="65" y="111"/>
                      <a:pt x="65" y="111"/>
                    </a:cubicBezTo>
                    <a:cubicBezTo>
                      <a:pt x="61" y="112"/>
                      <a:pt x="58" y="115"/>
                      <a:pt x="55" y="119"/>
                    </a:cubicBezTo>
                    <a:cubicBezTo>
                      <a:pt x="54" y="121"/>
                      <a:pt x="53" y="122"/>
                      <a:pt x="52" y="124"/>
                    </a:cubicBezTo>
                    <a:cubicBezTo>
                      <a:pt x="50" y="124"/>
                      <a:pt x="50" y="124"/>
                      <a:pt x="50" y="124"/>
                    </a:cubicBezTo>
                    <a:cubicBezTo>
                      <a:pt x="49" y="119"/>
                      <a:pt x="46" y="115"/>
                      <a:pt x="41" y="112"/>
                    </a:cubicBezTo>
                    <a:cubicBezTo>
                      <a:pt x="39" y="110"/>
                      <a:pt x="37" y="109"/>
                      <a:pt x="35" y="109"/>
                    </a:cubicBezTo>
                    <a:cubicBezTo>
                      <a:pt x="17" y="70"/>
                      <a:pt x="17" y="70"/>
                      <a:pt x="17" y="70"/>
                    </a:cubicBezTo>
                    <a:cubicBezTo>
                      <a:pt x="22" y="60"/>
                      <a:pt x="18" y="49"/>
                      <a:pt x="10" y="43"/>
                    </a:cubicBezTo>
                    <a:cubicBezTo>
                      <a:pt x="9" y="42"/>
                      <a:pt x="8" y="42"/>
                      <a:pt x="7" y="41"/>
                    </a:cubicBezTo>
                    <a:cubicBezTo>
                      <a:pt x="12" y="17"/>
                      <a:pt x="12" y="17"/>
                      <a:pt x="12" y="17"/>
                    </a:cubicBezTo>
                    <a:cubicBezTo>
                      <a:pt x="19" y="16"/>
                      <a:pt x="25" y="13"/>
                      <a:pt x="29" y="7"/>
                    </a:cubicBezTo>
                    <a:cubicBezTo>
                      <a:pt x="30" y="7"/>
                      <a:pt x="30" y="6"/>
                      <a:pt x="30" y="6"/>
                    </a:cubicBezTo>
                    <a:cubicBezTo>
                      <a:pt x="37" y="6"/>
                      <a:pt x="37" y="6"/>
                      <a:pt x="37" y="6"/>
                    </a:cubicBezTo>
                    <a:cubicBezTo>
                      <a:pt x="38" y="9"/>
                      <a:pt x="41" y="11"/>
                      <a:pt x="44" y="13"/>
                    </a:cubicBezTo>
                    <a:cubicBezTo>
                      <a:pt x="48" y="16"/>
                      <a:pt x="54" y="18"/>
                      <a:pt x="59" y="17"/>
                    </a:cubicBezTo>
                    <a:cubicBezTo>
                      <a:pt x="74" y="50"/>
                      <a:pt x="74" y="50"/>
                      <a:pt x="74" y="50"/>
                    </a:cubicBezTo>
                    <a:cubicBezTo>
                      <a:pt x="71" y="51"/>
                      <a:pt x="69" y="53"/>
                      <a:pt x="68"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4" name="Freeform 36">
                <a:extLst>
                  <a:ext uri="{FF2B5EF4-FFF2-40B4-BE49-F238E27FC236}">
                    <a16:creationId xmlns:a16="http://schemas.microsoft.com/office/drawing/2014/main" id="{6E179E32-81F3-654C-8E69-A3CB94788D35}"/>
                  </a:ext>
                </a:extLst>
              </p:cNvPr>
              <p:cNvSpPr>
                <a:spLocks/>
              </p:cNvSpPr>
              <p:nvPr/>
            </p:nvSpPr>
            <p:spPr bwMode="auto">
              <a:xfrm>
                <a:off x="726" y="389"/>
                <a:ext cx="27" cy="64"/>
              </a:xfrm>
              <a:custGeom>
                <a:avLst/>
                <a:gdLst>
                  <a:gd name="T0" fmla="*/ 10 w 14"/>
                  <a:gd name="T1" fmla="*/ 1 h 33"/>
                  <a:gd name="T2" fmla="*/ 7 w 14"/>
                  <a:gd name="T3" fmla="*/ 0 h 33"/>
                  <a:gd name="T4" fmla="*/ 0 w 14"/>
                  <a:gd name="T5" fmla="*/ 33 h 33"/>
                  <a:gd name="T6" fmla="*/ 4 w 14"/>
                  <a:gd name="T7" fmla="*/ 33 h 33"/>
                  <a:gd name="T8" fmla="*/ 5 w 14"/>
                  <a:gd name="T9" fmla="*/ 33 h 33"/>
                  <a:gd name="T10" fmla="*/ 8 w 14"/>
                  <a:gd name="T11" fmla="*/ 33 h 33"/>
                  <a:gd name="T12" fmla="*/ 14 w 14"/>
                  <a:gd name="T13" fmla="*/ 5 h 33"/>
                  <a:gd name="T14" fmla="*/ 14 w 14"/>
                  <a:gd name="T15" fmla="*/ 2 h 33"/>
                  <a:gd name="T16" fmla="*/ 11 w 14"/>
                  <a:gd name="T17" fmla="*/ 2 h 33"/>
                  <a:gd name="T18" fmla="*/ 10 w 14"/>
                  <a:gd name="T19"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3">
                    <a:moveTo>
                      <a:pt x="10" y="1"/>
                    </a:moveTo>
                    <a:cubicBezTo>
                      <a:pt x="7" y="0"/>
                      <a:pt x="7" y="0"/>
                      <a:pt x="7" y="0"/>
                    </a:cubicBezTo>
                    <a:cubicBezTo>
                      <a:pt x="0" y="33"/>
                      <a:pt x="0" y="33"/>
                      <a:pt x="0" y="33"/>
                    </a:cubicBezTo>
                    <a:cubicBezTo>
                      <a:pt x="4" y="33"/>
                      <a:pt x="4" y="33"/>
                      <a:pt x="4" y="33"/>
                    </a:cubicBezTo>
                    <a:cubicBezTo>
                      <a:pt x="4" y="33"/>
                      <a:pt x="4" y="33"/>
                      <a:pt x="5" y="33"/>
                    </a:cubicBezTo>
                    <a:cubicBezTo>
                      <a:pt x="8" y="33"/>
                      <a:pt x="8" y="33"/>
                      <a:pt x="8" y="33"/>
                    </a:cubicBezTo>
                    <a:cubicBezTo>
                      <a:pt x="14" y="5"/>
                      <a:pt x="14" y="5"/>
                      <a:pt x="14" y="5"/>
                    </a:cubicBezTo>
                    <a:cubicBezTo>
                      <a:pt x="14" y="2"/>
                      <a:pt x="14" y="2"/>
                      <a:pt x="14" y="2"/>
                    </a:cubicBezTo>
                    <a:cubicBezTo>
                      <a:pt x="11" y="2"/>
                      <a:pt x="11" y="2"/>
                      <a:pt x="11" y="2"/>
                    </a:cubicBezTo>
                    <a:cubicBezTo>
                      <a:pt x="11" y="2"/>
                      <a:pt x="10" y="2"/>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5" name="Freeform 37">
                <a:extLst>
                  <a:ext uri="{FF2B5EF4-FFF2-40B4-BE49-F238E27FC236}">
                    <a16:creationId xmlns:a16="http://schemas.microsoft.com/office/drawing/2014/main" id="{33971ED6-D154-F449-A8B6-C1EAE9078E93}"/>
                  </a:ext>
                </a:extLst>
              </p:cNvPr>
              <p:cNvSpPr>
                <a:spLocks noEditPoints="1"/>
              </p:cNvSpPr>
              <p:nvPr/>
            </p:nvSpPr>
            <p:spPr bwMode="auto">
              <a:xfrm>
                <a:off x="0" y="-5"/>
                <a:ext cx="801" cy="773"/>
              </a:xfrm>
              <a:custGeom>
                <a:avLst/>
                <a:gdLst>
                  <a:gd name="T0" fmla="*/ 360 w 418"/>
                  <a:gd name="T1" fmla="*/ 94 h 402"/>
                  <a:gd name="T2" fmla="*/ 261 w 418"/>
                  <a:gd name="T3" fmla="*/ 19 h 402"/>
                  <a:gd name="T4" fmla="*/ 167 w 418"/>
                  <a:gd name="T5" fmla="*/ 7 h 402"/>
                  <a:gd name="T6" fmla="*/ 69 w 418"/>
                  <a:gd name="T7" fmla="*/ 78 h 402"/>
                  <a:gd name="T8" fmla="*/ 17 w 418"/>
                  <a:gd name="T9" fmla="*/ 144 h 402"/>
                  <a:gd name="T10" fmla="*/ 29 w 418"/>
                  <a:gd name="T11" fmla="*/ 237 h 402"/>
                  <a:gd name="T12" fmla="*/ 55 w 418"/>
                  <a:gd name="T13" fmla="*/ 333 h 402"/>
                  <a:gd name="T14" fmla="*/ 167 w 418"/>
                  <a:gd name="T15" fmla="*/ 381 h 402"/>
                  <a:gd name="T16" fmla="*/ 287 w 418"/>
                  <a:gd name="T17" fmla="*/ 391 h 402"/>
                  <a:gd name="T18" fmla="*/ 352 w 418"/>
                  <a:gd name="T19" fmla="*/ 334 h 402"/>
                  <a:gd name="T20" fmla="*/ 404 w 418"/>
                  <a:gd name="T21" fmla="*/ 250 h 402"/>
                  <a:gd name="T22" fmla="*/ 325 w 418"/>
                  <a:gd name="T23" fmla="*/ 69 h 402"/>
                  <a:gd name="T24" fmla="*/ 333 w 418"/>
                  <a:gd name="T25" fmla="*/ 99 h 402"/>
                  <a:gd name="T26" fmla="*/ 255 w 418"/>
                  <a:gd name="T27" fmla="*/ 34 h 402"/>
                  <a:gd name="T28" fmla="*/ 210 w 418"/>
                  <a:gd name="T29" fmla="*/ 371 h 402"/>
                  <a:gd name="T30" fmla="*/ 212 w 418"/>
                  <a:gd name="T31" fmla="*/ 323 h 402"/>
                  <a:gd name="T32" fmla="*/ 294 w 418"/>
                  <a:gd name="T33" fmla="*/ 350 h 402"/>
                  <a:gd name="T34" fmla="*/ 387 w 418"/>
                  <a:gd name="T35" fmla="*/ 238 h 402"/>
                  <a:gd name="T36" fmla="*/ 379 w 418"/>
                  <a:gd name="T37" fmla="*/ 271 h 402"/>
                  <a:gd name="T38" fmla="*/ 351 w 418"/>
                  <a:gd name="T39" fmla="*/ 263 h 402"/>
                  <a:gd name="T40" fmla="*/ 304 w 418"/>
                  <a:gd name="T41" fmla="*/ 325 h 402"/>
                  <a:gd name="T42" fmla="*/ 350 w 418"/>
                  <a:gd name="T43" fmla="*/ 324 h 402"/>
                  <a:gd name="T44" fmla="*/ 374 w 418"/>
                  <a:gd name="T45" fmla="*/ 302 h 402"/>
                  <a:gd name="T46" fmla="*/ 331 w 418"/>
                  <a:gd name="T47" fmla="*/ 344 h 402"/>
                  <a:gd name="T48" fmla="*/ 282 w 418"/>
                  <a:gd name="T49" fmla="*/ 388 h 402"/>
                  <a:gd name="T50" fmla="*/ 277 w 418"/>
                  <a:gd name="T51" fmla="*/ 364 h 402"/>
                  <a:gd name="T52" fmla="*/ 304 w 418"/>
                  <a:gd name="T53" fmla="*/ 325 h 402"/>
                  <a:gd name="T54" fmla="*/ 215 w 418"/>
                  <a:gd name="T55" fmla="*/ 319 h 402"/>
                  <a:gd name="T56" fmla="*/ 180 w 418"/>
                  <a:gd name="T57" fmla="*/ 352 h 402"/>
                  <a:gd name="T58" fmla="*/ 160 w 418"/>
                  <a:gd name="T59" fmla="*/ 328 h 402"/>
                  <a:gd name="T60" fmla="*/ 76 w 418"/>
                  <a:gd name="T61" fmla="*/ 286 h 402"/>
                  <a:gd name="T62" fmla="*/ 87 w 418"/>
                  <a:gd name="T63" fmla="*/ 316 h 402"/>
                  <a:gd name="T64" fmla="*/ 155 w 418"/>
                  <a:gd name="T65" fmla="*/ 374 h 402"/>
                  <a:gd name="T66" fmla="*/ 178 w 418"/>
                  <a:gd name="T67" fmla="*/ 364 h 402"/>
                  <a:gd name="T68" fmla="*/ 205 w 418"/>
                  <a:gd name="T69" fmla="*/ 379 h 402"/>
                  <a:gd name="T70" fmla="*/ 152 w 418"/>
                  <a:gd name="T71" fmla="*/ 385 h 402"/>
                  <a:gd name="T72" fmla="*/ 61 w 418"/>
                  <a:gd name="T73" fmla="*/ 332 h 402"/>
                  <a:gd name="T74" fmla="*/ 45 w 418"/>
                  <a:gd name="T75" fmla="*/ 276 h 402"/>
                  <a:gd name="T76" fmla="*/ 25 w 418"/>
                  <a:gd name="T77" fmla="*/ 199 h 402"/>
                  <a:gd name="T78" fmla="*/ 38 w 418"/>
                  <a:gd name="T79" fmla="*/ 177 h 402"/>
                  <a:gd name="T80" fmla="*/ 22 w 418"/>
                  <a:gd name="T81" fmla="*/ 148 h 402"/>
                  <a:gd name="T82" fmla="*/ 42 w 418"/>
                  <a:gd name="T83" fmla="*/ 87 h 402"/>
                  <a:gd name="T84" fmla="*/ 113 w 418"/>
                  <a:gd name="T85" fmla="*/ 47 h 402"/>
                  <a:gd name="T86" fmla="*/ 171 w 418"/>
                  <a:gd name="T87" fmla="*/ 22 h 402"/>
                  <a:gd name="T88" fmla="*/ 251 w 418"/>
                  <a:gd name="T89" fmla="*/ 28 h 402"/>
                  <a:gd name="T90" fmla="*/ 293 w 418"/>
                  <a:gd name="T91" fmla="*/ 40 h 402"/>
                  <a:gd name="T92" fmla="*/ 251 w 418"/>
                  <a:gd name="T93" fmla="*/ 31 h 402"/>
                  <a:gd name="T94" fmla="*/ 267 w 418"/>
                  <a:gd name="T95" fmla="*/ 78 h 402"/>
                  <a:gd name="T96" fmla="*/ 349 w 418"/>
                  <a:gd name="T97" fmla="*/ 117 h 402"/>
                  <a:gd name="T98" fmla="*/ 336 w 418"/>
                  <a:gd name="T99" fmla="*/ 91 h 402"/>
                  <a:gd name="T100" fmla="*/ 359 w 418"/>
                  <a:gd name="T101" fmla="*/ 87 h 402"/>
                  <a:gd name="T102" fmla="*/ 374 w 418"/>
                  <a:gd name="T103" fmla="*/ 132 h 402"/>
                  <a:gd name="T104" fmla="*/ 344 w 418"/>
                  <a:gd name="T105" fmla="*/ 324 h 402"/>
                  <a:gd name="T106" fmla="*/ 313 w 418"/>
                  <a:gd name="T107" fmla="*/ 296 h 402"/>
                  <a:gd name="T108" fmla="*/ 366 w 418"/>
                  <a:gd name="T109" fmla="*/ 294 h 402"/>
                  <a:gd name="T110" fmla="*/ 168 w 418"/>
                  <a:gd name="T111" fmla="*/ 369 h 402"/>
                  <a:gd name="T112" fmla="*/ 71 w 418"/>
                  <a:gd name="T113" fmla="*/ 304 h 402"/>
                  <a:gd name="T114" fmla="*/ 162 w 418"/>
                  <a:gd name="T115" fmla="*/ 354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8" h="402">
                    <a:moveTo>
                      <a:pt x="408" y="173"/>
                    </a:moveTo>
                    <a:cubicBezTo>
                      <a:pt x="404" y="170"/>
                      <a:pt x="398" y="168"/>
                      <a:pt x="393" y="169"/>
                    </a:cubicBezTo>
                    <a:cubicBezTo>
                      <a:pt x="379" y="136"/>
                      <a:pt x="379" y="136"/>
                      <a:pt x="379" y="136"/>
                    </a:cubicBezTo>
                    <a:cubicBezTo>
                      <a:pt x="381" y="134"/>
                      <a:pt x="382" y="132"/>
                      <a:pt x="384" y="131"/>
                    </a:cubicBezTo>
                    <a:cubicBezTo>
                      <a:pt x="391" y="121"/>
                      <a:pt x="388" y="107"/>
                      <a:pt x="378" y="100"/>
                    </a:cubicBezTo>
                    <a:cubicBezTo>
                      <a:pt x="373" y="96"/>
                      <a:pt x="367" y="95"/>
                      <a:pt x="361" y="96"/>
                    </a:cubicBezTo>
                    <a:cubicBezTo>
                      <a:pt x="360" y="94"/>
                      <a:pt x="360" y="94"/>
                      <a:pt x="360" y="94"/>
                    </a:cubicBezTo>
                    <a:cubicBezTo>
                      <a:pt x="361" y="93"/>
                      <a:pt x="362" y="91"/>
                      <a:pt x="363" y="90"/>
                    </a:cubicBezTo>
                    <a:cubicBezTo>
                      <a:pt x="367" y="85"/>
                      <a:pt x="368" y="79"/>
                      <a:pt x="367" y="73"/>
                    </a:cubicBezTo>
                    <a:cubicBezTo>
                      <a:pt x="366" y="67"/>
                      <a:pt x="363" y="62"/>
                      <a:pt x="358" y="59"/>
                    </a:cubicBezTo>
                    <a:cubicBezTo>
                      <a:pt x="350" y="53"/>
                      <a:pt x="339" y="54"/>
                      <a:pt x="331" y="60"/>
                    </a:cubicBezTo>
                    <a:cubicBezTo>
                      <a:pt x="300" y="38"/>
                      <a:pt x="300" y="38"/>
                      <a:pt x="300" y="38"/>
                    </a:cubicBezTo>
                    <a:cubicBezTo>
                      <a:pt x="303" y="29"/>
                      <a:pt x="300" y="19"/>
                      <a:pt x="291" y="13"/>
                    </a:cubicBezTo>
                    <a:cubicBezTo>
                      <a:pt x="282" y="6"/>
                      <a:pt x="267" y="9"/>
                      <a:pt x="261" y="19"/>
                    </a:cubicBezTo>
                    <a:cubicBezTo>
                      <a:pt x="260" y="20"/>
                      <a:pt x="259" y="22"/>
                      <a:pt x="258" y="23"/>
                    </a:cubicBezTo>
                    <a:cubicBezTo>
                      <a:pt x="257" y="23"/>
                      <a:pt x="257" y="23"/>
                      <a:pt x="257" y="23"/>
                    </a:cubicBezTo>
                    <a:cubicBezTo>
                      <a:pt x="256" y="17"/>
                      <a:pt x="253" y="12"/>
                      <a:pt x="247" y="8"/>
                    </a:cubicBezTo>
                    <a:cubicBezTo>
                      <a:pt x="238" y="1"/>
                      <a:pt x="223" y="4"/>
                      <a:pt x="216" y="14"/>
                    </a:cubicBezTo>
                    <a:cubicBezTo>
                      <a:pt x="215" y="16"/>
                      <a:pt x="214" y="18"/>
                      <a:pt x="213" y="20"/>
                    </a:cubicBezTo>
                    <a:cubicBezTo>
                      <a:pt x="176" y="19"/>
                      <a:pt x="176" y="19"/>
                      <a:pt x="176" y="19"/>
                    </a:cubicBezTo>
                    <a:cubicBezTo>
                      <a:pt x="175" y="14"/>
                      <a:pt x="172" y="10"/>
                      <a:pt x="167" y="7"/>
                    </a:cubicBezTo>
                    <a:cubicBezTo>
                      <a:pt x="158" y="0"/>
                      <a:pt x="143" y="3"/>
                      <a:pt x="136" y="12"/>
                    </a:cubicBezTo>
                    <a:cubicBezTo>
                      <a:pt x="133" y="18"/>
                      <a:pt x="132" y="25"/>
                      <a:pt x="133" y="31"/>
                    </a:cubicBezTo>
                    <a:cubicBezTo>
                      <a:pt x="116" y="43"/>
                      <a:pt x="116" y="43"/>
                      <a:pt x="116" y="43"/>
                    </a:cubicBezTo>
                    <a:cubicBezTo>
                      <a:pt x="116" y="42"/>
                      <a:pt x="116" y="42"/>
                      <a:pt x="116" y="42"/>
                    </a:cubicBezTo>
                    <a:cubicBezTo>
                      <a:pt x="106" y="35"/>
                      <a:pt x="92" y="38"/>
                      <a:pt x="85" y="48"/>
                    </a:cubicBezTo>
                    <a:cubicBezTo>
                      <a:pt x="81" y="54"/>
                      <a:pt x="80" y="61"/>
                      <a:pt x="82" y="68"/>
                    </a:cubicBezTo>
                    <a:cubicBezTo>
                      <a:pt x="69" y="78"/>
                      <a:pt x="69" y="78"/>
                      <a:pt x="69" y="78"/>
                    </a:cubicBezTo>
                    <a:cubicBezTo>
                      <a:pt x="69" y="78"/>
                      <a:pt x="69" y="78"/>
                      <a:pt x="69" y="78"/>
                    </a:cubicBezTo>
                    <a:cubicBezTo>
                      <a:pt x="59" y="71"/>
                      <a:pt x="44" y="74"/>
                      <a:pt x="38" y="83"/>
                    </a:cubicBezTo>
                    <a:cubicBezTo>
                      <a:pt x="34" y="88"/>
                      <a:pt x="33" y="94"/>
                      <a:pt x="34" y="100"/>
                    </a:cubicBezTo>
                    <a:cubicBezTo>
                      <a:pt x="35" y="106"/>
                      <a:pt x="38" y="111"/>
                      <a:pt x="43" y="114"/>
                    </a:cubicBezTo>
                    <a:cubicBezTo>
                      <a:pt x="43" y="114"/>
                      <a:pt x="43" y="114"/>
                      <a:pt x="43" y="114"/>
                    </a:cubicBezTo>
                    <a:cubicBezTo>
                      <a:pt x="36" y="135"/>
                      <a:pt x="36" y="135"/>
                      <a:pt x="36" y="135"/>
                    </a:cubicBezTo>
                    <a:cubicBezTo>
                      <a:pt x="28" y="135"/>
                      <a:pt x="21" y="138"/>
                      <a:pt x="17" y="144"/>
                    </a:cubicBezTo>
                    <a:cubicBezTo>
                      <a:pt x="14" y="149"/>
                      <a:pt x="12" y="155"/>
                      <a:pt x="13" y="161"/>
                    </a:cubicBezTo>
                    <a:cubicBezTo>
                      <a:pt x="15" y="167"/>
                      <a:pt x="18" y="172"/>
                      <a:pt x="23" y="175"/>
                    </a:cubicBezTo>
                    <a:cubicBezTo>
                      <a:pt x="24" y="176"/>
                      <a:pt x="24" y="176"/>
                      <a:pt x="25" y="177"/>
                    </a:cubicBezTo>
                    <a:cubicBezTo>
                      <a:pt x="23" y="193"/>
                      <a:pt x="23" y="193"/>
                      <a:pt x="23" y="193"/>
                    </a:cubicBezTo>
                    <a:cubicBezTo>
                      <a:pt x="17" y="194"/>
                      <a:pt x="11" y="197"/>
                      <a:pt x="7" y="203"/>
                    </a:cubicBezTo>
                    <a:cubicBezTo>
                      <a:pt x="0" y="213"/>
                      <a:pt x="3" y="227"/>
                      <a:pt x="13" y="234"/>
                    </a:cubicBezTo>
                    <a:cubicBezTo>
                      <a:pt x="17" y="237"/>
                      <a:pt x="23" y="238"/>
                      <a:pt x="29" y="237"/>
                    </a:cubicBezTo>
                    <a:cubicBezTo>
                      <a:pt x="44" y="270"/>
                      <a:pt x="44" y="270"/>
                      <a:pt x="44" y="270"/>
                    </a:cubicBezTo>
                    <a:cubicBezTo>
                      <a:pt x="42" y="271"/>
                      <a:pt x="41" y="272"/>
                      <a:pt x="41" y="273"/>
                    </a:cubicBezTo>
                    <a:cubicBezTo>
                      <a:pt x="34" y="283"/>
                      <a:pt x="36" y="297"/>
                      <a:pt x="46" y="304"/>
                    </a:cubicBezTo>
                    <a:cubicBezTo>
                      <a:pt x="51" y="307"/>
                      <a:pt x="56" y="308"/>
                      <a:pt x="61" y="308"/>
                    </a:cubicBezTo>
                    <a:cubicBezTo>
                      <a:pt x="63" y="312"/>
                      <a:pt x="63" y="312"/>
                      <a:pt x="63" y="312"/>
                    </a:cubicBezTo>
                    <a:cubicBezTo>
                      <a:pt x="61" y="314"/>
                      <a:pt x="60" y="315"/>
                      <a:pt x="59" y="317"/>
                    </a:cubicBezTo>
                    <a:cubicBezTo>
                      <a:pt x="56" y="322"/>
                      <a:pt x="54" y="328"/>
                      <a:pt x="55" y="333"/>
                    </a:cubicBezTo>
                    <a:cubicBezTo>
                      <a:pt x="56" y="339"/>
                      <a:pt x="60" y="344"/>
                      <a:pt x="65" y="348"/>
                    </a:cubicBezTo>
                    <a:cubicBezTo>
                      <a:pt x="73" y="353"/>
                      <a:pt x="84" y="353"/>
                      <a:pt x="91" y="346"/>
                    </a:cubicBezTo>
                    <a:cubicBezTo>
                      <a:pt x="118" y="365"/>
                      <a:pt x="118" y="365"/>
                      <a:pt x="118" y="365"/>
                    </a:cubicBezTo>
                    <a:cubicBezTo>
                      <a:pt x="113" y="375"/>
                      <a:pt x="116" y="387"/>
                      <a:pt x="125" y="394"/>
                    </a:cubicBezTo>
                    <a:cubicBezTo>
                      <a:pt x="135" y="400"/>
                      <a:pt x="150" y="398"/>
                      <a:pt x="156" y="388"/>
                    </a:cubicBezTo>
                    <a:cubicBezTo>
                      <a:pt x="158" y="386"/>
                      <a:pt x="159" y="383"/>
                      <a:pt x="160" y="380"/>
                    </a:cubicBezTo>
                    <a:cubicBezTo>
                      <a:pt x="167" y="381"/>
                      <a:pt x="167" y="381"/>
                      <a:pt x="167" y="381"/>
                    </a:cubicBezTo>
                    <a:cubicBezTo>
                      <a:pt x="168" y="387"/>
                      <a:pt x="171" y="392"/>
                      <a:pt x="176" y="395"/>
                    </a:cubicBezTo>
                    <a:cubicBezTo>
                      <a:pt x="186" y="402"/>
                      <a:pt x="201" y="399"/>
                      <a:pt x="207" y="390"/>
                    </a:cubicBezTo>
                    <a:cubicBezTo>
                      <a:pt x="209" y="388"/>
                      <a:pt x="210" y="385"/>
                      <a:pt x="211" y="383"/>
                    </a:cubicBezTo>
                    <a:cubicBezTo>
                      <a:pt x="247" y="384"/>
                      <a:pt x="247" y="384"/>
                      <a:pt x="247" y="384"/>
                    </a:cubicBezTo>
                    <a:cubicBezTo>
                      <a:pt x="248" y="389"/>
                      <a:pt x="251" y="394"/>
                      <a:pt x="256" y="397"/>
                    </a:cubicBezTo>
                    <a:cubicBezTo>
                      <a:pt x="260" y="399"/>
                      <a:pt x="264" y="401"/>
                      <a:pt x="269" y="401"/>
                    </a:cubicBezTo>
                    <a:cubicBezTo>
                      <a:pt x="276" y="401"/>
                      <a:pt x="283" y="397"/>
                      <a:pt x="287" y="391"/>
                    </a:cubicBezTo>
                    <a:cubicBezTo>
                      <a:pt x="291" y="386"/>
                      <a:pt x="292" y="379"/>
                      <a:pt x="290" y="372"/>
                    </a:cubicBezTo>
                    <a:cubicBezTo>
                      <a:pt x="300" y="367"/>
                      <a:pt x="300" y="367"/>
                      <a:pt x="300" y="367"/>
                    </a:cubicBezTo>
                    <a:cubicBezTo>
                      <a:pt x="301" y="369"/>
                      <a:pt x="302" y="370"/>
                      <a:pt x="303" y="371"/>
                    </a:cubicBezTo>
                    <a:cubicBezTo>
                      <a:pt x="313" y="377"/>
                      <a:pt x="328" y="375"/>
                      <a:pt x="334" y="365"/>
                    </a:cubicBezTo>
                    <a:cubicBezTo>
                      <a:pt x="339" y="359"/>
                      <a:pt x="340" y="351"/>
                      <a:pt x="337" y="344"/>
                    </a:cubicBezTo>
                    <a:cubicBezTo>
                      <a:pt x="350" y="333"/>
                      <a:pt x="350" y="333"/>
                      <a:pt x="350" y="333"/>
                    </a:cubicBezTo>
                    <a:cubicBezTo>
                      <a:pt x="351" y="333"/>
                      <a:pt x="351" y="334"/>
                      <a:pt x="352" y="334"/>
                    </a:cubicBezTo>
                    <a:cubicBezTo>
                      <a:pt x="361" y="341"/>
                      <a:pt x="376" y="338"/>
                      <a:pt x="382" y="328"/>
                    </a:cubicBezTo>
                    <a:cubicBezTo>
                      <a:pt x="386" y="323"/>
                      <a:pt x="387" y="318"/>
                      <a:pt x="386" y="312"/>
                    </a:cubicBezTo>
                    <a:cubicBezTo>
                      <a:pt x="385" y="306"/>
                      <a:pt x="382" y="301"/>
                      <a:pt x="377" y="297"/>
                    </a:cubicBezTo>
                    <a:cubicBezTo>
                      <a:pt x="377" y="297"/>
                      <a:pt x="376" y="297"/>
                      <a:pt x="376" y="297"/>
                    </a:cubicBezTo>
                    <a:cubicBezTo>
                      <a:pt x="383" y="277"/>
                      <a:pt x="383" y="277"/>
                      <a:pt x="383" y="277"/>
                    </a:cubicBezTo>
                    <a:cubicBezTo>
                      <a:pt x="390" y="277"/>
                      <a:pt x="397" y="273"/>
                      <a:pt x="401" y="267"/>
                    </a:cubicBezTo>
                    <a:cubicBezTo>
                      <a:pt x="404" y="262"/>
                      <a:pt x="405" y="256"/>
                      <a:pt x="404" y="250"/>
                    </a:cubicBezTo>
                    <a:cubicBezTo>
                      <a:pt x="403" y="245"/>
                      <a:pt x="400" y="240"/>
                      <a:pt x="395" y="236"/>
                    </a:cubicBezTo>
                    <a:cubicBezTo>
                      <a:pt x="394" y="236"/>
                      <a:pt x="394" y="235"/>
                      <a:pt x="393" y="235"/>
                    </a:cubicBezTo>
                    <a:cubicBezTo>
                      <a:pt x="398" y="213"/>
                      <a:pt x="398" y="213"/>
                      <a:pt x="398" y="213"/>
                    </a:cubicBezTo>
                    <a:cubicBezTo>
                      <a:pt x="404" y="212"/>
                      <a:pt x="410" y="209"/>
                      <a:pt x="414" y="204"/>
                    </a:cubicBezTo>
                    <a:cubicBezTo>
                      <a:pt x="417" y="199"/>
                      <a:pt x="418" y="193"/>
                      <a:pt x="417" y="187"/>
                    </a:cubicBezTo>
                    <a:cubicBezTo>
                      <a:pt x="416" y="181"/>
                      <a:pt x="413" y="176"/>
                      <a:pt x="408" y="173"/>
                    </a:cubicBezTo>
                    <a:close/>
                    <a:moveTo>
                      <a:pt x="325" y="69"/>
                    </a:moveTo>
                    <a:cubicBezTo>
                      <a:pt x="321" y="78"/>
                      <a:pt x="324" y="90"/>
                      <a:pt x="332" y="96"/>
                    </a:cubicBezTo>
                    <a:cubicBezTo>
                      <a:pt x="338" y="99"/>
                      <a:pt x="344" y="100"/>
                      <a:pt x="350" y="99"/>
                    </a:cubicBezTo>
                    <a:cubicBezTo>
                      <a:pt x="351" y="101"/>
                      <a:pt x="351" y="101"/>
                      <a:pt x="351" y="101"/>
                    </a:cubicBezTo>
                    <a:cubicBezTo>
                      <a:pt x="349" y="102"/>
                      <a:pt x="348" y="104"/>
                      <a:pt x="347" y="105"/>
                    </a:cubicBezTo>
                    <a:cubicBezTo>
                      <a:pt x="346" y="107"/>
                      <a:pt x="345" y="109"/>
                      <a:pt x="344" y="112"/>
                    </a:cubicBezTo>
                    <a:cubicBezTo>
                      <a:pt x="341" y="112"/>
                      <a:pt x="341" y="112"/>
                      <a:pt x="341" y="112"/>
                    </a:cubicBezTo>
                    <a:cubicBezTo>
                      <a:pt x="340" y="107"/>
                      <a:pt x="337" y="102"/>
                      <a:pt x="333" y="99"/>
                    </a:cubicBezTo>
                    <a:cubicBezTo>
                      <a:pt x="325" y="94"/>
                      <a:pt x="313" y="94"/>
                      <a:pt x="306" y="100"/>
                    </a:cubicBezTo>
                    <a:cubicBezTo>
                      <a:pt x="273" y="78"/>
                      <a:pt x="273" y="78"/>
                      <a:pt x="273" y="78"/>
                    </a:cubicBezTo>
                    <a:cubicBezTo>
                      <a:pt x="276" y="68"/>
                      <a:pt x="273" y="58"/>
                      <a:pt x="265" y="52"/>
                    </a:cubicBezTo>
                    <a:cubicBezTo>
                      <a:pt x="262" y="50"/>
                      <a:pt x="259" y="49"/>
                      <a:pt x="256" y="49"/>
                    </a:cubicBezTo>
                    <a:cubicBezTo>
                      <a:pt x="252" y="40"/>
                      <a:pt x="252" y="40"/>
                      <a:pt x="252" y="40"/>
                    </a:cubicBezTo>
                    <a:cubicBezTo>
                      <a:pt x="252" y="40"/>
                      <a:pt x="253" y="39"/>
                      <a:pt x="253" y="39"/>
                    </a:cubicBezTo>
                    <a:cubicBezTo>
                      <a:pt x="254" y="38"/>
                      <a:pt x="255" y="36"/>
                      <a:pt x="255" y="34"/>
                    </a:cubicBezTo>
                    <a:cubicBezTo>
                      <a:pt x="257" y="35"/>
                      <a:pt x="257" y="35"/>
                      <a:pt x="257" y="35"/>
                    </a:cubicBezTo>
                    <a:cubicBezTo>
                      <a:pt x="258" y="41"/>
                      <a:pt x="261" y="46"/>
                      <a:pt x="266" y="50"/>
                    </a:cubicBezTo>
                    <a:cubicBezTo>
                      <a:pt x="270" y="52"/>
                      <a:pt x="274" y="54"/>
                      <a:pt x="279" y="54"/>
                    </a:cubicBezTo>
                    <a:cubicBezTo>
                      <a:pt x="284" y="54"/>
                      <a:pt x="290" y="52"/>
                      <a:pt x="294" y="48"/>
                    </a:cubicBezTo>
                    <a:lnTo>
                      <a:pt x="325" y="69"/>
                    </a:lnTo>
                    <a:close/>
                    <a:moveTo>
                      <a:pt x="247" y="372"/>
                    </a:moveTo>
                    <a:cubicBezTo>
                      <a:pt x="210" y="371"/>
                      <a:pt x="210" y="371"/>
                      <a:pt x="210" y="371"/>
                    </a:cubicBezTo>
                    <a:cubicBezTo>
                      <a:pt x="209" y="366"/>
                      <a:pt x="206" y="362"/>
                      <a:pt x="202" y="359"/>
                    </a:cubicBezTo>
                    <a:cubicBezTo>
                      <a:pt x="197" y="356"/>
                      <a:pt x="192" y="354"/>
                      <a:pt x="187" y="355"/>
                    </a:cubicBezTo>
                    <a:cubicBezTo>
                      <a:pt x="187" y="355"/>
                      <a:pt x="187" y="355"/>
                      <a:pt x="187" y="355"/>
                    </a:cubicBezTo>
                    <a:cubicBezTo>
                      <a:pt x="189" y="353"/>
                      <a:pt x="191" y="351"/>
                      <a:pt x="193" y="349"/>
                    </a:cubicBezTo>
                    <a:cubicBezTo>
                      <a:pt x="197" y="343"/>
                      <a:pt x="198" y="335"/>
                      <a:pt x="195" y="329"/>
                    </a:cubicBezTo>
                    <a:cubicBezTo>
                      <a:pt x="209" y="321"/>
                      <a:pt x="209" y="321"/>
                      <a:pt x="209" y="321"/>
                    </a:cubicBezTo>
                    <a:cubicBezTo>
                      <a:pt x="210" y="322"/>
                      <a:pt x="211" y="322"/>
                      <a:pt x="212" y="323"/>
                    </a:cubicBezTo>
                    <a:cubicBezTo>
                      <a:pt x="220" y="329"/>
                      <a:pt x="232" y="328"/>
                      <a:pt x="239" y="321"/>
                    </a:cubicBezTo>
                    <a:cubicBezTo>
                      <a:pt x="278" y="323"/>
                      <a:pt x="278" y="323"/>
                      <a:pt x="278" y="323"/>
                    </a:cubicBezTo>
                    <a:cubicBezTo>
                      <a:pt x="280" y="325"/>
                      <a:pt x="282" y="327"/>
                      <a:pt x="284" y="329"/>
                    </a:cubicBezTo>
                    <a:cubicBezTo>
                      <a:pt x="289" y="332"/>
                      <a:pt x="295" y="334"/>
                      <a:pt x="301" y="332"/>
                    </a:cubicBezTo>
                    <a:cubicBezTo>
                      <a:pt x="302" y="335"/>
                      <a:pt x="302" y="335"/>
                      <a:pt x="302" y="335"/>
                    </a:cubicBezTo>
                    <a:cubicBezTo>
                      <a:pt x="301" y="336"/>
                      <a:pt x="299" y="338"/>
                      <a:pt x="298" y="340"/>
                    </a:cubicBezTo>
                    <a:cubicBezTo>
                      <a:pt x="296" y="343"/>
                      <a:pt x="294" y="346"/>
                      <a:pt x="294" y="350"/>
                    </a:cubicBezTo>
                    <a:cubicBezTo>
                      <a:pt x="278" y="358"/>
                      <a:pt x="278" y="358"/>
                      <a:pt x="278" y="358"/>
                    </a:cubicBezTo>
                    <a:cubicBezTo>
                      <a:pt x="269" y="354"/>
                      <a:pt x="256" y="357"/>
                      <a:pt x="250" y="366"/>
                    </a:cubicBezTo>
                    <a:cubicBezTo>
                      <a:pt x="249" y="368"/>
                      <a:pt x="248" y="370"/>
                      <a:pt x="247" y="372"/>
                    </a:cubicBezTo>
                    <a:close/>
                    <a:moveTo>
                      <a:pt x="409" y="200"/>
                    </a:moveTo>
                    <a:cubicBezTo>
                      <a:pt x="406" y="205"/>
                      <a:pt x="401" y="208"/>
                      <a:pt x="395" y="208"/>
                    </a:cubicBezTo>
                    <a:cubicBezTo>
                      <a:pt x="393" y="208"/>
                      <a:pt x="393" y="208"/>
                      <a:pt x="393" y="208"/>
                    </a:cubicBezTo>
                    <a:cubicBezTo>
                      <a:pt x="387" y="238"/>
                      <a:pt x="387" y="238"/>
                      <a:pt x="387" y="238"/>
                    </a:cubicBezTo>
                    <a:cubicBezTo>
                      <a:pt x="389" y="239"/>
                      <a:pt x="389" y="239"/>
                      <a:pt x="389" y="239"/>
                    </a:cubicBezTo>
                    <a:cubicBezTo>
                      <a:pt x="390" y="240"/>
                      <a:pt x="391" y="240"/>
                      <a:pt x="392" y="241"/>
                    </a:cubicBezTo>
                    <a:cubicBezTo>
                      <a:pt x="395" y="243"/>
                      <a:pt x="398" y="247"/>
                      <a:pt x="399" y="251"/>
                    </a:cubicBezTo>
                    <a:cubicBezTo>
                      <a:pt x="399" y="256"/>
                      <a:pt x="399" y="260"/>
                      <a:pt x="396" y="264"/>
                    </a:cubicBezTo>
                    <a:cubicBezTo>
                      <a:pt x="393" y="269"/>
                      <a:pt x="387" y="272"/>
                      <a:pt x="381" y="271"/>
                    </a:cubicBezTo>
                    <a:cubicBezTo>
                      <a:pt x="379" y="271"/>
                      <a:pt x="379" y="271"/>
                      <a:pt x="379" y="271"/>
                    </a:cubicBezTo>
                    <a:cubicBezTo>
                      <a:pt x="379" y="271"/>
                      <a:pt x="379" y="271"/>
                      <a:pt x="379" y="271"/>
                    </a:cubicBezTo>
                    <a:cubicBezTo>
                      <a:pt x="376" y="270"/>
                      <a:pt x="376" y="270"/>
                      <a:pt x="376" y="270"/>
                    </a:cubicBezTo>
                    <a:cubicBezTo>
                      <a:pt x="375" y="269"/>
                      <a:pt x="374" y="269"/>
                      <a:pt x="373" y="268"/>
                    </a:cubicBezTo>
                    <a:cubicBezTo>
                      <a:pt x="369" y="265"/>
                      <a:pt x="366" y="261"/>
                      <a:pt x="366" y="256"/>
                    </a:cubicBezTo>
                    <a:cubicBezTo>
                      <a:pt x="366" y="253"/>
                      <a:pt x="366" y="253"/>
                      <a:pt x="366" y="253"/>
                    </a:cubicBezTo>
                    <a:cubicBezTo>
                      <a:pt x="354" y="253"/>
                      <a:pt x="354" y="253"/>
                      <a:pt x="354" y="253"/>
                    </a:cubicBezTo>
                    <a:cubicBezTo>
                      <a:pt x="354" y="255"/>
                      <a:pt x="354" y="255"/>
                      <a:pt x="354" y="255"/>
                    </a:cubicBezTo>
                    <a:cubicBezTo>
                      <a:pt x="354" y="258"/>
                      <a:pt x="353" y="260"/>
                      <a:pt x="351" y="263"/>
                    </a:cubicBezTo>
                    <a:cubicBezTo>
                      <a:pt x="347" y="269"/>
                      <a:pt x="337" y="272"/>
                      <a:pt x="329" y="267"/>
                    </a:cubicBezTo>
                    <a:cubicBezTo>
                      <a:pt x="327" y="266"/>
                      <a:pt x="327" y="266"/>
                      <a:pt x="327" y="266"/>
                    </a:cubicBezTo>
                    <a:cubicBezTo>
                      <a:pt x="306" y="297"/>
                      <a:pt x="306" y="297"/>
                      <a:pt x="306" y="297"/>
                    </a:cubicBezTo>
                    <a:cubicBezTo>
                      <a:pt x="308" y="298"/>
                      <a:pt x="308" y="298"/>
                      <a:pt x="308" y="298"/>
                    </a:cubicBezTo>
                    <a:cubicBezTo>
                      <a:pt x="314" y="304"/>
                      <a:pt x="315" y="313"/>
                      <a:pt x="310" y="320"/>
                    </a:cubicBezTo>
                    <a:cubicBezTo>
                      <a:pt x="309" y="322"/>
                      <a:pt x="308" y="323"/>
                      <a:pt x="306" y="324"/>
                    </a:cubicBezTo>
                    <a:cubicBezTo>
                      <a:pt x="304" y="325"/>
                      <a:pt x="304" y="325"/>
                      <a:pt x="304" y="325"/>
                    </a:cubicBezTo>
                    <a:cubicBezTo>
                      <a:pt x="309" y="337"/>
                      <a:pt x="309" y="337"/>
                      <a:pt x="309" y="337"/>
                    </a:cubicBezTo>
                    <a:cubicBezTo>
                      <a:pt x="312" y="336"/>
                      <a:pt x="312" y="336"/>
                      <a:pt x="312" y="336"/>
                    </a:cubicBezTo>
                    <a:cubicBezTo>
                      <a:pt x="316" y="335"/>
                      <a:pt x="322" y="336"/>
                      <a:pt x="326" y="339"/>
                    </a:cubicBezTo>
                    <a:cubicBezTo>
                      <a:pt x="326" y="339"/>
                      <a:pt x="327" y="340"/>
                      <a:pt x="328" y="340"/>
                    </a:cubicBezTo>
                    <a:cubicBezTo>
                      <a:pt x="329" y="342"/>
                      <a:pt x="329" y="342"/>
                      <a:pt x="329" y="342"/>
                    </a:cubicBezTo>
                    <a:cubicBezTo>
                      <a:pt x="351" y="326"/>
                      <a:pt x="351" y="326"/>
                      <a:pt x="351" y="326"/>
                    </a:cubicBezTo>
                    <a:cubicBezTo>
                      <a:pt x="350" y="324"/>
                      <a:pt x="350" y="324"/>
                      <a:pt x="350" y="324"/>
                    </a:cubicBezTo>
                    <a:cubicBezTo>
                      <a:pt x="347" y="318"/>
                      <a:pt x="347" y="311"/>
                      <a:pt x="350" y="306"/>
                    </a:cubicBezTo>
                    <a:cubicBezTo>
                      <a:pt x="354" y="301"/>
                      <a:pt x="361" y="298"/>
                      <a:pt x="367" y="299"/>
                    </a:cubicBezTo>
                    <a:cubicBezTo>
                      <a:pt x="370" y="300"/>
                      <a:pt x="370" y="300"/>
                      <a:pt x="370" y="300"/>
                    </a:cubicBezTo>
                    <a:cubicBezTo>
                      <a:pt x="370" y="298"/>
                      <a:pt x="370" y="298"/>
                      <a:pt x="370" y="298"/>
                    </a:cubicBezTo>
                    <a:cubicBezTo>
                      <a:pt x="370" y="300"/>
                      <a:pt x="370" y="300"/>
                      <a:pt x="370" y="300"/>
                    </a:cubicBezTo>
                    <a:cubicBezTo>
                      <a:pt x="372" y="301"/>
                      <a:pt x="372" y="301"/>
                      <a:pt x="372" y="301"/>
                    </a:cubicBezTo>
                    <a:cubicBezTo>
                      <a:pt x="373" y="301"/>
                      <a:pt x="373" y="302"/>
                      <a:pt x="374" y="302"/>
                    </a:cubicBezTo>
                    <a:cubicBezTo>
                      <a:pt x="377" y="304"/>
                      <a:pt x="380" y="308"/>
                      <a:pt x="381" y="313"/>
                    </a:cubicBezTo>
                    <a:cubicBezTo>
                      <a:pt x="381" y="317"/>
                      <a:pt x="380" y="321"/>
                      <a:pt x="378" y="325"/>
                    </a:cubicBezTo>
                    <a:cubicBezTo>
                      <a:pt x="373" y="332"/>
                      <a:pt x="362" y="334"/>
                      <a:pt x="355" y="329"/>
                    </a:cubicBezTo>
                    <a:cubicBezTo>
                      <a:pt x="354" y="329"/>
                      <a:pt x="353" y="328"/>
                      <a:pt x="352" y="327"/>
                    </a:cubicBezTo>
                    <a:cubicBezTo>
                      <a:pt x="351" y="326"/>
                      <a:pt x="351" y="326"/>
                      <a:pt x="351" y="326"/>
                    </a:cubicBezTo>
                    <a:cubicBezTo>
                      <a:pt x="329" y="342"/>
                      <a:pt x="329" y="342"/>
                      <a:pt x="329" y="342"/>
                    </a:cubicBezTo>
                    <a:cubicBezTo>
                      <a:pt x="331" y="344"/>
                      <a:pt x="331" y="344"/>
                      <a:pt x="331" y="344"/>
                    </a:cubicBezTo>
                    <a:cubicBezTo>
                      <a:pt x="334" y="350"/>
                      <a:pt x="333" y="356"/>
                      <a:pt x="330" y="362"/>
                    </a:cubicBezTo>
                    <a:cubicBezTo>
                      <a:pt x="325" y="369"/>
                      <a:pt x="314" y="371"/>
                      <a:pt x="307" y="366"/>
                    </a:cubicBezTo>
                    <a:cubicBezTo>
                      <a:pt x="305" y="365"/>
                      <a:pt x="304" y="364"/>
                      <a:pt x="303" y="362"/>
                    </a:cubicBezTo>
                    <a:cubicBezTo>
                      <a:pt x="301" y="360"/>
                      <a:pt x="301" y="360"/>
                      <a:pt x="301" y="360"/>
                    </a:cubicBezTo>
                    <a:cubicBezTo>
                      <a:pt x="283" y="370"/>
                      <a:pt x="283" y="370"/>
                      <a:pt x="283" y="370"/>
                    </a:cubicBezTo>
                    <a:cubicBezTo>
                      <a:pt x="284" y="372"/>
                      <a:pt x="284" y="372"/>
                      <a:pt x="284" y="372"/>
                    </a:cubicBezTo>
                    <a:cubicBezTo>
                      <a:pt x="286" y="377"/>
                      <a:pt x="285" y="383"/>
                      <a:pt x="282" y="388"/>
                    </a:cubicBezTo>
                    <a:cubicBezTo>
                      <a:pt x="277" y="395"/>
                      <a:pt x="266" y="397"/>
                      <a:pt x="259" y="392"/>
                    </a:cubicBezTo>
                    <a:cubicBezTo>
                      <a:pt x="255" y="389"/>
                      <a:pt x="253" y="385"/>
                      <a:pt x="252" y="380"/>
                    </a:cubicBezTo>
                    <a:cubicBezTo>
                      <a:pt x="252" y="378"/>
                      <a:pt x="252" y="378"/>
                      <a:pt x="252" y="378"/>
                    </a:cubicBezTo>
                    <a:cubicBezTo>
                      <a:pt x="252" y="378"/>
                      <a:pt x="252" y="378"/>
                      <a:pt x="252" y="378"/>
                    </a:cubicBezTo>
                    <a:cubicBezTo>
                      <a:pt x="252" y="376"/>
                      <a:pt x="252" y="376"/>
                      <a:pt x="252" y="376"/>
                    </a:cubicBezTo>
                    <a:cubicBezTo>
                      <a:pt x="253" y="373"/>
                      <a:pt x="254" y="371"/>
                      <a:pt x="255" y="369"/>
                    </a:cubicBezTo>
                    <a:cubicBezTo>
                      <a:pt x="260" y="362"/>
                      <a:pt x="270" y="360"/>
                      <a:pt x="277" y="364"/>
                    </a:cubicBezTo>
                    <a:cubicBezTo>
                      <a:pt x="278" y="365"/>
                      <a:pt x="278" y="365"/>
                      <a:pt x="278" y="365"/>
                    </a:cubicBezTo>
                    <a:cubicBezTo>
                      <a:pt x="299" y="354"/>
                      <a:pt x="299" y="354"/>
                      <a:pt x="299" y="354"/>
                    </a:cubicBezTo>
                    <a:cubicBezTo>
                      <a:pt x="300" y="352"/>
                      <a:pt x="300" y="352"/>
                      <a:pt x="300" y="352"/>
                    </a:cubicBezTo>
                    <a:cubicBezTo>
                      <a:pt x="300" y="349"/>
                      <a:pt x="301" y="345"/>
                      <a:pt x="302" y="343"/>
                    </a:cubicBezTo>
                    <a:cubicBezTo>
                      <a:pt x="304" y="341"/>
                      <a:pt x="305" y="339"/>
                      <a:pt x="307" y="338"/>
                    </a:cubicBezTo>
                    <a:cubicBezTo>
                      <a:pt x="309" y="337"/>
                      <a:pt x="309" y="337"/>
                      <a:pt x="309" y="337"/>
                    </a:cubicBezTo>
                    <a:cubicBezTo>
                      <a:pt x="304" y="325"/>
                      <a:pt x="304" y="325"/>
                      <a:pt x="304" y="325"/>
                    </a:cubicBezTo>
                    <a:cubicBezTo>
                      <a:pt x="302" y="326"/>
                      <a:pt x="302" y="326"/>
                      <a:pt x="302" y="326"/>
                    </a:cubicBezTo>
                    <a:cubicBezTo>
                      <a:pt x="297" y="328"/>
                      <a:pt x="291" y="327"/>
                      <a:pt x="287" y="324"/>
                    </a:cubicBezTo>
                    <a:cubicBezTo>
                      <a:pt x="285" y="323"/>
                      <a:pt x="283" y="321"/>
                      <a:pt x="282" y="319"/>
                    </a:cubicBezTo>
                    <a:cubicBezTo>
                      <a:pt x="281" y="317"/>
                      <a:pt x="281" y="317"/>
                      <a:pt x="281" y="317"/>
                    </a:cubicBezTo>
                    <a:cubicBezTo>
                      <a:pt x="237" y="316"/>
                      <a:pt x="237" y="316"/>
                      <a:pt x="237" y="316"/>
                    </a:cubicBezTo>
                    <a:cubicBezTo>
                      <a:pt x="236" y="316"/>
                      <a:pt x="236" y="316"/>
                      <a:pt x="236" y="316"/>
                    </a:cubicBezTo>
                    <a:cubicBezTo>
                      <a:pt x="231" y="322"/>
                      <a:pt x="221" y="323"/>
                      <a:pt x="215" y="319"/>
                    </a:cubicBezTo>
                    <a:cubicBezTo>
                      <a:pt x="214" y="318"/>
                      <a:pt x="213" y="317"/>
                      <a:pt x="212" y="316"/>
                    </a:cubicBezTo>
                    <a:cubicBezTo>
                      <a:pt x="210" y="314"/>
                      <a:pt x="210" y="314"/>
                      <a:pt x="210" y="314"/>
                    </a:cubicBezTo>
                    <a:cubicBezTo>
                      <a:pt x="188" y="326"/>
                      <a:pt x="188" y="326"/>
                      <a:pt x="188" y="326"/>
                    </a:cubicBezTo>
                    <a:cubicBezTo>
                      <a:pt x="189" y="329"/>
                      <a:pt x="189" y="329"/>
                      <a:pt x="189" y="329"/>
                    </a:cubicBezTo>
                    <a:cubicBezTo>
                      <a:pt x="192" y="334"/>
                      <a:pt x="192" y="341"/>
                      <a:pt x="188" y="346"/>
                    </a:cubicBezTo>
                    <a:cubicBezTo>
                      <a:pt x="187" y="348"/>
                      <a:pt x="185" y="350"/>
                      <a:pt x="182" y="351"/>
                    </a:cubicBezTo>
                    <a:cubicBezTo>
                      <a:pt x="180" y="352"/>
                      <a:pt x="180" y="352"/>
                      <a:pt x="180" y="352"/>
                    </a:cubicBezTo>
                    <a:cubicBezTo>
                      <a:pt x="180" y="352"/>
                      <a:pt x="180" y="352"/>
                      <a:pt x="180" y="352"/>
                    </a:cubicBezTo>
                    <a:cubicBezTo>
                      <a:pt x="178" y="352"/>
                      <a:pt x="178" y="352"/>
                      <a:pt x="178" y="352"/>
                    </a:cubicBezTo>
                    <a:cubicBezTo>
                      <a:pt x="174" y="354"/>
                      <a:pt x="174" y="354"/>
                      <a:pt x="174" y="354"/>
                    </a:cubicBezTo>
                    <a:cubicBezTo>
                      <a:pt x="174" y="353"/>
                      <a:pt x="174" y="353"/>
                      <a:pt x="174" y="353"/>
                    </a:cubicBezTo>
                    <a:cubicBezTo>
                      <a:pt x="172" y="353"/>
                      <a:pt x="172" y="353"/>
                      <a:pt x="172" y="353"/>
                    </a:cubicBezTo>
                    <a:cubicBezTo>
                      <a:pt x="170" y="352"/>
                      <a:pt x="167" y="351"/>
                      <a:pt x="165" y="350"/>
                    </a:cubicBezTo>
                    <a:cubicBezTo>
                      <a:pt x="158" y="345"/>
                      <a:pt x="156" y="336"/>
                      <a:pt x="160" y="328"/>
                    </a:cubicBezTo>
                    <a:cubicBezTo>
                      <a:pt x="161" y="326"/>
                      <a:pt x="161" y="326"/>
                      <a:pt x="161" y="326"/>
                    </a:cubicBezTo>
                    <a:cubicBezTo>
                      <a:pt x="120" y="298"/>
                      <a:pt x="120" y="298"/>
                      <a:pt x="120" y="298"/>
                    </a:cubicBezTo>
                    <a:cubicBezTo>
                      <a:pt x="119" y="300"/>
                      <a:pt x="119" y="300"/>
                      <a:pt x="119" y="300"/>
                    </a:cubicBezTo>
                    <a:cubicBezTo>
                      <a:pt x="113" y="305"/>
                      <a:pt x="104" y="306"/>
                      <a:pt x="97" y="302"/>
                    </a:cubicBezTo>
                    <a:cubicBezTo>
                      <a:pt x="93" y="299"/>
                      <a:pt x="91" y="295"/>
                      <a:pt x="90" y="289"/>
                    </a:cubicBezTo>
                    <a:cubicBezTo>
                      <a:pt x="90" y="287"/>
                      <a:pt x="90" y="287"/>
                      <a:pt x="90" y="287"/>
                    </a:cubicBezTo>
                    <a:cubicBezTo>
                      <a:pt x="76" y="286"/>
                      <a:pt x="76" y="286"/>
                      <a:pt x="76" y="286"/>
                    </a:cubicBezTo>
                    <a:cubicBezTo>
                      <a:pt x="75" y="289"/>
                      <a:pt x="75" y="289"/>
                      <a:pt x="75" y="289"/>
                    </a:cubicBezTo>
                    <a:cubicBezTo>
                      <a:pt x="75" y="291"/>
                      <a:pt x="74" y="293"/>
                      <a:pt x="73" y="295"/>
                    </a:cubicBezTo>
                    <a:cubicBezTo>
                      <a:pt x="71" y="298"/>
                      <a:pt x="69" y="299"/>
                      <a:pt x="67" y="301"/>
                    </a:cubicBezTo>
                    <a:cubicBezTo>
                      <a:pt x="64" y="302"/>
                      <a:pt x="64" y="302"/>
                      <a:pt x="64" y="302"/>
                    </a:cubicBezTo>
                    <a:cubicBezTo>
                      <a:pt x="70" y="314"/>
                      <a:pt x="70" y="314"/>
                      <a:pt x="70" y="314"/>
                    </a:cubicBezTo>
                    <a:cubicBezTo>
                      <a:pt x="72" y="314"/>
                      <a:pt x="72" y="314"/>
                      <a:pt x="72" y="314"/>
                    </a:cubicBezTo>
                    <a:cubicBezTo>
                      <a:pt x="77" y="312"/>
                      <a:pt x="83" y="313"/>
                      <a:pt x="87" y="316"/>
                    </a:cubicBezTo>
                    <a:cubicBezTo>
                      <a:pt x="91" y="319"/>
                      <a:pt x="94" y="323"/>
                      <a:pt x="94" y="329"/>
                    </a:cubicBezTo>
                    <a:cubicBezTo>
                      <a:pt x="94" y="330"/>
                      <a:pt x="94" y="330"/>
                      <a:pt x="94" y="330"/>
                    </a:cubicBezTo>
                    <a:cubicBezTo>
                      <a:pt x="135" y="359"/>
                      <a:pt x="135" y="359"/>
                      <a:pt x="135" y="359"/>
                    </a:cubicBezTo>
                    <a:cubicBezTo>
                      <a:pt x="136" y="359"/>
                      <a:pt x="136" y="359"/>
                      <a:pt x="136" y="359"/>
                    </a:cubicBezTo>
                    <a:cubicBezTo>
                      <a:pt x="140" y="358"/>
                      <a:pt x="144" y="359"/>
                      <a:pt x="147" y="362"/>
                    </a:cubicBezTo>
                    <a:cubicBezTo>
                      <a:pt x="151" y="364"/>
                      <a:pt x="153" y="368"/>
                      <a:pt x="154" y="372"/>
                    </a:cubicBezTo>
                    <a:cubicBezTo>
                      <a:pt x="155" y="374"/>
                      <a:pt x="155" y="374"/>
                      <a:pt x="155" y="374"/>
                    </a:cubicBezTo>
                    <a:cubicBezTo>
                      <a:pt x="172" y="375"/>
                      <a:pt x="172" y="375"/>
                      <a:pt x="172" y="375"/>
                    </a:cubicBezTo>
                    <a:cubicBezTo>
                      <a:pt x="173" y="373"/>
                      <a:pt x="173" y="373"/>
                      <a:pt x="173" y="373"/>
                    </a:cubicBezTo>
                    <a:cubicBezTo>
                      <a:pt x="173" y="371"/>
                      <a:pt x="174" y="369"/>
                      <a:pt x="175" y="368"/>
                    </a:cubicBezTo>
                    <a:cubicBezTo>
                      <a:pt x="176" y="367"/>
                      <a:pt x="176" y="366"/>
                      <a:pt x="177" y="366"/>
                    </a:cubicBezTo>
                    <a:cubicBezTo>
                      <a:pt x="178" y="364"/>
                      <a:pt x="178" y="364"/>
                      <a:pt x="178" y="364"/>
                    </a:cubicBezTo>
                    <a:cubicBezTo>
                      <a:pt x="177" y="361"/>
                      <a:pt x="177" y="361"/>
                      <a:pt x="177" y="361"/>
                    </a:cubicBezTo>
                    <a:cubicBezTo>
                      <a:pt x="178" y="364"/>
                      <a:pt x="178" y="364"/>
                      <a:pt x="178" y="364"/>
                    </a:cubicBezTo>
                    <a:cubicBezTo>
                      <a:pt x="183" y="361"/>
                      <a:pt x="183" y="361"/>
                      <a:pt x="183" y="361"/>
                    </a:cubicBezTo>
                    <a:cubicBezTo>
                      <a:pt x="183" y="361"/>
                      <a:pt x="183" y="361"/>
                      <a:pt x="183" y="361"/>
                    </a:cubicBezTo>
                    <a:cubicBezTo>
                      <a:pt x="186" y="361"/>
                      <a:pt x="186" y="361"/>
                      <a:pt x="186" y="361"/>
                    </a:cubicBezTo>
                    <a:cubicBezTo>
                      <a:pt x="190" y="360"/>
                      <a:pt x="195" y="361"/>
                      <a:pt x="198" y="363"/>
                    </a:cubicBezTo>
                    <a:cubicBezTo>
                      <a:pt x="202" y="366"/>
                      <a:pt x="205" y="370"/>
                      <a:pt x="205" y="375"/>
                    </a:cubicBezTo>
                    <a:cubicBezTo>
                      <a:pt x="206" y="377"/>
                      <a:pt x="206" y="377"/>
                      <a:pt x="206" y="377"/>
                    </a:cubicBezTo>
                    <a:cubicBezTo>
                      <a:pt x="205" y="379"/>
                      <a:pt x="205" y="379"/>
                      <a:pt x="205" y="379"/>
                    </a:cubicBezTo>
                    <a:cubicBezTo>
                      <a:pt x="205" y="382"/>
                      <a:pt x="204" y="384"/>
                      <a:pt x="203" y="387"/>
                    </a:cubicBezTo>
                    <a:cubicBezTo>
                      <a:pt x="198" y="394"/>
                      <a:pt x="187" y="396"/>
                      <a:pt x="180" y="391"/>
                    </a:cubicBezTo>
                    <a:cubicBezTo>
                      <a:pt x="175" y="388"/>
                      <a:pt x="173" y="383"/>
                      <a:pt x="172" y="378"/>
                    </a:cubicBezTo>
                    <a:cubicBezTo>
                      <a:pt x="172" y="375"/>
                      <a:pt x="172" y="375"/>
                      <a:pt x="172" y="375"/>
                    </a:cubicBezTo>
                    <a:cubicBezTo>
                      <a:pt x="155" y="374"/>
                      <a:pt x="155" y="374"/>
                      <a:pt x="155" y="374"/>
                    </a:cubicBezTo>
                    <a:cubicBezTo>
                      <a:pt x="154" y="377"/>
                      <a:pt x="154" y="377"/>
                      <a:pt x="154" y="377"/>
                    </a:cubicBezTo>
                    <a:cubicBezTo>
                      <a:pt x="154" y="380"/>
                      <a:pt x="153" y="382"/>
                      <a:pt x="152" y="385"/>
                    </a:cubicBezTo>
                    <a:cubicBezTo>
                      <a:pt x="147" y="392"/>
                      <a:pt x="136" y="394"/>
                      <a:pt x="128" y="389"/>
                    </a:cubicBezTo>
                    <a:cubicBezTo>
                      <a:pt x="121" y="384"/>
                      <a:pt x="119" y="373"/>
                      <a:pt x="124" y="366"/>
                    </a:cubicBezTo>
                    <a:cubicBezTo>
                      <a:pt x="126" y="364"/>
                      <a:pt x="126" y="364"/>
                      <a:pt x="126" y="364"/>
                    </a:cubicBezTo>
                    <a:cubicBezTo>
                      <a:pt x="91" y="339"/>
                      <a:pt x="91" y="339"/>
                      <a:pt x="91" y="339"/>
                    </a:cubicBezTo>
                    <a:cubicBezTo>
                      <a:pt x="89" y="341"/>
                      <a:pt x="89" y="341"/>
                      <a:pt x="89" y="341"/>
                    </a:cubicBezTo>
                    <a:cubicBezTo>
                      <a:pt x="84" y="347"/>
                      <a:pt x="74" y="348"/>
                      <a:pt x="68" y="343"/>
                    </a:cubicBezTo>
                    <a:cubicBezTo>
                      <a:pt x="64" y="341"/>
                      <a:pt x="62" y="337"/>
                      <a:pt x="61" y="332"/>
                    </a:cubicBezTo>
                    <a:cubicBezTo>
                      <a:pt x="60" y="328"/>
                      <a:pt x="61" y="324"/>
                      <a:pt x="63" y="320"/>
                    </a:cubicBezTo>
                    <a:cubicBezTo>
                      <a:pt x="65" y="318"/>
                      <a:pt x="66" y="317"/>
                      <a:pt x="68" y="316"/>
                    </a:cubicBezTo>
                    <a:cubicBezTo>
                      <a:pt x="70" y="314"/>
                      <a:pt x="70" y="314"/>
                      <a:pt x="70" y="314"/>
                    </a:cubicBezTo>
                    <a:cubicBezTo>
                      <a:pt x="64" y="302"/>
                      <a:pt x="64" y="302"/>
                      <a:pt x="64" y="302"/>
                    </a:cubicBezTo>
                    <a:cubicBezTo>
                      <a:pt x="62" y="302"/>
                      <a:pt x="62" y="302"/>
                      <a:pt x="62" y="302"/>
                    </a:cubicBezTo>
                    <a:cubicBezTo>
                      <a:pt x="58" y="303"/>
                      <a:pt x="53" y="302"/>
                      <a:pt x="49" y="300"/>
                    </a:cubicBezTo>
                    <a:cubicBezTo>
                      <a:pt x="42" y="294"/>
                      <a:pt x="40" y="284"/>
                      <a:pt x="45" y="276"/>
                    </a:cubicBezTo>
                    <a:cubicBezTo>
                      <a:pt x="46" y="275"/>
                      <a:pt x="47" y="274"/>
                      <a:pt x="49" y="273"/>
                    </a:cubicBezTo>
                    <a:cubicBezTo>
                      <a:pt x="50" y="272"/>
                      <a:pt x="50" y="272"/>
                      <a:pt x="50" y="272"/>
                    </a:cubicBezTo>
                    <a:cubicBezTo>
                      <a:pt x="32" y="231"/>
                      <a:pt x="32" y="231"/>
                      <a:pt x="32" y="231"/>
                    </a:cubicBezTo>
                    <a:cubicBezTo>
                      <a:pt x="30" y="231"/>
                      <a:pt x="30" y="231"/>
                      <a:pt x="30" y="231"/>
                    </a:cubicBezTo>
                    <a:cubicBezTo>
                      <a:pt x="25" y="233"/>
                      <a:pt x="20" y="232"/>
                      <a:pt x="16" y="229"/>
                    </a:cubicBezTo>
                    <a:cubicBezTo>
                      <a:pt x="8" y="224"/>
                      <a:pt x="6" y="213"/>
                      <a:pt x="12" y="206"/>
                    </a:cubicBezTo>
                    <a:cubicBezTo>
                      <a:pt x="15" y="201"/>
                      <a:pt x="20" y="199"/>
                      <a:pt x="25" y="199"/>
                    </a:cubicBezTo>
                    <a:cubicBezTo>
                      <a:pt x="28" y="199"/>
                      <a:pt x="28" y="199"/>
                      <a:pt x="28" y="199"/>
                    </a:cubicBezTo>
                    <a:cubicBezTo>
                      <a:pt x="28" y="197"/>
                      <a:pt x="28" y="197"/>
                      <a:pt x="28" y="197"/>
                    </a:cubicBezTo>
                    <a:cubicBezTo>
                      <a:pt x="28" y="199"/>
                      <a:pt x="28" y="199"/>
                      <a:pt x="28" y="199"/>
                    </a:cubicBezTo>
                    <a:cubicBezTo>
                      <a:pt x="30" y="200"/>
                      <a:pt x="30" y="200"/>
                      <a:pt x="30" y="200"/>
                    </a:cubicBezTo>
                    <a:cubicBezTo>
                      <a:pt x="31" y="200"/>
                      <a:pt x="31" y="200"/>
                      <a:pt x="31" y="200"/>
                    </a:cubicBezTo>
                    <a:cubicBezTo>
                      <a:pt x="34" y="201"/>
                      <a:pt x="34" y="201"/>
                      <a:pt x="34" y="201"/>
                    </a:cubicBezTo>
                    <a:cubicBezTo>
                      <a:pt x="38" y="177"/>
                      <a:pt x="38" y="177"/>
                      <a:pt x="38" y="177"/>
                    </a:cubicBezTo>
                    <a:cubicBezTo>
                      <a:pt x="38" y="174"/>
                      <a:pt x="38" y="174"/>
                      <a:pt x="38" y="174"/>
                    </a:cubicBezTo>
                    <a:cubicBezTo>
                      <a:pt x="32" y="173"/>
                      <a:pt x="32" y="173"/>
                      <a:pt x="32" y="173"/>
                    </a:cubicBezTo>
                    <a:cubicBezTo>
                      <a:pt x="32" y="173"/>
                      <a:pt x="32" y="173"/>
                      <a:pt x="32" y="173"/>
                    </a:cubicBezTo>
                    <a:cubicBezTo>
                      <a:pt x="30" y="173"/>
                      <a:pt x="30" y="173"/>
                      <a:pt x="30" y="173"/>
                    </a:cubicBezTo>
                    <a:cubicBezTo>
                      <a:pt x="28" y="172"/>
                      <a:pt x="27" y="171"/>
                      <a:pt x="26" y="171"/>
                    </a:cubicBezTo>
                    <a:cubicBezTo>
                      <a:pt x="22" y="168"/>
                      <a:pt x="20" y="164"/>
                      <a:pt x="19" y="160"/>
                    </a:cubicBezTo>
                    <a:cubicBezTo>
                      <a:pt x="18" y="156"/>
                      <a:pt x="19" y="151"/>
                      <a:pt x="22" y="148"/>
                    </a:cubicBezTo>
                    <a:cubicBezTo>
                      <a:pt x="25" y="142"/>
                      <a:pt x="31" y="140"/>
                      <a:pt x="38" y="141"/>
                    </a:cubicBezTo>
                    <a:cubicBezTo>
                      <a:pt x="40" y="141"/>
                      <a:pt x="40" y="141"/>
                      <a:pt x="40" y="141"/>
                    </a:cubicBezTo>
                    <a:cubicBezTo>
                      <a:pt x="50" y="112"/>
                      <a:pt x="50" y="112"/>
                      <a:pt x="50" y="112"/>
                    </a:cubicBezTo>
                    <a:cubicBezTo>
                      <a:pt x="47" y="110"/>
                      <a:pt x="47" y="110"/>
                      <a:pt x="47" y="110"/>
                    </a:cubicBezTo>
                    <a:cubicBezTo>
                      <a:pt x="47" y="110"/>
                      <a:pt x="47" y="110"/>
                      <a:pt x="46" y="110"/>
                    </a:cubicBezTo>
                    <a:cubicBezTo>
                      <a:pt x="43" y="107"/>
                      <a:pt x="40" y="103"/>
                      <a:pt x="40" y="99"/>
                    </a:cubicBezTo>
                    <a:cubicBezTo>
                      <a:pt x="39" y="95"/>
                      <a:pt x="40" y="90"/>
                      <a:pt x="42" y="87"/>
                    </a:cubicBezTo>
                    <a:cubicBezTo>
                      <a:pt x="47" y="79"/>
                      <a:pt x="58" y="77"/>
                      <a:pt x="65" y="82"/>
                    </a:cubicBezTo>
                    <a:cubicBezTo>
                      <a:pt x="66" y="83"/>
                      <a:pt x="66" y="83"/>
                      <a:pt x="67" y="84"/>
                    </a:cubicBezTo>
                    <a:cubicBezTo>
                      <a:pt x="69" y="85"/>
                      <a:pt x="69" y="85"/>
                      <a:pt x="69" y="85"/>
                    </a:cubicBezTo>
                    <a:cubicBezTo>
                      <a:pt x="89" y="69"/>
                      <a:pt x="89" y="69"/>
                      <a:pt x="89" y="69"/>
                    </a:cubicBezTo>
                    <a:cubicBezTo>
                      <a:pt x="88" y="67"/>
                      <a:pt x="88" y="67"/>
                      <a:pt x="88" y="67"/>
                    </a:cubicBezTo>
                    <a:cubicBezTo>
                      <a:pt x="86" y="62"/>
                      <a:pt x="86" y="56"/>
                      <a:pt x="90" y="51"/>
                    </a:cubicBezTo>
                    <a:cubicBezTo>
                      <a:pt x="95" y="44"/>
                      <a:pt x="106" y="42"/>
                      <a:pt x="113" y="47"/>
                    </a:cubicBezTo>
                    <a:cubicBezTo>
                      <a:pt x="113" y="47"/>
                      <a:pt x="114" y="47"/>
                      <a:pt x="114" y="48"/>
                    </a:cubicBezTo>
                    <a:cubicBezTo>
                      <a:pt x="116" y="50"/>
                      <a:pt x="116" y="50"/>
                      <a:pt x="116" y="50"/>
                    </a:cubicBezTo>
                    <a:cubicBezTo>
                      <a:pt x="140" y="33"/>
                      <a:pt x="140" y="33"/>
                      <a:pt x="140" y="33"/>
                    </a:cubicBezTo>
                    <a:cubicBezTo>
                      <a:pt x="139" y="31"/>
                      <a:pt x="139" y="31"/>
                      <a:pt x="139" y="31"/>
                    </a:cubicBezTo>
                    <a:cubicBezTo>
                      <a:pt x="137" y="26"/>
                      <a:pt x="138" y="20"/>
                      <a:pt x="141" y="15"/>
                    </a:cubicBezTo>
                    <a:cubicBezTo>
                      <a:pt x="146" y="8"/>
                      <a:pt x="157" y="6"/>
                      <a:pt x="164" y="11"/>
                    </a:cubicBezTo>
                    <a:cubicBezTo>
                      <a:pt x="168" y="14"/>
                      <a:pt x="170" y="18"/>
                      <a:pt x="171" y="22"/>
                    </a:cubicBezTo>
                    <a:cubicBezTo>
                      <a:pt x="172" y="24"/>
                      <a:pt x="172" y="24"/>
                      <a:pt x="172" y="24"/>
                    </a:cubicBezTo>
                    <a:cubicBezTo>
                      <a:pt x="218" y="26"/>
                      <a:pt x="218" y="26"/>
                      <a:pt x="218" y="26"/>
                    </a:cubicBezTo>
                    <a:cubicBezTo>
                      <a:pt x="218" y="24"/>
                      <a:pt x="218" y="24"/>
                      <a:pt x="218" y="24"/>
                    </a:cubicBezTo>
                    <a:cubicBezTo>
                      <a:pt x="219" y="21"/>
                      <a:pt x="220" y="19"/>
                      <a:pt x="221" y="17"/>
                    </a:cubicBezTo>
                    <a:cubicBezTo>
                      <a:pt x="226" y="10"/>
                      <a:pt x="237" y="8"/>
                      <a:pt x="244" y="13"/>
                    </a:cubicBezTo>
                    <a:cubicBezTo>
                      <a:pt x="249" y="16"/>
                      <a:pt x="251" y="21"/>
                      <a:pt x="251" y="26"/>
                    </a:cubicBezTo>
                    <a:cubicBezTo>
                      <a:pt x="251" y="28"/>
                      <a:pt x="251" y="28"/>
                      <a:pt x="251" y="28"/>
                    </a:cubicBezTo>
                    <a:cubicBezTo>
                      <a:pt x="262" y="29"/>
                      <a:pt x="262" y="29"/>
                      <a:pt x="262" y="29"/>
                    </a:cubicBezTo>
                    <a:cubicBezTo>
                      <a:pt x="263" y="27"/>
                      <a:pt x="263" y="27"/>
                      <a:pt x="263" y="27"/>
                    </a:cubicBezTo>
                    <a:cubicBezTo>
                      <a:pt x="263" y="25"/>
                      <a:pt x="264" y="24"/>
                      <a:pt x="265" y="22"/>
                    </a:cubicBezTo>
                    <a:cubicBezTo>
                      <a:pt x="270" y="15"/>
                      <a:pt x="281" y="13"/>
                      <a:pt x="288" y="18"/>
                    </a:cubicBezTo>
                    <a:cubicBezTo>
                      <a:pt x="295" y="22"/>
                      <a:pt x="297" y="31"/>
                      <a:pt x="294" y="38"/>
                    </a:cubicBezTo>
                    <a:cubicBezTo>
                      <a:pt x="293" y="40"/>
                      <a:pt x="293" y="40"/>
                      <a:pt x="293" y="40"/>
                    </a:cubicBezTo>
                    <a:cubicBezTo>
                      <a:pt x="293" y="40"/>
                      <a:pt x="293" y="40"/>
                      <a:pt x="293" y="40"/>
                    </a:cubicBezTo>
                    <a:cubicBezTo>
                      <a:pt x="292" y="42"/>
                      <a:pt x="292" y="42"/>
                      <a:pt x="292" y="42"/>
                    </a:cubicBezTo>
                    <a:cubicBezTo>
                      <a:pt x="288" y="46"/>
                      <a:pt x="284" y="48"/>
                      <a:pt x="279" y="48"/>
                    </a:cubicBezTo>
                    <a:cubicBezTo>
                      <a:pt x="275" y="48"/>
                      <a:pt x="272" y="47"/>
                      <a:pt x="269" y="45"/>
                    </a:cubicBezTo>
                    <a:cubicBezTo>
                      <a:pt x="265" y="42"/>
                      <a:pt x="262" y="37"/>
                      <a:pt x="262" y="32"/>
                    </a:cubicBezTo>
                    <a:cubicBezTo>
                      <a:pt x="262" y="29"/>
                      <a:pt x="262" y="29"/>
                      <a:pt x="262" y="29"/>
                    </a:cubicBezTo>
                    <a:cubicBezTo>
                      <a:pt x="251" y="29"/>
                      <a:pt x="251" y="29"/>
                      <a:pt x="251" y="29"/>
                    </a:cubicBezTo>
                    <a:cubicBezTo>
                      <a:pt x="251" y="31"/>
                      <a:pt x="251" y="31"/>
                      <a:pt x="251" y="31"/>
                    </a:cubicBezTo>
                    <a:cubicBezTo>
                      <a:pt x="250" y="33"/>
                      <a:pt x="249" y="34"/>
                      <a:pt x="248" y="36"/>
                    </a:cubicBezTo>
                    <a:cubicBezTo>
                      <a:pt x="248" y="36"/>
                      <a:pt x="248" y="37"/>
                      <a:pt x="247" y="38"/>
                    </a:cubicBezTo>
                    <a:cubicBezTo>
                      <a:pt x="246" y="39"/>
                      <a:pt x="246" y="39"/>
                      <a:pt x="246" y="39"/>
                    </a:cubicBezTo>
                    <a:cubicBezTo>
                      <a:pt x="252" y="54"/>
                      <a:pt x="252" y="54"/>
                      <a:pt x="252" y="54"/>
                    </a:cubicBezTo>
                    <a:cubicBezTo>
                      <a:pt x="254" y="54"/>
                      <a:pt x="254" y="54"/>
                      <a:pt x="254" y="54"/>
                    </a:cubicBezTo>
                    <a:cubicBezTo>
                      <a:pt x="256" y="54"/>
                      <a:pt x="259" y="55"/>
                      <a:pt x="261" y="57"/>
                    </a:cubicBezTo>
                    <a:cubicBezTo>
                      <a:pt x="268" y="61"/>
                      <a:pt x="270" y="70"/>
                      <a:pt x="267" y="78"/>
                    </a:cubicBezTo>
                    <a:cubicBezTo>
                      <a:pt x="266" y="80"/>
                      <a:pt x="266" y="80"/>
                      <a:pt x="266" y="80"/>
                    </a:cubicBezTo>
                    <a:cubicBezTo>
                      <a:pt x="306" y="108"/>
                      <a:pt x="306" y="108"/>
                      <a:pt x="306" y="108"/>
                    </a:cubicBezTo>
                    <a:cubicBezTo>
                      <a:pt x="308" y="106"/>
                      <a:pt x="308" y="106"/>
                      <a:pt x="308" y="106"/>
                    </a:cubicBezTo>
                    <a:cubicBezTo>
                      <a:pt x="313" y="100"/>
                      <a:pt x="323" y="99"/>
                      <a:pt x="329" y="104"/>
                    </a:cubicBezTo>
                    <a:cubicBezTo>
                      <a:pt x="333" y="106"/>
                      <a:pt x="336" y="110"/>
                      <a:pt x="336" y="115"/>
                    </a:cubicBezTo>
                    <a:cubicBezTo>
                      <a:pt x="337" y="117"/>
                      <a:pt x="337" y="117"/>
                      <a:pt x="337" y="117"/>
                    </a:cubicBezTo>
                    <a:cubicBezTo>
                      <a:pt x="349" y="117"/>
                      <a:pt x="349" y="117"/>
                      <a:pt x="349" y="117"/>
                    </a:cubicBezTo>
                    <a:cubicBezTo>
                      <a:pt x="349" y="115"/>
                      <a:pt x="349" y="115"/>
                      <a:pt x="349" y="115"/>
                    </a:cubicBezTo>
                    <a:cubicBezTo>
                      <a:pt x="349" y="113"/>
                      <a:pt x="350" y="110"/>
                      <a:pt x="352" y="109"/>
                    </a:cubicBezTo>
                    <a:cubicBezTo>
                      <a:pt x="353" y="107"/>
                      <a:pt x="354" y="105"/>
                      <a:pt x="356" y="104"/>
                    </a:cubicBezTo>
                    <a:cubicBezTo>
                      <a:pt x="358" y="103"/>
                      <a:pt x="358" y="103"/>
                      <a:pt x="358" y="103"/>
                    </a:cubicBezTo>
                    <a:cubicBezTo>
                      <a:pt x="353" y="92"/>
                      <a:pt x="353" y="92"/>
                      <a:pt x="353" y="92"/>
                    </a:cubicBezTo>
                    <a:cubicBezTo>
                      <a:pt x="350" y="93"/>
                      <a:pt x="350" y="93"/>
                      <a:pt x="350" y="93"/>
                    </a:cubicBezTo>
                    <a:cubicBezTo>
                      <a:pt x="345" y="95"/>
                      <a:pt x="340" y="94"/>
                      <a:pt x="336" y="91"/>
                    </a:cubicBezTo>
                    <a:cubicBezTo>
                      <a:pt x="329" y="86"/>
                      <a:pt x="326" y="77"/>
                      <a:pt x="331" y="69"/>
                    </a:cubicBezTo>
                    <a:cubicBezTo>
                      <a:pt x="332" y="67"/>
                      <a:pt x="332" y="67"/>
                      <a:pt x="332" y="67"/>
                    </a:cubicBezTo>
                    <a:cubicBezTo>
                      <a:pt x="332" y="67"/>
                      <a:pt x="332" y="67"/>
                      <a:pt x="332" y="67"/>
                    </a:cubicBezTo>
                    <a:cubicBezTo>
                      <a:pt x="333" y="65"/>
                      <a:pt x="333" y="65"/>
                      <a:pt x="333" y="65"/>
                    </a:cubicBezTo>
                    <a:cubicBezTo>
                      <a:pt x="339" y="60"/>
                      <a:pt x="348" y="59"/>
                      <a:pt x="355" y="64"/>
                    </a:cubicBezTo>
                    <a:cubicBezTo>
                      <a:pt x="358" y="66"/>
                      <a:pt x="361" y="70"/>
                      <a:pt x="361" y="74"/>
                    </a:cubicBezTo>
                    <a:cubicBezTo>
                      <a:pt x="362" y="79"/>
                      <a:pt x="361" y="83"/>
                      <a:pt x="359" y="87"/>
                    </a:cubicBezTo>
                    <a:cubicBezTo>
                      <a:pt x="358" y="88"/>
                      <a:pt x="356" y="90"/>
                      <a:pt x="355" y="91"/>
                    </a:cubicBezTo>
                    <a:cubicBezTo>
                      <a:pt x="353" y="92"/>
                      <a:pt x="353" y="92"/>
                      <a:pt x="353" y="92"/>
                    </a:cubicBezTo>
                    <a:cubicBezTo>
                      <a:pt x="358" y="103"/>
                      <a:pt x="358" y="103"/>
                      <a:pt x="358" y="103"/>
                    </a:cubicBezTo>
                    <a:cubicBezTo>
                      <a:pt x="360" y="102"/>
                      <a:pt x="360" y="102"/>
                      <a:pt x="360" y="102"/>
                    </a:cubicBezTo>
                    <a:cubicBezTo>
                      <a:pt x="365" y="101"/>
                      <a:pt x="371" y="101"/>
                      <a:pt x="375" y="104"/>
                    </a:cubicBezTo>
                    <a:cubicBezTo>
                      <a:pt x="382" y="109"/>
                      <a:pt x="384" y="120"/>
                      <a:pt x="379" y="127"/>
                    </a:cubicBezTo>
                    <a:cubicBezTo>
                      <a:pt x="378" y="129"/>
                      <a:pt x="376" y="131"/>
                      <a:pt x="374" y="132"/>
                    </a:cubicBezTo>
                    <a:cubicBezTo>
                      <a:pt x="372" y="133"/>
                      <a:pt x="372" y="133"/>
                      <a:pt x="372" y="133"/>
                    </a:cubicBezTo>
                    <a:cubicBezTo>
                      <a:pt x="390" y="175"/>
                      <a:pt x="390" y="175"/>
                      <a:pt x="390" y="175"/>
                    </a:cubicBezTo>
                    <a:cubicBezTo>
                      <a:pt x="392" y="175"/>
                      <a:pt x="392" y="175"/>
                      <a:pt x="392" y="175"/>
                    </a:cubicBezTo>
                    <a:cubicBezTo>
                      <a:pt x="396" y="174"/>
                      <a:pt x="401" y="175"/>
                      <a:pt x="405" y="177"/>
                    </a:cubicBezTo>
                    <a:cubicBezTo>
                      <a:pt x="408" y="180"/>
                      <a:pt x="411" y="184"/>
                      <a:pt x="412" y="188"/>
                    </a:cubicBezTo>
                    <a:cubicBezTo>
                      <a:pt x="412" y="192"/>
                      <a:pt x="412" y="197"/>
                      <a:pt x="409" y="200"/>
                    </a:cubicBezTo>
                    <a:close/>
                    <a:moveTo>
                      <a:pt x="344" y="324"/>
                    </a:moveTo>
                    <a:cubicBezTo>
                      <a:pt x="330" y="335"/>
                      <a:pt x="330" y="335"/>
                      <a:pt x="330" y="335"/>
                    </a:cubicBezTo>
                    <a:cubicBezTo>
                      <a:pt x="329" y="334"/>
                      <a:pt x="329" y="334"/>
                      <a:pt x="329" y="334"/>
                    </a:cubicBezTo>
                    <a:cubicBezTo>
                      <a:pt x="325" y="331"/>
                      <a:pt x="321" y="330"/>
                      <a:pt x="316" y="330"/>
                    </a:cubicBezTo>
                    <a:cubicBezTo>
                      <a:pt x="315" y="330"/>
                      <a:pt x="314" y="330"/>
                      <a:pt x="313" y="330"/>
                    </a:cubicBezTo>
                    <a:cubicBezTo>
                      <a:pt x="311" y="327"/>
                      <a:pt x="311" y="327"/>
                      <a:pt x="311" y="327"/>
                    </a:cubicBezTo>
                    <a:cubicBezTo>
                      <a:pt x="313" y="326"/>
                      <a:pt x="314" y="325"/>
                      <a:pt x="315" y="323"/>
                    </a:cubicBezTo>
                    <a:cubicBezTo>
                      <a:pt x="321" y="315"/>
                      <a:pt x="320" y="304"/>
                      <a:pt x="313" y="296"/>
                    </a:cubicBezTo>
                    <a:cubicBezTo>
                      <a:pt x="329" y="273"/>
                      <a:pt x="329" y="273"/>
                      <a:pt x="329" y="273"/>
                    </a:cubicBezTo>
                    <a:cubicBezTo>
                      <a:pt x="338" y="278"/>
                      <a:pt x="350" y="274"/>
                      <a:pt x="356" y="266"/>
                    </a:cubicBezTo>
                    <a:cubicBezTo>
                      <a:pt x="357" y="264"/>
                      <a:pt x="359" y="261"/>
                      <a:pt x="359" y="259"/>
                    </a:cubicBezTo>
                    <a:cubicBezTo>
                      <a:pt x="361" y="259"/>
                      <a:pt x="361" y="259"/>
                      <a:pt x="361" y="259"/>
                    </a:cubicBezTo>
                    <a:cubicBezTo>
                      <a:pt x="362" y="264"/>
                      <a:pt x="365" y="269"/>
                      <a:pt x="370" y="273"/>
                    </a:cubicBezTo>
                    <a:cubicBezTo>
                      <a:pt x="370" y="273"/>
                      <a:pt x="371" y="274"/>
                      <a:pt x="372" y="274"/>
                    </a:cubicBezTo>
                    <a:cubicBezTo>
                      <a:pt x="366" y="294"/>
                      <a:pt x="366" y="294"/>
                      <a:pt x="366" y="294"/>
                    </a:cubicBezTo>
                    <a:cubicBezTo>
                      <a:pt x="358" y="293"/>
                      <a:pt x="350" y="297"/>
                      <a:pt x="346" y="303"/>
                    </a:cubicBezTo>
                    <a:cubicBezTo>
                      <a:pt x="342" y="309"/>
                      <a:pt x="341" y="317"/>
                      <a:pt x="344" y="324"/>
                    </a:cubicBezTo>
                    <a:close/>
                    <a:moveTo>
                      <a:pt x="162" y="354"/>
                    </a:moveTo>
                    <a:cubicBezTo>
                      <a:pt x="164" y="356"/>
                      <a:pt x="167" y="357"/>
                      <a:pt x="170" y="358"/>
                    </a:cubicBezTo>
                    <a:cubicBezTo>
                      <a:pt x="172" y="363"/>
                      <a:pt x="172" y="363"/>
                      <a:pt x="172" y="363"/>
                    </a:cubicBezTo>
                    <a:cubicBezTo>
                      <a:pt x="171" y="363"/>
                      <a:pt x="171" y="364"/>
                      <a:pt x="171" y="364"/>
                    </a:cubicBezTo>
                    <a:cubicBezTo>
                      <a:pt x="170" y="366"/>
                      <a:pt x="169" y="368"/>
                      <a:pt x="168" y="369"/>
                    </a:cubicBezTo>
                    <a:cubicBezTo>
                      <a:pt x="159" y="369"/>
                      <a:pt x="159" y="369"/>
                      <a:pt x="159" y="369"/>
                    </a:cubicBezTo>
                    <a:cubicBezTo>
                      <a:pt x="158" y="364"/>
                      <a:pt x="155" y="360"/>
                      <a:pt x="151" y="357"/>
                    </a:cubicBezTo>
                    <a:cubicBezTo>
                      <a:pt x="147" y="354"/>
                      <a:pt x="142" y="353"/>
                      <a:pt x="137" y="353"/>
                    </a:cubicBezTo>
                    <a:cubicBezTo>
                      <a:pt x="99" y="327"/>
                      <a:pt x="99" y="327"/>
                      <a:pt x="99" y="327"/>
                    </a:cubicBezTo>
                    <a:cubicBezTo>
                      <a:pt x="99" y="321"/>
                      <a:pt x="95" y="315"/>
                      <a:pt x="90" y="311"/>
                    </a:cubicBezTo>
                    <a:cubicBezTo>
                      <a:pt x="85" y="308"/>
                      <a:pt x="79" y="306"/>
                      <a:pt x="73" y="308"/>
                    </a:cubicBezTo>
                    <a:cubicBezTo>
                      <a:pt x="71" y="304"/>
                      <a:pt x="71" y="304"/>
                      <a:pt x="71" y="304"/>
                    </a:cubicBezTo>
                    <a:cubicBezTo>
                      <a:pt x="74" y="303"/>
                      <a:pt x="76" y="301"/>
                      <a:pt x="77" y="299"/>
                    </a:cubicBezTo>
                    <a:cubicBezTo>
                      <a:pt x="79" y="297"/>
                      <a:pt x="80" y="294"/>
                      <a:pt x="80" y="292"/>
                    </a:cubicBezTo>
                    <a:cubicBezTo>
                      <a:pt x="85" y="292"/>
                      <a:pt x="85" y="292"/>
                      <a:pt x="85" y="292"/>
                    </a:cubicBezTo>
                    <a:cubicBezTo>
                      <a:pt x="86" y="298"/>
                      <a:pt x="89" y="303"/>
                      <a:pt x="94" y="306"/>
                    </a:cubicBezTo>
                    <a:cubicBezTo>
                      <a:pt x="102" y="312"/>
                      <a:pt x="114" y="311"/>
                      <a:pt x="121" y="305"/>
                    </a:cubicBezTo>
                    <a:cubicBezTo>
                      <a:pt x="154" y="328"/>
                      <a:pt x="154" y="328"/>
                      <a:pt x="154" y="328"/>
                    </a:cubicBezTo>
                    <a:cubicBezTo>
                      <a:pt x="150" y="337"/>
                      <a:pt x="153" y="348"/>
                      <a:pt x="162" y="3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6" name="Freeform 38">
                <a:extLst>
                  <a:ext uri="{FF2B5EF4-FFF2-40B4-BE49-F238E27FC236}">
                    <a16:creationId xmlns:a16="http://schemas.microsoft.com/office/drawing/2014/main" id="{4176F63A-A1E9-754D-915E-29A515D090FA}"/>
                  </a:ext>
                </a:extLst>
              </p:cNvPr>
              <p:cNvSpPr>
                <a:spLocks/>
              </p:cNvSpPr>
              <p:nvPr/>
            </p:nvSpPr>
            <p:spPr bwMode="auto">
              <a:xfrm>
                <a:off x="644" y="220"/>
                <a:ext cx="29" cy="12"/>
              </a:xfrm>
              <a:custGeom>
                <a:avLst/>
                <a:gdLst>
                  <a:gd name="T0" fmla="*/ 25 w 29"/>
                  <a:gd name="T1" fmla="*/ 0 h 12"/>
                  <a:gd name="T2" fmla="*/ 0 w 29"/>
                  <a:gd name="T3" fmla="*/ 0 h 12"/>
                  <a:gd name="T4" fmla="*/ 0 w 29"/>
                  <a:gd name="T5" fmla="*/ 12 h 12"/>
                  <a:gd name="T6" fmla="*/ 29 w 29"/>
                  <a:gd name="T7" fmla="*/ 12 h 12"/>
                  <a:gd name="T8" fmla="*/ 25 w 29"/>
                  <a:gd name="T9" fmla="*/ 4 h 12"/>
                  <a:gd name="T10" fmla="*/ 25 w 29"/>
                  <a:gd name="T11" fmla="*/ 0 h 12"/>
                </a:gdLst>
                <a:ahLst/>
                <a:cxnLst>
                  <a:cxn ang="0">
                    <a:pos x="T0" y="T1"/>
                  </a:cxn>
                  <a:cxn ang="0">
                    <a:pos x="T2" y="T3"/>
                  </a:cxn>
                  <a:cxn ang="0">
                    <a:pos x="T4" y="T5"/>
                  </a:cxn>
                  <a:cxn ang="0">
                    <a:pos x="T6" y="T7"/>
                  </a:cxn>
                  <a:cxn ang="0">
                    <a:pos x="T8" y="T9"/>
                  </a:cxn>
                  <a:cxn ang="0">
                    <a:pos x="T10" y="T11"/>
                  </a:cxn>
                </a:cxnLst>
                <a:rect l="0" t="0" r="r" b="b"/>
                <a:pathLst>
                  <a:path w="29" h="12">
                    <a:moveTo>
                      <a:pt x="25" y="0"/>
                    </a:moveTo>
                    <a:lnTo>
                      <a:pt x="0" y="0"/>
                    </a:lnTo>
                    <a:lnTo>
                      <a:pt x="0" y="12"/>
                    </a:lnTo>
                    <a:lnTo>
                      <a:pt x="29" y="12"/>
                    </a:lnTo>
                    <a:lnTo>
                      <a:pt x="25" y="4"/>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7" name="Freeform 39">
                <a:extLst>
                  <a:ext uri="{FF2B5EF4-FFF2-40B4-BE49-F238E27FC236}">
                    <a16:creationId xmlns:a16="http://schemas.microsoft.com/office/drawing/2014/main" id="{21704D7C-D342-E64C-8E4D-1CED5678AA29}"/>
                  </a:ext>
                </a:extLst>
              </p:cNvPr>
              <p:cNvSpPr>
                <a:spLocks/>
              </p:cNvSpPr>
              <p:nvPr/>
            </p:nvSpPr>
            <p:spPr bwMode="auto">
              <a:xfrm>
                <a:off x="600" y="366"/>
                <a:ext cx="52" cy="87"/>
              </a:xfrm>
              <a:custGeom>
                <a:avLst/>
                <a:gdLst>
                  <a:gd name="T0" fmla="*/ 5 w 27"/>
                  <a:gd name="T1" fmla="*/ 3 h 45"/>
                  <a:gd name="T2" fmla="*/ 2 w 27"/>
                  <a:gd name="T3" fmla="*/ 5 h 45"/>
                  <a:gd name="T4" fmla="*/ 0 w 27"/>
                  <a:gd name="T5" fmla="*/ 6 h 45"/>
                  <a:gd name="T6" fmla="*/ 18 w 27"/>
                  <a:gd name="T7" fmla="*/ 45 h 45"/>
                  <a:gd name="T8" fmla="*/ 20 w 27"/>
                  <a:gd name="T9" fmla="*/ 44 h 45"/>
                  <a:gd name="T10" fmla="*/ 23 w 27"/>
                  <a:gd name="T11" fmla="*/ 44 h 45"/>
                  <a:gd name="T12" fmla="*/ 27 w 27"/>
                  <a:gd name="T13" fmla="*/ 43 h 45"/>
                  <a:gd name="T14" fmla="*/ 8 w 27"/>
                  <a:gd name="T15" fmla="*/ 0 h 45"/>
                  <a:gd name="T16" fmla="*/ 5 w 2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5">
                    <a:moveTo>
                      <a:pt x="5" y="3"/>
                    </a:moveTo>
                    <a:cubicBezTo>
                      <a:pt x="4" y="4"/>
                      <a:pt x="3" y="5"/>
                      <a:pt x="2" y="5"/>
                    </a:cubicBezTo>
                    <a:cubicBezTo>
                      <a:pt x="0" y="6"/>
                      <a:pt x="0" y="6"/>
                      <a:pt x="0" y="6"/>
                    </a:cubicBezTo>
                    <a:cubicBezTo>
                      <a:pt x="18" y="45"/>
                      <a:pt x="18" y="45"/>
                      <a:pt x="18" y="45"/>
                    </a:cubicBezTo>
                    <a:cubicBezTo>
                      <a:pt x="20" y="44"/>
                      <a:pt x="20" y="44"/>
                      <a:pt x="20" y="44"/>
                    </a:cubicBezTo>
                    <a:cubicBezTo>
                      <a:pt x="21" y="44"/>
                      <a:pt x="22" y="44"/>
                      <a:pt x="23" y="44"/>
                    </a:cubicBezTo>
                    <a:cubicBezTo>
                      <a:pt x="27" y="43"/>
                      <a:pt x="27" y="43"/>
                      <a:pt x="27" y="43"/>
                    </a:cubicBezTo>
                    <a:cubicBezTo>
                      <a:pt x="8" y="0"/>
                      <a:pt x="8" y="0"/>
                      <a:pt x="8" y="0"/>
                    </a:cubicBezTo>
                    <a:lnTo>
                      <a:pt x="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8" name="Freeform 40">
                <a:extLst>
                  <a:ext uri="{FF2B5EF4-FFF2-40B4-BE49-F238E27FC236}">
                    <a16:creationId xmlns:a16="http://schemas.microsoft.com/office/drawing/2014/main" id="{635EEA4B-F34A-2A4D-AE21-BD9B7C4D10B4}"/>
                  </a:ext>
                </a:extLst>
              </p:cNvPr>
              <p:cNvSpPr>
                <a:spLocks noEditPoints="1"/>
              </p:cNvSpPr>
              <p:nvPr/>
            </p:nvSpPr>
            <p:spPr bwMode="auto">
              <a:xfrm>
                <a:off x="382" y="339"/>
                <a:ext cx="251" cy="248"/>
              </a:xfrm>
              <a:custGeom>
                <a:avLst/>
                <a:gdLst>
                  <a:gd name="T0" fmla="*/ 112 w 131"/>
                  <a:gd name="T1" fmla="*/ 21 h 129"/>
                  <a:gd name="T2" fmla="*/ 98 w 131"/>
                  <a:gd name="T3" fmla="*/ 19 h 129"/>
                  <a:gd name="T4" fmla="*/ 90 w 131"/>
                  <a:gd name="T5" fmla="*/ 5 h 129"/>
                  <a:gd name="T6" fmla="*/ 90 w 131"/>
                  <a:gd name="T7" fmla="*/ 3 h 129"/>
                  <a:gd name="T8" fmla="*/ 49 w 131"/>
                  <a:gd name="T9" fmla="*/ 0 h 129"/>
                  <a:gd name="T10" fmla="*/ 48 w 131"/>
                  <a:gd name="T11" fmla="*/ 3 h 129"/>
                  <a:gd name="T12" fmla="*/ 46 w 131"/>
                  <a:gd name="T13" fmla="*/ 9 h 129"/>
                  <a:gd name="T14" fmla="*/ 31 w 131"/>
                  <a:gd name="T15" fmla="*/ 16 h 129"/>
                  <a:gd name="T16" fmla="*/ 29 w 131"/>
                  <a:gd name="T17" fmla="*/ 16 h 129"/>
                  <a:gd name="T18" fmla="*/ 7 w 131"/>
                  <a:gd name="T19" fmla="*/ 47 h 129"/>
                  <a:gd name="T20" fmla="*/ 8 w 131"/>
                  <a:gd name="T21" fmla="*/ 49 h 129"/>
                  <a:gd name="T22" fmla="*/ 6 w 131"/>
                  <a:gd name="T23" fmla="*/ 64 h 129"/>
                  <a:gd name="T24" fmla="*/ 2 w 131"/>
                  <a:gd name="T25" fmla="*/ 68 h 129"/>
                  <a:gd name="T26" fmla="*/ 0 w 131"/>
                  <a:gd name="T27" fmla="*/ 70 h 129"/>
                  <a:gd name="T28" fmla="*/ 18 w 131"/>
                  <a:gd name="T29" fmla="*/ 111 h 129"/>
                  <a:gd name="T30" fmla="*/ 20 w 131"/>
                  <a:gd name="T31" fmla="*/ 110 h 129"/>
                  <a:gd name="T32" fmla="*/ 35 w 131"/>
                  <a:gd name="T33" fmla="*/ 112 h 129"/>
                  <a:gd name="T34" fmla="*/ 42 w 131"/>
                  <a:gd name="T35" fmla="*/ 125 h 129"/>
                  <a:gd name="T36" fmla="*/ 42 w 131"/>
                  <a:gd name="T37" fmla="*/ 128 h 129"/>
                  <a:gd name="T38" fmla="*/ 81 w 131"/>
                  <a:gd name="T39" fmla="*/ 129 h 129"/>
                  <a:gd name="T40" fmla="*/ 82 w 131"/>
                  <a:gd name="T41" fmla="*/ 127 h 129"/>
                  <a:gd name="T42" fmla="*/ 84 w 131"/>
                  <a:gd name="T43" fmla="*/ 122 h 129"/>
                  <a:gd name="T44" fmla="*/ 105 w 131"/>
                  <a:gd name="T45" fmla="*/ 117 h 129"/>
                  <a:gd name="T46" fmla="*/ 107 w 131"/>
                  <a:gd name="T47" fmla="*/ 118 h 129"/>
                  <a:gd name="T48" fmla="*/ 128 w 131"/>
                  <a:gd name="T49" fmla="*/ 87 h 129"/>
                  <a:gd name="T50" fmla="*/ 127 w 131"/>
                  <a:gd name="T51" fmla="*/ 85 h 129"/>
                  <a:gd name="T52" fmla="*/ 125 w 131"/>
                  <a:gd name="T53" fmla="*/ 65 h 129"/>
                  <a:gd name="T54" fmla="*/ 129 w 131"/>
                  <a:gd name="T55" fmla="*/ 60 h 129"/>
                  <a:gd name="T56" fmla="*/ 131 w 131"/>
                  <a:gd name="T57" fmla="*/ 59 h 129"/>
                  <a:gd name="T58" fmla="*/ 114 w 131"/>
                  <a:gd name="T59" fmla="*/ 20 h 129"/>
                  <a:gd name="T60" fmla="*/ 112 w 131"/>
                  <a:gd name="T61" fmla="*/ 21 h 129"/>
                  <a:gd name="T62" fmla="*/ 120 w 131"/>
                  <a:gd name="T63" fmla="*/ 61 h 129"/>
                  <a:gd name="T64" fmla="*/ 121 w 131"/>
                  <a:gd name="T65" fmla="*/ 88 h 129"/>
                  <a:gd name="T66" fmla="*/ 105 w 131"/>
                  <a:gd name="T67" fmla="*/ 111 h 129"/>
                  <a:gd name="T68" fmla="*/ 79 w 131"/>
                  <a:gd name="T69" fmla="*/ 119 h 129"/>
                  <a:gd name="T70" fmla="*/ 77 w 131"/>
                  <a:gd name="T71" fmla="*/ 123 h 129"/>
                  <a:gd name="T72" fmla="*/ 47 w 131"/>
                  <a:gd name="T73" fmla="*/ 122 h 129"/>
                  <a:gd name="T74" fmla="*/ 38 w 131"/>
                  <a:gd name="T75" fmla="*/ 108 h 129"/>
                  <a:gd name="T76" fmla="*/ 21 w 131"/>
                  <a:gd name="T77" fmla="*/ 104 h 129"/>
                  <a:gd name="T78" fmla="*/ 7 w 131"/>
                  <a:gd name="T79" fmla="*/ 72 h 129"/>
                  <a:gd name="T80" fmla="*/ 11 w 131"/>
                  <a:gd name="T81" fmla="*/ 68 h 129"/>
                  <a:gd name="T82" fmla="*/ 14 w 131"/>
                  <a:gd name="T83" fmla="*/ 48 h 129"/>
                  <a:gd name="T84" fmla="*/ 32 w 131"/>
                  <a:gd name="T85" fmla="*/ 21 h 129"/>
                  <a:gd name="T86" fmla="*/ 32 w 131"/>
                  <a:gd name="T87" fmla="*/ 21 h 129"/>
                  <a:gd name="T88" fmla="*/ 50 w 131"/>
                  <a:gd name="T89" fmla="*/ 12 h 129"/>
                  <a:gd name="T90" fmla="*/ 53 w 131"/>
                  <a:gd name="T91" fmla="*/ 6 h 129"/>
                  <a:gd name="T92" fmla="*/ 85 w 131"/>
                  <a:gd name="T93" fmla="*/ 8 h 129"/>
                  <a:gd name="T94" fmla="*/ 94 w 131"/>
                  <a:gd name="T95" fmla="*/ 24 h 129"/>
                  <a:gd name="T96" fmla="*/ 111 w 131"/>
                  <a:gd name="T97" fmla="*/ 27 h 129"/>
                  <a:gd name="T98" fmla="*/ 124 w 131"/>
                  <a:gd name="T99" fmla="*/ 57 h 129"/>
                  <a:gd name="T100" fmla="*/ 120 w 131"/>
                  <a:gd name="T101" fmla="*/ 6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1" h="129">
                    <a:moveTo>
                      <a:pt x="112" y="21"/>
                    </a:moveTo>
                    <a:cubicBezTo>
                      <a:pt x="107" y="23"/>
                      <a:pt x="102" y="22"/>
                      <a:pt x="98" y="19"/>
                    </a:cubicBezTo>
                    <a:cubicBezTo>
                      <a:pt x="93" y="16"/>
                      <a:pt x="90" y="11"/>
                      <a:pt x="90" y="5"/>
                    </a:cubicBezTo>
                    <a:cubicBezTo>
                      <a:pt x="90" y="3"/>
                      <a:pt x="90" y="3"/>
                      <a:pt x="90" y="3"/>
                    </a:cubicBezTo>
                    <a:cubicBezTo>
                      <a:pt x="49" y="0"/>
                      <a:pt x="49" y="0"/>
                      <a:pt x="49" y="0"/>
                    </a:cubicBezTo>
                    <a:cubicBezTo>
                      <a:pt x="48" y="3"/>
                      <a:pt x="48" y="3"/>
                      <a:pt x="48" y="3"/>
                    </a:cubicBezTo>
                    <a:cubicBezTo>
                      <a:pt x="48" y="5"/>
                      <a:pt x="47" y="7"/>
                      <a:pt x="46" y="9"/>
                    </a:cubicBezTo>
                    <a:cubicBezTo>
                      <a:pt x="43" y="14"/>
                      <a:pt x="37" y="16"/>
                      <a:pt x="31" y="16"/>
                    </a:cubicBezTo>
                    <a:cubicBezTo>
                      <a:pt x="29" y="16"/>
                      <a:pt x="29" y="16"/>
                      <a:pt x="29" y="16"/>
                    </a:cubicBezTo>
                    <a:cubicBezTo>
                      <a:pt x="7" y="47"/>
                      <a:pt x="7" y="47"/>
                      <a:pt x="7" y="47"/>
                    </a:cubicBezTo>
                    <a:cubicBezTo>
                      <a:pt x="8" y="49"/>
                      <a:pt x="8" y="49"/>
                      <a:pt x="8" y="49"/>
                    </a:cubicBezTo>
                    <a:cubicBezTo>
                      <a:pt x="10" y="54"/>
                      <a:pt x="9" y="60"/>
                      <a:pt x="6" y="64"/>
                    </a:cubicBezTo>
                    <a:cubicBezTo>
                      <a:pt x="5" y="66"/>
                      <a:pt x="4" y="67"/>
                      <a:pt x="2" y="68"/>
                    </a:cubicBezTo>
                    <a:cubicBezTo>
                      <a:pt x="0" y="70"/>
                      <a:pt x="0" y="70"/>
                      <a:pt x="0" y="70"/>
                    </a:cubicBezTo>
                    <a:cubicBezTo>
                      <a:pt x="18" y="111"/>
                      <a:pt x="18" y="111"/>
                      <a:pt x="18" y="111"/>
                    </a:cubicBezTo>
                    <a:cubicBezTo>
                      <a:pt x="20" y="110"/>
                      <a:pt x="20" y="110"/>
                      <a:pt x="20" y="110"/>
                    </a:cubicBezTo>
                    <a:cubicBezTo>
                      <a:pt x="25" y="108"/>
                      <a:pt x="31" y="109"/>
                      <a:pt x="35" y="112"/>
                    </a:cubicBezTo>
                    <a:cubicBezTo>
                      <a:pt x="39" y="115"/>
                      <a:pt x="42" y="120"/>
                      <a:pt x="42" y="125"/>
                    </a:cubicBezTo>
                    <a:cubicBezTo>
                      <a:pt x="42" y="128"/>
                      <a:pt x="42" y="128"/>
                      <a:pt x="42" y="128"/>
                    </a:cubicBezTo>
                    <a:cubicBezTo>
                      <a:pt x="81" y="129"/>
                      <a:pt x="81" y="129"/>
                      <a:pt x="81" y="129"/>
                    </a:cubicBezTo>
                    <a:cubicBezTo>
                      <a:pt x="82" y="127"/>
                      <a:pt x="82" y="127"/>
                      <a:pt x="82" y="127"/>
                    </a:cubicBezTo>
                    <a:cubicBezTo>
                      <a:pt x="82" y="125"/>
                      <a:pt x="83" y="124"/>
                      <a:pt x="84" y="122"/>
                    </a:cubicBezTo>
                    <a:cubicBezTo>
                      <a:pt x="88" y="116"/>
                      <a:pt x="98" y="113"/>
                      <a:pt x="105" y="117"/>
                    </a:cubicBezTo>
                    <a:cubicBezTo>
                      <a:pt x="107" y="118"/>
                      <a:pt x="107" y="118"/>
                      <a:pt x="107" y="118"/>
                    </a:cubicBezTo>
                    <a:cubicBezTo>
                      <a:pt x="128" y="87"/>
                      <a:pt x="128" y="87"/>
                      <a:pt x="128" y="87"/>
                    </a:cubicBezTo>
                    <a:cubicBezTo>
                      <a:pt x="127" y="85"/>
                      <a:pt x="127" y="85"/>
                      <a:pt x="127" y="85"/>
                    </a:cubicBezTo>
                    <a:cubicBezTo>
                      <a:pt x="121" y="80"/>
                      <a:pt x="121" y="71"/>
                      <a:pt x="125" y="65"/>
                    </a:cubicBezTo>
                    <a:cubicBezTo>
                      <a:pt x="126" y="63"/>
                      <a:pt x="128" y="61"/>
                      <a:pt x="129" y="60"/>
                    </a:cubicBezTo>
                    <a:cubicBezTo>
                      <a:pt x="131" y="59"/>
                      <a:pt x="131" y="59"/>
                      <a:pt x="131" y="59"/>
                    </a:cubicBezTo>
                    <a:cubicBezTo>
                      <a:pt x="114" y="20"/>
                      <a:pt x="114" y="20"/>
                      <a:pt x="114" y="20"/>
                    </a:cubicBezTo>
                    <a:lnTo>
                      <a:pt x="112" y="21"/>
                    </a:lnTo>
                    <a:close/>
                    <a:moveTo>
                      <a:pt x="120" y="61"/>
                    </a:moveTo>
                    <a:cubicBezTo>
                      <a:pt x="115" y="69"/>
                      <a:pt x="115" y="80"/>
                      <a:pt x="121" y="88"/>
                    </a:cubicBezTo>
                    <a:cubicBezTo>
                      <a:pt x="105" y="111"/>
                      <a:pt x="105" y="111"/>
                      <a:pt x="105" y="111"/>
                    </a:cubicBezTo>
                    <a:cubicBezTo>
                      <a:pt x="96" y="107"/>
                      <a:pt x="85" y="111"/>
                      <a:pt x="79" y="119"/>
                    </a:cubicBezTo>
                    <a:cubicBezTo>
                      <a:pt x="78" y="120"/>
                      <a:pt x="78" y="122"/>
                      <a:pt x="77" y="123"/>
                    </a:cubicBezTo>
                    <a:cubicBezTo>
                      <a:pt x="47" y="122"/>
                      <a:pt x="47" y="122"/>
                      <a:pt x="47" y="122"/>
                    </a:cubicBezTo>
                    <a:cubicBezTo>
                      <a:pt x="46" y="116"/>
                      <a:pt x="43" y="111"/>
                      <a:pt x="38" y="108"/>
                    </a:cubicBezTo>
                    <a:cubicBezTo>
                      <a:pt x="33" y="104"/>
                      <a:pt x="27" y="103"/>
                      <a:pt x="21" y="104"/>
                    </a:cubicBezTo>
                    <a:cubicBezTo>
                      <a:pt x="7" y="72"/>
                      <a:pt x="7" y="72"/>
                      <a:pt x="7" y="72"/>
                    </a:cubicBezTo>
                    <a:cubicBezTo>
                      <a:pt x="8" y="70"/>
                      <a:pt x="10" y="69"/>
                      <a:pt x="11" y="68"/>
                    </a:cubicBezTo>
                    <a:cubicBezTo>
                      <a:pt x="15" y="62"/>
                      <a:pt x="16" y="55"/>
                      <a:pt x="14" y="48"/>
                    </a:cubicBezTo>
                    <a:cubicBezTo>
                      <a:pt x="32" y="21"/>
                      <a:pt x="32" y="21"/>
                      <a:pt x="32" y="21"/>
                    </a:cubicBezTo>
                    <a:cubicBezTo>
                      <a:pt x="32" y="21"/>
                      <a:pt x="32" y="21"/>
                      <a:pt x="32" y="21"/>
                    </a:cubicBezTo>
                    <a:cubicBezTo>
                      <a:pt x="40" y="21"/>
                      <a:pt x="46" y="18"/>
                      <a:pt x="50" y="12"/>
                    </a:cubicBezTo>
                    <a:cubicBezTo>
                      <a:pt x="52" y="10"/>
                      <a:pt x="53" y="8"/>
                      <a:pt x="53" y="6"/>
                    </a:cubicBezTo>
                    <a:cubicBezTo>
                      <a:pt x="85" y="8"/>
                      <a:pt x="85" y="8"/>
                      <a:pt x="85" y="8"/>
                    </a:cubicBezTo>
                    <a:cubicBezTo>
                      <a:pt x="86" y="14"/>
                      <a:pt x="89" y="20"/>
                      <a:pt x="94" y="24"/>
                    </a:cubicBezTo>
                    <a:cubicBezTo>
                      <a:pt x="99" y="27"/>
                      <a:pt x="105" y="28"/>
                      <a:pt x="111" y="27"/>
                    </a:cubicBezTo>
                    <a:cubicBezTo>
                      <a:pt x="124" y="57"/>
                      <a:pt x="124" y="57"/>
                      <a:pt x="124" y="57"/>
                    </a:cubicBezTo>
                    <a:cubicBezTo>
                      <a:pt x="123" y="58"/>
                      <a:pt x="122" y="60"/>
                      <a:pt x="12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9" name="Freeform 41">
                <a:extLst>
                  <a:ext uri="{FF2B5EF4-FFF2-40B4-BE49-F238E27FC236}">
                    <a16:creationId xmlns:a16="http://schemas.microsoft.com/office/drawing/2014/main" id="{6830DD55-A98F-A043-BE8D-2DB30E214079}"/>
                  </a:ext>
                </a:extLst>
              </p:cNvPr>
              <p:cNvSpPr>
                <a:spLocks noEditPoints="1"/>
              </p:cNvSpPr>
              <p:nvPr/>
            </p:nvSpPr>
            <p:spPr bwMode="auto">
              <a:xfrm>
                <a:off x="207" y="439"/>
                <a:ext cx="209" cy="183"/>
              </a:xfrm>
              <a:custGeom>
                <a:avLst/>
                <a:gdLst>
                  <a:gd name="T0" fmla="*/ 89 w 109"/>
                  <a:gd name="T1" fmla="*/ 19 h 95"/>
                  <a:gd name="T2" fmla="*/ 74 w 109"/>
                  <a:gd name="T3" fmla="*/ 17 h 95"/>
                  <a:gd name="T4" fmla="*/ 67 w 109"/>
                  <a:gd name="T5" fmla="*/ 4 h 95"/>
                  <a:gd name="T6" fmla="*/ 67 w 109"/>
                  <a:gd name="T7" fmla="*/ 1 h 95"/>
                  <a:gd name="T8" fmla="*/ 24 w 109"/>
                  <a:gd name="T9" fmla="*/ 0 h 95"/>
                  <a:gd name="T10" fmla="*/ 24 w 109"/>
                  <a:gd name="T11" fmla="*/ 3 h 95"/>
                  <a:gd name="T12" fmla="*/ 21 w 109"/>
                  <a:gd name="T13" fmla="*/ 10 h 95"/>
                  <a:gd name="T14" fmla="*/ 8 w 109"/>
                  <a:gd name="T15" fmla="*/ 17 h 95"/>
                  <a:gd name="T16" fmla="*/ 4 w 109"/>
                  <a:gd name="T17" fmla="*/ 16 h 95"/>
                  <a:gd name="T18" fmla="*/ 0 w 109"/>
                  <a:gd name="T19" fmla="*/ 40 h 95"/>
                  <a:gd name="T20" fmla="*/ 3 w 109"/>
                  <a:gd name="T21" fmla="*/ 41 h 95"/>
                  <a:gd name="T22" fmla="*/ 8 w 109"/>
                  <a:gd name="T23" fmla="*/ 44 h 95"/>
                  <a:gd name="T24" fmla="*/ 14 w 109"/>
                  <a:gd name="T25" fmla="*/ 65 h 95"/>
                  <a:gd name="T26" fmla="*/ 12 w 109"/>
                  <a:gd name="T27" fmla="*/ 67 h 95"/>
                  <a:gd name="T28" fmla="*/ 53 w 109"/>
                  <a:gd name="T29" fmla="*/ 95 h 95"/>
                  <a:gd name="T30" fmla="*/ 55 w 109"/>
                  <a:gd name="T31" fmla="*/ 93 h 95"/>
                  <a:gd name="T32" fmla="*/ 76 w 109"/>
                  <a:gd name="T33" fmla="*/ 91 h 95"/>
                  <a:gd name="T34" fmla="*/ 78 w 109"/>
                  <a:gd name="T35" fmla="*/ 94 h 95"/>
                  <a:gd name="T36" fmla="*/ 80 w 109"/>
                  <a:gd name="T37" fmla="*/ 95 h 95"/>
                  <a:gd name="T38" fmla="*/ 102 w 109"/>
                  <a:gd name="T39" fmla="*/ 83 h 95"/>
                  <a:gd name="T40" fmla="*/ 101 w 109"/>
                  <a:gd name="T41" fmla="*/ 81 h 95"/>
                  <a:gd name="T42" fmla="*/ 102 w 109"/>
                  <a:gd name="T43" fmla="*/ 64 h 95"/>
                  <a:gd name="T44" fmla="*/ 107 w 109"/>
                  <a:gd name="T45" fmla="*/ 60 h 95"/>
                  <a:gd name="T46" fmla="*/ 109 w 109"/>
                  <a:gd name="T47" fmla="*/ 59 h 95"/>
                  <a:gd name="T48" fmla="*/ 91 w 109"/>
                  <a:gd name="T49" fmla="*/ 18 h 95"/>
                  <a:gd name="T50" fmla="*/ 89 w 109"/>
                  <a:gd name="T51" fmla="*/ 19 h 95"/>
                  <a:gd name="T52" fmla="*/ 98 w 109"/>
                  <a:gd name="T53" fmla="*/ 61 h 95"/>
                  <a:gd name="T54" fmla="*/ 95 w 109"/>
                  <a:gd name="T55" fmla="*/ 80 h 95"/>
                  <a:gd name="T56" fmla="*/ 81 w 109"/>
                  <a:gd name="T57" fmla="*/ 88 h 95"/>
                  <a:gd name="T58" fmla="*/ 79 w 109"/>
                  <a:gd name="T59" fmla="*/ 87 h 95"/>
                  <a:gd name="T60" fmla="*/ 66 w 109"/>
                  <a:gd name="T61" fmla="*/ 83 h 95"/>
                  <a:gd name="T62" fmla="*/ 52 w 109"/>
                  <a:gd name="T63" fmla="*/ 88 h 95"/>
                  <a:gd name="T64" fmla="*/ 20 w 109"/>
                  <a:gd name="T65" fmla="*/ 65 h 95"/>
                  <a:gd name="T66" fmla="*/ 12 w 109"/>
                  <a:gd name="T67" fmla="*/ 39 h 95"/>
                  <a:gd name="T68" fmla="*/ 7 w 109"/>
                  <a:gd name="T69" fmla="*/ 36 h 95"/>
                  <a:gd name="T70" fmla="*/ 9 w 109"/>
                  <a:gd name="T71" fmla="*/ 22 h 95"/>
                  <a:gd name="T72" fmla="*/ 26 w 109"/>
                  <a:gd name="T73" fmla="*/ 13 h 95"/>
                  <a:gd name="T74" fmla="*/ 29 w 109"/>
                  <a:gd name="T75" fmla="*/ 6 h 95"/>
                  <a:gd name="T76" fmla="*/ 62 w 109"/>
                  <a:gd name="T77" fmla="*/ 7 h 95"/>
                  <a:gd name="T78" fmla="*/ 71 w 109"/>
                  <a:gd name="T79" fmla="*/ 21 h 95"/>
                  <a:gd name="T80" fmla="*/ 88 w 109"/>
                  <a:gd name="T81" fmla="*/ 25 h 95"/>
                  <a:gd name="T82" fmla="*/ 102 w 109"/>
                  <a:gd name="T83" fmla="*/ 57 h 95"/>
                  <a:gd name="T84" fmla="*/ 98 w 109"/>
                  <a:gd name="T85" fmla="*/ 6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 h="95">
                    <a:moveTo>
                      <a:pt x="89" y="19"/>
                    </a:moveTo>
                    <a:cubicBezTo>
                      <a:pt x="84" y="20"/>
                      <a:pt x="78" y="20"/>
                      <a:pt x="74" y="17"/>
                    </a:cubicBezTo>
                    <a:cubicBezTo>
                      <a:pt x="70" y="14"/>
                      <a:pt x="67" y="9"/>
                      <a:pt x="67" y="4"/>
                    </a:cubicBezTo>
                    <a:cubicBezTo>
                      <a:pt x="67" y="1"/>
                      <a:pt x="67" y="1"/>
                      <a:pt x="67" y="1"/>
                    </a:cubicBezTo>
                    <a:cubicBezTo>
                      <a:pt x="24" y="0"/>
                      <a:pt x="24" y="0"/>
                      <a:pt x="24" y="0"/>
                    </a:cubicBezTo>
                    <a:cubicBezTo>
                      <a:pt x="24" y="3"/>
                      <a:pt x="24" y="3"/>
                      <a:pt x="24" y="3"/>
                    </a:cubicBezTo>
                    <a:cubicBezTo>
                      <a:pt x="24" y="5"/>
                      <a:pt x="23" y="8"/>
                      <a:pt x="21" y="10"/>
                    </a:cubicBezTo>
                    <a:cubicBezTo>
                      <a:pt x="18" y="14"/>
                      <a:pt x="13" y="17"/>
                      <a:pt x="8" y="17"/>
                    </a:cubicBezTo>
                    <a:cubicBezTo>
                      <a:pt x="4" y="16"/>
                      <a:pt x="4" y="16"/>
                      <a:pt x="4" y="16"/>
                    </a:cubicBezTo>
                    <a:cubicBezTo>
                      <a:pt x="0" y="40"/>
                      <a:pt x="0" y="40"/>
                      <a:pt x="0" y="40"/>
                    </a:cubicBezTo>
                    <a:cubicBezTo>
                      <a:pt x="3" y="41"/>
                      <a:pt x="3" y="41"/>
                      <a:pt x="3" y="41"/>
                    </a:cubicBezTo>
                    <a:cubicBezTo>
                      <a:pt x="5" y="42"/>
                      <a:pt x="7" y="42"/>
                      <a:pt x="8" y="44"/>
                    </a:cubicBezTo>
                    <a:cubicBezTo>
                      <a:pt x="15" y="48"/>
                      <a:pt x="18" y="57"/>
                      <a:pt x="14" y="65"/>
                    </a:cubicBezTo>
                    <a:cubicBezTo>
                      <a:pt x="12" y="67"/>
                      <a:pt x="12" y="67"/>
                      <a:pt x="12" y="67"/>
                    </a:cubicBezTo>
                    <a:cubicBezTo>
                      <a:pt x="53" y="95"/>
                      <a:pt x="53" y="95"/>
                      <a:pt x="53" y="95"/>
                    </a:cubicBezTo>
                    <a:cubicBezTo>
                      <a:pt x="55" y="93"/>
                      <a:pt x="55" y="93"/>
                      <a:pt x="55" y="93"/>
                    </a:cubicBezTo>
                    <a:cubicBezTo>
                      <a:pt x="60" y="88"/>
                      <a:pt x="69" y="87"/>
                      <a:pt x="76" y="91"/>
                    </a:cubicBezTo>
                    <a:cubicBezTo>
                      <a:pt x="77" y="92"/>
                      <a:pt x="78" y="93"/>
                      <a:pt x="78" y="94"/>
                    </a:cubicBezTo>
                    <a:cubicBezTo>
                      <a:pt x="80" y="95"/>
                      <a:pt x="80" y="95"/>
                      <a:pt x="80" y="95"/>
                    </a:cubicBezTo>
                    <a:cubicBezTo>
                      <a:pt x="102" y="83"/>
                      <a:pt x="102" y="83"/>
                      <a:pt x="102" y="83"/>
                    </a:cubicBezTo>
                    <a:cubicBezTo>
                      <a:pt x="101" y="81"/>
                      <a:pt x="101" y="81"/>
                      <a:pt x="101" y="81"/>
                    </a:cubicBezTo>
                    <a:cubicBezTo>
                      <a:pt x="99" y="75"/>
                      <a:pt x="99" y="69"/>
                      <a:pt x="102" y="64"/>
                    </a:cubicBezTo>
                    <a:cubicBezTo>
                      <a:pt x="104" y="63"/>
                      <a:pt x="105" y="61"/>
                      <a:pt x="107" y="60"/>
                    </a:cubicBezTo>
                    <a:cubicBezTo>
                      <a:pt x="109" y="59"/>
                      <a:pt x="109" y="59"/>
                      <a:pt x="109" y="59"/>
                    </a:cubicBezTo>
                    <a:cubicBezTo>
                      <a:pt x="91" y="18"/>
                      <a:pt x="91" y="18"/>
                      <a:pt x="91" y="18"/>
                    </a:cubicBezTo>
                    <a:lnTo>
                      <a:pt x="89" y="19"/>
                    </a:lnTo>
                    <a:close/>
                    <a:moveTo>
                      <a:pt x="98" y="61"/>
                    </a:moveTo>
                    <a:cubicBezTo>
                      <a:pt x="94" y="67"/>
                      <a:pt x="93" y="74"/>
                      <a:pt x="95" y="80"/>
                    </a:cubicBezTo>
                    <a:cubicBezTo>
                      <a:pt x="81" y="88"/>
                      <a:pt x="81" y="88"/>
                      <a:pt x="81" y="88"/>
                    </a:cubicBezTo>
                    <a:cubicBezTo>
                      <a:pt x="80" y="88"/>
                      <a:pt x="80" y="87"/>
                      <a:pt x="79" y="87"/>
                    </a:cubicBezTo>
                    <a:cubicBezTo>
                      <a:pt x="75" y="84"/>
                      <a:pt x="71" y="83"/>
                      <a:pt x="66" y="83"/>
                    </a:cubicBezTo>
                    <a:cubicBezTo>
                      <a:pt x="61" y="83"/>
                      <a:pt x="56" y="85"/>
                      <a:pt x="52" y="88"/>
                    </a:cubicBezTo>
                    <a:cubicBezTo>
                      <a:pt x="20" y="65"/>
                      <a:pt x="20" y="65"/>
                      <a:pt x="20" y="65"/>
                    </a:cubicBezTo>
                    <a:cubicBezTo>
                      <a:pt x="23" y="56"/>
                      <a:pt x="20" y="45"/>
                      <a:pt x="12" y="39"/>
                    </a:cubicBezTo>
                    <a:cubicBezTo>
                      <a:pt x="10" y="38"/>
                      <a:pt x="8" y="37"/>
                      <a:pt x="7" y="36"/>
                    </a:cubicBezTo>
                    <a:cubicBezTo>
                      <a:pt x="9" y="22"/>
                      <a:pt x="9" y="22"/>
                      <a:pt x="9" y="22"/>
                    </a:cubicBezTo>
                    <a:cubicBezTo>
                      <a:pt x="16" y="22"/>
                      <a:pt x="22" y="18"/>
                      <a:pt x="26" y="13"/>
                    </a:cubicBezTo>
                    <a:cubicBezTo>
                      <a:pt x="27" y="11"/>
                      <a:pt x="28" y="8"/>
                      <a:pt x="29" y="6"/>
                    </a:cubicBezTo>
                    <a:cubicBezTo>
                      <a:pt x="62" y="7"/>
                      <a:pt x="62" y="7"/>
                      <a:pt x="62" y="7"/>
                    </a:cubicBezTo>
                    <a:cubicBezTo>
                      <a:pt x="63" y="13"/>
                      <a:pt x="66" y="18"/>
                      <a:pt x="71" y="21"/>
                    </a:cubicBezTo>
                    <a:cubicBezTo>
                      <a:pt x="76" y="25"/>
                      <a:pt x="82" y="26"/>
                      <a:pt x="88" y="25"/>
                    </a:cubicBezTo>
                    <a:cubicBezTo>
                      <a:pt x="102" y="57"/>
                      <a:pt x="102" y="57"/>
                      <a:pt x="102" y="57"/>
                    </a:cubicBezTo>
                    <a:cubicBezTo>
                      <a:pt x="100" y="58"/>
                      <a:pt x="99" y="60"/>
                      <a:pt x="9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0" name="Freeform 42">
                <a:extLst>
                  <a:ext uri="{FF2B5EF4-FFF2-40B4-BE49-F238E27FC236}">
                    <a16:creationId xmlns:a16="http://schemas.microsoft.com/office/drawing/2014/main" id="{08E62D94-D22D-E442-B4C7-D67992CE5B0E}"/>
                  </a:ext>
                </a:extLst>
              </p:cNvPr>
              <p:cNvSpPr>
                <a:spLocks noEditPoints="1"/>
              </p:cNvSpPr>
              <p:nvPr/>
            </p:nvSpPr>
            <p:spPr bwMode="auto">
              <a:xfrm>
                <a:off x="62" y="301"/>
                <a:ext cx="153" cy="234"/>
              </a:xfrm>
              <a:custGeom>
                <a:avLst/>
                <a:gdLst>
                  <a:gd name="T0" fmla="*/ 74 w 80"/>
                  <a:gd name="T1" fmla="*/ 86 h 122"/>
                  <a:gd name="T2" fmla="*/ 67 w 80"/>
                  <a:gd name="T3" fmla="*/ 75 h 122"/>
                  <a:gd name="T4" fmla="*/ 70 w 80"/>
                  <a:gd name="T5" fmla="*/ 63 h 122"/>
                  <a:gd name="T6" fmla="*/ 74 w 80"/>
                  <a:gd name="T7" fmla="*/ 58 h 122"/>
                  <a:gd name="T8" fmla="*/ 76 w 80"/>
                  <a:gd name="T9" fmla="*/ 57 h 122"/>
                  <a:gd name="T10" fmla="*/ 58 w 80"/>
                  <a:gd name="T11" fmla="*/ 18 h 122"/>
                  <a:gd name="T12" fmla="*/ 56 w 80"/>
                  <a:gd name="T13" fmla="*/ 19 h 122"/>
                  <a:gd name="T14" fmla="*/ 43 w 80"/>
                  <a:gd name="T15" fmla="*/ 16 h 122"/>
                  <a:gd name="T16" fmla="*/ 36 w 80"/>
                  <a:gd name="T17" fmla="*/ 3 h 122"/>
                  <a:gd name="T18" fmla="*/ 36 w 80"/>
                  <a:gd name="T19" fmla="*/ 1 h 122"/>
                  <a:gd name="T20" fmla="*/ 20 w 80"/>
                  <a:gd name="T21" fmla="*/ 0 h 122"/>
                  <a:gd name="T22" fmla="*/ 19 w 80"/>
                  <a:gd name="T23" fmla="*/ 2 h 122"/>
                  <a:gd name="T24" fmla="*/ 17 w 80"/>
                  <a:gd name="T25" fmla="*/ 7 h 122"/>
                  <a:gd name="T26" fmla="*/ 8 w 80"/>
                  <a:gd name="T27" fmla="*/ 14 h 122"/>
                  <a:gd name="T28" fmla="*/ 7 w 80"/>
                  <a:gd name="T29" fmla="*/ 14 h 122"/>
                  <a:gd name="T30" fmla="*/ 2 w 80"/>
                  <a:gd name="T31" fmla="*/ 42 h 122"/>
                  <a:gd name="T32" fmla="*/ 4 w 80"/>
                  <a:gd name="T33" fmla="*/ 43 h 122"/>
                  <a:gd name="T34" fmla="*/ 7 w 80"/>
                  <a:gd name="T35" fmla="*/ 66 h 122"/>
                  <a:gd name="T36" fmla="*/ 2 w 80"/>
                  <a:gd name="T37" fmla="*/ 70 h 122"/>
                  <a:gd name="T38" fmla="*/ 0 w 80"/>
                  <a:gd name="T39" fmla="*/ 72 h 122"/>
                  <a:gd name="T40" fmla="*/ 18 w 80"/>
                  <a:gd name="T41" fmla="*/ 112 h 122"/>
                  <a:gd name="T42" fmla="*/ 21 w 80"/>
                  <a:gd name="T43" fmla="*/ 111 h 122"/>
                  <a:gd name="T44" fmla="*/ 36 w 80"/>
                  <a:gd name="T45" fmla="*/ 113 h 122"/>
                  <a:gd name="T46" fmla="*/ 42 w 80"/>
                  <a:gd name="T47" fmla="*/ 119 h 122"/>
                  <a:gd name="T48" fmla="*/ 42 w 80"/>
                  <a:gd name="T49" fmla="*/ 121 h 122"/>
                  <a:gd name="T50" fmla="*/ 58 w 80"/>
                  <a:gd name="T51" fmla="*/ 122 h 122"/>
                  <a:gd name="T52" fmla="*/ 60 w 80"/>
                  <a:gd name="T53" fmla="*/ 121 h 122"/>
                  <a:gd name="T54" fmla="*/ 61 w 80"/>
                  <a:gd name="T55" fmla="*/ 120 h 122"/>
                  <a:gd name="T56" fmla="*/ 74 w 80"/>
                  <a:gd name="T57" fmla="*/ 113 h 122"/>
                  <a:gd name="T58" fmla="*/ 76 w 80"/>
                  <a:gd name="T59" fmla="*/ 113 h 122"/>
                  <a:gd name="T60" fmla="*/ 80 w 80"/>
                  <a:gd name="T61" fmla="*/ 88 h 122"/>
                  <a:gd name="T62" fmla="*/ 78 w 80"/>
                  <a:gd name="T63" fmla="*/ 88 h 122"/>
                  <a:gd name="T64" fmla="*/ 74 w 80"/>
                  <a:gd name="T65" fmla="*/ 86 h 122"/>
                  <a:gd name="T66" fmla="*/ 71 w 80"/>
                  <a:gd name="T67" fmla="*/ 107 h 122"/>
                  <a:gd name="T68" fmla="*/ 57 w 80"/>
                  <a:gd name="T69" fmla="*/ 116 h 122"/>
                  <a:gd name="T70" fmla="*/ 46 w 80"/>
                  <a:gd name="T71" fmla="*/ 116 h 122"/>
                  <a:gd name="T72" fmla="*/ 40 w 80"/>
                  <a:gd name="T73" fmla="*/ 109 h 122"/>
                  <a:gd name="T74" fmla="*/ 21 w 80"/>
                  <a:gd name="T75" fmla="*/ 105 h 122"/>
                  <a:gd name="T76" fmla="*/ 7 w 80"/>
                  <a:gd name="T77" fmla="*/ 74 h 122"/>
                  <a:gd name="T78" fmla="*/ 12 w 80"/>
                  <a:gd name="T79" fmla="*/ 69 h 122"/>
                  <a:gd name="T80" fmla="*/ 8 w 80"/>
                  <a:gd name="T81" fmla="*/ 40 h 122"/>
                  <a:gd name="T82" fmla="*/ 12 w 80"/>
                  <a:gd name="T83" fmla="*/ 19 h 122"/>
                  <a:gd name="T84" fmla="*/ 22 w 80"/>
                  <a:gd name="T85" fmla="*/ 11 h 122"/>
                  <a:gd name="T86" fmla="*/ 24 w 80"/>
                  <a:gd name="T87" fmla="*/ 6 h 122"/>
                  <a:gd name="T88" fmla="*/ 31 w 80"/>
                  <a:gd name="T89" fmla="*/ 6 h 122"/>
                  <a:gd name="T90" fmla="*/ 40 w 80"/>
                  <a:gd name="T91" fmla="*/ 21 h 122"/>
                  <a:gd name="T92" fmla="*/ 55 w 80"/>
                  <a:gd name="T93" fmla="*/ 24 h 122"/>
                  <a:gd name="T94" fmla="*/ 69 w 80"/>
                  <a:gd name="T95" fmla="*/ 55 h 122"/>
                  <a:gd name="T96" fmla="*/ 65 w 80"/>
                  <a:gd name="T97" fmla="*/ 59 h 122"/>
                  <a:gd name="T98" fmla="*/ 62 w 80"/>
                  <a:gd name="T99" fmla="*/ 76 h 122"/>
                  <a:gd name="T100" fmla="*/ 71 w 80"/>
                  <a:gd name="T101" fmla="*/ 90 h 122"/>
                  <a:gd name="T102" fmla="*/ 74 w 80"/>
                  <a:gd name="T103" fmla="*/ 92 h 122"/>
                  <a:gd name="T104" fmla="*/ 71 w 80"/>
                  <a:gd name="T105" fmla="*/ 10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122">
                    <a:moveTo>
                      <a:pt x="74" y="86"/>
                    </a:moveTo>
                    <a:cubicBezTo>
                      <a:pt x="70" y="83"/>
                      <a:pt x="68" y="79"/>
                      <a:pt x="67" y="75"/>
                    </a:cubicBezTo>
                    <a:cubicBezTo>
                      <a:pt x="66" y="71"/>
                      <a:pt x="67" y="66"/>
                      <a:pt x="70" y="63"/>
                    </a:cubicBezTo>
                    <a:cubicBezTo>
                      <a:pt x="71" y="61"/>
                      <a:pt x="72" y="60"/>
                      <a:pt x="74" y="58"/>
                    </a:cubicBezTo>
                    <a:cubicBezTo>
                      <a:pt x="76" y="57"/>
                      <a:pt x="76" y="57"/>
                      <a:pt x="76" y="57"/>
                    </a:cubicBezTo>
                    <a:cubicBezTo>
                      <a:pt x="58" y="18"/>
                      <a:pt x="58" y="18"/>
                      <a:pt x="58" y="18"/>
                    </a:cubicBezTo>
                    <a:cubicBezTo>
                      <a:pt x="56" y="19"/>
                      <a:pt x="56" y="19"/>
                      <a:pt x="56" y="19"/>
                    </a:cubicBezTo>
                    <a:cubicBezTo>
                      <a:pt x="52" y="20"/>
                      <a:pt x="47" y="19"/>
                      <a:pt x="43" y="16"/>
                    </a:cubicBezTo>
                    <a:cubicBezTo>
                      <a:pt x="39" y="13"/>
                      <a:pt x="36" y="9"/>
                      <a:pt x="36" y="3"/>
                    </a:cubicBezTo>
                    <a:cubicBezTo>
                      <a:pt x="36" y="1"/>
                      <a:pt x="36" y="1"/>
                      <a:pt x="36" y="1"/>
                    </a:cubicBezTo>
                    <a:cubicBezTo>
                      <a:pt x="20" y="0"/>
                      <a:pt x="20" y="0"/>
                      <a:pt x="20" y="0"/>
                    </a:cubicBezTo>
                    <a:cubicBezTo>
                      <a:pt x="19" y="2"/>
                      <a:pt x="19" y="2"/>
                      <a:pt x="19" y="2"/>
                    </a:cubicBezTo>
                    <a:cubicBezTo>
                      <a:pt x="19" y="4"/>
                      <a:pt x="18" y="6"/>
                      <a:pt x="17" y="7"/>
                    </a:cubicBezTo>
                    <a:cubicBezTo>
                      <a:pt x="15" y="10"/>
                      <a:pt x="12" y="13"/>
                      <a:pt x="8" y="14"/>
                    </a:cubicBezTo>
                    <a:cubicBezTo>
                      <a:pt x="7" y="14"/>
                      <a:pt x="7" y="14"/>
                      <a:pt x="7" y="14"/>
                    </a:cubicBezTo>
                    <a:cubicBezTo>
                      <a:pt x="2" y="42"/>
                      <a:pt x="2" y="42"/>
                      <a:pt x="2" y="42"/>
                    </a:cubicBezTo>
                    <a:cubicBezTo>
                      <a:pt x="4" y="43"/>
                      <a:pt x="4" y="43"/>
                      <a:pt x="4" y="43"/>
                    </a:cubicBezTo>
                    <a:cubicBezTo>
                      <a:pt x="11" y="49"/>
                      <a:pt x="12" y="59"/>
                      <a:pt x="7" y="66"/>
                    </a:cubicBezTo>
                    <a:cubicBezTo>
                      <a:pt x="6" y="68"/>
                      <a:pt x="4" y="69"/>
                      <a:pt x="2" y="70"/>
                    </a:cubicBezTo>
                    <a:cubicBezTo>
                      <a:pt x="0" y="72"/>
                      <a:pt x="0" y="72"/>
                      <a:pt x="0" y="72"/>
                    </a:cubicBezTo>
                    <a:cubicBezTo>
                      <a:pt x="18" y="112"/>
                      <a:pt x="18" y="112"/>
                      <a:pt x="18" y="112"/>
                    </a:cubicBezTo>
                    <a:cubicBezTo>
                      <a:pt x="21" y="111"/>
                      <a:pt x="21" y="111"/>
                      <a:pt x="21" y="111"/>
                    </a:cubicBezTo>
                    <a:cubicBezTo>
                      <a:pt x="26" y="109"/>
                      <a:pt x="32" y="110"/>
                      <a:pt x="36" y="113"/>
                    </a:cubicBezTo>
                    <a:cubicBezTo>
                      <a:pt x="39" y="115"/>
                      <a:pt x="40" y="117"/>
                      <a:pt x="42" y="119"/>
                    </a:cubicBezTo>
                    <a:cubicBezTo>
                      <a:pt x="42" y="121"/>
                      <a:pt x="42" y="121"/>
                      <a:pt x="42" y="121"/>
                    </a:cubicBezTo>
                    <a:cubicBezTo>
                      <a:pt x="58" y="122"/>
                      <a:pt x="58" y="122"/>
                      <a:pt x="58" y="122"/>
                    </a:cubicBezTo>
                    <a:cubicBezTo>
                      <a:pt x="60" y="121"/>
                      <a:pt x="60" y="121"/>
                      <a:pt x="60" y="121"/>
                    </a:cubicBezTo>
                    <a:cubicBezTo>
                      <a:pt x="61" y="120"/>
                      <a:pt x="61" y="120"/>
                      <a:pt x="61" y="120"/>
                    </a:cubicBezTo>
                    <a:cubicBezTo>
                      <a:pt x="64" y="116"/>
                      <a:pt x="69" y="113"/>
                      <a:pt x="74" y="113"/>
                    </a:cubicBezTo>
                    <a:cubicBezTo>
                      <a:pt x="76" y="113"/>
                      <a:pt x="76" y="113"/>
                      <a:pt x="76" y="113"/>
                    </a:cubicBezTo>
                    <a:cubicBezTo>
                      <a:pt x="80" y="88"/>
                      <a:pt x="80" y="88"/>
                      <a:pt x="80" y="88"/>
                    </a:cubicBezTo>
                    <a:cubicBezTo>
                      <a:pt x="78" y="88"/>
                      <a:pt x="78" y="88"/>
                      <a:pt x="78" y="88"/>
                    </a:cubicBezTo>
                    <a:cubicBezTo>
                      <a:pt x="76" y="87"/>
                      <a:pt x="75" y="87"/>
                      <a:pt x="74" y="86"/>
                    </a:cubicBezTo>
                    <a:close/>
                    <a:moveTo>
                      <a:pt x="71" y="107"/>
                    </a:moveTo>
                    <a:cubicBezTo>
                      <a:pt x="66" y="108"/>
                      <a:pt x="60" y="111"/>
                      <a:pt x="57" y="116"/>
                    </a:cubicBezTo>
                    <a:cubicBezTo>
                      <a:pt x="46" y="116"/>
                      <a:pt x="46" y="116"/>
                      <a:pt x="46" y="116"/>
                    </a:cubicBezTo>
                    <a:cubicBezTo>
                      <a:pt x="44" y="113"/>
                      <a:pt x="42" y="110"/>
                      <a:pt x="40" y="109"/>
                    </a:cubicBezTo>
                    <a:cubicBezTo>
                      <a:pt x="34" y="105"/>
                      <a:pt x="28" y="104"/>
                      <a:pt x="21" y="105"/>
                    </a:cubicBezTo>
                    <a:cubicBezTo>
                      <a:pt x="7" y="74"/>
                      <a:pt x="7" y="74"/>
                      <a:pt x="7" y="74"/>
                    </a:cubicBezTo>
                    <a:cubicBezTo>
                      <a:pt x="9" y="72"/>
                      <a:pt x="10" y="71"/>
                      <a:pt x="12" y="69"/>
                    </a:cubicBezTo>
                    <a:cubicBezTo>
                      <a:pt x="18" y="60"/>
                      <a:pt x="16" y="47"/>
                      <a:pt x="8" y="40"/>
                    </a:cubicBezTo>
                    <a:cubicBezTo>
                      <a:pt x="12" y="19"/>
                      <a:pt x="12" y="19"/>
                      <a:pt x="12" y="19"/>
                    </a:cubicBezTo>
                    <a:cubicBezTo>
                      <a:pt x="16" y="17"/>
                      <a:pt x="19" y="14"/>
                      <a:pt x="22" y="11"/>
                    </a:cubicBezTo>
                    <a:cubicBezTo>
                      <a:pt x="23" y="9"/>
                      <a:pt x="23" y="8"/>
                      <a:pt x="24" y="6"/>
                    </a:cubicBezTo>
                    <a:cubicBezTo>
                      <a:pt x="31" y="6"/>
                      <a:pt x="31" y="6"/>
                      <a:pt x="31" y="6"/>
                    </a:cubicBezTo>
                    <a:cubicBezTo>
                      <a:pt x="32" y="12"/>
                      <a:pt x="35" y="17"/>
                      <a:pt x="40" y="21"/>
                    </a:cubicBezTo>
                    <a:cubicBezTo>
                      <a:pt x="44" y="24"/>
                      <a:pt x="50" y="25"/>
                      <a:pt x="55" y="24"/>
                    </a:cubicBezTo>
                    <a:cubicBezTo>
                      <a:pt x="69" y="55"/>
                      <a:pt x="69" y="55"/>
                      <a:pt x="69" y="55"/>
                    </a:cubicBezTo>
                    <a:cubicBezTo>
                      <a:pt x="68" y="57"/>
                      <a:pt x="66" y="58"/>
                      <a:pt x="65" y="59"/>
                    </a:cubicBezTo>
                    <a:cubicBezTo>
                      <a:pt x="62" y="64"/>
                      <a:pt x="61" y="70"/>
                      <a:pt x="62" y="76"/>
                    </a:cubicBezTo>
                    <a:cubicBezTo>
                      <a:pt x="63" y="82"/>
                      <a:pt x="66" y="87"/>
                      <a:pt x="71" y="90"/>
                    </a:cubicBezTo>
                    <a:cubicBezTo>
                      <a:pt x="72" y="91"/>
                      <a:pt x="73" y="92"/>
                      <a:pt x="74" y="92"/>
                    </a:cubicBezTo>
                    <a:lnTo>
                      <a:pt x="7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1" name="Freeform 43">
                <a:extLst>
                  <a:ext uri="{FF2B5EF4-FFF2-40B4-BE49-F238E27FC236}">
                    <a16:creationId xmlns:a16="http://schemas.microsoft.com/office/drawing/2014/main" id="{529CF078-2EB1-F244-BC41-8A26D3AB50DD}"/>
                  </a:ext>
                </a:extLst>
              </p:cNvPr>
              <p:cNvSpPr>
                <a:spLocks/>
              </p:cNvSpPr>
              <p:nvPr/>
            </p:nvSpPr>
            <p:spPr bwMode="auto">
              <a:xfrm>
                <a:off x="456" y="585"/>
                <a:ext cx="83" cy="20"/>
              </a:xfrm>
              <a:custGeom>
                <a:avLst/>
                <a:gdLst>
                  <a:gd name="T0" fmla="*/ 42 w 43"/>
                  <a:gd name="T1" fmla="*/ 4 h 10"/>
                  <a:gd name="T2" fmla="*/ 42 w 43"/>
                  <a:gd name="T3" fmla="*/ 1 h 10"/>
                  <a:gd name="T4" fmla="*/ 3 w 43"/>
                  <a:gd name="T5" fmla="*/ 0 h 10"/>
                  <a:gd name="T6" fmla="*/ 2 w 43"/>
                  <a:gd name="T7" fmla="*/ 2 h 10"/>
                  <a:gd name="T8" fmla="*/ 1 w 43"/>
                  <a:gd name="T9" fmla="*/ 5 h 10"/>
                  <a:gd name="T10" fmla="*/ 0 w 43"/>
                  <a:gd name="T11" fmla="*/ 8 h 10"/>
                  <a:gd name="T12" fmla="*/ 43 w 43"/>
                  <a:gd name="T13" fmla="*/ 10 h 10"/>
                  <a:gd name="T14" fmla="*/ 42 w 43"/>
                  <a:gd name="T15" fmla="*/ 7 h 10"/>
                  <a:gd name="T16" fmla="*/ 42 w 43"/>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0">
                    <a:moveTo>
                      <a:pt x="42" y="4"/>
                    </a:moveTo>
                    <a:cubicBezTo>
                      <a:pt x="42" y="1"/>
                      <a:pt x="42" y="1"/>
                      <a:pt x="42" y="1"/>
                    </a:cubicBezTo>
                    <a:cubicBezTo>
                      <a:pt x="3" y="0"/>
                      <a:pt x="3" y="0"/>
                      <a:pt x="3" y="0"/>
                    </a:cubicBezTo>
                    <a:cubicBezTo>
                      <a:pt x="2" y="2"/>
                      <a:pt x="2" y="2"/>
                      <a:pt x="2" y="2"/>
                    </a:cubicBezTo>
                    <a:cubicBezTo>
                      <a:pt x="2" y="3"/>
                      <a:pt x="2" y="4"/>
                      <a:pt x="1" y="5"/>
                    </a:cubicBezTo>
                    <a:cubicBezTo>
                      <a:pt x="0" y="8"/>
                      <a:pt x="0" y="8"/>
                      <a:pt x="0" y="8"/>
                    </a:cubicBezTo>
                    <a:cubicBezTo>
                      <a:pt x="43" y="10"/>
                      <a:pt x="43" y="10"/>
                      <a:pt x="43" y="10"/>
                    </a:cubicBezTo>
                    <a:cubicBezTo>
                      <a:pt x="42" y="7"/>
                      <a:pt x="42" y="7"/>
                      <a:pt x="42" y="7"/>
                    </a:cubicBezTo>
                    <a:cubicBezTo>
                      <a:pt x="42" y="6"/>
                      <a:pt x="42" y="5"/>
                      <a:pt x="4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80" name="Freeform 5">
              <a:extLst>
                <a:ext uri="{FF2B5EF4-FFF2-40B4-BE49-F238E27FC236}">
                  <a16:creationId xmlns:a16="http://schemas.microsoft.com/office/drawing/2014/main" id="{8550061F-EEC6-0E43-82A5-4DC22DDDD0C3}"/>
                </a:ext>
              </a:extLst>
            </p:cNvPr>
            <p:cNvSpPr>
              <a:spLocks/>
            </p:cNvSpPr>
            <p:nvPr/>
          </p:nvSpPr>
          <p:spPr bwMode="auto">
            <a:xfrm>
              <a:off x="7977238" y="1923839"/>
              <a:ext cx="337495" cy="358187"/>
            </a:xfrm>
            <a:custGeom>
              <a:avLst/>
              <a:gdLst>
                <a:gd name="T0" fmla="*/ 196 w 473"/>
                <a:gd name="T1" fmla="*/ 144 h 502"/>
                <a:gd name="T2" fmla="*/ 0 w 473"/>
                <a:gd name="T3" fmla="*/ 491 h 502"/>
                <a:gd name="T4" fmla="*/ 106 w 473"/>
                <a:gd name="T5" fmla="*/ 491 h 502"/>
                <a:gd name="T6" fmla="*/ 242 w 473"/>
                <a:gd name="T7" fmla="*/ 250 h 502"/>
                <a:gd name="T8" fmla="*/ 332 w 473"/>
                <a:gd name="T9" fmla="*/ 502 h 502"/>
                <a:gd name="T10" fmla="*/ 473 w 473"/>
                <a:gd name="T11" fmla="*/ 449 h 502"/>
                <a:gd name="T12" fmla="*/ 446 w 473"/>
                <a:gd name="T13" fmla="*/ 369 h 502"/>
                <a:gd name="T14" fmla="*/ 385 w 473"/>
                <a:gd name="T15" fmla="*/ 390 h 502"/>
                <a:gd name="T16" fmla="*/ 228 w 473"/>
                <a:gd name="T17" fmla="*/ 0 h 502"/>
                <a:gd name="T18" fmla="*/ 106 w 473"/>
                <a:gd name="T19" fmla="*/ 0 h 502"/>
                <a:gd name="T20" fmla="*/ 106 w 473"/>
                <a:gd name="T21" fmla="*/ 83 h 502"/>
                <a:gd name="T22" fmla="*/ 175 w 473"/>
                <a:gd name="T23" fmla="*/ 83 h 502"/>
                <a:gd name="T24" fmla="*/ 196 w 473"/>
                <a:gd name="T25" fmla="*/ 14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 h="502">
                  <a:moveTo>
                    <a:pt x="196" y="144"/>
                  </a:moveTo>
                  <a:lnTo>
                    <a:pt x="0" y="491"/>
                  </a:lnTo>
                  <a:lnTo>
                    <a:pt x="106" y="491"/>
                  </a:lnTo>
                  <a:lnTo>
                    <a:pt x="242" y="250"/>
                  </a:lnTo>
                  <a:lnTo>
                    <a:pt x="332" y="502"/>
                  </a:lnTo>
                  <a:lnTo>
                    <a:pt x="473" y="449"/>
                  </a:lnTo>
                  <a:lnTo>
                    <a:pt x="446" y="369"/>
                  </a:lnTo>
                  <a:lnTo>
                    <a:pt x="385" y="390"/>
                  </a:lnTo>
                  <a:lnTo>
                    <a:pt x="228" y="0"/>
                  </a:lnTo>
                  <a:lnTo>
                    <a:pt x="106" y="0"/>
                  </a:lnTo>
                  <a:lnTo>
                    <a:pt x="106" y="83"/>
                  </a:lnTo>
                  <a:lnTo>
                    <a:pt x="175" y="83"/>
                  </a:lnTo>
                  <a:lnTo>
                    <a:pt x="196" y="144"/>
                  </a:lnTo>
                  <a:close/>
                </a:path>
              </a:pathLst>
            </a:custGeom>
            <a:solidFill>
              <a:schemeClr val="bg1"/>
            </a:solidFill>
            <a:ln w="28575" cap="flat">
              <a:solidFill>
                <a:srgbClr val="54428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02" name="Title 1">
            <a:extLst>
              <a:ext uri="{FF2B5EF4-FFF2-40B4-BE49-F238E27FC236}">
                <a16:creationId xmlns:a16="http://schemas.microsoft.com/office/drawing/2014/main" id="{9820FA4E-E1E8-5043-8342-FCA541608592}"/>
              </a:ext>
            </a:extLst>
          </p:cNvPr>
          <p:cNvSpPr txBox="1">
            <a:spLocks/>
          </p:cNvSpPr>
          <p:nvPr/>
        </p:nvSpPr>
        <p:spPr>
          <a:xfrm>
            <a:off x="528525" y="2625603"/>
            <a:ext cx="10363200" cy="1240140"/>
          </a:xfrm>
          <a:prstGeom prst="rect">
            <a:avLst/>
          </a:prstGeom>
        </p:spPr>
        <p:txBody>
          <a:bodyPr vert="horz" lIns="0" tIns="45720" rIns="91440" bIns="45720" rtlCol="0" anchor="t">
            <a:noAutofit/>
          </a:bodyPr>
          <a:lstStyle>
            <a:lvl1pPr algn="l" defTabSz="609585" rtl="0" eaLnBrk="1" latinLnBrk="0" hangingPunct="1">
              <a:spcBef>
                <a:spcPct val="0"/>
              </a:spcBef>
              <a:buNone/>
              <a:defRPr sz="3733" b="1" i="0" kern="1200">
                <a:solidFill>
                  <a:schemeClr val="accent6">
                    <a:lumMod val="50000"/>
                  </a:schemeClr>
                </a:solidFill>
                <a:latin typeface="Arial"/>
                <a:ea typeface="+mj-ea"/>
                <a:cs typeface="Arial"/>
              </a:defRPr>
            </a:lvl1pPr>
          </a:lstStyle>
          <a:p>
            <a:r>
              <a:rPr lang="en-US" sz="3600" dirty="0">
                <a:solidFill>
                  <a:schemeClr val="tx1"/>
                </a:solidFill>
              </a:rPr>
              <a:t>All of these responsibilities</a:t>
            </a:r>
            <a:br>
              <a:rPr lang="en-US" sz="5400" dirty="0">
                <a:solidFill>
                  <a:schemeClr val="tx1"/>
                </a:solidFill>
              </a:rPr>
            </a:br>
            <a:r>
              <a:rPr lang="en-US" sz="3600" dirty="0">
                <a:solidFill>
                  <a:schemeClr val="tx1"/>
                </a:solidFill>
              </a:rPr>
              <a:t>go away</a:t>
            </a:r>
            <a:endParaRPr lang="en-US" dirty="0">
              <a:solidFill>
                <a:schemeClr val="tx1"/>
              </a:solidFill>
            </a:endParaRPr>
          </a:p>
        </p:txBody>
      </p:sp>
      <p:sp>
        <p:nvSpPr>
          <p:cNvPr id="503" name="Content Placeholder 2">
            <a:extLst>
              <a:ext uri="{FF2B5EF4-FFF2-40B4-BE49-F238E27FC236}">
                <a16:creationId xmlns:a16="http://schemas.microsoft.com/office/drawing/2014/main" id="{20E149A6-234C-844B-9ACB-9D4E2F8BE047}"/>
              </a:ext>
            </a:extLst>
          </p:cNvPr>
          <p:cNvSpPr txBox="1">
            <a:spLocks/>
          </p:cNvSpPr>
          <p:nvPr/>
        </p:nvSpPr>
        <p:spPr>
          <a:xfrm>
            <a:off x="517778" y="4126745"/>
            <a:ext cx="5735612" cy="1782424"/>
          </a:xfrm>
          <a:prstGeom prst="rect">
            <a:avLst/>
          </a:prstGeom>
        </p:spPr>
        <p:txBody>
          <a:bodyPr vert="horz" lIns="121920" tIns="60960" rIns="121920" bIns="6096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Provisioning and utilization</a:t>
            </a:r>
          </a:p>
          <a:p>
            <a:r>
              <a:rPr lang="en-US" dirty="0"/>
              <a:t>Availability and fault tolerance</a:t>
            </a:r>
          </a:p>
          <a:p>
            <a:r>
              <a:rPr lang="en-US" dirty="0"/>
              <a:t>Scaling</a:t>
            </a:r>
          </a:p>
          <a:p>
            <a:r>
              <a:rPr lang="en-US" dirty="0"/>
              <a:t>Operations and management</a:t>
            </a:r>
          </a:p>
        </p:txBody>
      </p:sp>
      <p:cxnSp>
        <p:nvCxnSpPr>
          <p:cNvPr id="504" name="Straight Connector 503">
            <a:extLst>
              <a:ext uri="{FF2B5EF4-FFF2-40B4-BE49-F238E27FC236}">
                <a16:creationId xmlns:a16="http://schemas.microsoft.com/office/drawing/2014/main" id="{F2BA78AB-F16D-7444-B37F-812F88B03ACF}"/>
              </a:ext>
            </a:extLst>
          </p:cNvPr>
          <p:cNvCxnSpPr/>
          <p:nvPr/>
        </p:nvCxnSpPr>
        <p:spPr>
          <a:xfrm>
            <a:off x="517778" y="4368993"/>
            <a:ext cx="3958335"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5" name="Straight Connector 504">
            <a:extLst>
              <a:ext uri="{FF2B5EF4-FFF2-40B4-BE49-F238E27FC236}">
                <a16:creationId xmlns:a16="http://schemas.microsoft.com/office/drawing/2014/main" id="{05583D83-9C64-9B4F-86BA-44BFA1A8759B}"/>
              </a:ext>
            </a:extLst>
          </p:cNvPr>
          <p:cNvCxnSpPr>
            <a:cxnSpLocks/>
          </p:cNvCxnSpPr>
          <p:nvPr/>
        </p:nvCxnSpPr>
        <p:spPr>
          <a:xfrm>
            <a:off x="517778" y="4804335"/>
            <a:ext cx="4239737"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6" name="Straight Connector 505">
            <a:extLst>
              <a:ext uri="{FF2B5EF4-FFF2-40B4-BE49-F238E27FC236}">
                <a16:creationId xmlns:a16="http://schemas.microsoft.com/office/drawing/2014/main" id="{5804C800-AD4F-C048-BFFE-13FC98C7DFF9}"/>
              </a:ext>
            </a:extLst>
          </p:cNvPr>
          <p:cNvCxnSpPr/>
          <p:nvPr/>
        </p:nvCxnSpPr>
        <p:spPr>
          <a:xfrm>
            <a:off x="517778" y="5251267"/>
            <a:ext cx="1227009"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7" name="Straight Connector 506">
            <a:extLst>
              <a:ext uri="{FF2B5EF4-FFF2-40B4-BE49-F238E27FC236}">
                <a16:creationId xmlns:a16="http://schemas.microsoft.com/office/drawing/2014/main" id="{E00B8A7B-1062-8F41-A3EB-98F9CAACC473}"/>
              </a:ext>
            </a:extLst>
          </p:cNvPr>
          <p:cNvCxnSpPr>
            <a:cxnSpLocks/>
          </p:cNvCxnSpPr>
          <p:nvPr/>
        </p:nvCxnSpPr>
        <p:spPr>
          <a:xfrm>
            <a:off x="517778" y="5686077"/>
            <a:ext cx="4239737"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757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CF822FF2-58D4-6B4F-970B-8E7D8079F68B}"/>
              </a:ext>
            </a:extLst>
          </p:cNvPr>
          <p:cNvSpPr/>
          <p:nvPr/>
        </p:nvSpPr>
        <p:spPr>
          <a:xfrm>
            <a:off x="2218337" y="2784327"/>
            <a:ext cx="3328595" cy="190031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Data Lake</a:t>
            </a:r>
          </a:p>
          <a:p>
            <a:pPr algn="ctr"/>
            <a:endParaRPr lang="en-GB" sz="2400" dirty="0"/>
          </a:p>
          <a:p>
            <a:pPr algn="ctr"/>
            <a:endParaRPr lang="en-GB" sz="2400" dirty="0"/>
          </a:p>
          <a:p>
            <a:pPr algn="ctr"/>
            <a:endParaRPr lang="en-GB" sz="2400" dirty="0"/>
          </a:p>
          <a:p>
            <a:pPr algn="ctr"/>
            <a:endParaRPr lang="en-GB" sz="2400" dirty="0"/>
          </a:p>
        </p:txBody>
      </p:sp>
      <p:sp>
        <p:nvSpPr>
          <p:cNvPr id="2" name="Title 1"/>
          <p:cNvSpPr>
            <a:spLocks noGrp="1"/>
          </p:cNvSpPr>
          <p:nvPr>
            <p:ph type="title" idx="4294967295"/>
          </p:nvPr>
        </p:nvSpPr>
        <p:spPr>
          <a:xfrm>
            <a:off x="312074" y="148453"/>
            <a:ext cx="11283951" cy="535531"/>
          </a:xfrm>
        </p:spPr>
        <p:txBody>
          <a:bodyPr/>
          <a:lstStyle/>
          <a:p>
            <a:r>
              <a:rPr lang="en-US" dirty="0">
                <a:latin typeface="Arial" panose="020B0604020202020204" pitchFamily="34" charset="0"/>
                <a:cs typeface="Arial" panose="020B0604020202020204" pitchFamily="34" charset="0"/>
              </a:rPr>
              <a:t>Trusted Research Environments (TRE)</a:t>
            </a:r>
          </a:p>
        </p:txBody>
      </p:sp>
      <p:cxnSp>
        <p:nvCxnSpPr>
          <p:cNvPr id="24" name="Straight Connector 23">
            <a:extLst>
              <a:ext uri="{FF2B5EF4-FFF2-40B4-BE49-F238E27FC236}">
                <a16:creationId xmlns:a16="http://schemas.microsoft.com/office/drawing/2014/main" id="{A10EFF00-ED41-FC42-BC86-11429954C49D}"/>
              </a:ext>
            </a:extLst>
          </p:cNvPr>
          <p:cNvCxnSpPr/>
          <p:nvPr/>
        </p:nvCxnSpPr>
        <p:spPr>
          <a:xfrm>
            <a:off x="1370556" y="1035351"/>
            <a:ext cx="0" cy="4870424"/>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EE7007-6F84-0845-8461-09FB17C3746A}"/>
              </a:ext>
            </a:extLst>
          </p:cNvPr>
          <p:cNvCxnSpPr/>
          <p:nvPr/>
        </p:nvCxnSpPr>
        <p:spPr>
          <a:xfrm>
            <a:off x="10733192" y="1118963"/>
            <a:ext cx="0" cy="4870424"/>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82F669C1-8E5C-B34B-9D4B-0DAEE6F506D0}"/>
              </a:ext>
            </a:extLst>
          </p:cNvPr>
          <p:cNvSpPr/>
          <p:nvPr/>
        </p:nvSpPr>
        <p:spPr>
          <a:xfrm>
            <a:off x="6058053" y="2580191"/>
            <a:ext cx="4580779" cy="2480656"/>
          </a:xfrm>
          <a:prstGeom prst="roundRect">
            <a:avLst/>
          </a:prstGeom>
          <a:noFill/>
          <a:ln w="254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29" name="Straight Arrow Connector 28">
            <a:extLst>
              <a:ext uri="{FF2B5EF4-FFF2-40B4-BE49-F238E27FC236}">
                <a16:creationId xmlns:a16="http://schemas.microsoft.com/office/drawing/2014/main" id="{DCBBB27E-0CE9-F249-9E33-FF6A0E14A2EF}"/>
              </a:ext>
            </a:extLst>
          </p:cNvPr>
          <p:cNvCxnSpPr>
            <a:cxnSpLocks/>
            <a:endCxn id="32" idx="3"/>
          </p:cNvCxnSpPr>
          <p:nvPr/>
        </p:nvCxnSpPr>
        <p:spPr>
          <a:xfrm flipH="1" flipV="1">
            <a:off x="3728821" y="6034270"/>
            <a:ext cx="784272" cy="1580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9AEC49A-BD32-324A-840A-A3CB7CB9268D}"/>
              </a:ext>
            </a:extLst>
          </p:cNvPr>
          <p:cNvSpPr txBox="1"/>
          <p:nvPr/>
        </p:nvSpPr>
        <p:spPr>
          <a:xfrm>
            <a:off x="2033845" y="5741882"/>
            <a:ext cx="1694976" cy="584775"/>
          </a:xfrm>
          <a:prstGeom prst="rect">
            <a:avLst/>
          </a:prstGeom>
          <a:solidFill>
            <a:srgbClr val="00B050"/>
          </a:solidFill>
          <a:ln>
            <a:solidFill>
              <a:schemeClr val="accent1">
                <a:shade val="50000"/>
              </a:schemeClr>
            </a:solidFill>
          </a:ln>
        </p:spPr>
        <p:txBody>
          <a:bodyPr wrap="square" rtlCol="0">
            <a:spAutoFit/>
          </a:bodyPr>
          <a:lstStyle/>
          <a:p>
            <a:pPr algn="ctr"/>
            <a:r>
              <a:rPr lang="en-GB" sz="1600" dirty="0">
                <a:solidFill>
                  <a:schemeClr val="bg2"/>
                </a:solidFill>
              </a:rPr>
              <a:t>Data</a:t>
            </a:r>
          </a:p>
          <a:p>
            <a:pPr algn="ctr"/>
            <a:r>
              <a:rPr lang="en-GB" sz="1600" dirty="0">
                <a:solidFill>
                  <a:schemeClr val="bg2"/>
                </a:solidFill>
              </a:rPr>
              <a:t>Out</a:t>
            </a:r>
          </a:p>
        </p:txBody>
      </p:sp>
      <p:sp>
        <p:nvSpPr>
          <p:cNvPr id="33" name="Rounded Rectangle 32">
            <a:extLst>
              <a:ext uri="{FF2B5EF4-FFF2-40B4-BE49-F238E27FC236}">
                <a16:creationId xmlns:a16="http://schemas.microsoft.com/office/drawing/2014/main" id="{D9AC2359-A6EB-4249-BAB9-60CD5E713CC4}"/>
              </a:ext>
            </a:extLst>
          </p:cNvPr>
          <p:cNvSpPr/>
          <p:nvPr/>
        </p:nvSpPr>
        <p:spPr>
          <a:xfrm>
            <a:off x="1497254" y="2581236"/>
            <a:ext cx="4287589" cy="2741992"/>
          </a:xfrm>
          <a:prstGeom prst="roundRect">
            <a:avLst/>
          </a:prstGeom>
          <a:noFill/>
          <a:ln w="254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7" name="Rounded Rectangle 36">
            <a:extLst>
              <a:ext uri="{FF2B5EF4-FFF2-40B4-BE49-F238E27FC236}">
                <a16:creationId xmlns:a16="http://schemas.microsoft.com/office/drawing/2014/main" id="{0E8A0350-3E91-C243-820A-16A17DC2D5C4}"/>
              </a:ext>
            </a:extLst>
          </p:cNvPr>
          <p:cNvSpPr/>
          <p:nvPr/>
        </p:nvSpPr>
        <p:spPr>
          <a:xfrm>
            <a:off x="7368361" y="2784327"/>
            <a:ext cx="1338099" cy="1900317"/>
          </a:xfrm>
          <a:prstGeom prst="roundRect">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33" dirty="0"/>
              <a:t>Service</a:t>
            </a:r>
          </a:p>
          <a:p>
            <a:pPr algn="ctr"/>
            <a:r>
              <a:rPr lang="en-GB" sz="1333" dirty="0" err="1"/>
              <a:t>WorkBench</a:t>
            </a:r>
            <a:endParaRPr lang="en-GB" sz="1333" dirty="0"/>
          </a:p>
          <a:p>
            <a:pPr algn="ctr"/>
            <a:endParaRPr lang="en-GB" sz="1333" dirty="0"/>
          </a:p>
          <a:p>
            <a:pPr algn="ctr"/>
            <a:endParaRPr lang="en-GB" sz="1333" dirty="0"/>
          </a:p>
          <a:p>
            <a:pPr algn="ctr"/>
            <a:endParaRPr lang="en-GB" sz="1333" dirty="0"/>
          </a:p>
          <a:p>
            <a:pPr algn="ctr"/>
            <a:endParaRPr lang="en-GB" sz="1333" dirty="0"/>
          </a:p>
          <a:p>
            <a:pPr algn="ctr"/>
            <a:endParaRPr lang="en-GB" sz="1333" dirty="0"/>
          </a:p>
        </p:txBody>
      </p:sp>
      <p:pic>
        <p:nvPicPr>
          <p:cNvPr id="7" name="Graphic 6" descr="User">
            <a:extLst>
              <a:ext uri="{FF2B5EF4-FFF2-40B4-BE49-F238E27FC236}">
                <a16:creationId xmlns:a16="http://schemas.microsoft.com/office/drawing/2014/main" id="{FEA153E9-1172-1C40-AD05-5CB23B631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63791" y="3222450"/>
            <a:ext cx="848455" cy="848455"/>
          </a:xfrm>
          <a:prstGeom prst="rect">
            <a:avLst/>
          </a:prstGeom>
        </p:spPr>
      </p:pic>
      <p:sp>
        <p:nvSpPr>
          <p:cNvPr id="40" name="TextBox 39">
            <a:extLst>
              <a:ext uri="{FF2B5EF4-FFF2-40B4-BE49-F238E27FC236}">
                <a16:creationId xmlns:a16="http://schemas.microsoft.com/office/drawing/2014/main" id="{0E99ED28-2FC5-BB49-A2F0-E5350D172368}"/>
              </a:ext>
            </a:extLst>
          </p:cNvPr>
          <p:cNvSpPr txBox="1"/>
          <p:nvPr/>
        </p:nvSpPr>
        <p:spPr>
          <a:xfrm>
            <a:off x="10647035" y="3940001"/>
            <a:ext cx="1522387" cy="584775"/>
          </a:xfrm>
          <a:prstGeom prst="rect">
            <a:avLst/>
          </a:prstGeom>
          <a:noFill/>
        </p:spPr>
        <p:txBody>
          <a:bodyPr wrap="square" rtlCol="0">
            <a:spAutoFit/>
          </a:bodyPr>
          <a:lstStyle/>
          <a:p>
            <a:pPr algn="ctr"/>
            <a:r>
              <a:rPr lang="en-GB" sz="1600" dirty="0">
                <a:solidFill>
                  <a:schemeClr val="tx2"/>
                </a:solidFill>
              </a:rPr>
              <a:t>Researcher</a:t>
            </a:r>
          </a:p>
          <a:p>
            <a:pPr algn="ctr"/>
            <a:r>
              <a:rPr lang="en-GB" sz="1600" dirty="0">
                <a:solidFill>
                  <a:schemeClr val="tx2"/>
                </a:solidFill>
              </a:rPr>
              <a:t>Data Scientist</a:t>
            </a:r>
          </a:p>
        </p:txBody>
      </p:sp>
      <p:sp>
        <p:nvSpPr>
          <p:cNvPr id="42" name="TextBox 41">
            <a:extLst>
              <a:ext uri="{FF2B5EF4-FFF2-40B4-BE49-F238E27FC236}">
                <a16:creationId xmlns:a16="http://schemas.microsoft.com/office/drawing/2014/main" id="{8D42A404-FE7A-D343-92BA-0E57B58D79A5}"/>
              </a:ext>
            </a:extLst>
          </p:cNvPr>
          <p:cNvSpPr txBox="1"/>
          <p:nvPr/>
        </p:nvSpPr>
        <p:spPr>
          <a:xfrm>
            <a:off x="5986987" y="4619023"/>
            <a:ext cx="1522387" cy="318100"/>
          </a:xfrm>
          <a:prstGeom prst="rect">
            <a:avLst/>
          </a:prstGeom>
          <a:noFill/>
        </p:spPr>
        <p:txBody>
          <a:bodyPr wrap="square" rtlCol="0">
            <a:spAutoFit/>
          </a:bodyPr>
          <a:lstStyle/>
          <a:p>
            <a:pPr algn="ctr"/>
            <a:r>
              <a:rPr lang="en-GB" sz="1467" dirty="0">
                <a:solidFill>
                  <a:schemeClr val="tx2"/>
                </a:solidFill>
              </a:rPr>
              <a:t>TRE Admin</a:t>
            </a:r>
          </a:p>
        </p:txBody>
      </p:sp>
      <p:pic>
        <p:nvPicPr>
          <p:cNvPr id="43" name="Graphic 42" descr="User">
            <a:extLst>
              <a:ext uri="{FF2B5EF4-FFF2-40B4-BE49-F238E27FC236}">
                <a16:creationId xmlns:a16="http://schemas.microsoft.com/office/drawing/2014/main" id="{37D78C73-9DE7-F746-B2D8-47EA7C784A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8507" y="4168880"/>
            <a:ext cx="574099" cy="574099"/>
          </a:xfrm>
          <a:prstGeom prst="rect">
            <a:avLst/>
          </a:prstGeom>
        </p:spPr>
      </p:pic>
      <p:sp>
        <p:nvSpPr>
          <p:cNvPr id="44" name="TextBox 43">
            <a:extLst>
              <a:ext uri="{FF2B5EF4-FFF2-40B4-BE49-F238E27FC236}">
                <a16:creationId xmlns:a16="http://schemas.microsoft.com/office/drawing/2014/main" id="{A0410F18-07B0-5A4D-A08C-1884F80ED9CE}"/>
              </a:ext>
            </a:extLst>
          </p:cNvPr>
          <p:cNvSpPr txBox="1"/>
          <p:nvPr/>
        </p:nvSpPr>
        <p:spPr>
          <a:xfrm>
            <a:off x="1259607" y="4645871"/>
            <a:ext cx="2397917" cy="543867"/>
          </a:xfrm>
          <a:prstGeom prst="rect">
            <a:avLst/>
          </a:prstGeom>
          <a:noFill/>
        </p:spPr>
        <p:txBody>
          <a:bodyPr wrap="square" rtlCol="0">
            <a:spAutoFit/>
          </a:bodyPr>
          <a:lstStyle/>
          <a:p>
            <a:pPr algn="ctr"/>
            <a:r>
              <a:rPr lang="en-GB" sz="1467" dirty="0">
                <a:solidFill>
                  <a:schemeClr val="tx2"/>
                </a:solidFill>
              </a:rPr>
              <a:t>Data Manager (+ Analysts/Engineers)</a:t>
            </a:r>
          </a:p>
        </p:txBody>
      </p:sp>
      <p:cxnSp>
        <p:nvCxnSpPr>
          <p:cNvPr id="49" name="Straight Arrow Connector 48">
            <a:extLst>
              <a:ext uri="{FF2B5EF4-FFF2-40B4-BE49-F238E27FC236}">
                <a16:creationId xmlns:a16="http://schemas.microsoft.com/office/drawing/2014/main" id="{410D50A6-215E-8A4E-A3CD-D4191621CDF8}"/>
              </a:ext>
            </a:extLst>
          </p:cNvPr>
          <p:cNvCxnSpPr>
            <a:cxnSpLocks/>
            <a:stCxn id="50" idx="3"/>
            <a:endCxn id="18" idx="1"/>
          </p:cNvCxnSpPr>
          <p:nvPr/>
        </p:nvCxnSpPr>
        <p:spPr>
          <a:xfrm flipV="1">
            <a:off x="1006495" y="3512838"/>
            <a:ext cx="1310638" cy="100938"/>
          </a:xfrm>
          <a:prstGeom prst="bentConnector3">
            <a:avLst>
              <a:gd name="adj1" fmla="val 50000"/>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FBFD36D-FA41-CE48-83F8-8CB5DEE09EDA}"/>
              </a:ext>
            </a:extLst>
          </p:cNvPr>
          <p:cNvSpPr txBox="1"/>
          <p:nvPr/>
        </p:nvSpPr>
        <p:spPr>
          <a:xfrm>
            <a:off x="312074" y="3280287"/>
            <a:ext cx="694421" cy="666977"/>
          </a:xfrm>
          <a:prstGeom prst="rect">
            <a:avLst/>
          </a:prstGeom>
          <a:solidFill>
            <a:srgbClr val="00B050"/>
          </a:solidFill>
          <a:ln>
            <a:solidFill>
              <a:schemeClr val="accent1">
                <a:shade val="50000"/>
              </a:schemeClr>
            </a:solidFill>
          </a:ln>
        </p:spPr>
        <p:txBody>
          <a:bodyPr wrap="none" rtlCol="0">
            <a:spAutoFit/>
          </a:bodyPr>
          <a:lstStyle/>
          <a:p>
            <a:pPr algn="ctr"/>
            <a:r>
              <a:rPr lang="en-GB" sz="1867" dirty="0">
                <a:solidFill>
                  <a:schemeClr val="bg2"/>
                </a:solidFill>
              </a:rPr>
              <a:t>Data</a:t>
            </a:r>
          </a:p>
          <a:p>
            <a:pPr algn="ctr"/>
            <a:r>
              <a:rPr lang="en-GB" sz="1867" dirty="0">
                <a:solidFill>
                  <a:schemeClr val="bg2"/>
                </a:solidFill>
              </a:rPr>
              <a:t>In</a:t>
            </a:r>
          </a:p>
        </p:txBody>
      </p:sp>
      <p:sp>
        <p:nvSpPr>
          <p:cNvPr id="46" name="Rounded Rectangle 45">
            <a:extLst>
              <a:ext uri="{FF2B5EF4-FFF2-40B4-BE49-F238E27FC236}">
                <a16:creationId xmlns:a16="http://schemas.microsoft.com/office/drawing/2014/main" id="{0996A5D9-2D43-E94B-A3D3-A3E8FD320CB7}"/>
              </a:ext>
            </a:extLst>
          </p:cNvPr>
          <p:cNvSpPr/>
          <p:nvPr/>
        </p:nvSpPr>
        <p:spPr>
          <a:xfrm>
            <a:off x="5124609" y="944585"/>
            <a:ext cx="2559903" cy="123997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Project Admin Application</a:t>
            </a:r>
          </a:p>
        </p:txBody>
      </p:sp>
      <p:cxnSp>
        <p:nvCxnSpPr>
          <p:cNvPr id="47" name="Straight Arrow Connector 46">
            <a:extLst>
              <a:ext uri="{FF2B5EF4-FFF2-40B4-BE49-F238E27FC236}">
                <a16:creationId xmlns:a16="http://schemas.microsoft.com/office/drawing/2014/main" id="{8401F486-B5F6-F244-9254-A7DB4BA793A4}"/>
              </a:ext>
            </a:extLst>
          </p:cNvPr>
          <p:cNvCxnSpPr>
            <a:cxnSpLocks/>
            <a:stCxn id="46" idx="2"/>
            <a:endCxn id="36" idx="0"/>
          </p:cNvCxnSpPr>
          <p:nvPr/>
        </p:nvCxnSpPr>
        <p:spPr>
          <a:xfrm rot="5400000">
            <a:off x="4843712" y="1223479"/>
            <a:ext cx="599771" cy="2521925"/>
          </a:xfrm>
          <a:prstGeom prst="bentConnector3">
            <a:avLst>
              <a:gd name="adj1" fmla="val 50000"/>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2CCAD64-272B-EB49-BF49-96ADE31F87D0}"/>
              </a:ext>
            </a:extLst>
          </p:cNvPr>
          <p:cNvCxnSpPr>
            <a:cxnSpLocks/>
            <a:stCxn id="46" idx="2"/>
            <a:endCxn id="37" idx="0"/>
          </p:cNvCxnSpPr>
          <p:nvPr/>
        </p:nvCxnSpPr>
        <p:spPr>
          <a:xfrm rot="16200000" flipH="1">
            <a:off x="6921100" y="1668016"/>
            <a:ext cx="599771" cy="1632851"/>
          </a:xfrm>
          <a:prstGeom prst="bentConnector3">
            <a:avLst>
              <a:gd name="adj1" fmla="val 50000"/>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114F460-995D-CF43-B895-21278BDC8349}"/>
              </a:ext>
            </a:extLst>
          </p:cNvPr>
          <p:cNvSpPr txBox="1"/>
          <p:nvPr/>
        </p:nvSpPr>
        <p:spPr>
          <a:xfrm>
            <a:off x="7713300" y="1311452"/>
            <a:ext cx="2847691" cy="830997"/>
          </a:xfrm>
          <a:prstGeom prst="rect">
            <a:avLst/>
          </a:prstGeom>
          <a:noFill/>
        </p:spPr>
        <p:txBody>
          <a:bodyPr wrap="square" rtlCol="0">
            <a:spAutoFit/>
          </a:bodyPr>
          <a:lstStyle/>
          <a:p>
            <a:pPr marL="228594" indent="-228594">
              <a:buFont typeface="Arial" panose="020B0604020202020204" pitchFamily="34" charset="0"/>
              <a:buChar char="•"/>
            </a:pPr>
            <a:r>
              <a:rPr lang="en-GB" sz="1600" dirty="0">
                <a:solidFill>
                  <a:schemeClr val="tx2"/>
                </a:solidFill>
              </a:rPr>
              <a:t>Research Office</a:t>
            </a:r>
          </a:p>
          <a:p>
            <a:pPr marL="228594" indent="-228594">
              <a:buFont typeface="Arial" panose="020B0604020202020204" pitchFamily="34" charset="0"/>
              <a:buChar char="•"/>
            </a:pPr>
            <a:r>
              <a:rPr lang="en-GB" sz="1600" dirty="0">
                <a:solidFill>
                  <a:schemeClr val="tx2"/>
                </a:solidFill>
              </a:rPr>
              <a:t>Dept. Finance &amp; Budgets</a:t>
            </a:r>
          </a:p>
          <a:p>
            <a:pPr marL="228594" indent="-228594">
              <a:buFont typeface="Arial" panose="020B0604020202020204" pitchFamily="34" charset="0"/>
              <a:buChar char="•"/>
            </a:pPr>
            <a:r>
              <a:rPr lang="en-GB" sz="1600" dirty="0">
                <a:solidFill>
                  <a:schemeClr val="tx2"/>
                </a:solidFill>
              </a:rPr>
              <a:t>TRE Admin</a:t>
            </a:r>
          </a:p>
        </p:txBody>
      </p:sp>
      <p:pic>
        <p:nvPicPr>
          <p:cNvPr id="59" name="Graphic 58" descr="User">
            <a:extLst>
              <a:ext uri="{FF2B5EF4-FFF2-40B4-BE49-F238E27FC236}">
                <a16:creationId xmlns:a16="http://schemas.microsoft.com/office/drawing/2014/main" id="{207EEE29-F9F3-2244-96EA-A6AA651D3CA7}"/>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7225433" y="5324061"/>
            <a:ext cx="848455" cy="848455"/>
          </a:xfrm>
          <a:prstGeom prst="rect">
            <a:avLst/>
          </a:prstGeom>
        </p:spPr>
      </p:pic>
      <p:pic>
        <p:nvPicPr>
          <p:cNvPr id="60" name="Graphic 59" descr="User">
            <a:extLst>
              <a:ext uri="{FF2B5EF4-FFF2-40B4-BE49-F238E27FC236}">
                <a16:creationId xmlns:a16="http://schemas.microsoft.com/office/drawing/2014/main" id="{2B75FFA3-4096-D94F-BF45-560AFD6A9E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3805" y="4158639"/>
            <a:ext cx="574099" cy="574099"/>
          </a:xfrm>
          <a:prstGeom prst="rect">
            <a:avLst/>
          </a:prstGeom>
        </p:spPr>
      </p:pic>
      <p:cxnSp>
        <p:nvCxnSpPr>
          <p:cNvPr id="61" name="Straight Arrow Connector 60">
            <a:extLst>
              <a:ext uri="{FF2B5EF4-FFF2-40B4-BE49-F238E27FC236}">
                <a16:creationId xmlns:a16="http://schemas.microsoft.com/office/drawing/2014/main" id="{3A910AC0-2A21-E74A-A998-F1F1D413E16A}"/>
              </a:ext>
            </a:extLst>
          </p:cNvPr>
          <p:cNvCxnSpPr>
            <a:cxnSpLocks/>
            <a:stCxn id="21" idx="2"/>
            <a:endCxn id="52" idx="0"/>
          </p:cNvCxnSpPr>
          <p:nvPr/>
        </p:nvCxnSpPr>
        <p:spPr>
          <a:xfrm rot="5400000">
            <a:off x="6429171" y="3925111"/>
            <a:ext cx="868853" cy="2141104"/>
          </a:xfrm>
          <a:prstGeom prst="bentConnector3">
            <a:avLst>
              <a:gd name="adj1" fmla="val 71676"/>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99BF9BD-8497-8D48-9336-54184536B738}"/>
              </a:ext>
            </a:extLst>
          </p:cNvPr>
          <p:cNvSpPr txBox="1"/>
          <p:nvPr/>
        </p:nvSpPr>
        <p:spPr>
          <a:xfrm>
            <a:off x="6891147" y="6039339"/>
            <a:ext cx="1834075" cy="830997"/>
          </a:xfrm>
          <a:prstGeom prst="rect">
            <a:avLst/>
          </a:prstGeom>
          <a:noFill/>
        </p:spPr>
        <p:txBody>
          <a:bodyPr wrap="square" rtlCol="0">
            <a:spAutoFit/>
          </a:bodyPr>
          <a:lstStyle/>
          <a:p>
            <a:pPr algn="ctr"/>
            <a:r>
              <a:rPr lang="en-GB" sz="1600" dirty="0">
                <a:solidFill>
                  <a:schemeClr val="tx2"/>
                </a:solidFill>
              </a:rPr>
              <a:t>Information Governance</a:t>
            </a:r>
          </a:p>
          <a:p>
            <a:pPr algn="ctr"/>
            <a:r>
              <a:rPr lang="en-GB" sz="1600" dirty="0">
                <a:solidFill>
                  <a:schemeClr val="tx2"/>
                </a:solidFill>
              </a:rPr>
              <a:t>&amp; Research IT</a:t>
            </a:r>
          </a:p>
        </p:txBody>
      </p:sp>
      <p:sp>
        <p:nvSpPr>
          <p:cNvPr id="63" name="Oval 62">
            <a:extLst>
              <a:ext uri="{FF2B5EF4-FFF2-40B4-BE49-F238E27FC236}">
                <a16:creationId xmlns:a16="http://schemas.microsoft.com/office/drawing/2014/main" id="{025FB068-6B92-3E44-BBD8-DBE23E3A462A}"/>
              </a:ext>
            </a:extLst>
          </p:cNvPr>
          <p:cNvSpPr/>
          <p:nvPr/>
        </p:nvSpPr>
        <p:spPr>
          <a:xfrm>
            <a:off x="3930736" y="915815"/>
            <a:ext cx="485421" cy="462845"/>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dirty="0">
                <a:solidFill>
                  <a:schemeClr val="tx1"/>
                </a:solidFill>
              </a:rPr>
              <a:t>1</a:t>
            </a:r>
          </a:p>
        </p:txBody>
      </p:sp>
      <p:sp>
        <p:nvSpPr>
          <p:cNvPr id="38" name="Oval 37">
            <a:extLst>
              <a:ext uri="{FF2B5EF4-FFF2-40B4-BE49-F238E27FC236}">
                <a16:creationId xmlns:a16="http://schemas.microsoft.com/office/drawing/2014/main" id="{FB3DDE49-35C6-BB4D-968B-DB40B263CC0F}"/>
              </a:ext>
            </a:extLst>
          </p:cNvPr>
          <p:cNvSpPr/>
          <p:nvPr/>
        </p:nvSpPr>
        <p:spPr>
          <a:xfrm>
            <a:off x="3046551" y="2219727"/>
            <a:ext cx="485421" cy="462845"/>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dirty="0">
                <a:solidFill>
                  <a:schemeClr val="tx1"/>
                </a:solidFill>
              </a:rPr>
              <a:t>2</a:t>
            </a:r>
          </a:p>
        </p:txBody>
      </p:sp>
      <p:sp>
        <p:nvSpPr>
          <p:cNvPr id="39" name="Oval 38">
            <a:extLst>
              <a:ext uri="{FF2B5EF4-FFF2-40B4-BE49-F238E27FC236}">
                <a16:creationId xmlns:a16="http://schemas.microsoft.com/office/drawing/2014/main" id="{2BF9123E-F509-D74C-A918-DD41D2F97379}"/>
              </a:ext>
            </a:extLst>
          </p:cNvPr>
          <p:cNvSpPr/>
          <p:nvPr/>
        </p:nvSpPr>
        <p:spPr>
          <a:xfrm>
            <a:off x="9914802" y="4782623"/>
            <a:ext cx="485421" cy="462845"/>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dirty="0">
                <a:solidFill>
                  <a:schemeClr val="tx1"/>
                </a:solidFill>
              </a:rPr>
              <a:t>3</a:t>
            </a:r>
          </a:p>
        </p:txBody>
      </p:sp>
      <p:sp>
        <p:nvSpPr>
          <p:cNvPr id="41" name="Oval 40">
            <a:extLst>
              <a:ext uri="{FF2B5EF4-FFF2-40B4-BE49-F238E27FC236}">
                <a16:creationId xmlns:a16="http://schemas.microsoft.com/office/drawing/2014/main" id="{E6611551-91CC-D54F-A943-B7655CF771BC}"/>
              </a:ext>
            </a:extLst>
          </p:cNvPr>
          <p:cNvSpPr/>
          <p:nvPr/>
        </p:nvSpPr>
        <p:spPr>
          <a:xfrm>
            <a:off x="3930736" y="5348287"/>
            <a:ext cx="485421" cy="462845"/>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dirty="0">
                <a:solidFill>
                  <a:schemeClr val="tx1"/>
                </a:solidFill>
              </a:rPr>
              <a:t>4</a:t>
            </a:r>
          </a:p>
        </p:txBody>
      </p:sp>
      <p:sp>
        <p:nvSpPr>
          <p:cNvPr id="52" name="Rounded Rectangle 51">
            <a:extLst>
              <a:ext uri="{FF2B5EF4-FFF2-40B4-BE49-F238E27FC236}">
                <a16:creationId xmlns:a16="http://schemas.microsoft.com/office/drawing/2014/main" id="{E45EA91C-5043-F34E-8782-9E191E4A4938}"/>
              </a:ext>
            </a:extLst>
          </p:cNvPr>
          <p:cNvSpPr/>
          <p:nvPr/>
        </p:nvSpPr>
        <p:spPr>
          <a:xfrm>
            <a:off x="4513094" y="5430089"/>
            <a:ext cx="2559903" cy="123997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Data Egress Application</a:t>
            </a:r>
          </a:p>
        </p:txBody>
      </p:sp>
      <p:pic>
        <p:nvPicPr>
          <p:cNvPr id="64" name="Graphic 63" descr="User">
            <a:extLst>
              <a:ext uri="{FF2B5EF4-FFF2-40B4-BE49-F238E27FC236}">
                <a16:creationId xmlns:a16="http://schemas.microsoft.com/office/drawing/2014/main" id="{844BADFC-8ED3-BE42-A978-5C8279C545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3329" y="995841"/>
            <a:ext cx="574099" cy="574099"/>
          </a:xfrm>
          <a:prstGeom prst="rect">
            <a:avLst/>
          </a:prstGeom>
        </p:spPr>
      </p:pic>
      <p:sp>
        <p:nvSpPr>
          <p:cNvPr id="65" name="TextBox 64">
            <a:extLst>
              <a:ext uri="{FF2B5EF4-FFF2-40B4-BE49-F238E27FC236}">
                <a16:creationId xmlns:a16="http://schemas.microsoft.com/office/drawing/2014/main" id="{6C1A5B09-DECC-E545-B33D-95027FC95F62}"/>
              </a:ext>
            </a:extLst>
          </p:cNvPr>
          <p:cNvSpPr txBox="1"/>
          <p:nvPr/>
        </p:nvSpPr>
        <p:spPr>
          <a:xfrm>
            <a:off x="3292880" y="1481231"/>
            <a:ext cx="1978041" cy="338554"/>
          </a:xfrm>
          <a:prstGeom prst="rect">
            <a:avLst/>
          </a:prstGeom>
          <a:noFill/>
        </p:spPr>
        <p:txBody>
          <a:bodyPr wrap="square" rtlCol="0">
            <a:spAutoFit/>
          </a:bodyPr>
          <a:lstStyle/>
          <a:p>
            <a:pPr algn="ctr"/>
            <a:r>
              <a:rPr lang="en-GB" sz="1600" dirty="0">
                <a:solidFill>
                  <a:schemeClr val="tx2"/>
                </a:solidFill>
              </a:rPr>
              <a:t>Lead Researcher</a:t>
            </a:r>
          </a:p>
        </p:txBody>
      </p:sp>
      <p:cxnSp>
        <p:nvCxnSpPr>
          <p:cNvPr id="3" name="Straight Arrow Connector 2">
            <a:extLst>
              <a:ext uri="{FF2B5EF4-FFF2-40B4-BE49-F238E27FC236}">
                <a16:creationId xmlns:a16="http://schemas.microsoft.com/office/drawing/2014/main" id="{42CEC27D-347A-441E-4DDB-55114AF3FEB6}"/>
              </a:ext>
            </a:extLst>
          </p:cNvPr>
          <p:cNvCxnSpPr>
            <a:cxnSpLocks/>
            <a:stCxn id="32" idx="0"/>
            <a:endCxn id="10" idx="2"/>
          </p:cNvCxnSpPr>
          <p:nvPr/>
        </p:nvCxnSpPr>
        <p:spPr>
          <a:xfrm rot="5400000" flipH="1" flipV="1">
            <a:off x="2658673" y="4542646"/>
            <a:ext cx="1421896" cy="976576"/>
          </a:xfrm>
          <a:prstGeom prst="bentConnector3">
            <a:avLst>
              <a:gd name="adj1" fmla="val 50000"/>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5331E026-1387-DA4D-269F-E84ECDDCB34F}"/>
              </a:ext>
            </a:extLst>
          </p:cNvPr>
          <p:cNvSpPr/>
          <p:nvPr/>
        </p:nvSpPr>
        <p:spPr>
          <a:xfrm>
            <a:off x="8725222" y="2794239"/>
            <a:ext cx="767012" cy="1900317"/>
          </a:xfrm>
          <a:prstGeom prst="roundRect">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W</a:t>
            </a:r>
          </a:p>
          <a:p>
            <a:pPr algn="ctr"/>
            <a:r>
              <a:rPr lang="en-GB" sz="1200" dirty="0"/>
              <a:t>o</a:t>
            </a:r>
          </a:p>
          <a:p>
            <a:pPr algn="ctr"/>
            <a:r>
              <a:rPr lang="en-GB" sz="1200" dirty="0"/>
              <a:t>r</a:t>
            </a:r>
          </a:p>
          <a:p>
            <a:pPr algn="ctr"/>
            <a:r>
              <a:rPr lang="en-GB" sz="1200" dirty="0"/>
              <a:t>K</a:t>
            </a:r>
          </a:p>
          <a:p>
            <a:pPr algn="ctr"/>
            <a:r>
              <a:rPr lang="en-GB" sz="1200" dirty="0"/>
              <a:t>S</a:t>
            </a:r>
          </a:p>
          <a:p>
            <a:pPr algn="ctr"/>
            <a:r>
              <a:rPr lang="en-GB" sz="1200" dirty="0"/>
              <a:t>p</a:t>
            </a:r>
          </a:p>
          <a:p>
            <a:pPr algn="ctr"/>
            <a:r>
              <a:rPr lang="en-GB" sz="1200" dirty="0"/>
              <a:t>a</a:t>
            </a:r>
          </a:p>
          <a:p>
            <a:pPr algn="ctr"/>
            <a:r>
              <a:rPr lang="en-GB" sz="1200" dirty="0"/>
              <a:t>c</a:t>
            </a:r>
          </a:p>
          <a:p>
            <a:pPr algn="ctr"/>
            <a:r>
              <a:rPr lang="en-GB" sz="1200" dirty="0"/>
              <a:t>e</a:t>
            </a:r>
          </a:p>
        </p:txBody>
      </p:sp>
      <p:sp>
        <p:nvSpPr>
          <p:cNvPr id="8" name="Rounded Rectangle 7">
            <a:extLst>
              <a:ext uri="{FF2B5EF4-FFF2-40B4-BE49-F238E27FC236}">
                <a16:creationId xmlns:a16="http://schemas.microsoft.com/office/drawing/2014/main" id="{92EE0168-81F2-6A98-265A-7A50E93C5975}"/>
              </a:ext>
            </a:extLst>
          </p:cNvPr>
          <p:cNvSpPr/>
          <p:nvPr/>
        </p:nvSpPr>
        <p:spPr>
          <a:xfrm>
            <a:off x="9514941" y="2793024"/>
            <a:ext cx="901496" cy="1900317"/>
          </a:xfrm>
          <a:prstGeom prst="roundRect">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Secure</a:t>
            </a:r>
          </a:p>
          <a:p>
            <a:pPr algn="ctr"/>
            <a:r>
              <a:rPr lang="en-GB" sz="1200" dirty="0"/>
              <a:t>Desktop</a:t>
            </a:r>
          </a:p>
        </p:txBody>
      </p:sp>
      <p:sp>
        <p:nvSpPr>
          <p:cNvPr id="11" name="Rounded Rectangle 10">
            <a:extLst>
              <a:ext uri="{FF2B5EF4-FFF2-40B4-BE49-F238E27FC236}">
                <a16:creationId xmlns:a16="http://schemas.microsoft.com/office/drawing/2014/main" id="{2D9CC982-CE2A-D659-8B75-790BF719A45A}"/>
              </a:ext>
            </a:extLst>
          </p:cNvPr>
          <p:cNvSpPr/>
          <p:nvPr/>
        </p:nvSpPr>
        <p:spPr>
          <a:xfrm>
            <a:off x="7482084" y="3751674"/>
            <a:ext cx="901496" cy="331985"/>
          </a:xfrm>
          <a:prstGeom prst="roundRect">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Study</a:t>
            </a:r>
          </a:p>
        </p:txBody>
      </p:sp>
      <p:sp>
        <p:nvSpPr>
          <p:cNvPr id="12" name="Rounded Rectangle 11">
            <a:extLst>
              <a:ext uri="{FF2B5EF4-FFF2-40B4-BE49-F238E27FC236}">
                <a16:creationId xmlns:a16="http://schemas.microsoft.com/office/drawing/2014/main" id="{D9D1FE9D-D83A-80A9-3849-CD2E48B3847E}"/>
              </a:ext>
            </a:extLst>
          </p:cNvPr>
          <p:cNvSpPr/>
          <p:nvPr/>
        </p:nvSpPr>
        <p:spPr>
          <a:xfrm>
            <a:off x="3789043" y="3316612"/>
            <a:ext cx="1587283" cy="392451"/>
          </a:xfrm>
          <a:prstGeom prst="roundRect">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Study Data (S3)</a:t>
            </a:r>
          </a:p>
          <a:p>
            <a:pPr algn="ctr"/>
            <a:r>
              <a:rPr lang="en-GB" sz="1200" dirty="0"/>
              <a:t>(real or synthetic)</a:t>
            </a:r>
          </a:p>
        </p:txBody>
      </p:sp>
      <p:cxnSp>
        <p:nvCxnSpPr>
          <p:cNvPr id="30" name="Straight Arrow Connector 29">
            <a:extLst>
              <a:ext uri="{FF2B5EF4-FFF2-40B4-BE49-F238E27FC236}">
                <a16:creationId xmlns:a16="http://schemas.microsoft.com/office/drawing/2014/main" id="{CEC4EF48-4D5E-CF4C-83A2-39A825309926}"/>
              </a:ext>
            </a:extLst>
          </p:cNvPr>
          <p:cNvCxnSpPr>
            <a:cxnSpLocks/>
            <a:stCxn id="6" idx="1"/>
            <a:endCxn id="11" idx="3"/>
          </p:cNvCxnSpPr>
          <p:nvPr/>
        </p:nvCxnSpPr>
        <p:spPr>
          <a:xfrm rot="10800000" flipV="1">
            <a:off x="8383582" y="3744398"/>
            <a:ext cx="341641" cy="173269"/>
          </a:xfrm>
          <a:prstGeom prst="bentConnector3">
            <a:avLst>
              <a:gd name="adj1" fmla="val 50000"/>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2503DAC-5332-3F39-8F3A-56BE52C56824}"/>
              </a:ext>
            </a:extLst>
          </p:cNvPr>
          <p:cNvCxnSpPr>
            <a:cxnSpLocks/>
            <a:stCxn id="11" idx="1"/>
            <a:endCxn id="12" idx="3"/>
          </p:cNvCxnSpPr>
          <p:nvPr/>
        </p:nvCxnSpPr>
        <p:spPr>
          <a:xfrm rot="10800000">
            <a:off x="5376327" y="3512838"/>
            <a:ext cx="2105759" cy="404829"/>
          </a:xfrm>
          <a:prstGeom prst="bentConnector3">
            <a:avLst>
              <a:gd name="adj1" fmla="val 50000"/>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540A5AE8-2237-CEFD-0647-961BF1D59E57}"/>
              </a:ext>
            </a:extLst>
          </p:cNvPr>
          <p:cNvSpPr/>
          <p:nvPr/>
        </p:nvSpPr>
        <p:spPr>
          <a:xfrm>
            <a:off x="2317133" y="3316612"/>
            <a:ext cx="1019844" cy="392451"/>
          </a:xfrm>
          <a:prstGeom prst="roundRect">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Raw Data (S3)</a:t>
            </a:r>
          </a:p>
        </p:txBody>
      </p:sp>
      <p:cxnSp>
        <p:nvCxnSpPr>
          <p:cNvPr id="4" name="Straight Arrow Connector 3">
            <a:extLst>
              <a:ext uri="{FF2B5EF4-FFF2-40B4-BE49-F238E27FC236}">
                <a16:creationId xmlns:a16="http://schemas.microsoft.com/office/drawing/2014/main" id="{D55F189B-20BC-CF7E-E3D9-39EF4EF1B3F8}"/>
              </a:ext>
            </a:extLst>
          </p:cNvPr>
          <p:cNvCxnSpPr>
            <a:cxnSpLocks/>
            <a:stCxn id="18" idx="3"/>
            <a:endCxn id="12" idx="1"/>
          </p:cNvCxnSpPr>
          <p:nvPr/>
        </p:nvCxnSpPr>
        <p:spPr>
          <a:xfrm>
            <a:off x="3336976" y="3512837"/>
            <a:ext cx="452067"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33ACA6EF-5538-C052-D962-166E234C4DB1}"/>
              </a:ext>
            </a:extLst>
          </p:cNvPr>
          <p:cNvSpPr/>
          <p:nvPr/>
        </p:nvSpPr>
        <p:spPr>
          <a:xfrm>
            <a:off x="3261071" y="3927535"/>
            <a:ext cx="1193676" cy="392451"/>
          </a:xfrm>
          <a:prstGeom prst="roundRect">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Output Data</a:t>
            </a:r>
          </a:p>
        </p:txBody>
      </p:sp>
      <p:cxnSp>
        <p:nvCxnSpPr>
          <p:cNvPr id="13" name="Straight Arrow Connector 13">
            <a:extLst>
              <a:ext uri="{FF2B5EF4-FFF2-40B4-BE49-F238E27FC236}">
                <a16:creationId xmlns:a16="http://schemas.microsoft.com/office/drawing/2014/main" id="{85D8FD12-B360-73D5-2AAE-19FB265E77B2}"/>
              </a:ext>
            </a:extLst>
          </p:cNvPr>
          <p:cNvCxnSpPr>
            <a:cxnSpLocks/>
            <a:stCxn id="10" idx="3"/>
            <a:endCxn id="12" idx="2"/>
          </p:cNvCxnSpPr>
          <p:nvPr/>
        </p:nvCxnSpPr>
        <p:spPr>
          <a:xfrm flipV="1">
            <a:off x="4454748" y="3709064"/>
            <a:ext cx="127937" cy="414697"/>
          </a:xfrm>
          <a:prstGeom prst="bentConnector2">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4E8F6D5-0178-1953-B12C-303814982D0E}"/>
              </a:ext>
            </a:extLst>
          </p:cNvPr>
          <p:cNvSpPr txBox="1"/>
          <p:nvPr/>
        </p:nvSpPr>
        <p:spPr>
          <a:xfrm>
            <a:off x="4019640" y="3710567"/>
            <a:ext cx="1978041" cy="297454"/>
          </a:xfrm>
          <a:prstGeom prst="rect">
            <a:avLst/>
          </a:prstGeom>
          <a:noFill/>
        </p:spPr>
        <p:txBody>
          <a:bodyPr wrap="square" rtlCol="0">
            <a:spAutoFit/>
          </a:bodyPr>
          <a:lstStyle/>
          <a:p>
            <a:pPr algn="ctr"/>
            <a:r>
              <a:rPr lang="en-GB" sz="1333" dirty="0"/>
              <a:t>recycle</a:t>
            </a:r>
          </a:p>
        </p:txBody>
      </p:sp>
      <p:sp>
        <p:nvSpPr>
          <p:cNvPr id="5" name="Rounded Rectangle 4">
            <a:extLst>
              <a:ext uri="{FF2B5EF4-FFF2-40B4-BE49-F238E27FC236}">
                <a16:creationId xmlns:a16="http://schemas.microsoft.com/office/drawing/2014/main" id="{EFF30E3E-5BC5-7B13-D7F0-334E04208824}"/>
              </a:ext>
            </a:extLst>
          </p:cNvPr>
          <p:cNvSpPr/>
          <p:nvPr/>
        </p:nvSpPr>
        <p:spPr>
          <a:xfrm>
            <a:off x="10963791" y="2447813"/>
            <a:ext cx="901496" cy="77867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User</a:t>
            </a:r>
          </a:p>
          <a:p>
            <a:pPr algn="ctr"/>
            <a:r>
              <a:rPr lang="en-GB" sz="1200" dirty="0"/>
              <a:t>Desktop</a:t>
            </a:r>
          </a:p>
        </p:txBody>
      </p:sp>
      <p:sp>
        <p:nvSpPr>
          <p:cNvPr id="21" name="Rounded Rectangle 20">
            <a:extLst>
              <a:ext uri="{FF2B5EF4-FFF2-40B4-BE49-F238E27FC236}">
                <a16:creationId xmlns:a16="http://schemas.microsoft.com/office/drawing/2014/main" id="{2C6784C3-C2E3-35A3-0DF3-DF15D2514398}"/>
              </a:ext>
            </a:extLst>
          </p:cNvPr>
          <p:cNvSpPr/>
          <p:nvPr/>
        </p:nvSpPr>
        <p:spPr>
          <a:xfrm>
            <a:off x="7483401" y="4169238"/>
            <a:ext cx="901496" cy="391999"/>
          </a:xfrm>
          <a:prstGeom prst="roundRect">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Egress Study</a:t>
            </a:r>
          </a:p>
        </p:txBody>
      </p:sp>
      <p:cxnSp>
        <p:nvCxnSpPr>
          <p:cNvPr id="34" name="Straight Arrow Connector 29">
            <a:extLst>
              <a:ext uri="{FF2B5EF4-FFF2-40B4-BE49-F238E27FC236}">
                <a16:creationId xmlns:a16="http://schemas.microsoft.com/office/drawing/2014/main" id="{6498857E-4965-67F1-76F0-893067A708C5}"/>
              </a:ext>
            </a:extLst>
          </p:cNvPr>
          <p:cNvCxnSpPr>
            <a:cxnSpLocks/>
            <a:stCxn id="6" idx="1"/>
            <a:endCxn id="21" idx="3"/>
          </p:cNvCxnSpPr>
          <p:nvPr/>
        </p:nvCxnSpPr>
        <p:spPr>
          <a:xfrm rot="10800000" flipV="1">
            <a:off x="8384899" y="3744397"/>
            <a:ext cx="340324" cy="620840"/>
          </a:xfrm>
          <a:prstGeom prst="bentConnector3">
            <a:avLst>
              <a:gd name="adj1" fmla="val 50000"/>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3">
            <a:extLst>
              <a:ext uri="{FF2B5EF4-FFF2-40B4-BE49-F238E27FC236}">
                <a16:creationId xmlns:a16="http://schemas.microsoft.com/office/drawing/2014/main" id="{D936723E-375A-FD45-FFDF-7D78E4E48F9A}"/>
              </a:ext>
            </a:extLst>
          </p:cNvPr>
          <p:cNvCxnSpPr>
            <a:cxnSpLocks/>
            <a:stCxn id="5" idx="1"/>
            <a:endCxn id="8" idx="3"/>
          </p:cNvCxnSpPr>
          <p:nvPr/>
        </p:nvCxnSpPr>
        <p:spPr>
          <a:xfrm rot="10800000" flipV="1">
            <a:off x="10416440" y="2837148"/>
            <a:ext cx="547353" cy="906035"/>
          </a:xfrm>
          <a:prstGeom prst="bentConnector3">
            <a:avLst>
              <a:gd name="adj1" fmla="val 50000"/>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8BCB699C-6838-0F82-26B5-305A28A5306B}"/>
              </a:ext>
            </a:extLst>
          </p:cNvPr>
          <p:cNvSpPr/>
          <p:nvPr/>
        </p:nvSpPr>
        <p:spPr>
          <a:xfrm>
            <a:off x="6366537" y="2705761"/>
            <a:ext cx="901496" cy="599769"/>
          </a:xfrm>
          <a:prstGeom prst="roundRect">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Study Data (S3)</a:t>
            </a:r>
          </a:p>
        </p:txBody>
      </p:sp>
      <p:cxnSp>
        <p:nvCxnSpPr>
          <p:cNvPr id="75" name="Straight Arrow Connector 13">
            <a:extLst>
              <a:ext uri="{FF2B5EF4-FFF2-40B4-BE49-F238E27FC236}">
                <a16:creationId xmlns:a16="http://schemas.microsoft.com/office/drawing/2014/main" id="{63C03609-33DB-2A19-C2E3-652B1303711B}"/>
              </a:ext>
            </a:extLst>
          </p:cNvPr>
          <p:cNvCxnSpPr>
            <a:cxnSpLocks/>
            <a:stCxn id="74" idx="2"/>
            <a:endCxn id="11" idx="0"/>
          </p:cNvCxnSpPr>
          <p:nvPr/>
        </p:nvCxnSpPr>
        <p:spPr>
          <a:xfrm rot="16200000" flipH="1">
            <a:off x="7151987" y="2970828"/>
            <a:ext cx="446144" cy="1115547"/>
          </a:xfrm>
          <a:prstGeom prst="bentConnector3">
            <a:avLst>
              <a:gd name="adj1" fmla="val 50000"/>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3D4A71A-1915-4A30-7627-1629842EEE91}"/>
              </a:ext>
            </a:extLst>
          </p:cNvPr>
          <p:cNvSpPr txBox="1"/>
          <p:nvPr/>
        </p:nvSpPr>
        <p:spPr>
          <a:xfrm>
            <a:off x="2581813" y="3222468"/>
            <a:ext cx="1978041" cy="297454"/>
          </a:xfrm>
          <a:prstGeom prst="rect">
            <a:avLst/>
          </a:prstGeom>
          <a:noFill/>
        </p:spPr>
        <p:txBody>
          <a:bodyPr wrap="square" rtlCol="0">
            <a:spAutoFit/>
          </a:bodyPr>
          <a:lstStyle/>
          <a:p>
            <a:pPr algn="ctr"/>
            <a:r>
              <a:rPr lang="en-GB" sz="1333" dirty="0"/>
              <a:t>ETL</a:t>
            </a:r>
          </a:p>
        </p:txBody>
      </p:sp>
      <p:cxnSp>
        <p:nvCxnSpPr>
          <p:cNvPr id="19" name="Straight Arrow Connector 60">
            <a:extLst>
              <a:ext uri="{FF2B5EF4-FFF2-40B4-BE49-F238E27FC236}">
                <a16:creationId xmlns:a16="http://schemas.microsoft.com/office/drawing/2014/main" id="{77DC1384-313A-FBC3-BEC4-BE762163169B}"/>
              </a:ext>
            </a:extLst>
          </p:cNvPr>
          <p:cNvCxnSpPr>
            <a:cxnSpLocks/>
            <a:stCxn id="59" idx="3"/>
            <a:endCxn id="6" idx="2"/>
          </p:cNvCxnSpPr>
          <p:nvPr/>
        </p:nvCxnSpPr>
        <p:spPr>
          <a:xfrm flipV="1">
            <a:off x="8073888" y="4694557"/>
            <a:ext cx="1034841" cy="1053732"/>
          </a:xfrm>
          <a:prstGeom prst="bentConnector2">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D076760-5DEE-9ADC-E39E-F89B1651BE0A}"/>
              </a:ext>
            </a:extLst>
          </p:cNvPr>
          <p:cNvSpPr txBox="1"/>
          <p:nvPr/>
        </p:nvSpPr>
        <p:spPr>
          <a:xfrm>
            <a:off x="8121388" y="5705789"/>
            <a:ext cx="1522387" cy="276999"/>
          </a:xfrm>
          <a:prstGeom prst="rect">
            <a:avLst/>
          </a:prstGeom>
          <a:noFill/>
        </p:spPr>
        <p:txBody>
          <a:bodyPr wrap="square" rtlCol="0">
            <a:spAutoFit/>
          </a:bodyPr>
          <a:lstStyle/>
          <a:p>
            <a:pPr algn="ctr"/>
            <a:r>
              <a:rPr lang="en-GB" sz="1200" b="1" dirty="0">
                <a:solidFill>
                  <a:srgbClr val="002060"/>
                </a:solidFill>
              </a:rPr>
              <a:t>data check</a:t>
            </a:r>
          </a:p>
        </p:txBody>
      </p:sp>
      <p:sp>
        <p:nvSpPr>
          <p:cNvPr id="15" name="TextBox 14">
            <a:extLst>
              <a:ext uri="{FF2B5EF4-FFF2-40B4-BE49-F238E27FC236}">
                <a16:creationId xmlns:a16="http://schemas.microsoft.com/office/drawing/2014/main" id="{F3786B2D-8A21-B639-0DC6-9416BDBF56FB}"/>
              </a:ext>
            </a:extLst>
          </p:cNvPr>
          <p:cNvSpPr txBox="1"/>
          <p:nvPr/>
        </p:nvSpPr>
        <p:spPr>
          <a:xfrm>
            <a:off x="8348443" y="2704519"/>
            <a:ext cx="1522387" cy="276999"/>
          </a:xfrm>
          <a:prstGeom prst="rect">
            <a:avLst/>
          </a:prstGeom>
          <a:noFill/>
        </p:spPr>
        <p:txBody>
          <a:bodyPr wrap="square" rtlCol="0">
            <a:spAutoFit/>
          </a:bodyPr>
          <a:lstStyle/>
          <a:p>
            <a:pPr algn="ctr"/>
            <a:r>
              <a:rPr lang="en-GB" sz="1200" dirty="0">
                <a:solidFill>
                  <a:schemeClr val="accent2">
                    <a:lumMod val="50000"/>
                  </a:schemeClr>
                </a:solidFill>
              </a:rPr>
              <a:t>private</a:t>
            </a:r>
          </a:p>
        </p:txBody>
      </p:sp>
      <p:sp>
        <p:nvSpPr>
          <p:cNvPr id="20" name="TextBox 19">
            <a:extLst>
              <a:ext uri="{FF2B5EF4-FFF2-40B4-BE49-F238E27FC236}">
                <a16:creationId xmlns:a16="http://schemas.microsoft.com/office/drawing/2014/main" id="{968994FD-9460-2150-CFE3-E2A361619294}"/>
              </a:ext>
            </a:extLst>
          </p:cNvPr>
          <p:cNvSpPr txBox="1"/>
          <p:nvPr/>
        </p:nvSpPr>
        <p:spPr>
          <a:xfrm>
            <a:off x="7889753" y="3447537"/>
            <a:ext cx="1522387" cy="276999"/>
          </a:xfrm>
          <a:prstGeom prst="rect">
            <a:avLst/>
          </a:prstGeom>
          <a:noFill/>
        </p:spPr>
        <p:txBody>
          <a:bodyPr wrap="square" rtlCol="0">
            <a:spAutoFit/>
          </a:bodyPr>
          <a:lstStyle/>
          <a:p>
            <a:pPr algn="ctr"/>
            <a:r>
              <a:rPr lang="en-GB" sz="1200" dirty="0">
                <a:solidFill>
                  <a:schemeClr val="accent2">
                    <a:lumMod val="50000"/>
                  </a:schemeClr>
                </a:solidFill>
              </a:rPr>
              <a:t>file mount</a:t>
            </a:r>
          </a:p>
        </p:txBody>
      </p:sp>
      <p:sp>
        <p:nvSpPr>
          <p:cNvPr id="22" name="Rounded Rectangle 21">
            <a:extLst>
              <a:ext uri="{FF2B5EF4-FFF2-40B4-BE49-F238E27FC236}">
                <a16:creationId xmlns:a16="http://schemas.microsoft.com/office/drawing/2014/main" id="{F4063338-0CC9-EAC9-E123-BBE5DBE79894}"/>
              </a:ext>
            </a:extLst>
          </p:cNvPr>
          <p:cNvSpPr/>
          <p:nvPr/>
        </p:nvSpPr>
        <p:spPr>
          <a:xfrm>
            <a:off x="8649913" y="4869805"/>
            <a:ext cx="901496" cy="39199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staging Study</a:t>
            </a:r>
          </a:p>
        </p:txBody>
      </p:sp>
      <p:pic>
        <p:nvPicPr>
          <p:cNvPr id="23" name="Graphic 22" descr="User">
            <a:extLst>
              <a:ext uri="{FF2B5EF4-FFF2-40B4-BE49-F238E27FC236}">
                <a16:creationId xmlns:a16="http://schemas.microsoft.com/office/drawing/2014/main" id="{074DB864-5A0E-5B0F-D09D-31474EA4CD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80846" y="633995"/>
            <a:ext cx="848455" cy="848455"/>
          </a:xfrm>
          <a:prstGeom prst="rect">
            <a:avLst/>
          </a:prstGeom>
        </p:spPr>
      </p:pic>
      <p:pic>
        <p:nvPicPr>
          <p:cNvPr id="25" name="Graphic 24" descr="User">
            <a:extLst>
              <a:ext uri="{FF2B5EF4-FFF2-40B4-BE49-F238E27FC236}">
                <a16:creationId xmlns:a16="http://schemas.microsoft.com/office/drawing/2014/main" id="{8D688DAA-405E-81FE-35C7-D04EE51451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22831" y="614098"/>
            <a:ext cx="867133" cy="867133"/>
          </a:xfrm>
          <a:prstGeom prst="rect">
            <a:avLst/>
          </a:prstGeom>
        </p:spPr>
      </p:pic>
      <p:pic>
        <p:nvPicPr>
          <p:cNvPr id="28" name="Graphic 27" descr="User">
            <a:extLst>
              <a:ext uri="{FF2B5EF4-FFF2-40B4-BE49-F238E27FC236}">
                <a16:creationId xmlns:a16="http://schemas.microsoft.com/office/drawing/2014/main" id="{7E31A6FF-72B1-C4BA-13DD-30E0F7EA82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57953" y="633535"/>
            <a:ext cx="848455" cy="848455"/>
          </a:xfrm>
          <a:prstGeom prst="rect">
            <a:avLst/>
          </a:prstGeom>
        </p:spPr>
      </p:pic>
    </p:spTree>
    <p:extLst>
      <p:ext uri="{BB962C8B-B14F-4D97-AF65-F5344CB8AC3E}">
        <p14:creationId xmlns:p14="http://schemas.microsoft.com/office/powerpoint/2010/main" val="276607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7">
            <a:extLst>
              <a:ext uri="{FF2B5EF4-FFF2-40B4-BE49-F238E27FC236}">
                <a16:creationId xmlns:a16="http://schemas.microsoft.com/office/drawing/2014/main" id="{74DBD413-43C9-4B84-A16C-FA4340AEAD0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4105" r="7423" b="10"/>
          <a:stretch/>
        </p:blipFill>
        <p:spPr>
          <a:xfrm>
            <a:off x="6318072" y="0"/>
            <a:ext cx="5873928" cy="6858000"/>
          </a:xfrm>
          <a:prstGeom prst="rect">
            <a:avLst/>
          </a:prstGeom>
        </p:spPr>
      </p:pic>
      <p:sp>
        <p:nvSpPr>
          <p:cNvPr id="4" name="Title 3">
            <a:extLst>
              <a:ext uri="{FF2B5EF4-FFF2-40B4-BE49-F238E27FC236}">
                <a16:creationId xmlns:a16="http://schemas.microsoft.com/office/drawing/2014/main" id="{6AD66D76-0AEC-F952-1400-A7A7565E5B2D}"/>
              </a:ext>
            </a:extLst>
          </p:cNvPr>
          <p:cNvSpPr>
            <a:spLocks noGrp="1"/>
          </p:cNvSpPr>
          <p:nvPr>
            <p:ph type="title"/>
          </p:nvPr>
        </p:nvSpPr>
        <p:spPr/>
        <p:txBody>
          <a:bodyPr/>
          <a:lstStyle/>
          <a:p>
            <a:r>
              <a:rPr lang="en-US" dirty="0"/>
              <a:t>Research </a:t>
            </a:r>
          </a:p>
        </p:txBody>
      </p:sp>
      <p:sp>
        <p:nvSpPr>
          <p:cNvPr id="5" name="Content Placeholder 4">
            <a:extLst>
              <a:ext uri="{FF2B5EF4-FFF2-40B4-BE49-F238E27FC236}">
                <a16:creationId xmlns:a16="http://schemas.microsoft.com/office/drawing/2014/main" id="{30F35C61-50CE-CA02-7F68-8505E71C7356}"/>
              </a:ext>
            </a:extLst>
          </p:cNvPr>
          <p:cNvSpPr>
            <a:spLocks noGrp="1"/>
          </p:cNvSpPr>
          <p:nvPr>
            <p:ph idx="1"/>
          </p:nvPr>
        </p:nvSpPr>
        <p:spPr>
          <a:xfrm>
            <a:off x="609600" y="1714500"/>
            <a:ext cx="10972800" cy="1452705"/>
          </a:xfrm>
        </p:spPr>
        <p:txBody>
          <a:bodyPr/>
          <a:lstStyle/>
          <a:p>
            <a:pPr marL="285750" lvl="1" indent="0">
              <a:buNone/>
            </a:pPr>
            <a:endParaRPr lang="en-US" dirty="0"/>
          </a:p>
          <a:p>
            <a:pPr lvl="1"/>
            <a:endParaRPr lang="en-US" dirty="0"/>
          </a:p>
          <a:p>
            <a:endParaRPr lang="en-US" dirty="0"/>
          </a:p>
        </p:txBody>
      </p:sp>
      <p:sp>
        <p:nvSpPr>
          <p:cNvPr id="3" name="Slide Number Placeholder 2">
            <a:extLst>
              <a:ext uri="{FF2B5EF4-FFF2-40B4-BE49-F238E27FC236}">
                <a16:creationId xmlns:a16="http://schemas.microsoft.com/office/drawing/2014/main" id="{9A096A98-17B9-0472-4C3A-B0AB8AE5A9B3}"/>
              </a:ext>
            </a:extLst>
          </p:cNvPr>
          <p:cNvSpPr>
            <a:spLocks noGrp="1"/>
          </p:cNvSpPr>
          <p:nvPr>
            <p:ph type="sldNum" sz="quarter" idx="12"/>
          </p:nvPr>
        </p:nvSpPr>
        <p:spPr/>
        <p:txBody>
          <a:bodyPr/>
          <a:lstStyle/>
          <a:p>
            <a:fld id="{EB4B8DE2-A4E8-46E4-8BBF-D75455EFF32C}" type="slidenum">
              <a:rPr lang="en-US" smtClean="0"/>
              <a:pPr/>
              <a:t>2</a:t>
            </a:fld>
            <a:endParaRPr lang="en-US"/>
          </a:p>
        </p:txBody>
      </p:sp>
      <p:sp>
        <p:nvSpPr>
          <p:cNvPr id="8" name="Content Placeholder 7">
            <a:extLst>
              <a:ext uri="{FF2B5EF4-FFF2-40B4-BE49-F238E27FC236}">
                <a16:creationId xmlns:a16="http://schemas.microsoft.com/office/drawing/2014/main" id="{5407CAA5-E02F-7BDE-73B7-38252E51F909}"/>
              </a:ext>
            </a:extLst>
          </p:cNvPr>
          <p:cNvSpPr txBox="1">
            <a:spLocks/>
          </p:cNvSpPr>
          <p:nvPr/>
        </p:nvSpPr>
        <p:spPr>
          <a:xfrm>
            <a:off x="434897" y="1273629"/>
            <a:ext cx="4975303" cy="3077766"/>
          </a:xfrm>
          <a:prstGeom prst="rect">
            <a:avLst/>
          </a:prstGeom>
        </p:spPr>
        <p:txBody>
          <a:bodyPr vert="horz" wrap="square" lIns="0" tIns="45720" rIns="0" bIns="45720" rtlCol="0">
            <a:spAutoFit/>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1"/>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1"/>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1"/>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solidFill>
                  <a:schemeClr val="accent5">
                    <a:lumMod val="50000"/>
                  </a:schemeClr>
                </a:solidFill>
              </a:rPr>
              <a:t>Research lives on laptops…</a:t>
            </a:r>
          </a:p>
          <a:p>
            <a:pPr>
              <a:lnSpc>
                <a:spcPct val="100000"/>
              </a:lnSpc>
            </a:pPr>
            <a:endParaRPr lang="en-US" sz="2400" dirty="0">
              <a:solidFill>
                <a:schemeClr val="accent1"/>
              </a:solidFill>
            </a:endParaRPr>
          </a:p>
          <a:p>
            <a:pPr marL="457200" indent="-457200">
              <a:lnSpc>
                <a:spcPct val="100000"/>
              </a:lnSpc>
            </a:pPr>
            <a:r>
              <a:rPr lang="en-US" sz="2400" dirty="0">
                <a:solidFill>
                  <a:schemeClr val="accent6">
                    <a:lumMod val="75000"/>
                  </a:schemeClr>
                </a:solidFill>
                <a:latin typeface="Amazon Ember Light" panose="020B0403020204020204" pitchFamily="34" charset="0"/>
                <a:ea typeface="Amazon Ember Light" panose="020B0403020204020204" pitchFamily="34" charset="0"/>
                <a:cs typeface="Amazon Ember Light" panose="020B0403020204020204" pitchFamily="34" charset="0"/>
              </a:rPr>
              <a:t>Papers &amp; proposals written</a:t>
            </a:r>
          </a:p>
          <a:p>
            <a:pPr marL="457200" indent="-457200">
              <a:lnSpc>
                <a:spcPct val="100000"/>
              </a:lnSpc>
            </a:pPr>
            <a:r>
              <a:rPr lang="en-US" sz="2400" dirty="0">
                <a:solidFill>
                  <a:schemeClr val="accent6">
                    <a:lumMod val="75000"/>
                  </a:schemeClr>
                </a:solidFill>
                <a:latin typeface="Amazon Ember Light" panose="020B0403020204020204" pitchFamily="34" charset="0"/>
                <a:ea typeface="Amazon Ember Light" panose="020B0403020204020204" pitchFamily="34" charset="0"/>
                <a:cs typeface="Amazon Ember Light" panose="020B0403020204020204" pitchFamily="34" charset="0"/>
              </a:rPr>
              <a:t>Data stored &amp; visualized</a:t>
            </a:r>
          </a:p>
          <a:p>
            <a:pPr marL="457200" indent="-457200">
              <a:lnSpc>
                <a:spcPct val="100000"/>
              </a:lnSpc>
            </a:pPr>
            <a:r>
              <a:rPr lang="en-US" sz="2400" dirty="0">
                <a:solidFill>
                  <a:schemeClr val="accent6">
                    <a:lumMod val="75000"/>
                  </a:schemeClr>
                </a:solidFill>
                <a:latin typeface="Amazon Ember Light" panose="020B0403020204020204" pitchFamily="34" charset="0"/>
                <a:ea typeface="Amazon Ember Light" panose="020B0403020204020204" pitchFamily="34" charset="0"/>
                <a:cs typeface="Amazon Ember Light" panose="020B0403020204020204" pitchFamily="34" charset="0"/>
              </a:rPr>
              <a:t>Analyses performed</a:t>
            </a:r>
          </a:p>
          <a:p>
            <a:pPr marL="457200" indent="-457200">
              <a:lnSpc>
                <a:spcPct val="100000"/>
              </a:lnSpc>
            </a:pPr>
            <a:r>
              <a:rPr lang="en-US" sz="2400" dirty="0">
                <a:solidFill>
                  <a:schemeClr val="accent6">
                    <a:lumMod val="75000"/>
                  </a:schemeClr>
                </a:solidFill>
                <a:latin typeface="Amazon Ember Light" panose="020B0403020204020204" pitchFamily="34" charset="0"/>
                <a:ea typeface="Amazon Ember Light" panose="020B0403020204020204" pitchFamily="34" charset="0"/>
                <a:cs typeface="Amazon Ember Light" panose="020B0403020204020204" pitchFamily="34" charset="0"/>
              </a:rPr>
              <a:t>Collaboration platform</a:t>
            </a:r>
          </a:p>
        </p:txBody>
      </p:sp>
      <p:grpSp>
        <p:nvGrpSpPr>
          <p:cNvPr id="9" name="Group 8">
            <a:extLst>
              <a:ext uri="{FF2B5EF4-FFF2-40B4-BE49-F238E27FC236}">
                <a16:creationId xmlns:a16="http://schemas.microsoft.com/office/drawing/2014/main" id="{329A7AA7-B4EF-9BE6-1685-2510922119ED}"/>
              </a:ext>
            </a:extLst>
          </p:cNvPr>
          <p:cNvGrpSpPr/>
          <p:nvPr/>
        </p:nvGrpSpPr>
        <p:grpSpPr>
          <a:xfrm>
            <a:off x="370116" y="2732314"/>
            <a:ext cx="5889173" cy="1112186"/>
            <a:chOff x="434899" y="3289123"/>
            <a:chExt cx="6632517" cy="1285207"/>
          </a:xfrm>
        </p:grpSpPr>
        <p:sp>
          <p:nvSpPr>
            <p:cNvPr id="10" name="Rectangle 9">
              <a:extLst>
                <a:ext uri="{FF2B5EF4-FFF2-40B4-BE49-F238E27FC236}">
                  <a16:creationId xmlns:a16="http://schemas.microsoft.com/office/drawing/2014/main" id="{ABA17B15-99EF-E74B-F921-CF42CF829AD9}"/>
                </a:ext>
              </a:extLst>
            </p:cNvPr>
            <p:cNvSpPr/>
            <p:nvPr/>
          </p:nvSpPr>
          <p:spPr>
            <a:xfrm>
              <a:off x="434899" y="3289123"/>
              <a:ext cx="4273565" cy="1285207"/>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sp>
          <p:nvSpPr>
            <p:cNvPr id="11" name="Pentagon 10">
              <a:extLst>
                <a:ext uri="{FF2B5EF4-FFF2-40B4-BE49-F238E27FC236}">
                  <a16:creationId xmlns:a16="http://schemas.microsoft.com/office/drawing/2014/main" id="{71CF7FC5-9C3C-BF58-1397-F40C900D4257}"/>
                </a:ext>
              </a:extLst>
            </p:cNvPr>
            <p:cNvSpPr/>
            <p:nvPr/>
          </p:nvSpPr>
          <p:spPr>
            <a:xfrm>
              <a:off x="4774667" y="3289123"/>
              <a:ext cx="2292749" cy="1273188"/>
            </a:xfrm>
            <a:prstGeom prst="homePlate">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sz="2200" dirty="0">
                  <a:solidFill>
                    <a:schemeClr val="accent5"/>
                  </a:solidFill>
                  <a:latin typeface="Amazon Ember Light" panose="020B0403020204020204" pitchFamily="34" charset="0"/>
                  <a:ea typeface="Amazon Ember Light" panose="020B0403020204020204" pitchFamily="34" charset="0"/>
                  <a:cs typeface="Amazon Ember Light" panose="020B0403020204020204" pitchFamily="34" charset="0"/>
                </a:rPr>
                <a:t>Increasingly demanding!</a:t>
              </a:r>
            </a:p>
          </p:txBody>
        </p:sp>
      </p:grpSp>
      <p:sp>
        <p:nvSpPr>
          <p:cNvPr id="12" name="Title 3">
            <a:extLst>
              <a:ext uri="{FF2B5EF4-FFF2-40B4-BE49-F238E27FC236}">
                <a16:creationId xmlns:a16="http://schemas.microsoft.com/office/drawing/2014/main" id="{A7D51D0D-F5FB-4DD2-95B8-C77638C0610C}"/>
              </a:ext>
            </a:extLst>
          </p:cNvPr>
          <p:cNvSpPr txBox="1">
            <a:spLocks/>
          </p:cNvSpPr>
          <p:nvPr/>
        </p:nvSpPr>
        <p:spPr>
          <a:xfrm>
            <a:off x="6400795" y="365883"/>
            <a:ext cx="10972800" cy="535531"/>
          </a:xfrm>
          <a:prstGeom prst="rect">
            <a:avLst/>
          </a:prstGeom>
        </p:spPr>
        <p:txBody>
          <a:bodyPr vert="horz" wrap="square" lIns="0" tIns="45720" rIns="0" bIns="45720" rtlCol="0" anchor="t" anchorCtr="0">
            <a:spAutoFit/>
          </a:bodyPr>
          <a:lstStyle>
            <a:lvl1pPr algn="l" defTabSz="914400" rtl="0" eaLnBrk="1" latinLnBrk="0" hangingPunct="1">
              <a:lnSpc>
                <a:spcPct val="90000"/>
              </a:lnSpc>
              <a:spcBef>
                <a:spcPct val="0"/>
              </a:spcBef>
              <a:buNone/>
              <a:defRPr sz="3200" b="1" i="0" kern="1200" baseline="0">
                <a:solidFill>
                  <a:schemeClr val="tx2"/>
                </a:solidFill>
                <a:latin typeface="Amazon Ember Display" panose="020F0603020204020204" pitchFamily="34" charset="0"/>
                <a:ea typeface="+mj-ea"/>
                <a:cs typeface="+mj-cs"/>
              </a:defRPr>
            </a:lvl1pPr>
          </a:lstStyle>
          <a:p>
            <a:r>
              <a:rPr lang="en-US" dirty="0">
                <a:solidFill>
                  <a:srgbClr val="FFFFFF"/>
                </a:solidFill>
              </a:rPr>
              <a:t>Modern Research</a:t>
            </a:r>
          </a:p>
        </p:txBody>
      </p:sp>
      <p:sp>
        <p:nvSpPr>
          <p:cNvPr id="13" name="Content Placeholder 7">
            <a:extLst>
              <a:ext uri="{FF2B5EF4-FFF2-40B4-BE49-F238E27FC236}">
                <a16:creationId xmlns:a16="http://schemas.microsoft.com/office/drawing/2014/main" id="{7423732C-996A-4DFD-B949-E4655F47C145}"/>
              </a:ext>
            </a:extLst>
          </p:cNvPr>
          <p:cNvSpPr txBox="1">
            <a:spLocks/>
          </p:cNvSpPr>
          <p:nvPr/>
        </p:nvSpPr>
        <p:spPr>
          <a:xfrm>
            <a:off x="6389910" y="1289955"/>
            <a:ext cx="5802090" cy="2554545"/>
          </a:xfrm>
          <a:prstGeom prst="rect">
            <a:avLst/>
          </a:prstGeom>
          <a:solidFill>
            <a:srgbClr val="232F3E">
              <a:alpha val="75925"/>
            </a:srgbClr>
          </a:solidFill>
        </p:spPr>
        <p:txBody>
          <a:bodyPr vert="horz" wrap="square" lIns="0" tIns="45720" rIns="0" bIns="45720" rtlCol="0">
            <a:spAutoFit/>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1"/>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1"/>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1"/>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solidFill>
                  <a:schemeClr val="accent5">
                    <a:lumMod val="50000"/>
                  </a:schemeClr>
                </a:solidFill>
              </a:rPr>
              <a:t>Modern research needs…</a:t>
            </a:r>
          </a:p>
          <a:p>
            <a:pPr marL="0" indent="0">
              <a:lnSpc>
                <a:spcPct val="100000"/>
              </a:lnSpc>
              <a:buNone/>
            </a:pPr>
            <a:endParaRPr lang="en-US" sz="2400" dirty="0">
              <a:solidFill>
                <a:schemeClr val="accent1"/>
              </a:solidFill>
            </a:endParaRPr>
          </a:p>
          <a:p>
            <a:pPr>
              <a:lnSpc>
                <a:spcPct val="100000"/>
              </a:lnSpc>
            </a:pPr>
            <a:r>
              <a:rPr lang="en-US" sz="2400" b="1" dirty="0">
                <a:solidFill>
                  <a:schemeClr val="accent4">
                    <a:lumMod val="75000"/>
                  </a:schemeClr>
                </a:solidFill>
                <a:latin typeface="Amazon Ember Light" panose="020B0403020204020204" pitchFamily="34" charset="0"/>
                <a:ea typeface="Amazon Ember Light" panose="020B0403020204020204" pitchFamily="34" charset="0"/>
                <a:cs typeface="Amazon Ember Light" panose="020B0403020204020204" pitchFamily="34" charset="0"/>
              </a:rPr>
              <a:t>Compute: </a:t>
            </a:r>
            <a:r>
              <a:rPr lang="en-US" sz="2400" b="1"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speed/cores/GPU</a:t>
            </a:r>
          </a:p>
          <a:p>
            <a:pPr>
              <a:lnSpc>
                <a:spcPct val="100000"/>
              </a:lnSpc>
            </a:pPr>
            <a:r>
              <a:rPr lang="en-US" sz="2400" b="1" dirty="0">
                <a:solidFill>
                  <a:schemeClr val="accent4">
                    <a:lumMod val="75000"/>
                  </a:schemeClr>
                </a:solidFill>
                <a:latin typeface="Amazon Ember Light" panose="020B0403020204020204" pitchFamily="34" charset="0"/>
                <a:ea typeface="Amazon Ember Light" panose="020B0403020204020204" pitchFamily="34" charset="0"/>
                <a:cs typeface="Amazon Ember Light" panose="020B0403020204020204" pitchFamily="34" charset="0"/>
              </a:rPr>
              <a:t>Memory: </a:t>
            </a:r>
            <a:r>
              <a:rPr lang="en-US" sz="2400" b="1"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limited problem size</a:t>
            </a:r>
          </a:p>
          <a:p>
            <a:pPr>
              <a:lnSpc>
                <a:spcPct val="100000"/>
              </a:lnSpc>
            </a:pPr>
            <a:r>
              <a:rPr lang="en-US" sz="2400" b="1" dirty="0">
                <a:solidFill>
                  <a:schemeClr val="accent4">
                    <a:lumMod val="75000"/>
                  </a:schemeClr>
                </a:solidFill>
                <a:latin typeface="Amazon Ember Light" panose="020B0403020204020204" pitchFamily="34" charset="0"/>
                <a:ea typeface="Amazon Ember Light" panose="020B0403020204020204" pitchFamily="34" charset="0"/>
                <a:cs typeface="Amazon Ember Light" panose="020B0403020204020204" pitchFamily="34" charset="0"/>
              </a:rPr>
              <a:t>Time: </a:t>
            </a:r>
            <a:r>
              <a:rPr lang="en-US" sz="2400" b="1"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long running/multiple analyses</a:t>
            </a:r>
          </a:p>
        </p:txBody>
      </p:sp>
    </p:spTree>
    <p:extLst>
      <p:ext uri="{BB962C8B-B14F-4D97-AF65-F5344CB8AC3E}">
        <p14:creationId xmlns:p14="http://schemas.microsoft.com/office/powerpoint/2010/main" val="135622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F58C6E8-7B12-A94F-9983-5C21317726CB}"/>
              </a:ext>
            </a:extLst>
          </p:cNvPr>
          <p:cNvSpPr>
            <a:spLocks noGrp="1"/>
          </p:cNvSpPr>
          <p:nvPr>
            <p:ph type="body" sz="quarter" idx="14"/>
          </p:nvPr>
        </p:nvSpPr>
        <p:spPr/>
        <p:txBody>
          <a:bodyPr/>
          <a:lstStyle/>
          <a:p>
            <a:r>
              <a:rPr lang="en-GB" dirty="0"/>
              <a:t>Most researchers are not familiar with securely deploying complex cloud infrastructure, losing critical time to science.</a:t>
            </a:r>
            <a:br>
              <a:rPr lang="en-GB" dirty="0"/>
            </a:br>
            <a:endParaRPr lang="en-GB" dirty="0"/>
          </a:p>
        </p:txBody>
      </p:sp>
      <p:sp>
        <p:nvSpPr>
          <p:cNvPr id="2" name="Title 1">
            <a:extLst>
              <a:ext uri="{FF2B5EF4-FFF2-40B4-BE49-F238E27FC236}">
                <a16:creationId xmlns:a16="http://schemas.microsoft.com/office/drawing/2014/main" id="{213F86CB-8863-F743-A694-D81D9B97C335}"/>
              </a:ext>
            </a:extLst>
          </p:cNvPr>
          <p:cNvSpPr>
            <a:spLocks noGrp="1"/>
          </p:cNvSpPr>
          <p:nvPr>
            <p:ph type="title"/>
          </p:nvPr>
        </p:nvSpPr>
        <p:spPr>
          <a:xfrm>
            <a:off x="609600" y="917577"/>
            <a:ext cx="10972800" cy="535531"/>
          </a:xfrm>
        </p:spPr>
        <p:txBody>
          <a:bodyPr/>
          <a:lstStyle/>
          <a:p>
            <a:r>
              <a:rPr lang="en-US" b="1" dirty="0">
                <a:cs typeface="Arial" panose="020B0604020202020204" pitchFamily="34" charset="0"/>
              </a:rPr>
              <a:t>Researcher needs</a:t>
            </a:r>
          </a:p>
        </p:txBody>
      </p:sp>
      <p:sp>
        <p:nvSpPr>
          <p:cNvPr id="3" name="Text Placeholder 2">
            <a:extLst>
              <a:ext uri="{FF2B5EF4-FFF2-40B4-BE49-F238E27FC236}">
                <a16:creationId xmlns:a16="http://schemas.microsoft.com/office/drawing/2014/main" id="{3448B3AE-F9F4-9B49-A18F-858C8F17DADD}"/>
              </a:ext>
            </a:extLst>
          </p:cNvPr>
          <p:cNvSpPr>
            <a:spLocks noGrp="1"/>
          </p:cNvSpPr>
          <p:nvPr>
            <p:ph type="body" idx="1"/>
          </p:nvPr>
        </p:nvSpPr>
        <p:spPr/>
        <p:txBody>
          <a:bodyPr/>
          <a:lstStyle/>
          <a:p>
            <a:r>
              <a:rPr lang="en-GB" dirty="0"/>
              <a:t>Time to Science</a:t>
            </a:r>
          </a:p>
        </p:txBody>
      </p:sp>
      <p:sp>
        <p:nvSpPr>
          <p:cNvPr id="4" name="Text Placeholder 3">
            <a:extLst>
              <a:ext uri="{FF2B5EF4-FFF2-40B4-BE49-F238E27FC236}">
                <a16:creationId xmlns:a16="http://schemas.microsoft.com/office/drawing/2014/main" id="{43F2F203-4966-EA4A-AFC9-7BDC319FE052}"/>
              </a:ext>
            </a:extLst>
          </p:cNvPr>
          <p:cNvSpPr>
            <a:spLocks noGrp="1"/>
          </p:cNvSpPr>
          <p:nvPr>
            <p:ph type="body" sz="quarter" idx="3"/>
          </p:nvPr>
        </p:nvSpPr>
        <p:spPr/>
        <p:txBody>
          <a:bodyPr/>
          <a:lstStyle/>
          <a:p>
            <a:r>
              <a:rPr lang="en-GB" dirty="0"/>
              <a:t>Cost Management</a:t>
            </a:r>
          </a:p>
        </p:txBody>
      </p:sp>
      <p:sp>
        <p:nvSpPr>
          <p:cNvPr id="7" name="Text Placeholder 6">
            <a:extLst>
              <a:ext uri="{FF2B5EF4-FFF2-40B4-BE49-F238E27FC236}">
                <a16:creationId xmlns:a16="http://schemas.microsoft.com/office/drawing/2014/main" id="{45E82498-8777-644B-B17B-3CB3C06D7E61}"/>
              </a:ext>
            </a:extLst>
          </p:cNvPr>
          <p:cNvSpPr>
            <a:spLocks noGrp="1"/>
          </p:cNvSpPr>
          <p:nvPr>
            <p:ph type="body" sz="quarter" idx="15"/>
          </p:nvPr>
        </p:nvSpPr>
        <p:spPr/>
        <p:txBody>
          <a:bodyPr/>
          <a:lstStyle/>
          <a:p>
            <a:r>
              <a:rPr lang="en-GB" dirty="0"/>
              <a:t>Most research operates on fixed-cost awards requiring cost transparency and spend control.</a:t>
            </a:r>
            <a:br>
              <a:rPr lang="en-GB" dirty="0"/>
            </a:br>
            <a:endParaRPr lang="en-GB" dirty="0"/>
          </a:p>
          <a:p>
            <a:endParaRPr lang="en-GB" dirty="0"/>
          </a:p>
          <a:p>
            <a:endParaRPr lang="en-GB" dirty="0"/>
          </a:p>
        </p:txBody>
      </p:sp>
      <p:sp>
        <p:nvSpPr>
          <p:cNvPr id="8" name="Text Placeholder 7">
            <a:extLst>
              <a:ext uri="{FF2B5EF4-FFF2-40B4-BE49-F238E27FC236}">
                <a16:creationId xmlns:a16="http://schemas.microsoft.com/office/drawing/2014/main" id="{0F12F22B-68AF-DD46-A99F-827DE46E56F4}"/>
              </a:ext>
            </a:extLst>
          </p:cNvPr>
          <p:cNvSpPr>
            <a:spLocks noGrp="1"/>
          </p:cNvSpPr>
          <p:nvPr>
            <p:ph type="body" sz="quarter" idx="16"/>
          </p:nvPr>
        </p:nvSpPr>
        <p:spPr/>
        <p:txBody>
          <a:bodyPr/>
          <a:lstStyle/>
          <a:p>
            <a:r>
              <a:rPr lang="en-GB" dirty="0"/>
              <a:t>Scalability</a:t>
            </a:r>
          </a:p>
        </p:txBody>
      </p:sp>
      <p:sp>
        <p:nvSpPr>
          <p:cNvPr id="9" name="Text Placeholder 8">
            <a:extLst>
              <a:ext uri="{FF2B5EF4-FFF2-40B4-BE49-F238E27FC236}">
                <a16:creationId xmlns:a16="http://schemas.microsoft.com/office/drawing/2014/main" id="{B4CC4F2C-34FB-5740-9746-8518913F7673}"/>
              </a:ext>
            </a:extLst>
          </p:cNvPr>
          <p:cNvSpPr>
            <a:spLocks noGrp="1"/>
          </p:cNvSpPr>
          <p:nvPr>
            <p:ph type="body" sz="quarter" idx="17"/>
          </p:nvPr>
        </p:nvSpPr>
        <p:spPr/>
        <p:txBody>
          <a:bodyPr/>
          <a:lstStyle/>
          <a:p>
            <a:r>
              <a:rPr lang="en-GB" dirty="0"/>
              <a:t>Research IT departments save valuable time and money deploying repeatable, reproducible, and collaborative research environments.</a:t>
            </a:r>
          </a:p>
        </p:txBody>
      </p:sp>
    </p:spTree>
    <p:extLst>
      <p:ext uri="{BB962C8B-B14F-4D97-AF65-F5344CB8AC3E}">
        <p14:creationId xmlns:p14="http://schemas.microsoft.com/office/powerpoint/2010/main" val="3497518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5CD1097A-A37D-4E44-985A-2605117B0C1C}"/>
              </a:ext>
            </a:extLst>
          </p:cNvPr>
          <p:cNvGraphicFramePr>
            <a:graphicFrameLocks noGrp="1"/>
          </p:cNvGraphicFramePr>
          <p:nvPr>
            <p:ph type="tbl" sz="quarter" idx="15"/>
          </p:nvPr>
        </p:nvGraphicFramePr>
        <p:xfrm>
          <a:off x="609600" y="2019300"/>
          <a:ext cx="10972800" cy="3840480"/>
        </p:xfrm>
        <a:graphic>
          <a:graphicData uri="http://schemas.openxmlformats.org/drawingml/2006/table">
            <a:tbl>
              <a:tblPr firstCol="1" bandRow="1">
                <a:tableStyleId>{0E3FDE45-AF77-4B5C-9715-49D594BDF05E}</a:tableStyleId>
              </a:tblPr>
              <a:tblGrid>
                <a:gridCol w="2143328">
                  <a:extLst>
                    <a:ext uri="{9D8B030D-6E8A-4147-A177-3AD203B41FA5}">
                      <a16:colId xmlns:a16="http://schemas.microsoft.com/office/drawing/2014/main" val="1507543258"/>
                    </a:ext>
                  </a:extLst>
                </a:gridCol>
                <a:gridCol w="8829472">
                  <a:extLst>
                    <a:ext uri="{9D8B030D-6E8A-4147-A177-3AD203B41FA5}">
                      <a16:colId xmlns:a16="http://schemas.microsoft.com/office/drawing/2014/main" val="1401041846"/>
                    </a:ext>
                  </a:extLst>
                </a:gridCol>
              </a:tblGrid>
              <a:tr h="370840">
                <a:tc>
                  <a:txBody>
                    <a:bodyPr/>
                    <a:lstStyle/>
                    <a:p>
                      <a:r>
                        <a:rPr lang="en-GB" dirty="0"/>
                        <a:t>Security</a:t>
                      </a:r>
                    </a:p>
                  </a:txBody>
                  <a:tcPr/>
                </a:tc>
                <a:tc>
                  <a:txBody>
                    <a:bodyPr/>
                    <a:lstStyle/>
                    <a:p>
                      <a:r>
                        <a:rPr lang="en-GB" dirty="0"/>
                        <a:t>Standardise researcher workspaces and manage access to AWS services with built-in security compliance, auditability, cost controls and regulatory safeguards</a:t>
                      </a:r>
                    </a:p>
                  </a:txBody>
                  <a:tcPr/>
                </a:tc>
                <a:extLst>
                  <a:ext uri="{0D108BD9-81ED-4DB2-BD59-A6C34878D82A}">
                    <a16:rowId xmlns:a16="http://schemas.microsoft.com/office/drawing/2014/main" val="1330791273"/>
                  </a:ext>
                </a:extLst>
              </a:tr>
              <a:tr h="370840">
                <a:tc>
                  <a:txBody>
                    <a:bodyPr/>
                    <a:lstStyle/>
                    <a:p>
                      <a:r>
                        <a:rPr lang="en-GB" dirty="0"/>
                        <a:t>Ease of access</a:t>
                      </a:r>
                    </a:p>
                  </a:txBody>
                  <a:tcPr/>
                </a:tc>
                <a:tc>
                  <a:txBody>
                    <a:bodyPr/>
                    <a:lstStyle/>
                    <a:p>
                      <a:r>
                        <a:rPr lang="en-GB" dirty="0"/>
                        <a:t>24x7 on demand access to the self-service portal allowing customers to spin up AWS research environments that are pre-approved by organisational IT</a:t>
                      </a:r>
                    </a:p>
                  </a:txBody>
                  <a:tcPr/>
                </a:tc>
                <a:extLst>
                  <a:ext uri="{0D108BD9-81ED-4DB2-BD59-A6C34878D82A}">
                    <a16:rowId xmlns:a16="http://schemas.microsoft.com/office/drawing/2014/main" val="582053766"/>
                  </a:ext>
                </a:extLst>
              </a:tr>
              <a:tr h="370840">
                <a:tc>
                  <a:txBody>
                    <a:bodyPr/>
                    <a:lstStyle/>
                    <a:p>
                      <a:r>
                        <a:rPr lang="en-GB" dirty="0"/>
                        <a:t>Collaboration</a:t>
                      </a:r>
                    </a:p>
                  </a:txBody>
                  <a:tcPr/>
                </a:tc>
                <a:tc>
                  <a:txBody>
                    <a:bodyPr/>
                    <a:lstStyle/>
                    <a:p>
                      <a:r>
                        <a:rPr lang="en-GB" dirty="0"/>
                        <a:t>The ability to “bring your own account” to any project enables your team to securely collaborate with other organisations while retaining control</a:t>
                      </a:r>
                    </a:p>
                  </a:txBody>
                  <a:tcPr/>
                </a:tc>
                <a:extLst>
                  <a:ext uri="{0D108BD9-81ED-4DB2-BD59-A6C34878D82A}">
                    <a16:rowId xmlns:a16="http://schemas.microsoft.com/office/drawing/2014/main" val="3357749053"/>
                  </a:ext>
                </a:extLst>
              </a:tr>
              <a:tr h="370840">
                <a:tc>
                  <a:txBody>
                    <a:bodyPr/>
                    <a:lstStyle/>
                    <a:p>
                      <a:r>
                        <a:rPr lang="en-GB" dirty="0"/>
                        <a:t>Scale</a:t>
                      </a:r>
                    </a:p>
                  </a:txBody>
                  <a:tcPr/>
                </a:tc>
                <a:tc>
                  <a:txBody>
                    <a:bodyPr/>
                    <a:lstStyle/>
                    <a:p>
                      <a:r>
                        <a:rPr lang="en-GB" dirty="0"/>
                        <a:t>Create and launch complex yet reproducible workflows leveraging the scale of the Cloud</a:t>
                      </a:r>
                    </a:p>
                  </a:txBody>
                  <a:tcPr/>
                </a:tc>
                <a:extLst>
                  <a:ext uri="{0D108BD9-81ED-4DB2-BD59-A6C34878D82A}">
                    <a16:rowId xmlns:a16="http://schemas.microsoft.com/office/drawing/2014/main" val="1633785940"/>
                  </a:ext>
                </a:extLst>
              </a:tr>
              <a:tr h="370840">
                <a:tc>
                  <a:txBody>
                    <a:bodyPr/>
                    <a:lstStyle/>
                    <a:p>
                      <a:r>
                        <a:rPr lang="en-GB" dirty="0"/>
                        <a:t>Transparency</a:t>
                      </a:r>
                    </a:p>
                  </a:txBody>
                  <a:tcPr/>
                </a:tc>
                <a:tc>
                  <a:txBody>
                    <a:bodyPr/>
                    <a:lstStyle/>
                    <a:p>
                      <a:r>
                        <a:rPr lang="en-GB" dirty="0"/>
                        <a:t>Transparent view of total cost across projects, including cost centres and accounts for budget and chargeback management</a:t>
                      </a:r>
                    </a:p>
                  </a:txBody>
                  <a:tcPr/>
                </a:tc>
                <a:extLst>
                  <a:ext uri="{0D108BD9-81ED-4DB2-BD59-A6C34878D82A}">
                    <a16:rowId xmlns:a16="http://schemas.microsoft.com/office/drawing/2014/main" val="70649947"/>
                  </a:ext>
                </a:extLst>
              </a:tr>
              <a:tr h="370840">
                <a:tc>
                  <a:txBody>
                    <a:bodyPr/>
                    <a:lstStyle/>
                    <a:p>
                      <a:r>
                        <a:rPr lang="en-GB" dirty="0"/>
                        <a:t>Accelerate results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Reduced time to results by establishing environments and access to data in less time than traditional methods allow</a:t>
                      </a:r>
                    </a:p>
                  </a:txBody>
                  <a:tcPr/>
                </a:tc>
                <a:extLst>
                  <a:ext uri="{0D108BD9-81ED-4DB2-BD59-A6C34878D82A}">
                    <a16:rowId xmlns:a16="http://schemas.microsoft.com/office/drawing/2014/main" val="317321810"/>
                  </a:ext>
                </a:extLst>
              </a:tr>
            </a:tbl>
          </a:graphicData>
        </a:graphic>
      </p:graphicFrame>
      <p:sp>
        <p:nvSpPr>
          <p:cNvPr id="9" name="Title 1">
            <a:extLst>
              <a:ext uri="{FF2B5EF4-FFF2-40B4-BE49-F238E27FC236}">
                <a16:creationId xmlns:a16="http://schemas.microsoft.com/office/drawing/2014/main" id="{D6A5A6A9-A10E-7442-9540-1ECFD21BED94}"/>
              </a:ext>
            </a:extLst>
          </p:cNvPr>
          <p:cNvSpPr>
            <a:spLocks noGrp="1"/>
          </p:cNvSpPr>
          <p:nvPr>
            <p:ph type="title"/>
          </p:nvPr>
        </p:nvSpPr>
        <p:spPr/>
        <p:txBody>
          <a:bodyPr/>
          <a:lstStyle/>
          <a:p>
            <a:r>
              <a:rPr lang="en-US" sz="3333" dirty="0">
                <a:ea typeface="Amazon Ember Light" panose="020B0403020204020204" pitchFamily="34" charset="0"/>
                <a:cs typeface="Arial" panose="020B0604020202020204" pitchFamily="34" charset="0"/>
              </a:rPr>
              <a:t>Core benefits of TRE on AWS</a:t>
            </a:r>
          </a:p>
        </p:txBody>
      </p:sp>
    </p:spTree>
    <p:extLst>
      <p:ext uri="{BB962C8B-B14F-4D97-AF65-F5344CB8AC3E}">
        <p14:creationId xmlns:p14="http://schemas.microsoft.com/office/powerpoint/2010/main" val="1132652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CF7CC3-70AE-F745-A101-B006E532EBDA}"/>
              </a:ext>
            </a:extLst>
          </p:cNvPr>
          <p:cNvSpPr txBox="1"/>
          <p:nvPr/>
        </p:nvSpPr>
        <p:spPr>
          <a:xfrm>
            <a:off x="457200" y="1389954"/>
            <a:ext cx="7818699" cy="451534"/>
          </a:xfrm>
          <a:prstGeom prst="rect">
            <a:avLst/>
          </a:prstGeom>
          <a:noFill/>
        </p:spPr>
        <p:txBody>
          <a:bodyPr wrap="square" rtlCol="0">
            <a:spAutoFit/>
          </a:bodyPr>
          <a:lstStyle/>
          <a:p>
            <a:br>
              <a:rPr lang="en-US" sz="1167" dirty="0">
                <a:solidFill>
                  <a:srgbClr val="DCDCDC"/>
                </a:solidFill>
                <a:latin typeface="Arial" panose="020B0604020202020204" pitchFamily="34" charset="0"/>
                <a:ea typeface="Amazon Ember Light" panose="020B0403020204020204" pitchFamily="34" charset="0"/>
                <a:cs typeface="Arial" panose="020B0604020202020204" pitchFamily="34" charset="0"/>
              </a:rPr>
            </a:br>
            <a:endParaRPr lang="en-US" sz="1167" dirty="0">
              <a:solidFill>
                <a:srgbClr val="DCDCDC"/>
              </a:solidFill>
              <a:latin typeface="Arial" panose="020B0604020202020204" pitchFamily="34" charset="0"/>
              <a:ea typeface="Amazon Ember Light" panose="020B0403020204020204" pitchFamily="34" charset="0"/>
              <a:cs typeface="Arial" panose="020B0604020202020204" pitchFamily="34" charset="0"/>
            </a:endParaRPr>
          </a:p>
        </p:txBody>
      </p:sp>
      <p:graphicFrame>
        <p:nvGraphicFramePr>
          <p:cNvPr id="8" name="Table 9">
            <a:extLst>
              <a:ext uri="{FF2B5EF4-FFF2-40B4-BE49-F238E27FC236}">
                <a16:creationId xmlns:a16="http://schemas.microsoft.com/office/drawing/2014/main" id="{7A040637-DCED-D14C-95DC-E62AA8236151}"/>
              </a:ext>
            </a:extLst>
          </p:cNvPr>
          <p:cNvGraphicFramePr>
            <a:graphicFrameLocks noGrp="1"/>
          </p:cNvGraphicFramePr>
          <p:nvPr>
            <p:ph type="tbl" sz="quarter" idx="15"/>
          </p:nvPr>
        </p:nvGraphicFramePr>
        <p:xfrm>
          <a:off x="609600" y="2019300"/>
          <a:ext cx="10972797" cy="3479800"/>
        </p:xfrm>
        <a:graphic>
          <a:graphicData uri="http://schemas.openxmlformats.org/drawingml/2006/table">
            <a:tbl>
              <a:tblPr firstRow="1" bandRow="1">
                <a:tableStyleId>{0E3FDE45-AF77-4B5C-9715-49D594BDF05E}</a:tableStyleId>
              </a:tblPr>
              <a:tblGrid>
                <a:gridCol w="3657599">
                  <a:extLst>
                    <a:ext uri="{9D8B030D-6E8A-4147-A177-3AD203B41FA5}">
                      <a16:colId xmlns:a16="http://schemas.microsoft.com/office/drawing/2014/main" val="1894335474"/>
                    </a:ext>
                  </a:extLst>
                </a:gridCol>
                <a:gridCol w="3657599">
                  <a:extLst>
                    <a:ext uri="{9D8B030D-6E8A-4147-A177-3AD203B41FA5}">
                      <a16:colId xmlns:a16="http://schemas.microsoft.com/office/drawing/2014/main" val="3753236777"/>
                    </a:ext>
                  </a:extLst>
                </a:gridCol>
                <a:gridCol w="3657599">
                  <a:extLst>
                    <a:ext uri="{9D8B030D-6E8A-4147-A177-3AD203B41FA5}">
                      <a16:colId xmlns:a16="http://schemas.microsoft.com/office/drawing/2014/main" val="3037809127"/>
                    </a:ext>
                  </a:extLst>
                </a:gridCol>
              </a:tblGrid>
              <a:tr h="370840">
                <a:tc>
                  <a:txBody>
                    <a:bodyPr/>
                    <a:lstStyle/>
                    <a:p>
                      <a:r>
                        <a:rPr lang="en-GB" dirty="0"/>
                        <a:t>Data Controllers</a:t>
                      </a:r>
                    </a:p>
                  </a:txBody>
                  <a:tcPr/>
                </a:tc>
                <a:tc>
                  <a:txBody>
                    <a:bodyPr/>
                    <a:lstStyle/>
                    <a:p>
                      <a:r>
                        <a:rPr lang="en-GB" dirty="0"/>
                        <a:t>Researchers</a:t>
                      </a:r>
                    </a:p>
                  </a:txBody>
                  <a:tcPr/>
                </a:tc>
                <a:tc>
                  <a:txBody>
                    <a:bodyPr/>
                    <a:lstStyle/>
                    <a:p>
                      <a:r>
                        <a:rPr lang="en-GB" dirty="0"/>
                        <a:t>IT Teams</a:t>
                      </a:r>
                    </a:p>
                  </a:txBody>
                  <a:tcPr/>
                </a:tc>
                <a:extLst>
                  <a:ext uri="{0D108BD9-81ED-4DB2-BD59-A6C34878D82A}">
                    <a16:rowId xmlns:a16="http://schemas.microsoft.com/office/drawing/2014/main" val="970176956"/>
                  </a:ext>
                </a:extLst>
              </a:tr>
              <a:tr h="370840">
                <a:tc>
                  <a:txBody>
                    <a:bodyPr/>
                    <a:lstStyle/>
                    <a:p>
                      <a:r>
                        <a:rPr lang="en-GB" dirty="0"/>
                        <a:t>In-depth auditing capabilities and compliance controls</a:t>
                      </a:r>
                    </a:p>
                  </a:txBody>
                  <a:tcPr/>
                </a:tc>
                <a:tc>
                  <a:txBody>
                    <a:bodyPr/>
                    <a:lstStyle/>
                    <a:p>
                      <a:r>
                        <a:rPr lang="en-GB" dirty="0"/>
                        <a:t>Broadest and deepest scalable toolset for analysis and data interrogation</a:t>
                      </a:r>
                    </a:p>
                  </a:txBody>
                  <a:tcPr/>
                </a:tc>
                <a:tc>
                  <a:txBody>
                    <a:bodyPr/>
                    <a:lstStyle/>
                    <a:p>
                      <a:r>
                        <a:rPr lang="en-GB" dirty="0"/>
                        <a:t>Broad range of scalable services, including niche or fast-moving technologies</a:t>
                      </a:r>
                    </a:p>
                  </a:txBody>
                  <a:tcPr/>
                </a:tc>
                <a:extLst>
                  <a:ext uri="{0D108BD9-81ED-4DB2-BD59-A6C34878D82A}">
                    <a16:rowId xmlns:a16="http://schemas.microsoft.com/office/drawing/2014/main" val="448611266"/>
                  </a:ext>
                </a:extLst>
              </a:tr>
              <a:tr h="370840">
                <a:tc>
                  <a:txBody>
                    <a:bodyPr/>
                    <a:lstStyle/>
                    <a:p>
                      <a:r>
                        <a:rPr lang="en-GB" dirty="0"/>
                        <a:t>Remove the need to distribute data</a:t>
                      </a:r>
                    </a:p>
                  </a:txBody>
                  <a:tcPr/>
                </a:tc>
                <a:tc>
                  <a:txBody>
                    <a:bodyPr/>
                    <a:lstStyle/>
                    <a:p>
                      <a:r>
                        <a:rPr lang="en-GB" dirty="0"/>
                        <a:t>Securely collaborate while remaining compliant</a:t>
                      </a:r>
                    </a:p>
                  </a:txBody>
                  <a:tcPr/>
                </a:tc>
                <a:tc>
                  <a:txBody>
                    <a:bodyPr/>
                    <a:lstStyle/>
                    <a:p>
                      <a:r>
                        <a:rPr lang="en-GB" dirty="0"/>
                        <a:t>No need for large capital expenditure</a:t>
                      </a:r>
                    </a:p>
                  </a:txBody>
                  <a:tcPr/>
                </a:tc>
                <a:extLst>
                  <a:ext uri="{0D108BD9-81ED-4DB2-BD59-A6C34878D82A}">
                    <a16:rowId xmlns:a16="http://schemas.microsoft.com/office/drawing/2014/main" val="2041077725"/>
                  </a:ext>
                </a:extLst>
              </a:tr>
              <a:tr h="370840">
                <a:tc>
                  <a:txBody>
                    <a:bodyPr/>
                    <a:lstStyle/>
                    <a:p>
                      <a:r>
                        <a:rPr lang="en-GB" dirty="0"/>
                        <a:t>Quicker analysis and results</a:t>
                      </a:r>
                    </a:p>
                  </a:txBody>
                  <a:tcPr/>
                </a:tc>
                <a:tc>
                  <a:txBody>
                    <a:bodyPr/>
                    <a:lstStyle/>
                    <a:p>
                      <a:r>
                        <a:rPr lang="en-GB" dirty="0"/>
                        <a:t>Remove the need for hardware procurement and configuration</a:t>
                      </a:r>
                    </a:p>
                  </a:txBody>
                  <a:tcPr/>
                </a:tc>
                <a:tc>
                  <a:txBody>
                    <a:bodyPr/>
                    <a:lstStyle/>
                    <a:p>
                      <a:r>
                        <a:rPr lang="en-GB" dirty="0"/>
                        <a:t>Simple interface; researchers don’t have to understand the AWS console or infrastructure</a:t>
                      </a:r>
                    </a:p>
                  </a:txBody>
                  <a:tcPr/>
                </a:tc>
                <a:extLst>
                  <a:ext uri="{0D108BD9-81ED-4DB2-BD59-A6C34878D82A}">
                    <a16:rowId xmlns:a16="http://schemas.microsoft.com/office/drawing/2014/main" val="1542378857"/>
                  </a:ext>
                </a:extLst>
              </a:tr>
              <a:tr h="370840">
                <a:tc>
                  <a:txBody>
                    <a:bodyPr/>
                    <a:lstStyle/>
                    <a:p>
                      <a:r>
                        <a:rPr lang="en-GB" dirty="0"/>
                        <a:t>Reduced risk of data leakage</a:t>
                      </a:r>
                    </a:p>
                  </a:txBody>
                  <a:tcPr/>
                </a:tc>
                <a:tc>
                  <a:txBody>
                    <a:bodyPr/>
                    <a:lstStyle/>
                    <a:p>
                      <a:r>
                        <a:rPr lang="en-GB" dirty="0"/>
                        <a:t>Scale up and down on demand, saving time and money</a:t>
                      </a:r>
                    </a:p>
                  </a:txBody>
                  <a:tcPr/>
                </a:tc>
                <a:tc>
                  <a:txBody>
                    <a:bodyPr/>
                    <a:lstStyle/>
                    <a:p>
                      <a:endParaRPr lang="en-GB" dirty="0"/>
                    </a:p>
                  </a:txBody>
                  <a:tcPr/>
                </a:tc>
                <a:extLst>
                  <a:ext uri="{0D108BD9-81ED-4DB2-BD59-A6C34878D82A}">
                    <a16:rowId xmlns:a16="http://schemas.microsoft.com/office/drawing/2014/main" val="3980817458"/>
                  </a:ext>
                </a:extLst>
              </a:tr>
            </a:tbl>
          </a:graphicData>
        </a:graphic>
      </p:graphicFrame>
      <p:sp>
        <p:nvSpPr>
          <p:cNvPr id="5" name="Title 4">
            <a:extLst>
              <a:ext uri="{FF2B5EF4-FFF2-40B4-BE49-F238E27FC236}">
                <a16:creationId xmlns:a16="http://schemas.microsoft.com/office/drawing/2014/main" id="{7AF927F7-C899-7040-BEEF-F55084E037B8}"/>
              </a:ext>
            </a:extLst>
          </p:cNvPr>
          <p:cNvSpPr>
            <a:spLocks noGrp="1"/>
          </p:cNvSpPr>
          <p:nvPr>
            <p:ph type="title"/>
          </p:nvPr>
        </p:nvSpPr>
        <p:spPr/>
        <p:txBody>
          <a:bodyPr/>
          <a:lstStyle/>
          <a:p>
            <a:r>
              <a:rPr lang="en-GB" dirty="0"/>
              <a:t>Persona benefits</a:t>
            </a:r>
          </a:p>
        </p:txBody>
      </p:sp>
    </p:spTree>
    <p:extLst>
      <p:ext uri="{BB962C8B-B14F-4D97-AF65-F5344CB8AC3E}">
        <p14:creationId xmlns:p14="http://schemas.microsoft.com/office/powerpoint/2010/main" val="1141442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06D1-4F86-D4D3-D975-4E72EB5D777C}"/>
              </a:ext>
            </a:extLst>
          </p:cNvPr>
          <p:cNvSpPr>
            <a:spLocks noGrp="1"/>
          </p:cNvSpPr>
          <p:nvPr>
            <p:ph type="title"/>
          </p:nvPr>
        </p:nvSpPr>
        <p:spPr>
          <a:xfrm>
            <a:off x="609600" y="3050435"/>
            <a:ext cx="7823200" cy="757130"/>
          </a:xfrm>
        </p:spPr>
        <p:txBody>
          <a:bodyPr/>
          <a:lstStyle/>
          <a:p>
            <a:r>
              <a:rPr lang="en-US" dirty="0"/>
              <a:t>TRE Components</a:t>
            </a:r>
            <a:endParaRPr lang="en-GB" dirty="0"/>
          </a:p>
        </p:txBody>
      </p:sp>
      <p:pic>
        <p:nvPicPr>
          <p:cNvPr id="3" name="Picture 2">
            <a:extLst>
              <a:ext uri="{FF2B5EF4-FFF2-40B4-BE49-F238E27FC236}">
                <a16:creationId xmlns:a16="http://schemas.microsoft.com/office/drawing/2014/main" id="{6D7D5474-F6E2-8336-D002-26214D90E842}"/>
              </a:ext>
            </a:extLst>
          </p:cNvPr>
          <p:cNvPicPr>
            <a:picLocks noChangeAspect="1"/>
          </p:cNvPicPr>
          <p:nvPr/>
        </p:nvPicPr>
        <p:blipFill>
          <a:blip r:embed="rId3"/>
          <a:srcRect/>
          <a:stretch/>
        </p:blipFill>
        <p:spPr>
          <a:xfrm>
            <a:off x="2828925" y="971550"/>
            <a:ext cx="9144000" cy="5143500"/>
          </a:xfrm>
          <a:prstGeom prst="rect">
            <a:avLst/>
          </a:prstGeom>
        </p:spPr>
      </p:pic>
    </p:spTree>
    <p:extLst>
      <p:ext uri="{BB962C8B-B14F-4D97-AF65-F5344CB8AC3E}">
        <p14:creationId xmlns:p14="http://schemas.microsoft.com/office/powerpoint/2010/main" val="39741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Workbench</a:t>
            </a:r>
          </a:p>
        </p:txBody>
      </p:sp>
      <p:pic>
        <p:nvPicPr>
          <p:cNvPr id="8" name="Picture 7">
            <a:extLst>
              <a:ext uri="{FF2B5EF4-FFF2-40B4-BE49-F238E27FC236}">
                <a16:creationId xmlns:a16="http://schemas.microsoft.com/office/drawing/2014/main" id="{1536174F-F9B9-B658-5DA8-191D2791AAAD}"/>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39758" y="2386912"/>
            <a:ext cx="1110333" cy="1110333"/>
          </a:xfrm>
          <a:prstGeom prst="rect">
            <a:avLst/>
          </a:prstGeom>
        </p:spPr>
      </p:pic>
      <p:sp>
        <p:nvSpPr>
          <p:cNvPr id="9" name="TextBox 8">
            <a:extLst>
              <a:ext uri="{FF2B5EF4-FFF2-40B4-BE49-F238E27FC236}">
                <a16:creationId xmlns:a16="http://schemas.microsoft.com/office/drawing/2014/main" id="{3E68D12C-B5DB-96B9-C195-57FED61FF4CD}"/>
              </a:ext>
            </a:extLst>
          </p:cNvPr>
          <p:cNvSpPr txBox="1"/>
          <p:nvPr/>
        </p:nvSpPr>
        <p:spPr>
          <a:xfrm>
            <a:off x="1044945" y="3584758"/>
            <a:ext cx="1235916" cy="338554"/>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10" normalizeH="0" baseline="0" noProof="0" dirty="0">
                <a:ln>
                  <a:noFill/>
                </a:ln>
                <a:solidFill>
                  <a:srgbClr val="000000"/>
                </a:solidFill>
                <a:effectLst/>
                <a:uLnTx/>
                <a:uFillTx/>
                <a:latin typeface="Amazon Ember Heavy"/>
                <a:ea typeface="Amazon Ember" panose="020B0603020204020204" pitchFamily="34" charset="0"/>
                <a:cs typeface="Amazon Ember" panose="020B0603020204020204" pitchFamily="34" charset="0"/>
              </a:rPr>
              <a:t>Researcher</a:t>
            </a:r>
          </a:p>
        </p:txBody>
      </p:sp>
      <p:grpSp>
        <p:nvGrpSpPr>
          <p:cNvPr id="11" name="Group 10">
            <a:extLst>
              <a:ext uri="{FF2B5EF4-FFF2-40B4-BE49-F238E27FC236}">
                <a16:creationId xmlns:a16="http://schemas.microsoft.com/office/drawing/2014/main" id="{5587868B-CADA-190B-093A-DB5A88343F0F}"/>
              </a:ext>
            </a:extLst>
          </p:cNvPr>
          <p:cNvGrpSpPr/>
          <p:nvPr/>
        </p:nvGrpSpPr>
        <p:grpSpPr>
          <a:xfrm>
            <a:off x="7864312" y="1807814"/>
            <a:ext cx="3574460" cy="2314508"/>
            <a:chOff x="3669667" y="2154275"/>
            <a:chExt cx="7291067" cy="4880191"/>
          </a:xfrm>
        </p:grpSpPr>
        <p:sp>
          <p:nvSpPr>
            <p:cNvPr id="12" name="Freeform 6">
              <a:extLst>
                <a:ext uri="{FF2B5EF4-FFF2-40B4-BE49-F238E27FC236}">
                  <a16:creationId xmlns:a16="http://schemas.microsoft.com/office/drawing/2014/main" id="{3E30C6CD-A6DA-8018-4EB8-CBD38AF3C190}"/>
                </a:ext>
              </a:extLst>
            </p:cNvPr>
            <p:cNvSpPr>
              <a:spLocks/>
            </p:cNvSpPr>
            <p:nvPr/>
          </p:nvSpPr>
          <p:spPr bwMode="auto">
            <a:xfrm>
              <a:off x="4327174" y="2154275"/>
              <a:ext cx="6049105" cy="4339576"/>
            </a:xfrm>
            <a:custGeom>
              <a:avLst/>
              <a:gdLst>
                <a:gd name="T0" fmla="*/ 249 w 249"/>
                <a:gd name="T1" fmla="*/ 178 h 178"/>
                <a:gd name="T2" fmla="*/ 249 w 249"/>
                <a:gd name="T3" fmla="*/ 5 h 178"/>
                <a:gd name="T4" fmla="*/ 242 w 249"/>
                <a:gd name="T5" fmla="*/ 0 h 178"/>
                <a:gd name="T6" fmla="*/ 6 w 249"/>
                <a:gd name="T7" fmla="*/ 0 h 178"/>
                <a:gd name="T8" fmla="*/ 0 w 249"/>
                <a:gd name="T9" fmla="*/ 5 h 178"/>
                <a:gd name="T10" fmla="*/ 0 w 249"/>
                <a:gd name="T11" fmla="*/ 178 h 178"/>
                <a:gd name="T12" fmla="*/ 249 w 249"/>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249" h="178">
                  <a:moveTo>
                    <a:pt x="249" y="178"/>
                  </a:moveTo>
                  <a:cubicBezTo>
                    <a:pt x="249" y="5"/>
                    <a:pt x="249" y="5"/>
                    <a:pt x="249" y="5"/>
                  </a:cubicBezTo>
                  <a:cubicBezTo>
                    <a:pt x="249" y="2"/>
                    <a:pt x="246" y="0"/>
                    <a:pt x="242" y="0"/>
                  </a:cubicBezTo>
                  <a:cubicBezTo>
                    <a:pt x="6" y="0"/>
                    <a:pt x="6" y="0"/>
                    <a:pt x="6" y="0"/>
                  </a:cubicBezTo>
                  <a:cubicBezTo>
                    <a:pt x="3" y="0"/>
                    <a:pt x="0" y="2"/>
                    <a:pt x="0" y="5"/>
                  </a:cubicBezTo>
                  <a:cubicBezTo>
                    <a:pt x="0" y="178"/>
                    <a:pt x="0" y="178"/>
                    <a:pt x="0" y="178"/>
                  </a:cubicBezTo>
                  <a:lnTo>
                    <a:pt x="249" y="178"/>
                  </a:lnTo>
                  <a:close/>
                </a:path>
              </a:pathLst>
            </a:cu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mazon Ember"/>
                <a:ea typeface="+mn-ea"/>
                <a:cs typeface="+mn-cs"/>
              </a:endParaRPr>
            </a:p>
          </p:txBody>
        </p:sp>
        <p:sp>
          <p:nvSpPr>
            <p:cNvPr id="13" name="Freeform 7">
              <a:extLst>
                <a:ext uri="{FF2B5EF4-FFF2-40B4-BE49-F238E27FC236}">
                  <a16:creationId xmlns:a16="http://schemas.microsoft.com/office/drawing/2014/main" id="{9C213F01-61A1-8EBC-816F-858CC9ECC41E}"/>
                </a:ext>
              </a:extLst>
            </p:cNvPr>
            <p:cNvSpPr>
              <a:spLocks/>
            </p:cNvSpPr>
            <p:nvPr/>
          </p:nvSpPr>
          <p:spPr bwMode="auto">
            <a:xfrm>
              <a:off x="4619401" y="2475725"/>
              <a:ext cx="5464651" cy="3755122"/>
            </a:xfrm>
            <a:custGeom>
              <a:avLst/>
              <a:gdLst>
                <a:gd name="T0" fmla="*/ 374 w 374"/>
                <a:gd name="T1" fmla="*/ 77 h 257"/>
                <a:gd name="T2" fmla="*/ 374 w 374"/>
                <a:gd name="T3" fmla="*/ 0 h 257"/>
                <a:gd name="T4" fmla="*/ 0 w 374"/>
                <a:gd name="T5" fmla="*/ 0 h 257"/>
                <a:gd name="T6" fmla="*/ 0 w 374"/>
                <a:gd name="T7" fmla="*/ 257 h 257"/>
                <a:gd name="T8" fmla="*/ 374 w 374"/>
                <a:gd name="T9" fmla="*/ 257 h 257"/>
                <a:gd name="T10" fmla="*/ 374 w 374"/>
                <a:gd name="T11" fmla="*/ 77 h 257"/>
              </a:gdLst>
              <a:ahLst/>
              <a:cxnLst>
                <a:cxn ang="0">
                  <a:pos x="T0" y="T1"/>
                </a:cxn>
                <a:cxn ang="0">
                  <a:pos x="T2" y="T3"/>
                </a:cxn>
                <a:cxn ang="0">
                  <a:pos x="T4" y="T5"/>
                </a:cxn>
                <a:cxn ang="0">
                  <a:pos x="T6" y="T7"/>
                </a:cxn>
                <a:cxn ang="0">
                  <a:pos x="T8" y="T9"/>
                </a:cxn>
                <a:cxn ang="0">
                  <a:pos x="T10" y="T11"/>
                </a:cxn>
              </a:cxnLst>
              <a:rect l="0" t="0" r="r" b="b"/>
              <a:pathLst>
                <a:path w="374" h="257">
                  <a:moveTo>
                    <a:pt x="374" y="77"/>
                  </a:moveTo>
                  <a:lnTo>
                    <a:pt x="374" y="0"/>
                  </a:lnTo>
                  <a:lnTo>
                    <a:pt x="0" y="0"/>
                  </a:lnTo>
                  <a:lnTo>
                    <a:pt x="0" y="257"/>
                  </a:lnTo>
                  <a:lnTo>
                    <a:pt x="374" y="257"/>
                  </a:lnTo>
                  <a:lnTo>
                    <a:pt x="374" y="77"/>
                  </a:lnTo>
                </a:path>
              </a:pathLst>
            </a:cu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mazon Ember"/>
                <a:ea typeface="+mn-ea"/>
                <a:cs typeface="+mn-cs"/>
              </a:endParaRPr>
            </a:p>
          </p:txBody>
        </p:sp>
        <p:sp>
          <p:nvSpPr>
            <p:cNvPr id="17" name="Freeform: Shape 61">
              <a:extLst>
                <a:ext uri="{FF2B5EF4-FFF2-40B4-BE49-F238E27FC236}">
                  <a16:creationId xmlns:a16="http://schemas.microsoft.com/office/drawing/2014/main" id="{55F68853-4455-B8EC-9DA3-626AD95EA0AD}"/>
                </a:ext>
              </a:extLst>
            </p:cNvPr>
            <p:cNvSpPr>
              <a:spLocks/>
            </p:cNvSpPr>
            <p:nvPr/>
          </p:nvSpPr>
          <p:spPr bwMode="auto">
            <a:xfrm>
              <a:off x="3669667" y="6493851"/>
              <a:ext cx="7291067" cy="540615"/>
            </a:xfrm>
            <a:custGeom>
              <a:avLst/>
              <a:gdLst>
                <a:gd name="connsiteX0" fmla="*/ 0 w 792162"/>
                <a:gd name="connsiteY0" fmla="*/ 0 h 58737"/>
                <a:gd name="connsiteX1" fmla="*/ 792162 w 792162"/>
                <a:gd name="connsiteY1" fmla="*/ 0 h 58737"/>
                <a:gd name="connsiteX2" fmla="*/ 792162 w 792162"/>
                <a:gd name="connsiteY2" fmla="*/ 39687 h 58737"/>
                <a:gd name="connsiteX3" fmla="*/ 792162 w 792162"/>
                <a:gd name="connsiteY3" fmla="*/ 39688 h 58737"/>
                <a:gd name="connsiteX4" fmla="*/ 792161 w 792162"/>
                <a:gd name="connsiteY4" fmla="*/ 39688 h 58737"/>
                <a:gd name="connsiteX5" fmla="*/ 787541 w 792162"/>
                <a:gd name="connsiteY5" fmla="*/ 44450 h 58737"/>
                <a:gd name="connsiteX6" fmla="*/ 786881 w 792162"/>
                <a:gd name="connsiteY6" fmla="*/ 45130 h 58737"/>
                <a:gd name="connsiteX7" fmla="*/ 749914 w 792162"/>
                <a:gd name="connsiteY7" fmla="*/ 58737 h 58737"/>
                <a:gd name="connsiteX8" fmla="*/ 47530 w 792162"/>
                <a:gd name="connsiteY8" fmla="*/ 58737 h 58737"/>
                <a:gd name="connsiteX9" fmla="*/ 2641 w 792162"/>
                <a:gd name="connsiteY9" fmla="*/ 42409 h 58737"/>
                <a:gd name="connsiteX10" fmla="*/ 1 w 792162"/>
                <a:gd name="connsiteY10" fmla="*/ 39688 h 58737"/>
                <a:gd name="connsiteX11" fmla="*/ 0 w 792162"/>
                <a:gd name="connsiteY11" fmla="*/ 39688 h 58737"/>
                <a:gd name="connsiteX12" fmla="*/ 0 w 792162"/>
                <a:gd name="connsiteY12" fmla="*/ 39687 h 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2162" h="58737">
                  <a:moveTo>
                    <a:pt x="0" y="0"/>
                  </a:moveTo>
                  <a:lnTo>
                    <a:pt x="792162" y="0"/>
                  </a:lnTo>
                  <a:lnTo>
                    <a:pt x="792162" y="39687"/>
                  </a:lnTo>
                  <a:lnTo>
                    <a:pt x="792162" y="39688"/>
                  </a:lnTo>
                  <a:lnTo>
                    <a:pt x="792161" y="39688"/>
                  </a:lnTo>
                  <a:lnTo>
                    <a:pt x="787541" y="44450"/>
                  </a:lnTo>
                  <a:cubicBezTo>
                    <a:pt x="786881" y="45130"/>
                    <a:pt x="786881" y="45130"/>
                    <a:pt x="786881" y="45130"/>
                  </a:cubicBezTo>
                  <a:cubicBezTo>
                    <a:pt x="776319" y="53294"/>
                    <a:pt x="763116" y="58737"/>
                    <a:pt x="749914" y="58737"/>
                  </a:cubicBezTo>
                  <a:cubicBezTo>
                    <a:pt x="47530" y="58737"/>
                    <a:pt x="47530" y="58737"/>
                    <a:pt x="47530" y="58737"/>
                  </a:cubicBezTo>
                  <a:cubicBezTo>
                    <a:pt x="31687" y="58737"/>
                    <a:pt x="15843" y="53294"/>
                    <a:pt x="2641" y="42409"/>
                  </a:cubicBezTo>
                  <a:lnTo>
                    <a:pt x="1" y="39688"/>
                  </a:lnTo>
                  <a:lnTo>
                    <a:pt x="0" y="39688"/>
                  </a:lnTo>
                  <a:lnTo>
                    <a:pt x="0" y="39687"/>
                  </a:lnTo>
                  <a:close/>
                </a:path>
              </a:pathLst>
            </a:custGeom>
            <a:noFill/>
            <a:ln w="22225" cap="flat">
              <a:solidFill>
                <a:schemeClr val="tx2"/>
              </a:solidFill>
              <a:prstDash val="solid"/>
              <a:round/>
              <a:headEnd/>
              <a:tailEnd/>
            </a:ln>
          </p:spPr>
          <p:txBody>
            <a:bodyPr vert="horz" wrap="square" lIns="76200" tIns="38100" rIns="76200" bIns="3810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mazon Ember"/>
                <a:ea typeface="+mn-ea"/>
                <a:cs typeface="+mn-cs"/>
              </a:endParaRPr>
            </a:p>
          </p:txBody>
        </p:sp>
      </p:grpSp>
      <p:sp>
        <p:nvSpPr>
          <p:cNvPr id="18" name="TextBox 17">
            <a:extLst>
              <a:ext uri="{FF2B5EF4-FFF2-40B4-BE49-F238E27FC236}">
                <a16:creationId xmlns:a16="http://schemas.microsoft.com/office/drawing/2014/main" id="{AF2E67B8-2A54-E6FA-458C-4B409C354457}"/>
              </a:ext>
            </a:extLst>
          </p:cNvPr>
          <p:cNvSpPr txBox="1"/>
          <p:nvPr/>
        </p:nvSpPr>
        <p:spPr>
          <a:xfrm>
            <a:off x="8222439" y="4272964"/>
            <a:ext cx="2882520" cy="584775"/>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10" normalizeH="0" baseline="0" noProof="0" dirty="0">
                <a:ln>
                  <a:noFill/>
                </a:ln>
                <a:solidFill>
                  <a:srgbClr val="000000"/>
                </a:solidFill>
                <a:effectLst/>
                <a:uLnTx/>
                <a:uFillTx/>
                <a:latin typeface="Amazon Ember Heavy"/>
                <a:ea typeface="Amazon Ember" panose="020B0603020204020204" pitchFamily="34" charset="0"/>
                <a:cs typeface="Amazon Ember" panose="020B0603020204020204" pitchFamily="34" charset="0"/>
              </a:rPr>
              <a:t>DATA, TOOLING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10" normalizeH="0" baseline="0" noProof="0" dirty="0">
                <a:ln>
                  <a:noFill/>
                </a:ln>
                <a:solidFill>
                  <a:srgbClr val="000000"/>
                </a:solidFill>
                <a:effectLst/>
                <a:uLnTx/>
                <a:uFillTx/>
                <a:latin typeface="Amazon Ember Heavy"/>
                <a:ea typeface="Amazon Ember" panose="020B0603020204020204" pitchFamily="34" charset="0"/>
                <a:cs typeface="Amazon Ember" panose="020B0603020204020204" pitchFamily="34" charset="0"/>
              </a:rPr>
              <a:t>COMPUTATIONAL POWER</a:t>
            </a:r>
          </a:p>
        </p:txBody>
      </p:sp>
      <p:pic>
        <p:nvPicPr>
          <p:cNvPr id="19" name="Picture 2">
            <a:extLst>
              <a:ext uri="{FF2B5EF4-FFF2-40B4-BE49-F238E27FC236}">
                <a16:creationId xmlns:a16="http://schemas.microsoft.com/office/drawing/2014/main" id="{4C36F569-25E6-639A-157B-76D6B59D09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2138" y="2175504"/>
            <a:ext cx="1326319" cy="1326319"/>
          </a:xfrm>
          <a:prstGeom prst="rect">
            <a:avLst/>
          </a:prstGeom>
        </p:spPr>
      </p:pic>
      <p:pic>
        <p:nvPicPr>
          <p:cNvPr id="20" name="Graphic 19">
            <a:extLst>
              <a:ext uri="{FF2B5EF4-FFF2-40B4-BE49-F238E27FC236}">
                <a16:creationId xmlns:a16="http://schemas.microsoft.com/office/drawing/2014/main" id="{16DB0EDC-61ED-F987-50D5-F69DF4EA6D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73425" y="2201854"/>
            <a:ext cx="1326319" cy="1326319"/>
          </a:xfrm>
          <a:prstGeom prst="rect">
            <a:avLst/>
          </a:prstGeom>
        </p:spPr>
      </p:pic>
      <p:sp>
        <p:nvSpPr>
          <p:cNvPr id="21" name="Freeform 20">
            <a:extLst>
              <a:ext uri="{FF2B5EF4-FFF2-40B4-BE49-F238E27FC236}">
                <a16:creationId xmlns:a16="http://schemas.microsoft.com/office/drawing/2014/main" id="{B8BE3455-56BD-6B12-823B-0B8BBC88F4E9}"/>
              </a:ext>
            </a:extLst>
          </p:cNvPr>
          <p:cNvSpPr/>
          <p:nvPr/>
        </p:nvSpPr>
        <p:spPr>
          <a:xfrm>
            <a:off x="2546472" y="3097209"/>
            <a:ext cx="5144830" cy="45719"/>
          </a:xfrm>
          <a:custGeom>
            <a:avLst/>
            <a:gdLst>
              <a:gd name="connsiteX0" fmla="*/ 0 w 4233334"/>
              <a:gd name="connsiteY0" fmla="*/ 778190 h 1118773"/>
              <a:gd name="connsiteX1" fmla="*/ 609600 w 4233334"/>
              <a:gd name="connsiteY1" fmla="*/ 1116856 h 1118773"/>
              <a:gd name="connsiteX2" fmla="*/ 1168400 w 4233334"/>
              <a:gd name="connsiteY2" fmla="*/ 642723 h 1118773"/>
              <a:gd name="connsiteX3" fmla="*/ 2116667 w 4233334"/>
              <a:gd name="connsiteY3" fmla="*/ 761256 h 1118773"/>
              <a:gd name="connsiteX4" fmla="*/ 3318934 w 4233334"/>
              <a:gd name="connsiteY4" fmla="*/ 16190 h 1118773"/>
              <a:gd name="connsiteX5" fmla="*/ 4233334 w 4233334"/>
              <a:gd name="connsiteY5" fmla="*/ 320990 h 111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3334" h="1118773">
                <a:moveTo>
                  <a:pt x="0" y="778190"/>
                </a:moveTo>
                <a:cubicBezTo>
                  <a:pt x="207433" y="958812"/>
                  <a:pt x="414867" y="1139434"/>
                  <a:pt x="609600" y="1116856"/>
                </a:cubicBezTo>
                <a:cubicBezTo>
                  <a:pt x="804333" y="1094278"/>
                  <a:pt x="917222" y="701990"/>
                  <a:pt x="1168400" y="642723"/>
                </a:cubicBezTo>
                <a:cubicBezTo>
                  <a:pt x="1419578" y="583456"/>
                  <a:pt x="1758245" y="865678"/>
                  <a:pt x="2116667" y="761256"/>
                </a:cubicBezTo>
                <a:cubicBezTo>
                  <a:pt x="2475089" y="656834"/>
                  <a:pt x="2966156" y="89568"/>
                  <a:pt x="3318934" y="16190"/>
                </a:cubicBezTo>
                <a:cubicBezTo>
                  <a:pt x="3671712" y="-57188"/>
                  <a:pt x="3952523" y="131901"/>
                  <a:pt x="4233334" y="320990"/>
                </a:cubicBezTo>
              </a:path>
            </a:pathLst>
          </a:custGeom>
          <a:noFill/>
          <a:ln w="31750">
            <a:solidFill>
              <a:schemeClr val="tx1"/>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mazon Ember"/>
              <a:ea typeface="+mn-ea"/>
              <a:cs typeface="+mn-cs"/>
            </a:endParaRPr>
          </a:p>
        </p:txBody>
      </p:sp>
      <p:pic>
        <p:nvPicPr>
          <p:cNvPr id="9218" name="Picture 2" descr="Service Workbench on AWS">
            <a:extLst>
              <a:ext uri="{FF2B5EF4-FFF2-40B4-BE49-F238E27FC236}">
                <a16:creationId xmlns:a16="http://schemas.microsoft.com/office/drawing/2014/main" id="{C5D92E39-A454-AD5C-AFEA-B45592890566}"/>
              </a:ext>
            </a:extLst>
          </p:cNvPr>
          <p:cNvPicPr>
            <a:picLocks noChangeAspect="1" noChangeArrowheads="1"/>
          </p:cNvPicPr>
          <p:nvPr/>
        </p:nvPicPr>
        <p:blipFill>
          <a:blip r:embed="rId9">
            <a:biLevel thresh="75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388340" y="1513187"/>
            <a:ext cx="3574460" cy="3574460"/>
          </a:xfrm>
          <a:prstGeom prst="rect">
            <a:avLst/>
          </a:prstGeom>
          <a:solidFill>
            <a:srgbClr val="F1F4F3"/>
          </a:solidFill>
        </p:spPr>
      </p:pic>
    </p:spTree>
    <p:extLst>
      <p:ext uri="{BB962C8B-B14F-4D97-AF65-F5344CB8AC3E}">
        <p14:creationId xmlns:p14="http://schemas.microsoft.com/office/powerpoint/2010/main" val="100304232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079" y="323849"/>
            <a:ext cx="11262360" cy="535531"/>
          </a:xfrm>
        </p:spPr>
        <p:txBody>
          <a:bodyPr/>
          <a:lstStyle/>
          <a:p>
            <a:r>
              <a:rPr lang="en-US" dirty="0"/>
              <a:t>Amazon Service Workbench (SWB)</a:t>
            </a:r>
          </a:p>
        </p:txBody>
      </p:sp>
      <p:grpSp>
        <p:nvGrpSpPr>
          <p:cNvPr id="12" name="Group 11">
            <a:extLst>
              <a:ext uri="{FF2B5EF4-FFF2-40B4-BE49-F238E27FC236}">
                <a16:creationId xmlns:a16="http://schemas.microsoft.com/office/drawing/2014/main" id="{A88C0BBF-FAC5-F447-AF18-E4A44B4E3571}"/>
              </a:ext>
            </a:extLst>
          </p:cNvPr>
          <p:cNvGrpSpPr/>
          <p:nvPr/>
        </p:nvGrpSpPr>
        <p:grpSpPr>
          <a:xfrm>
            <a:off x="628440" y="1960563"/>
            <a:ext cx="2419525" cy="1546222"/>
            <a:chOff x="811542" y="1960560"/>
            <a:chExt cx="2419526" cy="1546221"/>
          </a:xfrm>
        </p:grpSpPr>
        <p:sp>
          <p:nvSpPr>
            <p:cNvPr id="62" name="TextBox 61">
              <a:extLst>
                <a:ext uri="{FF2B5EF4-FFF2-40B4-BE49-F238E27FC236}">
                  <a16:creationId xmlns:a16="http://schemas.microsoft.com/office/drawing/2014/main" id="{7E354831-AFA4-44DF-8303-B2971B47E4F5}"/>
                </a:ext>
              </a:extLst>
            </p:cNvPr>
            <p:cNvSpPr txBox="1"/>
            <p:nvPr/>
          </p:nvSpPr>
          <p:spPr>
            <a:xfrm>
              <a:off x="811542" y="2639878"/>
              <a:ext cx="2419526" cy="866903"/>
            </a:xfrm>
            <a:prstGeom prst="rect">
              <a:avLst/>
            </a:prstGeom>
            <a:noFill/>
          </p:spPr>
          <p:txBody>
            <a:bodyPr wrap="square" rtlCol="0">
              <a:spAutoFit/>
            </a:bodyPr>
            <a:lstStyle/>
            <a:p>
              <a:pPr algn="ctr">
                <a:spcAft>
                  <a:spcPts val="1000"/>
                </a:spcAft>
              </a:pPr>
              <a:r>
                <a:rPr lang="en-US" sz="1400" b="1"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Price Performance Tuning</a:t>
              </a:r>
            </a:p>
            <a:p>
              <a:pPr algn="ctr"/>
              <a:r>
                <a:rPr lang="en-US" sz="1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Increase throughput up to 10x while staying in budget</a:t>
              </a:r>
            </a:p>
          </p:txBody>
        </p:sp>
        <p:grpSp>
          <p:nvGrpSpPr>
            <p:cNvPr id="72" name="Group 4">
              <a:extLst>
                <a:ext uri="{FF2B5EF4-FFF2-40B4-BE49-F238E27FC236}">
                  <a16:creationId xmlns:a16="http://schemas.microsoft.com/office/drawing/2014/main" id="{D0FDBC9F-9D83-49A8-AC6A-025FA2D9B753}"/>
                </a:ext>
              </a:extLst>
            </p:cNvPr>
            <p:cNvGrpSpPr>
              <a:grpSpLocks noChangeAspect="1"/>
            </p:cNvGrpSpPr>
            <p:nvPr/>
          </p:nvGrpSpPr>
          <p:grpSpPr bwMode="auto">
            <a:xfrm>
              <a:off x="1575697" y="1960560"/>
              <a:ext cx="891217" cy="537833"/>
              <a:chOff x="2621" y="1462"/>
              <a:chExt cx="517" cy="312"/>
            </a:xfrm>
            <a:solidFill>
              <a:srgbClr val="F2F4F4"/>
            </a:solidFill>
          </p:grpSpPr>
          <p:sp>
            <p:nvSpPr>
              <p:cNvPr id="73" name="Freeform 5">
                <a:extLst>
                  <a:ext uri="{FF2B5EF4-FFF2-40B4-BE49-F238E27FC236}">
                    <a16:creationId xmlns:a16="http://schemas.microsoft.com/office/drawing/2014/main" id="{8DAE9C34-4A00-4403-B465-8CA6BA9E5A7D}"/>
                  </a:ext>
                </a:extLst>
              </p:cNvPr>
              <p:cNvSpPr>
                <a:spLocks/>
              </p:cNvSpPr>
              <p:nvPr/>
            </p:nvSpPr>
            <p:spPr bwMode="auto">
              <a:xfrm>
                <a:off x="2621" y="1462"/>
                <a:ext cx="517" cy="265"/>
              </a:xfrm>
              <a:custGeom>
                <a:avLst/>
                <a:gdLst>
                  <a:gd name="T0" fmla="*/ 139 w 246"/>
                  <a:gd name="T1" fmla="*/ 124 h 125"/>
                  <a:gd name="T2" fmla="*/ 246 w 246"/>
                  <a:gd name="T3" fmla="*/ 125 h 125"/>
                  <a:gd name="T4" fmla="*/ 123 w 246"/>
                  <a:gd name="T5" fmla="*/ 1 h 125"/>
                  <a:gd name="T6" fmla="*/ 0 w 246"/>
                  <a:gd name="T7" fmla="*/ 123 h 125"/>
                  <a:gd name="T8" fmla="*/ 95 w 246"/>
                  <a:gd name="T9" fmla="*/ 124 h 125"/>
                </a:gdLst>
                <a:ahLst/>
                <a:cxnLst>
                  <a:cxn ang="0">
                    <a:pos x="T0" y="T1"/>
                  </a:cxn>
                  <a:cxn ang="0">
                    <a:pos x="T2" y="T3"/>
                  </a:cxn>
                  <a:cxn ang="0">
                    <a:pos x="T4" y="T5"/>
                  </a:cxn>
                  <a:cxn ang="0">
                    <a:pos x="T6" y="T7"/>
                  </a:cxn>
                  <a:cxn ang="0">
                    <a:pos x="T8" y="T9"/>
                  </a:cxn>
                </a:cxnLst>
                <a:rect l="0" t="0" r="r" b="b"/>
                <a:pathLst>
                  <a:path w="246" h="125">
                    <a:moveTo>
                      <a:pt x="139" y="124"/>
                    </a:moveTo>
                    <a:cubicBezTo>
                      <a:pt x="246" y="125"/>
                      <a:pt x="246" y="125"/>
                      <a:pt x="246" y="125"/>
                    </a:cubicBezTo>
                    <a:cubicBezTo>
                      <a:pt x="246" y="57"/>
                      <a:pt x="191" y="1"/>
                      <a:pt x="123" y="1"/>
                    </a:cubicBezTo>
                    <a:cubicBezTo>
                      <a:pt x="56" y="0"/>
                      <a:pt x="0" y="55"/>
                      <a:pt x="0" y="123"/>
                    </a:cubicBezTo>
                    <a:cubicBezTo>
                      <a:pt x="95" y="124"/>
                      <a:pt x="95" y="124"/>
                      <a:pt x="95" y="124"/>
                    </a:cubicBezTo>
                  </a:path>
                </a:pathLst>
              </a:custGeom>
              <a:grpFill/>
              <a:ln w="19050" cap="rnd">
                <a:solidFill>
                  <a:schemeClr val="tx1"/>
                </a:solidFill>
                <a:round/>
                <a:headEnd/>
                <a:tailEnd/>
              </a:ln>
            </p:spPr>
            <p:txBody>
              <a:bodyPr vert="horz" wrap="square" lIns="76200" tIns="38100" rIns="76200" bIns="38100" numCol="1" anchor="t" anchorCtr="0" compatLnSpc="1">
                <a:prstTxWarp prst="textNoShape">
                  <a:avLst/>
                </a:prstTxWarp>
              </a:bodyPr>
              <a:lstStyle/>
              <a:p>
                <a:endParaRPr lang="en-US" sz="1500">
                  <a:solidFill>
                    <a:srgbClr val="FFFFFF"/>
                  </a:solidFill>
                  <a:latin typeface="Amazon Ember"/>
                </a:endParaRPr>
              </a:p>
            </p:txBody>
          </p:sp>
          <p:sp>
            <p:nvSpPr>
              <p:cNvPr id="74" name="Freeform 6">
                <a:extLst>
                  <a:ext uri="{FF2B5EF4-FFF2-40B4-BE49-F238E27FC236}">
                    <a16:creationId xmlns:a16="http://schemas.microsoft.com/office/drawing/2014/main" id="{87790B88-B7CF-4D73-8197-31ABE4AEED88}"/>
                  </a:ext>
                </a:extLst>
              </p:cNvPr>
              <p:cNvSpPr>
                <a:spLocks/>
              </p:cNvSpPr>
              <p:nvPr/>
            </p:nvSpPr>
            <p:spPr bwMode="auto">
              <a:xfrm>
                <a:off x="2621" y="1462"/>
                <a:ext cx="517" cy="265"/>
              </a:xfrm>
              <a:custGeom>
                <a:avLst/>
                <a:gdLst>
                  <a:gd name="T0" fmla="*/ 139 w 246"/>
                  <a:gd name="T1" fmla="*/ 124 h 125"/>
                  <a:gd name="T2" fmla="*/ 246 w 246"/>
                  <a:gd name="T3" fmla="*/ 125 h 125"/>
                  <a:gd name="T4" fmla="*/ 123 w 246"/>
                  <a:gd name="T5" fmla="*/ 1 h 125"/>
                  <a:gd name="T6" fmla="*/ 0 w 246"/>
                  <a:gd name="T7" fmla="*/ 123 h 125"/>
                  <a:gd name="T8" fmla="*/ 95 w 246"/>
                  <a:gd name="T9" fmla="*/ 124 h 125"/>
                </a:gdLst>
                <a:ahLst/>
                <a:cxnLst>
                  <a:cxn ang="0">
                    <a:pos x="T0" y="T1"/>
                  </a:cxn>
                  <a:cxn ang="0">
                    <a:pos x="T2" y="T3"/>
                  </a:cxn>
                  <a:cxn ang="0">
                    <a:pos x="T4" y="T5"/>
                  </a:cxn>
                  <a:cxn ang="0">
                    <a:pos x="T6" y="T7"/>
                  </a:cxn>
                  <a:cxn ang="0">
                    <a:pos x="T8" y="T9"/>
                  </a:cxn>
                </a:cxnLst>
                <a:rect l="0" t="0" r="r" b="b"/>
                <a:pathLst>
                  <a:path w="246" h="125">
                    <a:moveTo>
                      <a:pt x="139" y="124"/>
                    </a:moveTo>
                    <a:cubicBezTo>
                      <a:pt x="246" y="125"/>
                      <a:pt x="246" y="125"/>
                      <a:pt x="246" y="125"/>
                    </a:cubicBezTo>
                    <a:cubicBezTo>
                      <a:pt x="246" y="57"/>
                      <a:pt x="191" y="1"/>
                      <a:pt x="123" y="1"/>
                    </a:cubicBezTo>
                    <a:cubicBezTo>
                      <a:pt x="56" y="0"/>
                      <a:pt x="0" y="55"/>
                      <a:pt x="0" y="123"/>
                    </a:cubicBezTo>
                    <a:cubicBezTo>
                      <a:pt x="95" y="124"/>
                      <a:pt x="95" y="124"/>
                      <a:pt x="95" y="124"/>
                    </a:cubicBezTo>
                  </a:path>
                </a:pathLst>
              </a:custGeom>
              <a:solidFill>
                <a:srgbClr val="232F3D"/>
              </a:solidFill>
              <a:ln w="19050" cap="rnd">
                <a:solidFill>
                  <a:schemeClr val="accent1"/>
                </a:solidFill>
                <a:prstDash val="solid"/>
                <a:round/>
                <a:headEnd/>
                <a:tailEnd/>
              </a:ln>
            </p:spPr>
            <p:txBody>
              <a:bodyPr vert="horz" wrap="square" lIns="76200" tIns="38100" rIns="76200" bIns="38100" numCol="1" anchor="t" anchorCtr="0" compatLnSpc="1">
                <a:prstTxWarp prst="textNoShape">
                  <a:avLst/>
                </a:prstTxWarp>
              </a:bodyPr>
              <a:lstStyle/>
              <a:p>
                <a:endParaRPr lang="en-US" sz="1500">
                  <a:solidFill>
                    <a:srgbClr val="FFFFFF"/>
                  </a:solidFill>
                  <a:latin typeface="Amazon Ember"/>
                </a:endParaRPr>
              </a:p>
            </p:txBody>
          </p:sp>
          <p:sp>
            <p:nvSpPr>
              <p:cNvPr id="75" name="Freeform 7">
                <a:extLst>
                  <a:ext uri="{FF2B5EF4-FFF2-40B4-BE49-F238E27FC236}">
                    <a16:creationId xmlns:a16="http://schemas.microsoft.com/office/drawing/2014/main" id="{2DC9E1F1-5473-44B5-B5FE-DF59D847062D}"/>
                  </a:ext>
                </a:extLst>
              </p:cNvPr>
              <p:cNvSpPr>
                <a:spLocks/>
              </p:cNvSpPr>
              <p:nvPr/>
            </p:nvSpPr>
            <p:spPr bwMode="auto">
              <a:xfrm>
                <a:off x="2820" y="1682"/>
                <a:ext cx="91" cy="92"/>
              </a:xfrm>
              <a:custGeom>
                <a:avLst/>
                <a:gdLst>
                  <a:gd name="T0" fmla="*/ 43 w 43"/>
                  <a:gd name="T1" fmla="*/ 21 h 43"/>
                  <a:gd name="T2" fmla="*/ 21 w 43"/>
                  <a:gd name="T3" fmla="*/ 42 h 43"/>
                  <a:gd name="T4" fmla="*/ 0 w 43"/>
                  <a:gd name="T5" fmla="*/ 21 h 43"/>
                  <a:gd name="T6" fmla="*/ 21 w 43"/>
                  <a:gd name="T7" fmla="*/ 0 h 43"/>
                  <a:gd name="T8" fmla="*/ 43 w 43"/>
                  <a:gd name="T9" fmla="*/ 21 h 43"/>
                </a:gdLst>
                <a:ahLst/>
                <a:cxnLst>
                  <a:cxn ang="0">
                    <a:pos x="T0" y="T1"/>
                  </a:cxn>
                  <a:cxn ang="0">
                    <a:pos x="T2" y="T3"/>
                  </a:cxn>
                  <a:cxn ang="0">
                    <a:pos x="T4" y="T5"/>
                  </a:cxn>
                  <a:cxn ang="0">
                    <a:pos x="T6" y="T7"/>
                  </a:cxn>
                  <a:cxn ang="0">
                    <a:pos x="T8" y="T9"/>
                  </a:cxn>
                </a:cxnLst>
                <a:rect l="0" t="0" r="r" b="b"/>
                <a:pathLst>
                  <a:path w="43" h="43">
                    <a:moveTo>
                      <a:pt x="43" y="21"/>
                    </a:moveTo>
                    <a:cubicBezTo>
                      <a:pt x="43" y="33"/>
                      <a:pt x="33" y="43"/>
                      <a:pt x="21" y="42"/>
                    </a:cubicBezTo>
                    <a:cubicBezTo>
                      <a:pt x="9" y="42"/>
                      <a:pt x="0" y="33"/>
                      <a:pt x="0" y="21"/>
                    </a:cubicBezTo>
                    <a:cubicBezTo>
                      <a:pt x="0" y="9"/>
                      <a:pt x="10" y="0"/>
                      <a:pt x="21" y="0"/>
                    </a:cubicBezTo>
                    <a:cubicBezTo>
                      <a:pt x="33" y="0"/>
                      <a:pt x="43" y="9"/>
                      <a:pt x="43" y="21"/>
                    </a:cubicBezTo>
                    <a:close/>
                  </a:path>
                </a:pathLst>
              </a:custGeom>
              <a:solidFill>
                <a:srgbClr val="232F3D"/>
              </a:solidFill>
              <a:ln w="19050" cap="rnd">
                <a:solidFill>
                  <a:schemeClr val="accent1"/>
                </a:solidFill>
                <a:prstDash val="solid"/>
                <a:round/>
                <a:headEnd/>
                <a:tailEnd/>
              </a:ln>
            </p:spPr>
            <p:txBody>
              <a:bodyPr vert="horz" wrap="square" lIns="76200" tIns="38100" rIns="76200" bIns="38100" numCol="1" anchor="t" anchorCtr="0" compatLnSpc="1">
                <a:prstTxWarp prst="textNoShape">
                  <a:avLst/>
                </a:prstTxWarp>
              </a:bodyPr>
              <a:lstStyle/>
              <a:p>
                <a:endParaRPr lang="en-US" sz="1500" dirty="0">
                  <a:solidFill>
                    <a:srgbClr val="FFFFFF"/>
                  </a:solidFill>
                  <a:latin typeface="Amazon Ember"/>
                </a:endParaRPr>
              </a:p>
            </p:txBody>
          </p:sp>
          <p:sp>
            <p:nvSpPr>
              <p:cNvPr id="76" name="Freeform 8">
                <a:extLst>
                  <a:ext uri="{FF2B5EF4-FFF2-40B4-BE49-F238E27FC236}">
                    <a16:creationId xmlns:a16="http://schemas.microsoft.com/office/drawing/2014/main" id="{68148709-396A-4444-9DFF-1B82D0F543A1}"/>
                  </a:ext>
                </a:extLst>
              </p:cNvPr>
              <p:cNvSpPr>
                <a:spLocks/>
              </p:cNvSpPr>
              <p:nvPr/>
            </p:nvSpPr>
            <p:spPr bwMode="auto">
              <a:xfrm>
                <a:off x="2688" y="1494"/>
                <a:ext cx="271" cy="180"/>
              </a:xfrm>
              <a:custGeom>
                <a:avLst/>
                <a:gdLst>
                  <a:gd name="T0" fmla="*/ 129 w 129"/>
                  <a:gd name="T1" fmla="*/ 29 h 85"/>
                  <a:gd name="T2" fmla="*/ 0 w 129"/>
                  <a:gd name="T3" fmla="*/ 85 h 85"/>
                </a:gdLst>
                <a:ahLst/>
                <a:cxnLst>
                  <a:cxn ang="0">
                    <a:pos x="T0" y="T1"/>
                  </a:cxn>
                  <a:cxn ang="0">
                    <a:pos x="T2" y="T3"/>
                  </a:cxn>
                </a:cxnLst>
                <a:rect l="0" t="0" r="r" b="b"/>
                <a:pathLst>
                  <a:path w="129" h="85">
                    <a:moveTo>
                      <a:pt x="129" y="29"/>
                    </a:moveTo>
                    <a:cubicBezTo>
                      <a:pt x="65" y="0"/>
                      <a:pt x="7" y="51"/>
                      <a:pt x="0" y="85"/>
                    </a:cubicBezTo>
                  </a:path>
                </a:pathLst>
              </a:custGeom>
              <a:solidFill>
                <a:srgbClr val="232F3D"/>
              </a:solidFill>
              <a:ln w="19050" cap="rnd">
                <a:solidFill>
                  <a:schemeClr val="accent1"/>
                </a:solidFill>
                <a:prstDash val="solid"/>
                <a:round/>
                <a:headEnd/>
                <a:tailEnd/>
              </a:ln>
            </p:spPr>
            <p:txBody>
              <a:bodyPr vert="horz" wrap="square" lIns="76200" tIns="38100" rIns="76200" bIns="38100" numCol="1" anchor="t" anchorCtr="0" compatLnSpc="1">
                <a:prstTxWarp prst="textNoShape">
                  <a:avLst/>
                </a:prstTxWarp>
              </a:bodyPr>
              <a:lstStyle/>
              <a:p>
                <a:endParaRPr lang="en-US" sz="1500">
                  <a:solidFill>
                    <a:srgbClr val="FFFFFF"/>
                  </a:solidFill>
                  <a:latin typeface="Amazon Ember"/>
                </a:endParaRPr>
              </a:p>
            </p:txBody>
          </p:sp>
          <p:sp>
            <p:nvSpPr>
              <p:cNvPr id="77" name="Freeform 9">
                <a:extLst>
                  <a:ext uri="{FF2B5EF4-FFF2-40B4-BE49-F238E27FC236}">
                    <a16:creationId xmlns:a16="http://schemas.microsoft.com/office/drawing/2014/main" id="{32FBA85D-0149-4142-A8C9-26BE8DD3092F}"/>
                  </a:ext>
                </a:extLst>
              </p:cNvPr>
              <p:cNvSpPr>
                <a:spLocks/>
              </p:cNvSpPr>
              <p:nvPr/>
            </p:nvSpPr>
            <p:spPr bwMode="auto">
              <a:xfrm>
                <a:off x="2894" y="1519"/>
                <a:ext cx="92" cy="174"/>
              </a:xfrm>
              <a:custGeom>
                <a:avLst/>
                <a:gdLst>
                  <a:gd name="T0" fmla="*/ 92 w 92"/>
                  <a:gd name="T1" fmla="*/ 0 h 174"/>
                  <a:gd name="T2" fmla="*/ 0 w 92"/>
                  <a:gd name="T3" fmla="*/ 174 h 174"/>
                  <a:gd name="T4" fmla="*/ 92 w 92"/>
                  <a:gd name="T5" fmla="*/ 0 h 174"/>
                </a:gdLst>
                <a:ahLst/>
                <a:cxnLst>
                  <a:cxn ang="0">
                    <a:pos x="T0" y="T1"/>
                  </a:cxn>
                  <a:cxn ang="0">
                    <a:pos x="T2" y="T3"/>
                  </a:cxn>
                  <a:cxn ang="0">
                    <a:pos x="T4" y="T5"/>
                  </a:cxn>
                </a:cxnLst>
                <a:rect l="0" t="0" r="r" b="b"/>
                <a:pathLst>
                  <a:path w="92" h="174">
                    <a:moveTo>
                      <a:pt x="92" y="0"/>
                    </a:moveTo>
                    <a:lnTo>
                      <a:pt x="0" y="174"/>
                    </a:lnTo>
                    <a:lnTo>
                      <a:pt x="92" y="0"/>
                    </a:lnTo>
                    <a:close/>
                  </a:path>
                </a:pathLst>
              </a:custGeom>
              <a:grpFill/>
              <a:ln w="19050" cap="rnd">
                <a:solidFill>
                  <a:schemeClr val="tx1"/>
                </a:solidFill>
                <a:round/>
                <a:headEnd/>
                <a:tailEnd/>
              </a:ln>
            </p:spPr>
            <p:txBody>
              <a:bodyPr vert="horz" wrap="square" lIns="76200" tIns="38100" rIns="76200" bIns="38100" numCol="1" anchor="t" anchorCtr="0" compatLnSpc="1">
                <a:prstTxWarp prst="textNoShape">
                  <a:avLst/>
                </a:prstTxWarp>
              </a:bodyPr>
              <a:lstStyle/>
              <a:p>
                <a:endParaRPr lang="en-US" sz="1500">
                  <a:solidFill>
                    <a:srgbClr val="FFFFFF"/>
                  </a:solidFill>
                  <a:latin typeface="Amazon Ember"/>
                </a:endParaRPr>
              </a:p>
            </p:txBody>
          </p:sp>
          <p:sp>
            <p:nvSpPr>
              <p:cNvPr id="78" name="Line 10">
                <a:extLst>
                  <a:ext uri="{FF2B5EF4-FFF2-40B4-BE49-F238E27FC236}">
                    <a16:creationId xmlns:a16="http://schemas.microsoft.com/office/drawing/2014/main" id="{A568340F-71D5-489B-A105-C958128DC73A}"/>
                  </a:ext>
                </a:extLst>
              </p:cNvPr>
              <p:cNvSpPr>
                <a:spLocks noChangeShapeType="1"/>
              </p:cNvSpPr>
              <p:nvPr/>
            </p:nvSpPr>
            <p:spPr bwMode="auto">
              <a:xfrm flipH="1">
                <a:off x="2894" y="1519"/>
                <a:ext cx="92" cy="174"/>
              </a:xfrm>
              <a:prstGeom prst="line">
                <a:avLst/>
              </a:prstGeom>
              <a:grpFill/>
              <a:ln w="19050" cap="rnd">
                <a:solidFill>
                  <a:schemeClr val="accent1"/>
                </a:solidFill>
                <a:prstDash val="solid"/>
                <a:round/>
                <a:headEnd/>
                <a:tailEnd/>
              </a:ln>
            </p:spPr>
            <p:txBody>
              <a:bodyPr vert="horz" wrap="square" lIns="76200" tIns="38100" rIns="76200" bIns="38100" numCol="1" anchor="t" anchorCtr="0" compatLnSpc="1">
                <a:prstTxWarp prst="textNoShape">
                  <a:avLst/>
                </a:prstTxWarp>
              </a:bodyPr>
              <a:lstStyle/>
              <a:p>
                <a:endParaRPr lang="en-US" sz="1500">
                  <a:solidFill>
                    <a:srgbClr val="FFFFFF"/>
                  </a:solidFill>
                  <a:latin typeface="Amazon Ember"/>
                </a:endParaRPr>
              </a:p>
            </p:txBody>
          </p:sp>
          <p:sp>
            <p:nvSpPr>
              <p:cNvPr id="79" name="Freeform 11">
                <a:extLst>
                  <a:ext uri="{FF2B5EF4-FFF2-40B4-BE49-F238E27FC236}">
                    <a16:creationId xmlns:a16="http://schemas.microsoft.com/office/drawing/2014/main" id="{BA7E28A3-D3CB-4F6D-B527-B150C60255C7}"/>
                  </a:ext>
                </a:extLst>
              </p:cNvPr>
              <p:cNvSpPr>
                <a:spLocks/>
              </p:cNvSpPr>
              <p:nvPr/>
            </p:nvSpPr>
            <p:spPr bwMode="auto">
              <a:xfrm>
                <a:off x="2715" y="1577"/>
                <a:ext cx="210" cy="165"/>
              </a:xfrm>
              <a:custGeom>
                <a:avLst/>
                <a:gdLst>
                  <a:gd name="T0" fmla="*/ 100 w 100"/>
                  <a:gd name="T1" fmla="*/ 22 h 78"/>
                  <a:gd name="T2" fmla="*/ 0 w 100"/>
                  <a:gd name="T3" fmla="*/ 78 h 78"/>
                </a:gdLst>
                <a:ahLst/>
                <a:cxnLst>
                  <a:cxn ang="0">
                    <a:pos x="T0" y="T1"/>
                  </a:cxn>
                  <a:cxn ang="0">
                    <a:pos x="T2" y="T3"/>
                  </a:cxn>
                </a:cxnLst>
                <a:rect l="0" t="0" r="r" b="b"/>
                <a:pathLst>
                  <a:path w="100" h="78">
                    <a:moveTo>
                      <a:pt x="100" y="22"/>
                    </a:moveTo>
                    <a:cubicBezTo>
                      <a:pt x="50" y="0"/>
                      <a:pt x="8" y="44"/>
                      <a:pt x="0" y="78"/>
                    </a:cubicBezTo>
                  </a:path>
                </a:pathLst>
              </a:custGeom>
              <a:solidFill>
                <a:srgbClr val="232F3D"/>
              </a:solidFill>
              <a:ln w="19050" cap="rnd">
                <a:solidFill>
                  <a:schemeClr val="accent1"/>
                </a:solidFill>
                <a:prstDash val="solid"/>
                <a:round/>
                <a:headEnd/>
                <a:tailEnd/>
              </a:ln>
            </p:spPr>
            <p:txBody>
              <a:bodyPr vert="horz" wrap="square" lIns="76200" tIns="38100" rIns="76200" bIns="38100" numCol="1" anchor="t" anchorCtr="0" compatLnSpc="1">
                <a:prstTxWarp prst="textNoShape">
                  <a:avLst/>
                </a:prstTxWarp>
              </a:bodyPr>
              <a:lstStyle/>
              <a:p>
                <a:endParaRPr lang="en-US" sz="1500">
                  <a:solidFill>
                    <a:srgbClr val="FFFFFF"/>
                  </a:solidFill>
                  <a:latin typeface="Amazon Ember"/>
                </a:endParaRPr>
              </a:p>
            </p:txBody>
          </p:sp>
        </p:grpSp>
      </p:grpSp>
      <p:grpSp>
        <p:nvGrpSpPr>
          <p:cNvPr id="11" name="Group 10">
            <a:extLst>
              <a:ext uri="{FF2B5EF4-FFF2-40B4-BE49-F238E27FC236}">
                <a16:creationId xmlns:a16="http://schemas.microsoft.com/office/drawing/2014/main" id="{A789BDA1-3A3C-CA41-AD0B-C83FC51DD040}"/>
              </a:ext>
            </a:extLst>
          </p:cNvPr>
          <p:cNvGrpSpPr/>
          <p:nvPr/>
        </p:nvGrpSpPr>
        <p:grpSpPr>
          <a:xfrm>
            <a:off x="260109" y="3780366"/>
            <a:ext cx="3156191" cy="2104372"/>
            <a:chOff x="717307" y="3780364"/>
            <a:chExt cx="3156191" cy="2104373"/>
          </a:xfrm>
        </p:grpSpPr>
        <p:sp>
          <p:nvSpPr>
            <p:cNvPr id="65" name="TextBox 64">
              <a:extLst>
                <a:ext uri="{FF2B5EF4-FFF2-40B4-BE49-F238E27FC236}">
                  <a16:creationId xmlns:a16="http://schemas.microsoft.com/office/drawing/2014/main" id="{C1F557F2-12E2-4096-B166-2B9C26085305}"/>
                </a:ext>
              </a:extLst>
            </p:cNvPr>
            <p:cNvSpPr txBox="1"/>
            <p:nvPr/>
          </p:nvSpPr>
          <p:spPr>
            <a:xfrm>
              <a:off x="717307" y="4586946"/>
              <a:ext cx="3156191" cy="1297791"/>
            </a:xfrm>
            <a:prstGeom prst="rect">
              <a:avLst/>
            </a:prstGeom>
            <a:noFill/>
          </p:spPr>
          <p:txBody>
            <a:bodyPr wrap="square" rtlCol="0">
              <a:spAutoFit/>
            </a:bodyPr>
            <a:lstStyle/>
            <a:p>
              <a:pPr algn="ctr">
                <a:spcAft>
                  <a:spcPts val="1000"/>
                </a:spcAft>
              </a:pPr>
              <a:r>
                <a:rPr lang="en-US" sz="1400" b="1"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Easy to use</a:t>
              </a:r>
            </a:p>
            <a:p>
              <a:pPr algn="ctr"/>
              <a:r>
                <a:rPr lang="en-US" sz="1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Launch through AWS services (ex. Amazon </a:t>
              </a:r>
              <a:r>
                <a:rPr lang="en-US" altLang="zh-CN" sz="1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EC2</a:t>
              </a:r>
              <a:r>
                <a:rPr lang="en-US" sz="1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 </a:t>
              </a:r>
              <a:r>
                <a:rPr lang="en-US" altLang="zh-CN" sz="1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Amazon</a:t>
              </a:r>
              <a:r>
                <a:rPr lang="en-US" sz="1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1400" dirty="0" err="1">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SageMaker</a:t>
              </a:r>
              <a:r>
                <a:rPr lang="en-US" altLang="zh-CN" sz="1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a:t>
              </a:r>
              <a:r>
                <a:rPr lang="zh-CN" altLang="en-US" sz="1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1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Amazon EMR, </a:t>
              </a:r>
              <a:r>
                <a:rPr lang="en-US" altLang="zh-CN" sz="1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RStudio</a:t>
              </a:r>
              <a:r>
                <a:rPr lang="en-US" sz="1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 or integrated third-parties</a:t>
              </a:r>
            </a:p>
          </p:txBody>
        </p:sp>
        <p:grpSp>
          <p:nvGrpSpPr>
            <p:cNvPr id="80" name="Group 79">
              <a:extLst>
                <a:ext uri="{FF2B5EF4-FFF2-40B4-BE49-F238E27FC236}">
                  <a16:creationId xmlns:a16="http://schemas.microsoft.com/office/drawing/2014/main" id="{9072D5C4-1765-4191-B83A-3BCE8C1E45EB}"/>
                </a:ext>
              </a:extLst>
            </p:cNvPr>
            <p:cNvGrpSpPr/>
            <p:nvPr/>
          </p:nvGrpSpPr>
          <p:grpSpPr>
            <a:xfrm>
              <a:off x="1823492" y="3780364"/>
              <a:ext cx="943821" cy="647426"/>
              <a:chOff x="6958963" y="2017486"/>
              <a:chExt cx="973314" cy="667657"/>
            </a:xfrm>
          </p:grpSpPr>
          <p:sp>
            <p:nvSpPr>
              <p:cNvPr id="81" name="Oval 80">
                <a:extLst>
                  <a:ext uri="{FF2B5EF4-FFF2-40B4-BE49-F238E27FC236}">
                    <a16:creationId xmlns:a16="http://schemas.microsoft.com/office/drawing/2014/main" id="{BEED29BE-A242-4B22-8239-0FD0113AB0E8}"/>
                  </a:ext>
                </a:extLst>
              </p:cNvPr>
              <p:cNvSpPr/>
              <p:nvPr/>
            </p:nvSpPr>
            <p:spPr>
              <a:xfrm>
                <a:off x="6958963" y="2017486"/>
                <a:ext cx="504100" cy="504100"/>
              </a:xfrm>
              <a:prstGeom prst="ellipse">
                <a:avLst/>
              </a:prstGeom>
              <a:solidFill>
                <a:srgbClr val="232F3D"/>
              </a:solidFill>
              <a:ln w="1905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rgbClr val="FFFFFF"/>
                  </a:solidFill>
                  <a:latin typeface="Amazon Ember"/>
                </a:endParaRPr>
              </a:p>
            </p:txBody>
          </p:sp>
          <p:sp>
            <p:nvSpPr>
              <p:cNvPr id="82" name="Oval 81">
                <a:extLst>
                  <a:ext uri="{FF2B5EF4-FFF2-40B4-BE49-F238E27FC236}">
                    <a16:creationId xmlns:a16="http://schemas.microsoft.com/office/drawing/2014/main" id="{A3EDC6FE-ACDD-4BD9-85AB-82F19A658F2F}"/>
                  </a:ext>
                </a:extLst>
              </p:cNvPr>
              <p:cNvSpPr/>
              <p:nvPr/>
            </p:nvSpPr>
            <p:spPr>
              <a:xfrm>
                <a:off x="7024913" y="2083436"/>
                <a:ext cx="372199" cy="372199"/>
              </a:xfrm>
              <a:prstGeom prst="ellipse">
                <a:avLst/>
              </a:prstGeom>
              <a:solidFill>
                <a:srgbClr val="232F3D"/>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rgbClr val="FFFFFF"/>
                  </a:solidFill>
                  <a:latin typeface="Amazon Ember"/>
                </a:endParaRPr>
              </a:p>
            </p:txBody>
          </p:sp>
          <p:sp>
            <p:nvSpPr>
              <p:cNvPr id="84" name="Freeform 11">
                <a:extLst>
                  <a:ext uri="{FF2B5EF4-FFF2-40B4-BE49-F238E27FC236}">
                    <a16:creationId xmlns:a16="http://schemas.microsoft.com/office/drawing/2014/main" id="{702DC081-E29F-4655-AD8B-60B24EF2D005}"/>
                  </a:ext>
                </a:extLst>
              </p:cNvPr>
              <p:cNvSpPr>
                <a:spLocks/>
              </p:cNvSpPr>
              <p:nvPr/>
            </p:nvSpPr>
            <p:spPr bwMode="auto">
              <a:xfrm>
                <a:off x="7173904" y="2215895"/>
                <a:ext cx="332263" cy="469248"/>
              </a:xfrm>
              <a:custGeom>
                <a:avLst/>
                <a:gdLst>
                  <a:gd name="T0" fmla="*/ 0 w 114"/>
                  <a:gd name="T1" fmla="*/ 136 h 161"/>
                  <a:gd name="T2" fmla="*/ 0 w 114"/>
                  <a:gd name="T3" fmla="*/ 0 h 161"/>
                  <a:gd name="T4" fmla="*/ 114 w 114"/>
                  <a:gd name="T5" fmla="*/ 88 h 161"/>
                  <a:gd name="T6" fmla="*/ 70 w 114"/>
                  <a:gd name="T7" fmla="*/ 102 h 161"/>
                  <a:gd name="T8" fmla="*/ 93 w 114"/>
                  <a:gd name="T9" fmla="*/ 148 h 161"/>
                  <a:gd name="T10" fmla="*/ 66 w 114"/>
                  <a:gd name="T11" fmla="*/ 161 h 161"/>
                  <a:gd name="T12" fmla="*/ 39 w 114"/>
                  <a:gd name="T13" fmla="*/ 111 h 161"/>
                  <a:gd name="T14" fmla="*/ 0 w 114"/>
                  <a:gd name="T15" fmla="*/ 136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61">
                    <a:moveTo>
                      <a:pt x="0" y="136"/>
                    </a:moveTo>
                    <a:lnTo>
                      <a:pt x="0" y="0"/>
                    </a:lnTo>
                    <a:lnTo>
                      <a:pt x="114" y="88"/>
                    </a:lnTo>
                    <a:lnTo>
                      <a:pt x="70" y="102"/>
                    </a:lnTo>
                    <a:lnTo>
                      <a:pt x="93" y="148"/>
                    </a:lnTo>
                    <a:lnTo>
                      <a:pt x="66" y="161"/>
                    </a:lnTo>
                    <a:lnTo>
                      <a:pt x="39" y="111"/>
                    </a:lnTo>
                    <a:lnTo>
                      <a:pt x="0" y="136"/>
                    </a:lnTo>
                    <a:close/>
                  </a:path>
                </a:pathLst>
              </a:custGeom>
              <a:solidFill>
                <a:srgbClr val="232F3D"/>
              </a:solidFill>
              <a:ln w="19050" cap="rnd">
                <a:solidFill>
                  <a:schemeClr val="accent1"/>
                </a:solidFill>
                <a:prstDash val="solid"/>
                <a:round/>
                <a:headEnd/>
                <a:tailEnd/>
              </a:ln>
            </p:spPr>
            <p:txBody>
              <a:bodyPr vert="horz" wrap="square" lIns="76200" tIns="38100" rIns="76200" bIns="38100" numCol="1" anchor="t" anchorCtr="0" compatLnSpc="1">
                <a:prstTxWarp prst="textNoShape">
                  <a:avLst/>
                </a:prstTxWarp>
              </a:bodyPr>
              <a:lstStyle/>
              <a:p>
                <a:endParaRPr lang="en-US" sz="1500">
                  <a:solidFill>
                    <a:srgbClr val="FFFFFF"/>
                  </a:solidFill>
                  <a:latin typeface="Amazon Ember"/>
                </a:endParaRPr>
              </a:p>
            </p:txBody>
          </p:sp>
          <p:sp>
            <p:nvSpPr>
              <p:cNvPr id="85" name="Freeform 10">
                <a:extLst>
                  <a:ext uri="{FF2B5EF4-FFF2-40B4-BE49-F238E27FC236}">
                    <a16:creationId xmlns:a16="http://schemas.microsoft.com/office/drawing/2014/main" id="{0BF50084-E92A-4361-A79E-A103A168724B}"/>
                  </a:ext>
                </a:extLst>
              </p:cNvPr>
              <p:cNvSpPr>
                <a:spLocks/>
              </p:cNvSpPr>
              <p:nvPr/>
            </p:nvSpPr>
            <p:spPr bwMode="auto">
              <a:xfrm>
                <a:off x="7570383" y="2211596"/>
                <a:ext cx="361894" cy="242470"/>
              </a:xfrm>
              <a:custGeom>
                <a:avLst/>
                <a:gdLst>
                  <a:gd name="T0" fmla="*/ 100 w 100"/>
                  <a:gd name="T1" fmla="*/ 0 h 67"/>
                  <a:gd name="T2" fmla="*/ 67 w 100"/>
                  <a:gd name="T3" fmla="*/ 34 h 67"/>
                  <a:gd name="T4" fmla="*/ 33 w 100"/>
                  <a:gd name="T5" fmla="*/ 67 h 67"/>
                  <a:gd name="T6" fmla="*/ 0 w 100"/>
                  <a:gd name="T7" fmla="*/ 34 h 67"/>
                </a:gdLst>
                <a:ahLst/>
                <a:cxnLst>
                  <a:cxn ang="0">
                    <a:pos x="T0" y="T1"/>
                  </a:cxn>
                  <a:cxn ang="0">
                    <a:pos x="T2" y="T3"/>
                  </a:cxn>
                  <a:cxn ang="0">
                    <a:pos x="T4" y="T5"/>
                  </a:cxn>
                  <a:cxn ang="0">
                    <a:pos x="T6" y="T7"/>
                  </a:cxn>
                </a:cxnLst>
                <a:rect l="0" t="0" r="r" b="b"/>
                <a:pathLst>
                  <a:path w="100" h="67">
                    <a:moveTo>
                      <a:pt x="100" y="0"/>
                    </a:moveTo>
                    <a:lnTo>
                      <a:pt x="67" y="34"/>
                    </a:lnTo>
                    <a:lnTo>
                      <a:pt x="33" y="67"/>
                    </a:lnTo>
                    <a:lnTo>
                      <a:pt x="0" y="34"/>
                    </a:lnTo>
                  </a:path>
                </a:pathLst>
              </a:custGeom>
              <a:noFill/>
              <a:ln w="19050" cap="rnd">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r>
                  <a:rPr lang="en-US" sz="1500" dirty="0">
                    <a:solidFill>
                      <a:srgbClr val="FFFFFF"/>
                    </a:solidFill>
                    <a:latin typeface="Amazon Ember"/>
                  </a:rPr>
                  <a:t>          </a:t>
                </a:r>
              </a:p>
            </p:txBody>
          </p:sp>
        </p:grpSp>
      </p:grpSp>
      <p:grpSp>
        <p:nvGrpSpPr>
          <p:cNvPr id="9" name="Group 8">
            <a:extLst>
              <a:ext uri="{FF2B5EF4-FFF2-40B4-BE49-F238E27FC236}">
                <a16:creationId xmlns:a16="http://schemas.microsoft.com/office/drawing/2014/main" id="{5DE7B9F9-094C-B246-8D54-8A372B6EDE55}"/>
              </a:ext>
            </a:extLst>
          </p:cNvPr>
          <p:cNvGrpSpPr/>
          <p:nvPr/>
        </p:nvGrpSpPr>
        <p:grpSpPr>
          <a:xfrm>
            <a:off x="9432914" y="2484766"/>
            <a:ext cx="2303777" cy="1513348"/>
            <a:chOff x="7661689" y="2589534"/>
            <a:chExt cx="2303777" cy="1513349"/>
          </a:xfrm>
        </p:grpSpPr>
        <p:sp>
          <p:nvSpPr>
            <p:cNvPr id="88" name="TextBox 87">
              <a:extLst>
                <a:ext uri="{FF2B5EF4-FFF2-40B4-BE49-F238E27FC236}">
                  <a16:creationId xmlns:a16="http://schemas.microsoft.com/office/drawing/2014/main" id="{3C501922-2DFD-445C-81D8-4EB04DF2FC96}"/>
                </a:ext>
              </a:extLst>
            </p:cNvPr>
            <p:cNvSpPr txBox="1"/>
            <p:nvPr/>
          </p:nvSpPr>
          <p:spPr>
            <a:xfrm>
              <a:off x="7661689" y="3518108"/>
              <a:ext cx="2303777" cy="584775"/>
            </a:xfrm>
            <a:prstGeom prst="rect">
              <a:avLst/>
            </a:prstGeom>
            <a:noFill/>
            <a:ln>
              <a:noFill/>
            </a:ln>
          </p:spPr>
          <p:txBody>
            <a:bodyPr wrap="square" rtlCol="0">
              <a:spAutoFit/>
            </a:bodyPr>
            <a:lstStyle/>
            <a:p>
              <a:pPr algn="ct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AI/ML </a:t>
              </a:r>
            </a:p>
            <a:p>
              <a:pPr algn="ct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Training</a:t>
              </a:r>
            </a:p>
          </p:txBody>
        </p:sp>
        <p:grpSp>
          <p:nvGrpSpPr>
            <p:cNvPr id="162" name="Group 161">
              <a:extLst>
                <a:ext uri="{FF2B5EF4-FFF2-40B4-BE49-F238E27FC236}">
                  <a16:creationId xmlns:a16="http://schemas.microsoft.com/office/drawing/2014/main" id="{3F90E30B-FBC7-4FBD-A175-A90274F63117}"/>
                </a:ext>
              </a:extLst>
            </p:cNvPr>
            <p:cNvGrpSpPr/>
            <p:nvPr/>
          </p:nvGrpSpPr>
          <p:grpSpPr>
            <a:xfrm>
              <a:off x="8330567" y="2589534"/>
              <a:ext cx="901069" cy="833038"/>
              <a:chOff x="7145834" y="1647555"/>
              <a:chExt cx="1300879" cy="1202661"/>
            </a:xfrm>
          </p:grpSpPr>
          <p:sp>
            <p:nvSpPr>
              <p:cNvPr id="163" name="Freeform: Shape 88">
                <a:extLst>
                  <a:ext uri="{FF2B5EF4-FFF2-40B4-BE49-F238E27FC236}">
                    <a16:creationId xmlns:a16="http://schemas.microsoft.com/office/drawing/2014/main" id="{3E441374-EF9D-487F-9E34-255B42E82860}"/>
                  </a:ext>
                </a:extLst>
              </p:cNvPr>
              <p:cNvSpPr/>
              <p:nvPr/>
            </p:nvSpPr>
            <p:spPr>
              <a:xfrm>
                <a:off x="7863665" y="2174454"/>
                <a:ext cx="304055" cy="304055"/>
              </a:xfrm>
              <a:custGeom>
                <a:avLst/>
                <a:gdLst>
                  <a:gd name="connsiteX0" fmla="*/ 11402 w 304054"/>
                  <a:gd name="connsiteY0" fmla="*/ 11402 h 304054"/>
                  <a:gd name="connsiteX1" fmla="*/ 294933 w 304054"/>
                  <a:gd name="connsiteY1" fmla="*/ 11402 h 304054"/>
                  <a:gd name="connsiteX2" fmla="*/ 294933 w 304054"/>
                  <a:gd name="connsiteY2" fmla="*/ 294933 h 304054"/>
                  <a:gd name="connsiteX3" fmla="*/ 11402 w 304054"/>
                  <a:gd name="connsiteY3" fmla="*/ 294933 h 304054"/>
                </a:gdLst>
                <a:ahLst/>
                <a:cxnLst>
                  <a:cxn ang="0">
                    <a:pos x="connsiteX0" y="connsiteY0"/>
                  </a:cxn>
                  <a:cxn ang="0">
                    <a:pos x="connsiteX1" y="connsiteY1"/>
                  </a:cxn>
                  <a:cxn ang="0">
                    <a:pos x="connsiteX2" y="connsiteY2"/>
                  </a:cxn>
                  <a:cxn ang="0">
                    <a:pos x="connsiteX3" y="connsiteY3"/>
                  </a:cxn>
                </a:cxnLst>
                <a:rect l="l" t="t" r="r" b="b"/>
                <a:pathLst>
                  <a:path w="304054" h="304054">
                    <a:moveTo>
                      <a:pt x="11402" y="11402"/>
                    </a:moveTo>
                    <a:lnTo>
                      <a:pt x="294933" y="11402"/>
                    </a:lnTo>
                    <a:lnTo>
                      <a:pt x="294933" y="294933"/>
                    </a:lnTo>
                    <a:lnTo>
                      <a:pt x="11402" y="294933"/>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64" name="Freeform: Shape 89">
                <a:extLst>
                  <a:ext uri="{FF2B5EF4-FFF2-40B4-BE49-F238E27FC236}">
                    <a16:creationId xmlns:a16="http://schemas.microsoft.com/office/drawing/2014/main" id="{99881644-7ED5-49F0-AB10-D8C1445BBFDF}"/>
                  </a:ext>
                </a:extLst>
              </p:cNvPr>
              <p:cNvSpPr/>
              <p:nvPr/>
            </p:nvSpPr>
            <p:spPr>
              <a:xfrm>
                <a:off x="7927516" y="2237546"/>
                <a:ext cx="174832" cy="174832"/>
              </a:xfrm>
              <a:custGeom>
                <a:avLst/>
                <a:gdLst>
                  <a:gd name="connsiteX0" fmla="*/ 167990 w 174831"/>
                  <a:gd name="connsiteY0" fmla="*/ 89696 h 174831"/>
                  <a:gd name="connsiteX1" fmla="*/ 89696 w 174831"/>
                  <a:gd name="connsiteY1" fmla="*/ 167990 h 174831"/>
                  <a:gd name="connsiteX2" fmla="*/ 11402 w 174831"/>
                  <a:gd name="connsiteY2" fmla="*/ 89696 h 174831"/>
                  <a:gd name="connsiteX3" fmla="*/ 89696 w 174831"/>
                  <a:gd name="connsiteY3" fmla="*/ 11402 h 174831"/>
                  <a:gd name="connsiteX4" fmla="*/ 167990 w 174831"/>
                  <a:gd name="connsiteY4" fmla="*/ 89696 h 17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31" h="174831">
                    <a:moveTo>
                      <a:pt x="167990" y="89696"/>
                    </a:moveTo>
                    <a:cubicBezTo>
                      <a:pt x="167990" y="132937"/>
                      <a:pt x="132937" y="167990"/>
                      <a:pt x="89696" y="167990"/>
                    </a:cubicBezTo>
                    <a:cubicBezTo>
                      <a:pt x="46456" y="167990"/>
                      <a:pt x="11402" y="132937"/>
                      <a:pt x="11402" y="89696"/>
                    </a:cubicBezTo>
                    <a:cubicBezTo>
                      <a:pt x="11402" y="46456"/>
                      <a:pt x="46455" y="11402"/>
                      <a:pt x="89696" y="11402"/>
                    </a:cubicBezTo>
                    <a:cubicBezTo>
                      <a:pt x="132937" y="11402"/>
                      <a:pt x="167990" y="46455"/>
                      <a:pt x="167990" y="89696"/>
                    </a:cubicBez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65" name="Freeform: Shape 90">
                <a:extLst>
                  <a:ext uri="{FF2B5EF4-FFF2-40B4-BE49-F238E27FC236}">
                    <a16:creationId xmlns:a16="http://schemas.microsoft.com/office/drawing/2014/main" id="{D8419448-DCA0-4CB4-A6E7-BBFCBD323C74}"/>
                  </a:ext>
                </a:extLst>
              </p:cNvPr>
              <p:cNvSpPr/>
              <p:nvPr/>
            </p:nvSpPr>
            <p:spPr>
              <a:xfrm>
                <a:off x="7863665" y="2492192"/>
                <a:ext cx="304055" cy="304055"/>
              </a:xfrm>
              <a:custGeom>
                <a:avLst/>
                <a:gdLst>
                  <a:gd name="connsiteX0" fmla="*/ 11402 w 304054"/>
                  <a:gd name="connsiteY0" fmla="*/ 11402 h 304054"/>
                  <a:gd name="connsiteX1" fmla="*/ 294933 w 304054"/>
                  <a:gd name="connsiteY1" fmla="*/ 11402 h 304054"/>
                  <a:gd name="connsiteX2" fmla="*/ 294933 w 304054"/>
                  <a:gd name="connsiteY2" fmla="*/ 294933 h 304054"/>
                  <a:gd name="connsiteX3" fmla="*/ 11402 w 304054"/>
                  <a:gd name="connsiteY3" fmla="*/ 294933 h 304054"/>
                </a:gdLst>
                <a:ahLst/>
                <a:cxnLst>
                  <a:cxn ang="0">
                    <a:pos x="connsiteX0" y="connsiteY0"/>
                  </a:cxn>
                  <a:cxn ang="0">
                    <a:pos x="connsiteX1" y="connsiteY1"/>
                  </a:cxn>
                  <a:cxn ang="0">
                    <a:pos x="connsiteX2" y="connsiteY2"/>
                  </a:cxn>
                  <a:cxn ang="0">
                    <a:pos x="connsiteX3" y="connsiteY3"/>
                  </a:cxn>
                </a:cxnLst>
                <a:rect l="l" t="t" r="r" b="b"/>
                <a:pathLst>
                  <a:path w="304054" h="304054">
                    <a:moveTo>
                      <a:pt x="11402" y="11402"/>
                    </a:moveTo>
                    <a:lnTo>
                      <a:pt x="294933" y="11402"/>
                    </a:lnTo>
                    <a:lnTo>
                      <a:pt x="294933" y="294933"/>
                    </a:lnTo>
                    <a:lnTo>
                      <a:pt x="11402" y="294933"/>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66" name="Freeform: Shape 91">
                <a:extLst>
                  <a:ext uri="{FF2B5EF4-FFF2-40B4-BE49-F238E27FC236}">
                    <a16:creationId xmlns:a16="http://schemas.microsoft.com/office/drawing/2014/main" id="{CB8FB53C-4F92-4F15-B2C3-DFBC9B89BF5E}"/>
                  </a:ext>
                </a:extLst>
              </p:cNvPr>
              <p:cNvSpPr/>
              <p:nvPr/>
            </p:nvSpPr>
            <p:spPr>
              <a:xfrm>
                <a:off x="7927516" y="2556043"/>
                <a:ext cx="174832" cy="174832"/>
              </a:xfrm>
              <a:custGeom>
                <a:avLst/>
                <a:gdLst>
                  <a:gd name="connsiteX0" fmla="*/ 167990 w 174831"/>
                  <a:gd name="connsiteY0" fmla="*/ 89696 h 174831"/>
                  <a:gd name="connsiteX1" fmla="*/ 89696 w 174831"/>
                  <a:gd name="connsiteY1" fmla="*/ 167990 h 174831"/>
                  <a:gd name="connsiteX2" fmla="*/ 11402 w 174831"/>
                  <a:gd name="connsiteY2" fmla="*/ 89696 h 174831"/>
                  <a:gd name="connsiteX3" fmla="*/ 89696 w 174831"/>
                  <a:gd name="connsiteY3" fmla="*/ 11402 h 174831"/>
                  <a:gd name="connsiteX4" fmla="*/ 167990 w 174831"/>
                  <a:gd name="connsiteY4" fmla="*/ 89696 h 17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31" h="174831">
                    <a:moveTo>
                      <a:pt x="167990" y="89696"/>
                    </a:moveTo>
                    <a:cubicBezTo>
                      <a:pt x="167990" y="132937"/>
                      <a:pt x="132937" y="167990"/>
                      <a:pt x="89696" y="167990"/>
                    </a:cubicBezTo>
                    <a:cubicBezTo>
                      <a:pt x="46456" y="167990"/>
                      <a:pt x="11402" y="132937"/>
                      <a:pt x="11402" y="89696"/>
                    </a:cubicBezTo>
                    <a:cubicBezTo>
                      <a:pt x="11402" y="46455"/>
                      <a:pt x="46455" y="11402"/>
                      <a:pt x="89696" y="11402"/>
                    </a:cubicBezTo>
                    <a:cubicBezTo>
                      <a:pt x="132937" y="11402"/>
                      <a:pt x="167990" y="46455"/>
                      <a:pt x="167990" y="89696"/>
                    </a:cubicBez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67" name="Freeform: Shape 92">
                <a:extLst>
                  <a:ext uri="{FF2B5EF4-FFF2-40B4-BE49-F238E27FC236}">
                    <a16:creationId xmlns:a16="http://schemas.microsoft.com/office/drawing/2014/main" id="{E2DB6B67-52CA-4187-844D-D0421EBA231E}"/>
                  </a:ext>
                </a:extLst>
              </p:cNvPr>
              <p:cNvSpPr/>
              <p:nvPr/>
            </p:nvSpPr>
            <p:spPr>
              <a:xfrm>
                <a:off x="7545928" y="2492192"/>
                <a:ext cx="304055" cy="304055"/>
              </a:xfrm>
              <a:custGeom>
                <a:avLst/>
                <a:gdLst>
                  <a:gd name="connsiteX0" fmla="*/ 11402 w 304054"/>
                  <a:gd name="connsiteY0" fmla="*/ 11402 h 304054"/>
                  <a:gd name="connsiteX1" fmla="*/ 294933 w 304054"/>
                  <a:gd name="connsiteY1" fmla="*/ 11402 h 304054"/>
                  <a:gd name="connsiteX2" fmla="*/ 294933 w 304054"/>
                  <a:gd name="connsiteY2" fmla="*/ 294933 h 304054"/>
                  <a:gd name="connsiteX3" fmla="*/ 11402 w 304054"/>
                  <a:gd name="connsiteY3" fmla="*/ 294933 h 304054"/>
                </a:gdLst>
                <a:ahLst/>
                <a:cxnLst>
                  <a:cxn ang="0">
                    <a:pos x="connsiteX0" y="connsiteY0"/>
                  </a:cxn>
                  <a:cxn ang="0">
                    <a:pos x="connsiteX1" y="connsiteY1"/>
                  </a:cxn>
                  <a:cxn ang="0">
                    <a:pos x="connsiteX2" y="connsiteY2"/>
                  </a:cxn>
                  <a:cxn ang="0">
                    <a:pos x="connsiteX3" y="connsiteY3"/>
                  </a:cxn>
                </a:cxnLst>
                <a:rect l="l" t="t" r="r" b="b"/>
                <a:pathLst>
                  <a:path w="304054" h="304054">
                    <a:moveTo>
                      <a:pt x="11402" y="11402"/>
                    </a:moveTo>
                    <a:lnTo>
                      <a:pt x="294933" y="11402"/>
                    </a:lnTo>
                    <a:lnTo>
                      <a:pt x="294933" y="294933"/>
                    </a:lnTo>
                    <a:lnTo>
                      <a:pt x="11402" y="294933"/>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68" name="Freeform: Shape 93">
                <a:extLst>
                  <a:ext uri="{FF2B5EF4-FFF2-40B4-BE49-F238E27FC236}">
                    <a16:creationId xmlns:a16="http://schemas.microsoft.com/office/drawing/2014/main" id="{E63CA75A-8360-40BB-BB32-F57C19181B0E}"/>
                  </a:ext>
                </a:extLst>
              </p:cNvPr>
              <p:cNvSpPr/>
              <p:nvPr/>
            </p:nvSpPr>
            <p:spPr>
              <a:xfrm>
                <a:off x="7609019" y="2556043"/>
                <a:ext cx="174832" cy="174832"/>
              </a:xfrm>
              <a:custGeom>
                <a:avLst/>
                <a:gdLst>
                  <a:gd name="connsiteX0" fmla="*/ 167990 w 174831"/>
                  <a:gd name="connsiteY0" fmla="*/ 89696 h 174831"/>
                  <a:gd name="connsiteX1" fmla="*/ 89696 w 174831"/>
                  <a:gd name="connsiteY1" fmla="*/ 167990 h 174831"/>
                  <a:gd name="connsiteX2" fmla="*/ 11402 w 174831"/>
                  <a:gd name="connsiteY2" fmla="*/ 89696 h 174831"/>
                  <a:gd name="connsiteX3" fmla="*/ 89696 w 174831"/>
                  <a:gd name="connsiteY3" fmla="*/ 11402 h 174831"/>
                  <a:gd name="connsiteX4" fmla="*/ 167990 w 174831"/>
                  <a:gd name="connsiteY4" fmla="*/ 89696 h 17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31" h="174831">
                    <a:moveTo>
                      <a:pt x="167990" y="89696"/>
                    </a:moveTo>
                    <a:cubicBezTo>
                      <a:pt x="167990" y="132937"/>
                      <a:pt x="132937" y="167990"/>
                      <a:pt x="89696" y="167990"/>
                    </a:cubicBezTo>
                    <a:cubicBezTo>
                      <a:pt x="46456" y="167990"/>
                      <a:pt x="11402" y="132937"/>
                      <a:pt x="11402" y="89696"/>
                    </a:cubicBezTo>
                    <a:cubicBezTo>
                      <a:pt x="11402" y="46455"/>
                      <a:pt x="46456" y="11402"/>
                      <a:pt x="89696" y="11402"/>
                    </a:cubicBezTo>
                    <a:cubicBezTo>
                      <a:pt x="132937" y="11402"/>
                      <a:pt x="167990" y="46455"/>
                      <a:pt x="167990" y="89696"/>
                    </a:cubicBez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69" name="Freeform: Shape 94">
                <a:extLst>
                  <a:ext uri="{FF2B5EF4-FFF2-40B4-BE49-F238E27FC236}">
                    <a16:creationId xmlns:a16="http://schemas.microsoft.com/office/drawing/2014/main" id="{6339CB0B-6FDA-46A8-B564-09FCCB655455}"/>
                  </a:ext>
                </a:extLst>
              </p:cNvPr>
              <p:cNvSpPr/>
              <p:nvPr/>
            </p:nvSpPr>
            <p:spPr>
              <a:xfrm>
                <a:off x="7545928" y="2174454"/>
                <a:ext cx="304055" cy="304055"/>
              </a:xfrm>
              <a:custGeom>
                <a:avLst/>
                <a:gdLst>
                  <a:gd name="connsiteX0" fmla="*/ 11402 w 304054"/>
                  <a:gd name="connsiteY0" fmla="*/ 164190 h 304054"/>
                  <a:gd name="connsiteX1" fmla="*/ 11402 w 304054"/>
                  <a:gd name="connsiteY1" fmla="*/ 294933 h 304054"/>
                  <a:gd name="connsiteX2" fmla="*/ 294933 w 304054"/>
                  <a:gd name="connsiteY2" fmla="*/ 294933 h 304054"/>
                  <a:gd name="connsiteX3" fmla="*/ 294933 w 304054"/>
                  <a:gd name="connsiteY3" fmla="*/ 11402 h 304054"/>
                  <a:gd name="connsiteX4" fmla="*/ 180153 w 304054"/>
                  <a:gd name="connsiteY4" fmla="*/ 11402 h 30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054" h="304054">
                    <a:moveTo>
                      <a:pt x="11402" y="164190"/>
                    </a:moveTo>
                    <a:lnTo>
                      <a:pt x="11402" y="294933"/>
                    </a:lnTo>
                    <a:lnTo>
                      <a:pt x="294933" y="294933"/>
                    </a:lnTo>
                    <a:lnTo>
                      <a:pt x="294933" y="11402"/>
                    </a:lnTo>
                    <a:lnTo>
                      <a:pt x="180153" y="11402"/>
                    </a:ln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70" name="Freeform: Shape 95">
                <a:extLst>
                  <a:ext uri="{FF2B5EF4-FFF2-40B4-BE49-F238E27FC236}">
                    <a16:creationId xmlns:a16="http://schemas.microsoft.com/office/drawing/2014/main" id="{31C59A78-3C68-48E9-B054-39467146BED3}"/>
                  </a:ext>
                </a:extLst>
              </p:cNvPr>
              <p:cNvSpPr/>
              <p:nvPr/>
            </p:nvSpPr>
            <p:spPr>
              <a:xfrm>
                <a:off x="7609779" y="2242106"/>
                <a:ext cx="174832" cy="174832"/>
              </a:xfrm>
              <a:custGeom>
                <a:avLst/>
                <a:gdLst>
                  <a:gd name="connsiteX0" fmla="*/ 11402 w 174831"/>
                  <a:gd name="connsiteY0" fmla="*/ 96537 h 174831"/>
                  <a:gd name="connsiteX1" fmla="*/ 88936 w 174831"/>
                  <a:gd name="connsiteY1" fmla="*/ 163429 h 174831"/>
                  <a:gd name="connsiteX2" fmla="*/ 167230 w 174831"/>
                  <a:gd name="connsiteY2" fmla="*/ 85135 h 174831"/>
                  <a:gd name="connsiteX3" fmla="*/ 116301 w 174831"/>
                  <a:gd name="connsiteY3" fmla="*/ 11402 h 174831"/>
                </a:gdLst>
                <a:ahLst/>
                <a:cxnLst>
                  <a:cxn ang="0">
                    <a:pos x="connsiteX0" y="connsiteY0"/>
                  </a:cxn>
                  <a:cxn ang="0">
                    <a:pos x="connsiteX1" y="connsiteY1"/>
                  </a:cxn>
                  <a:cxn ang="0">
                    <a:pos x="connsiteX2" y="connsiteY2"/>
                  </a:cxn>
                  <a:cxn ang="0">
                    <a:pos x="connsiteX3" y="connsiteY3"/>
                  </a:cxn>
                </a:cxnLst>
                <a:rect l="l" t="t" r="r" b="b"/>
                <a:pathLst>
                  <a:path w="174831" h="174831">
                    <a:moveTo>
                      <a:pt x="11402" y="96537"/>
                    </a:moveTo>
                    <a:cubicBezTo>
                      <a:pt x="16723" y="134544"/>
                      <a:pt x="49409" y="163429"/>
                      <a:pt x="88936" y="163429"/>
                    </a:cubicBezTo>
                    <a:cubicBezTo>
                      <a:pt x="132264" y="163429"/>
                      <a:pt x="167230" y="128463"/>
                      <a:pt x="167230" y="85135"/>
                    </a:cubicBezTo>
                    <a:cubicBezTo>
                      <a:pt x="167230" y="51689"/>
                      <a:pt x="145946" y="22804"/>
                      <a:pt x="116301" y="11402"/>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71" name="Freeform: Shape 96">
                <a:extLst>
                  <a:ext uri="{FF2B5EF4-FFF2-40B4-BE49-F238E27FC236}">
                    <a16:creationId xmlns:a16="http://schemas.microsoft.com/office/drawing/2014/main" id="{08AF8949-7FEC-4934-AF93-A08C6AA902BD}"/>
                  </a:ext>
                </a:extLst>
              </p:cNvPr>
              <p:cNvSpPr/>
              <p:nvPr/>
            </p:nvSpPr>
            <p:spPr>
              <a:xfrm>
                <a:off x="7767888" y="2122765"/>
                <a:ext cx="471285" cy="136825"/>
              </a:xfrm>
              <a:custGeom>
                <a:avLst/>
                <a:gdLst>
                  <a:gd name="connsiteX0" fmla="*/ 11402 w 471285"/>
                  <a:gd name="connsiteY0" fmla="*/ 12922 h 136824"/>
                  <a:gd name="connsiteX1" fmla="*/ 399832 w 471285"/>
                  <a:gd name="connsiteY1" fmla="*/ 11402 h 136824"/>
                  <a:gd name="connsiteX2" fmla="*/ 465204 w 471285"/>
                  <a:gd name="connsiteY2" fmla="*/ 76014 h 136824"/>
                  <a:gd name="connsiteX3" fmla="*/ 465204 w 471285"/>
                  <a:gd name="connsiteY3" fmla="*/ 129223 h 136824"/>
                </a:gdLst>
                <a:ahLst/>
                <a:cxnLst>
                  <a:cxn ang="0">
                    <a:pos x="connsiteX0" y="connsiteY0"/>
                  </a:cxn>
                  <a:cxn ang="0">
                    <a:pos x="connsiteX1" y="connsiteY1"/>
                  </a:cxn>
                  <a:cxn ang="0">
                    <a:pos x="connsiteX2" y="connsiteY2"/>
                  </a:cxn>
                  <a:cxn ang="0">
                    <a:pos x="connsiteX3" y="connsiteY3"/>
                  </a:cxn>
                </a:cxnLst>
                <a:rect l="l" t="t" r="r" b="b"/>
                <a:pathLst>
                  <a:path w="471285" h="136824">
                    <a:moveTo>
                      <a:pt x="11402" y="12922"/>
                    </a:moveTo>
                    <a:lnTo>
                      <a:pt x="399832" y="11402"/>
                    </a:lnTo>
                    <a:cubicBezTo>
                      <a:pt x="435559" y="11402"/>
                      <a:pt x="465204" y="40287"/>
                      <a:pt x="465204" y="76014"/>
                    </a:cubicBezTo>
                    <a:lnTo>
                      <a:pt x="465204" y="129223"/>
                    </a:ln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72" name="Freeform: Shape 97">
                <a:extLst>
                  <a:ext uri="{FF2B5EF4-FFF2-40B4-BE49-F238E27FC236}">
                    <a16:creationId xmlns:a16="http://schemas.microsoft.com/office/drawing/2014/main" id="{6D6F8930-2D76-430F-950A-ACF8935A8CC3}"/>
                  </a:ext>
                </a:extLst>
              </p:cNvPr>
              <p:cNvSpPr/>
              <p:nvPr/>
            </p:nvSpPr>
            <p:spPr>
              <a:xfrm>
                <a:off x="7470674" y="2713391"/>
                <a:ext cx="767739" cy="136825"/>
              </a:xfrm>
              <a:custGeom>
                <a:avLst/>
                <a:gdLst>
                  <a:gd name="connsiteX0" fmla="*/ 11402 w 767738"/>
                  <a:gd name="connsiteY0" fmla="*/ 11402 h 136824"/>
                  <a:gd name="connsiteX1" fmla="*/ 11402 w 767738"/>
                  <a:gd name="connsiteY1" fmla="*/ 60811 h 136824"/>
                  <a:gd name="connsiteX2" fmla="*/ 76014 w 767738"/>
                  <a:gd name="connsiteY2" fmla="*/ 125423 h 136824"/>
                  <a:gd name="connsiteX3" fmla="*/ 697806 w 767738"/>
                  <a:gd name="connsiteY3" fmla="*/ 125423 h 136824"/>
                  <a:gd name="connsiteX4" fmla="*/ 762418 w 767738"/>
                  <a:gd name="connsiteY4" fmla="*/ 60811 h 136824"/>
                  <a:gd name="connsiteX5" fmla="*/ 762418 w 767738"/>
                  <a:gd name="connsiteY5" fmla="*/ 11402 h 13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7738" h="136824">
                    <a:moveTo>
                      <a:pt x="11402" y="11402"/>
                    </a:moveTo>
                    <a:lnTo>
                      <a:pt x="11402" y="60811"/>
                    </a:lnTo>
                    <a:cubicBezTo>
                      <a:pt x="11402" y="96537"/>
                      <a:pt x="40287" y="125423"/>
                      <a:pt x="76014" y="125423"/>
                    </a:cubicBezTo>
                    <a:lnTo>
                      <a:pt x="697806" y="125423"/>
                    </a:lnTo>
                    <a:cubicBezTo>
                      <a:pt x="733533" y="125423"/>
                      <a:pt x="762418" y="96537"/>
                      <a:pt x="762418" y="60811"/>
                    </a:cubicBezTo>
                    <a:lnTo>
                      <a:pt x="762418" y="11402"/>
                    </a:ln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73" name="Freeform: Shape 102">
                <a:extLst>
                  <a:ext uri="{FF2B5EF4-FFF2-40B4-BE49-F238E27FC236}">
                    <a16:creationId xmlns:a16="http://schemas.microsoft.com/office/drawing/2014/main" id="{A3082693-229A-44D0-AC19-18524DD5D3E0}"/>
                  </a:ext>
                </a:extLst>
              </p:cNvPr>
              <p:cNvSpPr/>
              <p:nvPr/>
            </p:nvSpPr>
            <p:spPr>
              <a:xfrm>
                <a:off x="7571012" y="1991261"/>
                <a:ext cx="38007" cy="152027"/>
              </a:xfrm>
              <a:custGeom>
                <a:avLst/>
                <a:gdLst>
                  <a:gd name="connsiteX0" fmla="*/ 11402 w 38006"/>
                  <a:gd name="connsiteY0" fmla="*/ 144426 h 152027"/>
                  <a:gd name="connsiteX1" fmla="*/ 21284 w 38006"/>
                  <a:gd name="connsiteY1" fmla="*/ 11402 h 152027"/>
                </a:gdLst>
                <a:ahLst/>
                <a:cxnLst>
                  <a:cxn ang="0">
                    <a:pos x="connsiteX0" y="connsiteY0"/>
                  </a:cxn>
                  <a:cxn ang="0">
                    <a:pos x="connsiteX1" y="connsiteY1"/>
                  </a:cxn>
                </a:cxnLst>
                <a:rect l="l" t="t" r="r" b="b"/>
                <a:pathLst>
                  <a:path w="38006" h="152027">
                    <a:moveTo>
                      <a:pt x="11402" y="144426"/>
                    </a:moveTo>
                    <a:cubicBezTo>
                      <a:pt x="34206" y="104899"/>
                      <a:pt x="39527" y="56250"/>
                      <a:pt x="21284" y="11402"/>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74" name="Freeform: Shape 103">
                <a:extLst>
                  <a:ext uri="{FF2B5EF4-FFF2-40B4-BE49-F238E27FC236}">
                    <a16:creationId xmlns:a16="http://schemas.microsoft.com/office/drawing/2014/main" id="{216CC941-DBAA-4D3C-A358-CE4F98F04448}"/>
                  </a:ext>
                </a:extLst>
              </p:cNvPr>
              <p:cNvSpPr/>
              <p:nvPr/>
            </p:nvSpPr>
            <p:spPr>
              <a:xfrm>
                <a:off x="7371856" y="2163812"/>
                <a:ext cx="182433" cy="53210"/>
              </a:xfrm>
              <a:custGeom>
                <a:avLst/>
                <a:gdLst>
                  <a:gd name="connsiteX0" fmla="*/ 177112 w 182432"/>
                  <a:gd name="connsiteY0" fmla="*/ 11402 h 53209"/>
                  <a:gd name="connsiteX1" fmla="*/ 148227 w 182432"/>
                  <a:gd name="connsiteY1" fmla="*/ 30405 h 53209"/>
                  <a:gd name="connsiteX2" fmla="*/ 15203 w 182432"/>
                  <a:gd name="connsiteY2" fmla="*/ 31926 h 53209"/>
                  <a:gd name="connsiteX3" fmla="*/ 11402 w 182432"/>
                  <a:gd name="connsiteY3" fmla="*/ 29645 h 53209"/>
                </a:gdLst>
                <a:ahLst/>
                <a:cxnLst>
                  <a:cxn ang="0">
                    <a:pos x="connsiteX0" y="connsiteY0"/>
                  </a:cxn>
                  <a:cxn ang="0">
                    <a:pos x="connsiteX1" y="connsiteY1"/>
                  </a:cxn>
                  <a:cxn ang="0">
                    <a:pos x="connsiteX2" y="connsiteY2"/>
                  </a:cxn>
                  <a:cxn ang="0">
                    <a:pos x="connsiteX3" y="connsiteY3"/>
                  </a:cxn>
                </a:cxnLst>
                <a:rect l="l" t="t" r="r" b="b"/>
                <a:pathLst>
                  <a:path w="182432" h="53209">
                    <a:moveTo>
                      <a:pt x="177112" y="11402"/>
                    </a:moveTo>
                    <a:cubicBezTo>
                      <a:pt x="168750" y="19003"/>
                      <a:pt x="158869" y="25085"/>
                      <a:pt x="148227" y="30405"/>
                    </a:cubicBezTo>
                    <a:cubicBezTo>
                      <a:pt x="104899" y="52449"/>
                      <a:pt x="56250" y="50929"/>
                      <a:pt x="15203" y="31926"/>
                    </a:cubicBezTo>
                    <a:cubicBezTo>
                      <a:pt x="13682" y="31166"/>
                      <a:pt x="12162" y="30405"/>
                      <a:pt x="11402" y="29645"/>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75" name="Freeform: Shape 104">
                <a:extLst>
                  <a:ext uri="{FF2B5EF4-FFF2-40B4-BE49-F238E27FC236}">
                    <a16:creationId xmlns:a16="http://schemas.microsoft.com/office/drawing/2014/main" id="{C20EF76F-84C6-4DBC-89D8-84DBE3B6DBC4}"/>
                  </a:ext>
                </a:extLst>
              </p:cNvPr>
              <p:cNvSpPr/>
              <p:nvPr/>
            </p:nvSpPr>
            <p:spPr>
              <a:xfrm>
                <a:off x="7290245" y="1935771"/>
                <a:ext cx="98818" cy="266048"/>
              </a:xfrm>
              <a:custGeom>
                <a:avLst/>
                <a:gdLst>
                  <a:gd name="connsiteX0" fmla="*/ 60327 w 98817"/>
                  <a:gd name="connsiteY0" fmla="*/ 11402 h 266047"/>
                  <a:gd name="connsiteX1" fmla="*/ 27641 w 98817"/>
                  <a:gd name="connsiteY1" fmla="*/ 191555 h 266047"/>
                  <a:gd name="connsiteX2" fmla="*/ 93773 w 98817"/>
                  <a:gd name="connsiteY2" fmla="*/ 257686 h 266047"/>
                </a:gdLst>
                <a:ahLst/>
                <a:cxnLst>
                  <a:cxn ang="0">
                    <a:pos x="connsiteX0" y="connsiteY0"/>
                  </a:cxn>
                  <a:cxn ang="0">
                    <a:pos x="connsiteX1" y="connsiteY1"/>
                  </a:cxn>
                  <a:cxn ang="0">
                    <a:pos x="connsiteX2" y="connsiteY2"/>
                  </a:cxn>
                </a:cxnLst>
                <a:rect l="l" t="t" r="r" b="b"/>
                <a:pathLst>
                  <a:path w="98817" h="266047">
                    <a:moveTo>
                      <a:pt x="60327" y="11402"/>
                    </a:moveTo>
                    <a:cubicBezTo>
                      <a:pt x="11678" y="56250"/>
                      <a:pt x="-3524" y="129223"/>
                      <a:pt x="27641" y="191555"/>
                    </a:cubicBezTo>
                    <a:cubicBezTo>
                      <a:pt x="42844" y="221200"/>
                      <a:pt x="65648" y="244004"/>
                      <a:pt x="93773" y="257686"/>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76" name="Freeform: Shape 105">
                <a:extLst>
                  <a:ext uri="{FF2B5EF4-FFF2-40B4-BE49-F238E27FC236}">
                    <a16:creationId xmlns:a16="http://schemas.microsoft.com/office/drawing/2014/main" id="{BFDCA4A2-AA20-45B4-99A8-7767F7E78EA5}"/>
                  </a:ext>
                </a:extLst>
              </p:cNvPr>
              <p:cNvSpPr/>
              <p:nvPr/>
            </p:nvSpPr>
            <p:spPr>
              <a:xfrm>
                <a:off x="7422785" y="1896614"/>
                <a:ext cx="152027" cy="68412"/>
              </a:xfrm>
              <a:custGeom>
                <a:avLst/>
                <a:gdLst>
                  <a:gd name="connsiteX0" fmla="*/ 11402 w 152027"/>
                  <a:gd name="connsiteY0" fmla="*/ 12553 h 68412"/>
                  <a:gd name="connsiteX1" fmla="*/ 142906 w 152027"/>
                  <a:gd name="connsiteY1" fmla="*/ 61962 h 68412"/>
                </a:gdLst>
                <a:ahLst/>
                <a:cxnLst>
                  <a:cxn ang="0">
                    <a:pos x="connsiteX0" y="connsiteY0"/>
                  </a:cxn>
                  <a:cxn ang="0">
                    <a:pos x="connsiteX1" y="connsiteY1"/>
                  </a:cxn>
                </a:cxnLst>
                <a:rect l="l" t="t" r="r" b="b"/>
                <a:pathLst>
                  <a:path w="152027" h="68412">
                    <a:moveTo>
                      <a:pt x="11402" y="12553"/>
                    </a:moveTo>
                    <a:cubicBezTo>
                      <a:pt x="60051" y="6472"/>
                      <a:pt x="109460" y="24715"/>
                      <a:pt x="142906" y="61962"/>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77" name="Freeform: Shape 106">
                <a:extLst>
                  <a:ext uri="{FF2B5EF4-FFF2-40B4-BE49-F238E27FC236}">
                    <a16:creationId xmlns:a16="http://schemas.microsoft.com/office/drawing/2014/main" id="{69230F52-A514-450E-9A2F-DB42948CA88B}"/>
                  </a:ext>
                </a:extLst>
              </p:cNvPr>
              <p:cNvSpPr/>
              <p:nvPr/>
            </p:nvSpPr>
            <p:spPr>
              <a:xfrm>
                <a:off x="7387819" y="1897764"/>
                <a:ext cx="53210" cy="30405"/>
              </a:xfrm>
              <a:custGeom>
                <a:avLst/>
                <a:gdLst>
                  <a:gd name="connsiteX0" fmla="*/ 11402 w 53209"/>
                  <a:gd name="connsiteY0" fmla="*/ 19764 h 30405"/>
                  <a:gd name="connsiteX1" fmla="*/ 46368 w 53209"/>
                  <a:gd name="connsiteY1" fmla="*/ 11402 h 30405"/>
                </a:gdLst>
                <a:ahLst/>
                <a:cxnLst>
                  <a:cxn ang="0">
                    <a:pos x="connsiteX0" y="connsiteY0"/>
                  </a:cxn>
                  <a:cxn ang="0">
                    <a:pos x="connsiteX1" y="connsiteY1"/>
                  </a:cxn>
                </a:cxnLst>
                <a:rect l="l" t="t" r="r" b="b"/>
                <a:pathLst>
                  <a:path w="53209" h="30405">
                    <a:moveTo>
                      <a:pt x="11402" y="19764"/>
                    </a:moveTo>
                    <a:cubicBezTo>
                      <a:pt x="22804" y="15203"/>
                      <a:pt x="34206" y="12922"/>
                      <a:pt x="46368" y="11402"/>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78" name="Freeform: Shape 107">
                <a:extLst>
                  <a:ext uri="{FF2B5EF4-FFF2-40B4-BE49-F238E27FC236}">
                    <a16:creationId xmlns:a16="http://schemas.microsoft.com/office/drawing/2014/main" id="{2A617E6F-4CE7-4BE0-828D-16BF2C23E900}"/>
                  </a:ext>
                </a:extLst>
              </p:cNvPr>
              <p:cNvSpPr/>
              <p:nvPr/>
            </p:nvSpPr>
            <p:spPr>
              <a:xfrm>
                <a:off x="7368055" y="2000383"/>
                <a:ext cx="144426" cy="152027"/>
              </a:xfrm>
              <a:custGeom>
                <a:avLst/>
                <a:gdLst>
                  <a:gd name="connsiteX0" fmla="*/ 86656 w 144426"/>
                  <a:gd name="connsiteY0" fmla="*/ 18243 h 152027"/>
                  <a:gd name="connsiteX1" fmla="*/ 133784 w 144426"/>
                  <a:gd name="connsiteY1" fmla="*/ 48649 h 152027"/>
                  <a:gd name="connsiteX2" fmla="*/ 129223 w 144426"/>
                  <a:gd name="connsiteY2" fmla="*/ 117061 h 152027"/>
                  <a:gd name="connsiteX3" fmla="*/ 108700 w 144426"/>
                  <a:gd name="connsiteY3" fmla="*/ 126943 h 152027"/>
                  <a:gd name="connsiteX4" fmla="*/ 68412 w 144426"/>
                  <a:gd name="connsiteY4" fmla="*/ 147467 h 152027"/>
                  <a:gd name="connsiteX5" fmla="*/ 11402 w 144426"/>
                  <a:gd name="connsiteY5" fmla="*/ 110220 h 152027"/>
                  <a:gd name="connsiteX6" fmla="*/ 15963 w 144426"/>
                  <a:gd name="connsiteY6" fmla="*/ 41808 h 152027"/>
                  <a:gd name="connsiteX7" fmla="*/ 47129 w 144426"/>
                  <a:gd name="connsiteY7" fmla="*/ 25845 h 152027"/>
                  <a:gd name="connsiteX8" fmla="*/ 76774 w 144426"/>
                  <a:gd name="connsiteY8" fmla="*/ 11402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426" h="152027">
                    <a:moveTo>
                      <a:pt x="86656" y="18243"/>
                    </a:moveTo>
                    <a:lnTo>
                      <a:pt x="133784" y="48649"/>
                    </a:lnTo>
                    <a:lnTo>
                      <a:pt x="129223" y="117061"/>
                    </a:lnTo>
                    <a:lnTo>
                      <a:pt x="108700" y="126943"/>
                    </a:lnTo>
                    <a:lnTo>
                      <a:pt x="68412" y="147467"/>
                    </a:lnTo>
                    <a:lnTo>
                      <a:pt x="11402" y="110220"/>
                    </a:lnTo>
                    <a:lnTo>
                      <a:pt x="15963" y="41808"/>
                    </a:lnTo>
                    <a:lnTo>
                      <a:pt x="47129" y="25845"/>
                    </a:lnTo>
                    <a:lnTo>
                      <a:pt x="76774" y="11402"/>
                    </a:lnTo>
                    <a:close/>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79" name="Freeform: Shape 108">
                <a:extLst>
                  <a:ext uri="{FF2B5EF4-FFF2-40B4-BE49-F238E27FC236}">
                    <a16:creationId xmlns:a16="http://schemas.microsoft.com/office/drawing/2014/main" id="{ACFECE07-0C0C-444A-94F9-3ECDC5F27519}"/>
                  </a:ext>
                </a:extLst>
              </p:cNvPr>
              <p:cNvSpPr/>
              <p:nvPr/>
            </p:nvSpPr>
            <p:spPr>
              <a:xfrm>
                <a:off x="7337650" y="1891683"/>
                <a:ext cx="76014" cy="76014"/>
              </a:xfrm>
              <a:custGeom>
                <a:avLst/>
                <a:gdLst>
                  <a:gd name="connsiteX0" fmla="*/ 22804 w 76013"/>
                  <a:gd name="connsiteY0" fmla="*/ 61571 h 76013"/>
                  <a:gd name="connsiteX1" fmla="*/ 12922 w 76013"/>
                  <a:gd name="connsiteY1" fmla="*/ 55490 h 76013"/>
                  <a:gd name="connsiteX2" fmla="*/ 11402 w 76013"/>
                  <a:gd name="connsiteY2" fmla="*/ 54730 h 76013"/>
                  <a:gd name="connsiteX3" fmla="*/ 12922 w 76013"/>
                  <a:gd name="connsiteY3" fmla="*/ 25085 h 76013"/>
                  <a:gd name="connsiteX4" fmla="*/ 39527 w 76013"/>
                  <a:gd name="connsiteY4" fmla="*/ 11402 h 76013"/>
                  <a:gd name="connsiteX5" fmla="*/ 61571 w 76013"/>
                  <a:gd name="connsiteY5" fmla="*/ 25845 h 76013"/>
                  <a:gd name="connsiteX6" fmla="*/ 64612 w 76013"/>
                  <a:gd name="connsiteY6" fmla="*/ 28125 h 76013"/>
                  <a:gd name="connsiteX7" fmla="*/ 63091 w 76013"/>
                  <a:gd name="connsiteY7" fmla="*/ 57770 h 76013"/>
                  <a:gd name="connsiteX8" fmla="*/ 36487 w 76013"/>
                  <a:gd name="connsiteY8" fmla="*/ 70693 h 7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13" h="76013">
                    <a:moveTo>
                      <a:pt x="22804" y="61571"/>
                    </a:moveTo>
                    <a:lnTo>
                      <a:pt x="12922" y="55490"/>
                    </a:lnTo>
                    <a:lnTo>
                      <a:pt x="11402" y="54730"/>
                    </a:lnTo>
                    <a:lnTo>
                      <a:pt x="12922" y="25085"/>
                    </a:lnTo>
                    <a:lnTo>
                      <a:pt x="39527" y="11402"/>
                    </a:lnTo>
                    <a:lnTo>
                      <a:pt x="61571" y="25845"/>
                    </a:lnTo>
                    <a:lnTo>
                      <a:pt x="64612" y="28125"/>
                    </a:lnTo>
                    <a:lnTo>
                      <a:pt x="63091" y="57770"/>
                    </a:lnTo>
                    <a:lnTo>
                      <a:pt x="36487" y="70693"/>
                    </a:lnTo>
                    <a:close/>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80" name="Freeform: Shape 109">
                <a:extLst>
                  <a:ext uri="{FF2B5EF4-FFF2-40B4-BE49-F238E27FC236}">
                    <a16:creationId xmlns:a16="http://schemas.microsoft.com/office/drawing/2014/main" id="{E1EE7512-2908-4242-874F-338715FAAA77}"/>
                  </a:ext>
                </a:extLst>
              </p:cNvPr>
              <p:cNvSpPr/>
              <p:nvPr/>
            </p:nvSpPr>
            <p:spPr>
              <a:xfrm>
                <a:off x="7541367" y="1939572"/>
                <a:ext cx="68412" cy="76014"/>
              </a:xfrm>
              <a:custGeom>
                <a:avLst/>
                <a:gdLst>
                  <a:gd name="connsiteX0" fmla="*/ 12162 w 68412"/>
                  <a:gd name="connsiteY0" fmla="*/ 30405 h 76013"/>
                  <a:gd name="connsiteX1" fmla="*/ 11402 w 68412"/>
                  <a:gd name="connsiteY1" fmla="*/ 54730 h 76013"/>
                  <a:gd name="connsiteX2" fmla="*/ 35726 w 68412"/>
                  <a:gd name="connsiteY2" fmla="*/ 70693 h 76013"/>
                  <a:gd name="connsiteX3" fmla="*/ 50929 w 68412"/>
                  <a:gd name="connsiteY3" fmla="*/ 63091 h 76013"/>
                  <a:gd name="connsiteX4" fmla="*/ 62331 w 68412"/>
                  <a:gd name="connsiteY4" fmla="*/ 57770 h 76013"/>
                  <a:gd name="connsiteX5" fmla="*/ 63852 w 68412"/>
                  <a:gd name="connsiteY5" fmla="*/ 28125 h 76013"/>
                  <a:gd name="connsiteX6" fmla="*/ 39527 w 68412"/>
                  <a:gd name="connsiteY6" fmla="*/ 11402 h 76013"/>
                  <a:gd name="connsiteX7" fmla="*/ 24324 w 68412"/>
                  <a:gd name="connsiteY7" fmla="*/ 19003 h 76013"/>
                  <a:gd name="connsiteX8" fmla="*/ 12922 w 68412"/>
                  <a:gd name="connsiteY8" fmla="*/ 25085 h 7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12" h="76013">
                    <a:moveTo>
                      <a:pt x="12162" y="30405"/>
                    </a:moveTo>
                    <a:lnTo>
                      <a:pt x="11402" y="54730"/>
                    </a:lnTo>
                    <a:lnTo>
                      <a:pt x="35726" y="70693"/>
                    </a:lnTo>
                    <a:lnTo>
                      <a:pt x="50929" y="63091"/>
                    </a:lnTo>
                    <a:lnTo>
                      <a:pt x="62331" y="57770"/>
                    </a:lnTo>
                    <a:lnTo>
                      <a:pt x="63852" y="28125"/>
                    </a:lnTo>
                    <a:lnTo>
                      <a:pt x="39527" y="11402"/>
                    </a:lnTo>
                    <a:lnTo>
                      <a:pt x="24324" y="19003"/>
                    </a:lnTo>
                    <a:lnTo>
                      <a:pt x="12922" y="25085"/>
                    </a:lnTo>
                    <a:close/>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81" name="Freeform: Shape 110">
                <a:extLst>
                  <a:ext uri="{FF2B5EF4-FFF2-40B4-BE49-F238E27FC236}">
                    <a16:creationId xmlns:a16="http://schemas.microsoft.com/office/drawing/2014/main" id="{E6C7255C-6EA1-40DC-B762-B37BC44683D2}"/>
                  </a:ext>
                </a:extLst>
              </p:cNvPr>
              <p:cNvSpPr/>
              <p:nvPr/>
            </p:nvSpPr>
            <p:spPr>
              <a:xfrm>
                <a:off x="7529205" y="2155451"/>
                <a:ext cx="30405" cy="30405"/>
              </a:xfrm>
              <a:custGeom>
                <a:avLst/>
                <a:gdLst>
                  <a:gd name="connsiteX0" fmla="*/ 12162 w 30405"/>
                  <a:gd name="connsiteY0" fmla="*/ 11402 h 30405"/>
                  <a:gd name="connsiteX1" fmla="*/ 11402 w 30405"/>
                  <a:gd name="connsiteY1" fmla="*/ 14443 h 30405"/>
                  <a:gd name="connsiteX2" fmla="*/ 19764 w 30405"/>
                  <a:gd name="connsiteY2" fmla="*/ 19764 h 30405"/>
                </a:gdLst>
                <a:ahLst/>
                <a:cxnLst>
                  <a:cxn ang="0">
                    <a:pos x="connsiteX0" y="connsiteY0"/>
                  </a:cxn>
                  <a:cxn ang="0">
                    <a:pos x="connsiteX1" y="connsiteY1"/>
                  </a:cxn>
                  <a:cxn ang="0">
                    <a:pos x="connsiteX2" y="connsiteY2"/>
                  </a:cxn>
                </a:cxnLst>
                <a:rect l="l" t="t" r="r" b="b"/>
                <a:pathLst>
                  <a:path w="30405" h="30405">
                    <a:moveTo>
                      <a:pt x="12162" y="11402"/>
                    </a:moveTo>
                    <a:lnTo>
                      <a:pt x="11402" y="14443"/>
                    </a:lnTo>
                    <a:lnTo>
                      <a:pt x="19764" y="19764"/>
                    </a:ln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82" name="Freeform: Shape 111">
                <a:extLst>
                  <a:ext uri="{FF2B5EF4-FFF2-40B4-BE49-F238E27FC236}">
                    <a16:creationId xmlns:a16="http://schemas.microsoft.com/office/drawing/2014/main" id="{9CA6B083-0A99-43F2-9D1A-D8B5E26D97D0}"/>
                  </a:ext>
                </a:extLst>
              </p:cNvPr>
              <p:cNvSpPr/>
              <p:nvPr/>
            </p:nvSpPr>
            <p:spPr>
              <a:xfrm>
                <a:off x="7529965" y="2115164"/>
                <a:ext cx="68412" cy="76014"/>
              </a:xfrm>
              <a:custGeom>
                <a:avLst/>
                <a:gdLst>
                  <a:gd name="connsiteX0" fmla="*/ 19003 w 68412"/>
                  <a:gd name="connsiteY0" fmla="*/ 60051 h 76013"/>
                  <a:gd name="connsiteX1" fmla="*/ 35726 w 68412"/>
                  <a:gd name="connsiteY1" fmla="*/ 70693 h 76013"/>
                  <a:gd name="connsiteX2" fmla="*/ 62331 w 68412"/>
                  <a:gd name="connsiteY2" fmla="*/ 57010 h 76013"/>
                  <a:gd name="connsiteX3" fmla="*/ 63852 w 68412"/>
                  <a:gd name="connsiteY3" fmla="*/ 27365 h 76013"/>
                  <a:gd name="connsiteX4" fmla="*/ 52449 w 68412"/>
                  <a:gd name="connsiteY4" fmla="*/ 20524 h 76013"/>
                  <a:gd name="connsiteX5" fmla="*/ 39527 w 68412"/>
                  <a:gd name="connsiteY5" fmla="*/ 11402 h 76013"/>
                  <a:gd name="connsiteX6" fmla="*/ 12922 w 68412"/>
                  <a:gd name="connsiteY6" fmla="*/ 25085 h 76013"/>
                  <a:gd name="connsiteX7" fmla="*/ 11402 w 68412"/>
                  <a:gd name="connsiteY7" fmla="*/ 51689 h 7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12" h="76013">
                    <a:moveTo>
                      <a:pt x="19003" y="60051"/>
                    </a:moveTo>
                    <a:lnTo>
                      <a:pt x="35726" y="70693"/>
                    </a:lnTo>
                    <a:lnTo>
                      <a:pt x="62331" y="57010"/>
                    </a:lnTo>
                    <a:lnTo>
                      <a:pt x="63852" y="27365"/>
                    </a:lnTo>
                    <a:lnTo>
                      <a:pt x="52449" y="20524"/>
                    </a:lnTo>
                    <a:lnTo>
                      <a:pt x="39527" y="11402"/>
                    </a:lnTo>
                    <a:lnTo>
                      <a:pt x="12922" y="25085"/>
                    </a:lnTo>
                    <a:lnTo>
                      <a:pt x="11402" y="51689"/>
                    </a:ln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83" name="Freeform: Shape 112">
                <a:extLst>
                  <a:ext uri="{FF2B5EF4-FFF2-40B4-BE49-F238E27FC236}">
                    <a16:creationId xmlns:a16="http://schemas.microsoft.com/office/drawing/2014/main" id="{62FCB1CF-780E-460A-9E0A-EF2E906AE095}"/>
                  </a:ext>
                </a:extLst>
              </p:cNvPr>
              <p:cNvSpPr/>
              <p:nvPr/>
            </p:nvSpPr>
            <p:spPr>
              <a:xfrm>
                <a:off x="7178955" y="2308998"/>
                <a:ext cx="243244" cy="364866"/>
              </a:xfrm>
              <a:custGeom>
                <a:avLst/>
                <a:gdLst>
                  <a:gd name="connsiteX0" fmla="*/ 116888 w 243243"/>
                  <a:gd name="connsiteY0" fmla="*/ 11402 h 364865"/>
                  <a:gd name="connsiteX1" fmla="*/ 15790 w 243243"/>
                  <a:gd name="connsiteY1" fmla="*/ 272129 h 364865"/>
                  <a:gd name="connsiteX2" fmla="*/ 51516 w 243243"/>
                  <a:gd name="connsiteY2" fmla="*/ 353464 h 364865"/>
                  <a:gd name="connsiteX3" fmla="*/ 132851 w 243243"/>
                  <a:gd name="connsiteY3" fmla="*/ 317737 h 364865"/>
                  <a:gd name="connsiteX4" fmla="*/ 233949 w 243243"/>
                  <a:gd name="connsiteY4" fmla="*/ 57010 h 364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43" h="364865">
                    <a:moveTo>
                      <a:pt x="116888" y="11402"/>
                    </a:moveTo>
                    <a:lnTo>
                      <a:pt x="15790" y="272129"/>
                    </a:lnTo>
                    <a:cubicBezTo>
                      <a:pt x="2867" y="304815"/>
                      <a:pt x="19590" y="341302"/>
                      <a:pt x="51516" y="353464"/>
                    </a:cubicBezTo>
                    <a:cubicBezTo>
                      <a:pt x="84202" y="366386"/>
                      <a:pt x="120689" y="349663"/>
                      <a:pt x="132851" y="317737"/>
                    </a:cubicBezTo>
                    <a:lnTo>
                      <a:pt x="233949" y="57010"/>
                    </a:ln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84" name="Freeform: Shape 119">
                <a:extLst>
                  <a:ext uri="{FF2B5EF4-FFF2-40B4-BE49-F238E27FC236}">
                    <a16:creationId xmlns:a16="http://schemas.microsoft.com/office/drawing/2014/main" id="{0BE173AF-52EC-474E-AEAF-1271F8256BFE}"/>
                  </a:ext>
                </a:extLst>
              </p:cNvPr>
              <p:cNvSpPr/>
              <p:nvPr/>
            </p:nvSpPr>
            <p:spPr>
              <a:xfrm>
                <a:off x="7328528" y="2246667"/>
                <a:ext cx="22804" cy="22804"/>
              </a:xfrm>
              <a:custGeom>
                <a:avLst/>
                <a:gdLst>
                  <a:gd name="connsiteX0" fmla="*/ 11402 w 22804"/>
                  <a:gd name="connsiteY0" fmla="*/ 12162 h 22804"/>
                  <a:gd name="connsiteX1" fmla="*/ 12162 w 22804"/>
                  <a:gd name="connsiteY1" fmla="*/ 11402 h 22804"/>
                </a:gdLst>
                <a:ahLst/>
                <a:cxnLst>
                  <a:cxn ang="0">
                    <a:pos x="connsiteX0" y="connsiteY0"/>
                  </a:cxn>
                  <a:cxn ang="0">
                    <a:pos x="connsiteX1" y="connsiteY1"/>
                  </a:cxn>
                </a:cxnLst>
                <a:rect l="l" t="t" r="r" b="b"/>
                <a:pathLst>
                  <a:path w="22804" h="22804">
                    <a:moveTo>
                      <a:pt x="11402" y="12162"/>
                    </a:moveTo>
                    <a:lnTo>
                      <a:pt x="12162" y="11402"/>
                    </a:lnTo>
                  </a:path>
                </a:pathLst>
              </a:custGeom>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85" name="Freeform: Shape 120">
                <a:extLst>
                  <a:ext uri="{FF2B5EF4-FFF2-40B4-BE49-F238E27FC236}">
                    <a16:creationId xmlns:a16="http://schemas.microsoft.com/office/drawing/2014/main" id="{F539C7FF-2799-4AE9-9575-D0DA172FC887}"/>
                  </a:ext>
                </a:extLst>
              </p:cNvPr>
              <p:cNvSpPr/>
              <p:nvPr/>
            </p:nvSpPr>
            <p:spPr>
              <a:xfrm>
                <a:off x="7219472" y="1826977"/>
                <a:ext cx="471285" cy="471285"/>
              </a:xfrm>
              <a:custGeom>
                <a:avLst/>
                <a:gdLst>
                  <a:gd name="connsiteX0" fmla="*/ 49765 w 471285"/>
                  <a:gd name="connsiteY0" fmla="*/ 111835 h 471284"/>
                  <a:gd name="connsiteX1" fmla="*/ 204073 w 471285"/>
                  <a:gd name="connsiteY1" fmla="*/ 13777 h 471284"/>
                  <a:gd name="connsiteX2" fmla="*/ 283888 w 471285"/>
                  <a:gd name="connsiteY2" fmla="*/ 16058 h 471284"/>
                  <a:gd name="connsiteX3" fmla="*/ 319614 w 471285"/>
                  <a:gd name="connsiteY3" fmla="*/ 26700 h 471284"/>
                  <a:gd name="connsiteX4" fmla="*/ 432114 w 471285"/>
                  <a:gd name="connsiteY4" fmla="*/ 121717 h 471284"/>
                  <a:gd name="connsiteX5" fmla="*/ 448837 w 471285"/>
                  <a:gd name="connsiteY5" fmla="*/ 319353 h 471284"/>
                  <a:gd name="connsiteX6" fmla="*/ 156184 w 471285"/>
                  <a:gd name="connsiteY6" fmla="*/ 447816 h 471284"/>
                  <a:gd name="connsiteX7" fmla="*/ 121978 w 471285"/>
                  <a:gd name="connsiteY7" fmla="*/ 431093 h 471284"/>
                  <a:gd name="connsiteX8" fmla="*/ 17839 w 471285"/>
                  <a:gd name="connsiteY8" fmla="*/ 183288 h 471284"/>
                  <a:gd name="connsiteX9" fmla="*/ 26961 w 471285"/>
                  <a:gd name="connsiteY9" fmla="*/ 155163 h 471284"/>
                  <a:gd name="connsiteX10" fmla="*/ 49765 w 471285"/>
                  <a:gd name="connsiteY10" fmla="*/ 111835 h 4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285" h="471284">
                    <a:moveTo>
                      <a:pt x="49765" y="111835"/>
                    </a:moveTo>
                    <a:cubicBezTo>
                      <a:pt x="85492" y="57865"/>
                      <a:pt x="142502" y="23659"/>
                      <a:pt x="204073" y="13777"/>
                    </a:cubicBezTo>
                    <a:cubicBezTo>
                      <a:pt x="229918" y="9977"/>
                      <a:pt x="257283" y="10737"/>
                      <a:pt x="283888" y="16058"/>
                    </a:cubicBezTo>
                    <a:cubicBezTo>
                      <a:pt x="296050" y="18338"/>
                      <a:pt x="307452" y="22139"/>
                      <a:pt x="319614" y="26700"/>
                    </a:cubicBezTo>
                    <a:cubicBezTo>
                      <a:pt x="368263" y="45703"/>
                      <a:pt x="407030" y="79909"/>
                      <a:pt x="432114" y="121717"/>
                    </a:cubicBezTo>
                    <a:cubicBezTo>
                      <a:pt x="466320" y="179487"/>
                      <a:pt x="474682" y="251700"/>
                      <a:pt x="448837" y="319353"/>
                    </a:cubicBezTo>
                    <a:cubicBezTo>
                      <a:pt x="403229" y="435654"/>
                      <a:pt x="272485" y="493424"/>
                      <a:pt x="156184" y="447816"/>
                    </a:cubicBezTo>
                    <a:cubicBezTo>
                      <a:pt x="144022" y="443255"/>
                      <a:pt x="132620" y="437174"/>
                      <a:pt x="121978" y="431093"/>
                    </a:cubicBezTo>
                    <a:cubicBezTo>
                      <a:pt x="36843" y="380924"/>
                      <a:pt x="-5725" y="279825"/>
                      <a:pt x="17839" y="183288"/>
                    </a:cubicBezTo>
                    <a:cubicBezTo>
                      <a:pt x="20120" y="174166"/>
                      <a:pt x="23160" y="164285"/>
                      <a:pt x="26961" y="155163"/>
                    </a:cubicBezTo>
                    <a:cubicBezTo>
                      <a:pt x="33042" y="139960"/>
                      <a:pt x="40644" y="124757"/>
                      <a:pt x="49765" y="111835"/>
                    </a:cubicBezTo>
                    <a:close/>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86" name="Freeform: Shape 121">
                <a:extLst>
                  <a:ext uri="{FF2B5EF4-FFF2-40B4-BE49-F238E27FC236}">
                    <a16:creationId xmlns:a16="http://schemas.microsoft.com/office/drawing/2014/main" id="{010D63FC-270D-4D41-83F6-3076F5D42755}"/>
                  </a:ext>
                </a:extLst>
              </p:cNvPr>
              <p:cNvSpPr/>
              <p:nvPr/>
            </p:nvSpPr>
            <p:spPr>
              <a:xfrm>
                <a:off x="7145834" y="1753338"/>
                <a:ext cx="615711" cy="615711"/>
              </a:xfrm>
              <a:custGeom>
                <a:avLst/>
                <a:gdLst>
                  <a:gd name="connsiteX0" fmla="*/ 264789 w 615711"/>
                  <a:gd name="connsiteY0" fmla="*/ 606589 h 615711"/>
                  <a:gd name="connsiteX1" fmla="*/ 590128 w 615711"/>
                  <a:gd name="connsiteY1" fmla="*/ 419596 h 615711"/>
                  <a:gd name="connsiteX2" fmla="*/ 593168 w 615711"/>
                  <a:gd name="connsiteY2" fmla="*/ 212078 h 615711"/>
                  <a:gd name="connsiteX3" fmla="*/ 558202 w 615711"/>
                  <a:gd name="connsiteY3" fmla="*/ 142906 h 615711"/>
                  <a:gd name="connsiteX4" fmla="*/ 433539 w 615711"/>
                  <a:gd name="connsiteY4" fmla="*/ 38007 h 615711"/>
                  <a:gd name="connsiteX5" fmla="*/ 419097 w 615711"/>
                  <a:gd name="connsiteY5" fmla="*/ 31926 h 615711"/>
                  <a:gd name="connsiteX6" fmla="*/ 273911 w 615711"/>
                  <a:gd name="connsiteY6" fmla="*/ 13682 h 615711"/>
                  <a:gd name="connsiteX7" fmla="*/ 70954 w 615711"/>
                  <a:gd name="connsiteY7" fmla="*/ 131504 h 615711"/>
                  <a:gd name="connsiteX8" fmla="*/ 31427 w 615711"/>
                  <a:gd name="connsiteY8" fmla="*/ 202196 h 615711"/>
                  <a:gd name="connsiteX9" fmla="*/ 16224 w 615711"/>
                  <a:gd name="connsiteY9" fmla="*/ 254646 h 615711"/>
                  <a:gd name="connsiteX10" fmla="*/ 72474 w 615711"/>
                  <a:gd name="connsiteY10" fmla="*/ 491809 h 615711"/>
                  <a:gd name="connsiteX11" fmla="*/ 128724 w 615711"/>
                  <a:gd name="connsiteY11" fmla="*/ 548059 h 615711"/>
                  <a:gd name="connsiteX12" fmla="*/ 146968 w 615711"/>
                  <a:gd name="connsiteY12" fmla="*/ 560981 h 615711"/>
                  <a:gd name="connsiteX13" fmla="*/ 202458 w 615711"/>
                  <a:gd name="connsiteY13" fmla="*/ 589106 h 615711"/>
                  <a:gd name="connsiteX14" fmla="*/ 264789 w 615711"/>
                  <a:gd name="connsiteY14" fmla="*/ 606589 h 61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711" h="615711">
                    <a:moveTo>
                      <a:pt x="264789" y="606589"/>
                    </a:moveTo>
                    <a:cubicBezTo>
                      <a:pt x="400853" y="627873"/>
                      <a:pt x="538438" y="553380"/>
                      <a:pt x="590128" y="419596"/>
                    </a:cubicBezTo>
                    <a:cubicBezTo>
                      <a:pt x="616732" y="350423"/>
                      <a:pt x="616732" y="276690"/>
                      <a:pt x="593168" y="212078"/>
                    </a:cubicBezTo>
                    <a:cubicBezTo>
                      <a:pt x="584807" y="187754"/>
                      <a:pt x="572645" y="164190"/>
                      <a:pt x="558202" y="142906"/>
                    </a:cubicBezTo>
                    <a:cubicBezTo>
                      <a:pt x="527796" y="98058"/>
                      <a:pt x="485989" y="61571"/>
                      <a:pt x="433539" y="38007"/>
                    </a:cubicBezTo>
                    <a:cubicBezTo>
                      <a:pt x="428979" y="35726"/>
                      <a:pt x="423658" y="33446"/>
                      <a:pt x="419097" y="31926"/>
                    </a:cubicBezTo>
                    <a:cubicBezTo>
                      <a:pt x="371208" y="13682"/>
                      <a:pt x="321799" y="7601"/>
                      <a:pt x="273911" y="13682"/>
                    </a:cubicBezTo>
                    <a:cubicBezTo>
                      <a:pt x="194096" y="23564"/>
                      <a:pt x="120363" y="66132"/>
                      <a:pt x="70954" y="131504"/>
                    </a:cubicBezTo>
                    <a:cubicBezTo>
                      <a:pt x="54991" y="152788"/>
                      <a:pt x="42069" y="176352"/>
                      <a:pt x="31427" y="202196"/>
                    </a:cubicBezTo>
                    <a:cubicBezTo>
                      <a:pt x="24586" y="219680"/>
                      <a:pt x="20025" y="237163"/>
                      <a:pt x="16224" y="254646"/>
                    </a:cubicBezTo>
                    <a:cubicBezTo>
                      <a:pt x="1021" y="339781"/>
                      <a:pt x="22305" y="425677"/>
                      <a:pt x="72474" y="491809"/>
                    </a:cubicBezTo>
                    <a:cubicBezTo>
                      <a:pt x="88437" y="513093"/>
                      <a:pt x="107440" y="532096"/>
                      <a:pt x="128724" y="548059"/>
                    </a:cubicBezTo>
                    <a:cubicBezTo>
                      <a:pt x="134805" y="552620"/>
                      <a:pt x="140887" y="557181"/>
                      <a:pt x="146968" y="560981"/>
                    </a:cubicBezTo>
                    <a:cubicBezTo>
                      <a:pt x="163691" y="572383"/>
                      <a:pt x="182694" y="581505"/>
                      <a:pt x="202458" y="589106"/>
                    </a:cubicBezTo>
                    <a:cubicBezTo>
                      <a:pt x="222981" y="598228"/>
                      <a:pt x="243505" y="603549"/>
                      <a:pt x="264789" y="606589"/>
                    </a:cubicBezTo>
                    <a:close/>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87" name="Freeform: Shape 122">
                <a:extLst>
                  <a:ext uri="{FF2B5EF4-FFF2-40B4-BE49-F238E27FC236}">
                    <a16:creationId xmlns:a16="http://schemas.microsoft.com/office/drawing/2014/main" id="{5E6B9129-A7DE-4832-9B81-C0876AD3C8AC}"/>
                  </a:ext>
                </a:extLst>
              </p:cNvPr>
              <p:cNvSpPr/>
              <p:nvPr/>
            </p:nvSpPr>
            <p:spPr>
              <a:xfrm>
                <a:off x="7625765" y="1768439"/>
                <a:ext cx="820948" cy="22804"/>
              </a:xfrm>
              <a:custGeom>
                <a:avLst/>
                <a:gdLst>
                  <a:gd name="connsiteX0" fmla="*/ 11402 w 820948"/>
                  <a:gd name="connsiteY0" fmla="*/ 11402 h 22804"/>
                  <a:gd name="connsiteX1" fmla="*/ 809546 w 820948"/>
                  <a:gd name="connsiteY1" fmla="*/ 11402 h 22804"/>
                </a:gdLst>
                <a:ahLst/>
                <a:cxnLst>
                  <a:cxn ang="0">
                    <a:pos x="connsiteX0" y="connsiteY0"/>
                  </a:cxn>
                  <a:cxn ang="0">
                    <a:pos x="connsiteX1" y="connsiteY1"/>
                  </a:cxn>
                </a:cxnLst>
                <a:rect l="l" t="t" r="r" b="b"/>
                <a:pathLst>
                  <a:path w="820948" h="22804">
                    <a:moveTo>
                      <a:pt x="11402" y="11402"/>
                    </a:moveTo>
                    <a:lnTo>
                      <a:pt x="809546" y="11402"/>
                    </a:lnTo>
                  </a:path>
                </a:pathLst>
              </a:custGeom>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88" name="Freeform: Shape 123">
                <a:extLst>
                  <a:ext uri="{FF2B5EF4-FFF2-40B4-BE49-F238E27FC236}">
                    <a16:creationId xmlns:a16="http://schemas.microsoft.com/office/drawing/2014/main" id="{D4F92549-A3B4-4BE8-8484-87558E199388}"/>
                  </a:ext>
                </a:extLst>
              </p:cNvPr>
              <p:cNvSpPr/>
              <p:nvPr/>
            </p:nvSpPr>
            <p:spPr>
              <a:xfrm>
                <a:off x="7637167" y="1647555"/>
                <a:ext cx="798145" cy="683363"/>
              </a:xfrm>
              <a:custGeom>
                <a:avLst/>
                <a:gdLst>
                  <a:gd name="connsiteX0" fmla="*/ 11402 w 813346"/>
                  <a:gd name="connsiteY0" fmla="*/ 396792 h 699326"/>
                  <a:gd name="connsiteX1" fmla="*/ 11402 w 813346"/>
                  <a:gd name="connsiteY1" fmla="*/ 11402 h 699326"/>
                  <a:gd name="connsiteX2" fmla="*/ 809546 w 813346"/>
                  <a:gd name="connsiteY2" fmla="*/ 11402 h 699326"/>
                  <a:gd name="connsiteX3" fmla="*/ 809546 w 813346"/>
                  <a:gd name="connsiteY3" fmla="*/ 694765 h 699326"/>
                  <a:gd name="connsiteX0" fmla="*/ 4234 w 798144"/>
                  <a:gd name="connsiteY0" fmla="*/ 135624 h 683363"/>
                  <a:gd name="connsiteX1" fmla="*/ 0 w 798144"/>
                  <a:gd name="connsiteY1" fmla="*/ 0 h 683363"/>
                  <a:gd name="connsiteX2" fmla="*/ 798144 w 798144"/>
                  <a:gd name="connsiteY2" fmla="*/ 0 h 683363"/>
                  <a:gd name="connsiteX3" fmla="*/ 798144 w 798144"/>
                  <a:gd name="connsiteY3" fmla="*/ 683363 h 683363"/>
                  <a:gd name="connsiteX0" fmla="*/ 0 w 810844"/>
                  <a:gd name="connsiteY0" fmla="*/ 135624 h 683363"/>
                  <a:gd name="connsiteX1" fmla="*/ 12700 w 810844"/>
                  <a:gd name="connsiteY1" fmla="*/ 0 h 683363"/>
                  <a:gd name="connsiteX2" fmla="*/ 810844 w 810844"/>
                  <a:gd name="connsiteY2" fmla="*/ 0 h 683363"/>
                  <a:gd name="connsiteX3" fmla="*/ 810844 w 810844"/>
                  <a:gd name="connsiteY3" fmla="*/ 683363 h 683363"/>
                  <a:gd name="connsiteX0" fmla="*/ 4233 w 798144"/>
                  <a:gd name="connsiteY0" fmla="*/ 139857 h 683363"/>
                  <a:gd name="connsiteX1" fmla="*/ 0 w 798144"/>
                  <a:gd name="connsiteY1" fmla="*/ 0 h 683363"/>
                  <a:gd name="connsiteX2" fmla="*/ 798144 w 798144"/>
                  <a:gd name="connsiteY2" fmla="*/ 0 h 683363"/>
                  <a:gd name="connsiteX3" fmla="*/ 798144 w 798144"/>
                  <a:gd name="connsiteY3" fmla="*/ 683363 h 683363"/>
                  <a:gd name="connsiteX0" fmla="*/ 1520 w 798144"/>
                  <a:gd name="connsiteY0" fmla="*/ 137144 h 683363"/>
                  <a:gd name="connsiteX1" fmla="*/ 0 w 798144"/>
                  <a:gd name="connsiteY1" fmla="*/ 0 h 683363"/>
                  <a:gd name="connsiteX2" fmla="*/ 798144 w 798144"/>
                  <a:gd name="connsiteY2" fmla="*/ 0 h 683363"/>
                  <a:gd name="connsiteX3" fmla="*/ 798144 w 798144"/>
                  <a:gd name="connsiteY3" fmla="*/ 683363 h 683363"/>
                </a:gdLst>
                <a:ahLst/>
                <a:cxnLst>
                  <a:cxn ang="0">
                    <a:pos x="connsiteX0" y="connsiteY0"/>
                  </a:cxn>
                  <a:cxn ang="0">
                    <a:pos x="connsiteX1" y="connsiteY1"/>
                  </a:cxn>
                  <a:cxn ang="0">
                    <a:pos x="connsiteX2" y="connsiteY2"/>
                  </a:cxn>
                  <a:cxn ang="0">
                    <a:pos x="connsiteX3" y="connsiteY3"/>
                  </a:cxn>
                </a:cxnLst>
                <a:rect l="l" t="t" r="r" b="b"/>
                <a:pathLst>
                  <a:path w="798144" h="683363">
                    <a:moveTo>
                      <a:pt x="1520" y="137144"/>
                    </a:moveTo>
                    <a:cubicBezTo>
                      <a:pt x="1013" y="91429"/>
                      <a:pt x="507" y="45715"/>
                      <a:pt x="0" y="0"/>
                    </a:cubicBezTo>
                    <a:lnTo>
                      <a:pt x="798144" y="0"/>
                    </a:lnTo>
                    <a:lnTo>
                      <a:pt x="798144" y="683363"/>
                    </a:lnTo>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89" name="Freeform: Shape 133">
                <a:extLst>
                  <a:ext uri="{FF2B5EF4-FFF2-40B4-BE49-F238E27FC236}">
                    <a16:creationId xmlns:a16="http://schemas.microsoft.com/office/drawing/2014/main" id="{670CA11F-10FE-4A6A-B38D-7A707D574D31}"/>
                  </a:ext>
                </a:extLst>
              </p:cNvPr>
              <p:cNvSpPr/>
              <p:nvPr/>
            </p:nvSpPr>
            <p:spPr>
              <a:xfrm>
                <a:off x="7710141" y="1709887"/>
                <a:ext cx="197636" cy="22804"/>
              </a:xfrm>
              <a:custGeom>
                <a:avLst/>
                <a:gdLst>
                  <a:gd name="connsiteX0" fmla="*/ 11402 w 197635"/>
                  <a:gd name="connsiteY0" fmla="*/ 11402 h 22804"/>
                  <a:gd name="connsiteX1" fmla="*/ 189274 w 197635"/>
                  <a:gd name="connsiteY1" fmla="*/ 11402 h 22804"/>
                </a:gdLst>
                <a:ahLst/>
                <a:cxnLst>
                  <a:cxn ang="0">
                    <a:pos x="connsiteX0" y="connsiteY0"/>
                  </a:cxn>
                  <a:cxn ang="0">
                    <a:pos x="connsiteX1" y="connsiteY1"/>
                  </a:cxn>
                </a:cxnLst>
                <a:rect l="l" t="t" r="r" b="b"/>
                <a:pathLst>
                  <a:path w="197635" h="22804">
                    <a:moveTo>
                      <a:pt x="11402" y="11402"/>
                    </a:moveTo>
                    <a:lnTo>
                      <a:pt x="189274" y="11402"/>
                    </a:lnTo>
                  </a:path>
                </a:pathLst>
              </a:custGeom>
              <a:ln w="15875" cap="flat">
                <a:solidFill>
                  <a:schemeClr val="accent1"/>
                </a:solidFill>
                <a:prstDash val="solid"/>
                <a:round/>
              </a:ln>
            </p:spPr>
            <p:txBody>
              <a:bodyPr rtlCol="0" anchor="ctr"/>
              <a:lstStyle/>
              <a:p>
                <a:endParaRPr lang="en-US" sz="1500">
                  <a:solidFill>
                    <a:srgbClr val="FFFFFF"/>
                  </a:solidFill>
                  <a:latin typeface="Amazon Ember"/>
                </a:endParaRPr>
              </a:p>
            </p:txBody>
          </p:sp>
          <p:cxnSp>
            <p:nvCxnSpPr>
              <p:cNvPr id="190" name="Straight Connector 189">
                <a:extLst>
                  <a:ext uri="{FF2B5EF4-FFF2-40B4-BE49-F238E27FC236}">
                    <a16:creationId xmlns:a16="http://schemas.microsoft.com/office/drawing/2014/main" id="{3316B73D-7BD4-47BD-A480-223C819E87E5}"/>
                  </a:ext>
                </a:extLst>
              </p:cNvPr>
              <p:cNvCxnSpPr>
                <a:cxnSpLocks/>
              </p:cNvCxnSpPr>
              <p:nvPr/>
            </p:nvCxnSpPr>
            <p:spPr>
              <a:xfrm flipH="1" flipV="1">
                <a:off x="8221460" y="2322630"/>
                <a:ext cx="216565" cy="148"/>
              </a:xfrm>
              <a:prstGeom prst="line">
                <a:avLst/>
              </a:prstGeom>
              <a:noFill/>
              <a:ln w="15875" cap="flat">
                <a:solidFill>
                  <a:schemeClr val="accent1"/>
                </a:solidFill>
                <a:prstDash val="solid"/>
                <a:round/>
              </a:ln>
            </p:spPr>
          </p:cxnSp>
        </p:grpSp>
      </p:grpSp>
      <p:grpSp>
        <p:nvGrpSpPr>
          <p:cNvPr id="8" name="Group 7">
            <a:extLst>
              <a:ext uri="{FF2B5EF4-FFF2-40B4-BE49-F238E27FC236}">
                <a16:creationId xmlns:a16="http://schemas.microsoft.com/office/drawing/2014/main" id="{6A872DB5-9F65-5545-AD62-92ADA8537F1A}"/>
              </a:ext>
            </a:extLst>
          </p:cNvPr>
          <p:cNvGrpSpPr/>
          <p:nvPr/>
        </p:nvGrpSpPr>
        <p:grpSpPr>
          <a:xfrm>
            <a:off x="6861890" y="2502758"/>
            <a:ext cx="2303777" cy="1524961"/>
            <a:chOff x="5968130" y="2584499"/>
            <a:chExt cx="2303777" cy="1524965"/>
          </a:xfrm>
        </p:grpSpPr>
        <p:sp>
          <p:nvSpPr>
            <p:cNvPr id="87" name="TextBox 86">
              <a:extLst>
                <a:ext uri="{FF2B5EF4-FFF2-40B4-BE49-F238E27FC236}">
                  <a16:creationId xmlns:a16="http://schemas.microsoft.com/office/drawing/2014/main" id="{641CB0A7-3E2E-4752-A7D4-AE74ACA4C327}"/>
                </a:ext>
              </a:extLst>
            </p:cNvPr>
            <p:cNvSpPr txBox="1"/>
            <p:nvPr/>
          </p:nvSpPr>
          <p:spPr>
            <a:xfrm>
              <a:off x="5968130" y="3524688"/>
              <a:ext cx="2303777" cy="584776"/>
            </a:xfrm>
            <a:prstGeom prst="rect">
              <a:avLst/>
            </a:prstGeom>
            <a:noFill/>
            <a:ln>
              <a:noFill/>
            </a:ln>
          </p:spPr>
          <p:txBody>
            <a:bodyPr wrap="square" rtlCol="0">
              <a:spAutoFit/>
            </a:bodyPr>
            <a:lstStyle/>
            <a:p>
              <a:pPr algn="ct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Scientific </a:t>
              </a:r>
            </a:p>
            <a:p>
              <a:pPr algn="ct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Simulations</a:t>
              </a:r>
            </a:p>
          </p:txBody>
        </p:sp>
        <p:grpSp>
          <p:nvGrpSpPr>
            <p:cNvPr id="191" name="Graphic 145">
              <a:extLst>
                <a:ext uri="{FF2B5EF4-FFF2-40B4-BE49-F238E27FC236}">
                  <a16:creationId xmlns:a16="http://schemas.microsoft.com/office/drawing/2014/main" id="{B61028B3-7FE5-4A37-9028-F913B746509F}"/>
                </a:ext>
              </a:extLst>
            </p:cNvPr>
            <p:cNvGrpSpPr/>
            <p:nvPr/>
          </p:nvGrpSpPr>
          <p:grpSpPr>
            <a:xfrm>
              <a:off x="6489254" y="2584499"/>
              <a:ext cx="1050991" cy="843108"/>
              <a:chOff x="4713162" y="2094870"/>
              <a:chExt cx="1261189" cy="1011730"/>
            </a:xfrm>
          </p:grpSpPr>
          <p:sp>
            <p:nvSpPr>
              <p:cNvPr id="192" name="Freeform: Shape 147">
                <a:extLst>
                  <a:ext uri="{FF2B5EF4-FFF2-40B4-BE49-F238E27FC236}">
                    <a16:creationId xmlns:a16="http://schemas.microsoft.com/office/drawing/2014/main" id="{3DCB5C9E-7C21-494A-B890-1E9255D8F810}"/>
                  </a:ext>
                </a:extLst>
              </p:cNvPr>
              <p:cNvSpPr/>
              <p:nvPr/>
            </p:nvSpPr>
            <p:spPr>
              <a:xfrm>
                <a:off x="5062225" y="2287672"/>
                <a:ext cx="171430" cy="171429"/>
              </a:xfrm>
              <a:custGeom>
                <a:avLst/>
                <a:gdLst>
                  <a:gd name="connsiteX0" fmla="*/ 124984 w 171429"/>
                  <a:gd name="connsiteY0" fmla="*/ 44792 h 171429"/>
                  <a:gd name="connsiteX1" fmla="*/ 128122 w 171429"/>
                  <a:gd name="connsiteY1" fmla="*/ 124984 h 171429"/>
                  <a:gd name="connsiteX2" fmla="*/ 47930 w 171429"/>
                  <a:gd name="connsiteY2" fmla="*/ 128122 h 171429"/>
                  <a:gd name="connsiteX3" fmla="*/ 44792 w 171429"/>
                  <a:gd name="connsiteY3" fmla="*/ 47930 h 171429"/>
                  <a:gd name="connsiteX4" fmla="*/ 124984 w 171429"/>
                  <a:gd name="connsiteY4" fmla="*/ 44792 h 17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29" h="171429">
                    <a:moveTo>
                      <a:pt x="124984" y="44792"/>
                    </a:moveTo>
                    <a:cubicBezTo>
                      <a:pt x="147995" y="66070"/>
                      <a:pt x="149400" y="101973"/>
                      <a:pt x="128122" y="124984"/>
                    </a:cubicBezTo>
                    <a:cubicBezTo>
                      <a:pt x="106844" y="147995"/>
                      <a:pt x="70941" y="149400"/>
                      <a:pt x="47930" y="128122"/>
                    </a:cubicBezTo>
                    <a:cubicBezTo>
                      <a:pt x="24919" y="106844"/>
                      <a:pt x="23514" y="70941"/>
                      <a:pt x="44792" y="47930"/>
                    </a:cubicBezTo>
                    <a:cubicBezTo>
                      <a:pt x="66070" y="24919"/>
                      <a:pt x="101973" y="23514"/>
                      <a:pt x="124984" y="44792"/>
                    </a:cubicBezTo>
                    <a:close/>
                  </a:path>
                </a:pathLst>
              </a:custGeom>
              <a:noFill/>
              <a:ln w="15875" cap="rnd">
                <a:solidFill>
                  <a:schemeClr val="accent1"/>
                </a:solidFill>
                <a:prstDash val="solid"/>
                <a:round/>
              </a:ln>
            </p:spPr>
            <p:txBody>
              <a:bodyPr rtlCol="0" anchor="ctr"/>
              <a:lstStyle/>
              <a:p>
                <a:endParaRPr lang="en-US" sz="1500">
                  <a:solidFill>
                    <a:srgbClr val="FFFFFF"/>
                  </a:solidFill>
                  <a:latin typeface="Amazon Ember"/>
                </a:endParaRPr>
              </a:p>
            </p:txBody>
          </p:sp>
          <p:sp>
            <p:nvSpPr>
              <p:cNvPr id="193" name="Freeform: Shape 148">
                <a:extLst>
                  <a:ext uri="{FF2B5EF4-FFF2-40B4-BE49-F238E27FC236}">
                    <a16:creationId xmlns:a16="http://schemas.microsoft.com/office/drawing/2014/main" id="{4F88F3F6-182C-4319-A963-696C60AAE179}"/>
                  </a:ext>
                </a:extLst>
              </p:cNvPr>
              <p:cNvSpPr/>
              <p:nvPr/>
            </p:nvSpPr>
            <p:spPr>
              <a:xfrm>
                <a:off x="4988632" y="2213689"/>
                <a:ext cx="319214" cy="319213"/>
              </a:xfrm>
              <a:custGeom>
                <a:avLst/>
                <a:gdLst>
                  <a:gd name="connsiteX0" fmla="*/ 273992 w 319213"/>
                  <a:gd name="connsiteY0" fmla="*/ 187686 h 319213"/>
                  <a:gd name="connsiteX1" fmla="*/ 315371 w 319213"/>
                  <a:gd name="connsiteY1" fmla="*/ 182661 h 319213"/>
                  <a:gd name="connsiteX2" fmla="*/ 315667 w 319213"/>
                  <a:gd name="connsiteY2" fmla="*/ 141282 h 319213"/>
                  <a:gd name="connsiteX3" fmla="*/ 273992 w 319213"/>
                  <a:gd name="connsiteY3" fmla="*/ 135370 h 319213"/>
                  <a:gd name="connsiteX4" fmla="*/ 258918 w 319213"/>
                  <a:gd name="connsiteY4" fmla="*/ 99015 h 319213"/>
                  <a:gd name="connsiteX5" fmla="*/ 284632 w 319213"/>
                  <a:gd name="connsiteY5" fmla="*/ 65616 h 319213"/>
                  <a:gd name="connsiteX6" fmla="*/ 255962 w 319213"/>
                  <a:gd name="connsiteY6" fmla="*/ 36650 h 319213"/>
                  <a:gd name="connsiteX7" fmla="*/ 222563 w 319213"/>
                  <a:gd name="connsiteY7" fmla="*/ 61774 h 319213"/>
                  <a:gd name="connsiteX8" fmla="*/ 187095 w 319213"/>
                  <a:gd name="connsiteY8" fmla="*/ 46700 h 319213"/>
                  <a:gd name="connsiteX9" fmla="*/ 182366 w 319213"/>
                  <a:gd name="connsiteY9" fmla="*/ 4729 h 319213"/>
                  <a:gd name="connsiteX10" fmla="*/ 140986 w 319213"/>
                  <a:gd name="connsiteY10" fmla="*/ 4434 h 319213"/>
                  <a:gd name="connsiteX11" fmla="*/ 135075 w 319213"/>
                  <a:gd name="connsiteY11" fmla="*/ 46404 h 319213"/>
                  <a:gd name="connsiteX12" fmla="*/ 98720 w 319213"/>
                  <a:gd name="connsiteY12" fmla="*/ 61183 h 319213"/>
                  <a:gd name="connsiteX13" fmla="*/ 65321 w 319213"/>
                  <a:gd name="connsiteY13" fmla="*/ 35468 h 319213"/>
                  <a:gd name="connsiteX14" fmla="*/ 36355 w 319213"/>
                  <a:gd name="connsiteY14" fmla="*/ 64138 h 319213"/>
                  <a:gd name="connsiteX15" fmla="*/ 61774 w 319213"/>
                  <a:gd name="connsiteY15" fmla="*/ 97242 h 319213"/>
                  <a:gd name="connsiteX16" fmla="*/ 46109 w 319213"/>
                  <a:gd name="connsiteY16" fmla="*/ 133597 h 319213"/>
                  <a:gd name="connsiteX17" fmla="*/ 4729 w 319213"/>
                  <a:gd name="connsiteY17" fmla="*/ 138621 h 319213"/>
                  <a:gd name="connsiteX18" fmla="*/ 4434 w 319213"/>
                  <a:gd name="connsiteY18" fmla="*/ 180001 h 319213"/>
                  <a:gd name="connsiteX19" fmla="*/ 45517 w 319213"/>
                  <a:gd name="connsiteY19" fmla="*/ 185617 h 319213"/>
                  <a:gd name="connsiteX20" fmla="*/ 60296 w 319213"/>
                  <a:gd name="connsiteY20" fmla="*/ 222267 h 319213"/>
                  <a:gd name="connsiteX21" fmla="*/ 35173 w 319213"/>
                  <a:gd name="connsiteY21" fmla="*/ 255962 h 319213"/>
                  <a:gd name="connsiteX22" fmla="*/ 63843 w 319213"/>
                  <a:gd name="connsiteY22" fmla="*/ 284928 h 319213"/>
                  <a:gd name="connsiteX23" fmla="*/ 97537 w 319213"/>
                  <a:gd name="connsiteY23" fmla="*/ 260100 h 319213"/>
                  <a:gd name="connsiteX24" fmla="*/ 133301 w 319213"/>
                  <a:gd name="connsiteY24" fmla="*/ 275174 h 319213"/>
                  <a:gd name="connsiteX25" fmla="*/ 138326 w 319213"/>
                  <a:gd name="connsiteY25" fmla="*/ 316553 h 319213"/>
                  <a:gd name="connsiteX26" fmla="*/ 179705 w 319213"/>
                  <a:gd name="connsiteY26" fmla="*/ 316849 h 319213"/>
                  <a:gd name="connsiteX27" fmla="*/ 185617 w 319213"/>
                  <a:gd name="connsiteY27" fmla="*/ 275469 h 319213"/>
                  <a:gd name="connsiteX28" fmla="*/ 221676 w 319213"/>
                  <a:gd name="connsiteY28" fmla="*/ 260691 h 319213"/>
                  <a:gd name="connsiteX29" fmla="*/ 255371 w 319213"/>
                  <a:gd name="connsiteY29" fmla="*/ 285814 h 319213"/>
                  <a:gd name="connsiteX30" fmla="*/ 284337 w 319213"/>
                  <a:gd name="connsiteY30" fmla="*/ 257144 h 319213"/>
                  <a:gd name="connsiteX31" fmla="*/ 259213 w 319213"/>
                  <a:gd name="connsiteY31" fmla="*/ 223745 h 319213"/>
                  <a:gd name="connsiteX32" fmla="*/ 273992 w 319213"/>
                  <a:gd name="connsiteY32" fmla="*/ 187686 h 31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9213" h="319213">
                    <a:moveTo>
                      <a:pt x="273992" y="187686"/>
                    </a:moveTo>
                    <a:lnTo>
                      <a:pt x="315371" y="182661"/>
                    </a:lnTo>
                    <a:lnTo>
                      <a:pt x="315667" y="141282"/>
                    </a:lnTo>
                    <a:lnTo>
                      <a:pt x="273992" y="135370"/>
                    </a:lnTo>
                    <a:cubicBezTo>
                      <a:pt x="271036" y="122365"/>
                      <a:pt x="266011" y="109951"/>
                      <a:pt x="258918" y="99015"/>
                    </a:cubicBezTo>
                    <a:lnTo>
                      <a:pt x="284632" y="65616"/>
                    </a:lnTo>
                    <a:lnTo>
                      <a:pt x="255962" y="36650"/>
                    </a:lnTo>
                    <a:lnTo>
                      <a:pt x="222563" y="61774"/>
                    </a:lnTo>
                    <a:cubicBezTo>
                      <a:pt x="211627" y="54976"/>
                      <a:pt x="199804" y="49951"/>
                      <a:pt x="187095" y="46700"/>
                    </a:cubicBezTo>
                    <a:lnTo>
                      <a:pt x="182366" y="4729"/>
                    </a:lnTo>
                    <a:lnTo>
                      <a:pt x="140986" y="4434"/>
                    </a:lnTo>
                    <a:lnTo>
                      <a:pt x="135075" y="46404"/>
                    </a:lnTo>
                    <a:cubicBezTo>
                      <a:pt x="122070" y="49360"/>
                      <a:pt x="109656" y="54385"/>
                      <a:pt x="98720" y="61183"/>
                    </a:cubicBezTo>
                    <a:lnTo>
                      <a:pt x="65321" y="35468"/>
                    </a:lnTo>
                    <a:lnTo>
                      <a:pt x="36355" y="64138"/>
                    </a:lnTo>
                    <a:lnTo>
                      <a:pt x="61774" y="97242"/>
                    </a:lnTo>
                    <a:cubicBezTo>
                      <a:pt x="54680" y="108178"/>
                      <a:pt x="49360" y="120296"/>
                      <a:pt x="46109" y="133597"/>
                    </a:cubicBezTo>
                    <a:lnTo>
                      <a:pt x="4729" y="138621"/>
                    </a:lnTo>
                    <a:lnTo>
                      <a:pt x="4434" y="180001"/>
                    </a:lnTo>
                    <a:lnTo>
                      <a:pt x="45517" y="185617"/>
                    </a:lnTo>
                    <a:cubicBezTo>
                      <a:pt x="48473" y="198622"/>
                      <a:pt x="53498" y="211036"/>
                      <a:pt x="60296" y="222267"/>
                    </a:cubicBezTo>
                    <a:lnTo>
                      <a:pt x="35173" y="255962"/>
                    </a:lnTo>
                    <a:lnTo>
                      <a:pt x="63843" y="284928"/>
                    </a:lnTo>
                    <a:lnTo>
                      <a:pt x="97537" y="260100"/>
                    </a:lnTo>
                    <a:cubicBezTo>
                      <a:pt x="108473" y="266898"/>
                      <a:pt x="120296" y="272218"/>
                      <a:pt x="133301" y="275174"/>
                    </a:cubicBezTo>
                    <a:lnTo>
                      <a:pt x="138326" y="316553"/>
                    </a:lnTo>
                    <a:lnTo>
                      <a:pt x="179705" y="316849"/>
                    </a:lnTo>
                    <a:lnTo>
                      <a:pt x="185617" y="275469"/>
                    </a:lnTo>
                    <a:cubicBezTo>
                      <a:pt x="198622" y="272514"/>
                      <a:pt x="210740" y="267489"/>
                      <a:pt x="221676" y="260691"/>
                    </a:cubicBezTo>
                    <a:lnTo>
                      <a:pt x="255371" y="285814"/>
                    </a:lnTo>
                    <a:lnTo>
                      <a:pt x="284337" y="257144"/>
                    </a:lnTo>
                    <a:lnTo>
                      <a:pt x="259213" y="223745"/>
                    </a:lnTo>
                    <a:cubicBezTo>
                      <a:pt x="265716" y="212513"/>
                      <a:pt x="271036" y="200395"/>
                      <a:pt x="273992" y="187686"/>
                    </a:cubicBezTo>
                    <a:close/>
                  </a:path>
                </a:pathLst>
              </a:custGeom>
              <a:noFill/>
              <a:ln w="15875" cap="rnd">
                <a:solidFill>
                  <a:schemeClr val="accent1"/>
                </a:solidFill>
                <a:prstDash val="solid"/>
                <a:round/>
              </a:ln>
            </p:spPr>
            <p:txBody>
              <a:bodyPr rtlCol="0" anchor="ctr"/>
              <a:lstStyle/>
              <a:p>
                <a:endParaRPr lang="en-US" sz="1500">
                  <a:solidFill>
                    <a:srgbClr val="FFFFFF"/>
                  </a:solidFill>
                  <a:latin typeface="Amazon Ember"/>
                </a:endParaRPr>
              </a:p>
            </p:txBody>
          </p:sp>
          <p:sp>
            <p:nvSpPr>
              <p:cNvPr id="194" name="Freeform: Shape 149">
                <a:extLst>
                  <a:ext uri="{FF2B5EF4-FFF2-40B4-BE49-F238E27FC236}">
                    <a16:creationId xmlns:a16="http://schemas.microsoft.com/office/drawing/2014/main" id="{DC907FDC-4DC6-4184-99B5-3361A04AF62C}"/>
                  </a:ext>
                </a:extLst>
              </p:cNvPr>
              <p:cNvSpPr/>
              <p:nvPr/>
            </p:nvSpPr>
            <p:spPr>
              <a:xfrm>
                <a:off x="5327944" y="2532016"/>
                <a:ext cx="8867" cy="8867"/>
              </a:xfrm>
              <a:custGeom>
                <a:avLst/>
                <a:gdLst>
                  <a:gd name="connsiteX0" fmla="*/ 5025 w 8867"/>
                  <a:gd name="connsiteY0" fmla="*/ 4434 h 8867"/>
                  <a:gd name="connsiteX1" fmla="*/ 4434 w 8867"/>
                  <a:gd name="connsiteY1" fmla="*/ 5320 h 8867"/>
                </a:gdLst>
                <a:ahLst/>
                <a:cxnLst>
                  <a:cxn ang="0">
                    <a:pos x="connsiteX0" y="connsiteY0"/>
                  </a:cxn>
                  <a:cxn ang="0">
                    <a:pos x="connsiteX1" y="connsiteY1"/>
                  </a:cxn>
                </a:cxnLst>
                <a:rect l="l" t="t" r="r" b="b"/>
                <a:pathLst>
                  <a:path w="8867" h="8867">
                    <a:moveTo>
                      <a:pt x="5025" y="4434"/>
                    </a:moveTo>
                    <a:cubicBezTo>
                      <a:pt x="4729" y="4729"/>
                      <a:pt x="4434" y="5025"/>
                      <a:pt x="4434" y="5320"/>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95" name="Freeform: Shape 150">
                <a:extLst>
                  <a:ext uri="{FF2B5EF4-FFF2-40B4-BE49-F238E27FC236}">
                    <a16:creationId xmlns:a16="http://schemas.microsoft.com/office/drawing/2014/main" id="{9DCEE1DA-26BE-487A-85DC-A4F3E976A708}"/>
                  </a:ext>
                </a:extLst>
              </p:cNvPr>
              <p:cNvSpPr/>
              <p:nvPr/>
            </p:nvSpPr>
            <p:spPr>
              <a:xfrm>
                <a:off x="5328535" y="2204231"/>
                <a:ext cx="41380" cy="333992"/>
              </a:xfrm>
              <a:custGeom>
                <a:avLst/>
                <a:gdLst>
                  <a:gd name="connsiteX0" fmla="*/ 4434 w 41379"/>
                  <a:gd name="connsiteY0" fmla="*/ 4434 h 333991"/>
                  <a:gd name="connsiteX1" fmla="*/ 38128 w 41379"/>
                  <a:gd name="connsiteY1" fmla="*/ 4434 h 333991"/>
                  <a:gd name="connsiteX2" fmla="*/ 38128 w 41379"/>
                  <a:gd name="connsiteY2" fmla="*/ 236159 h 333991"/>
                  <a:gd name="connsiteX3" fmla="*/ 4434 w 41379"/>
                  <a:gd name="connsiteY3" fmla="*/ 331923 h 333991"/>
                </a:gdLst>
                <a:ahLst/>
                <a:cxnLst>
                  <a:cxn ang="0">
                    <a:pos x="connsiteX0" y="connsiteY0"/>
                  </a:cxn>
                  <a:cxn ang="0">
                    <a:pos x="connsiteX1" y="connsiteY1"/>
                  </a:cxn>
                  <a:cxn ang="0">
                    <a:pos x="connsiteX2" y="connsiteY2"/>
                  </a:cxn>
                  <a:cxn ang="0">
                    <a:pos x="connsiteX3" y="connsiteY3"/>
                  </a:cxn>
                </a:cxnLst>
                <a:rect l="l" t="t" r="r" b="b"/>
                <a:pathLst>
                  <a:path w="41379" h="333991">
                    <a:moveTo>
                      <a:pt x="4434" y="4434"/>
                    </a:moveTo>
                    <a:lnTo>
                      <a:pt x="38128" y="4434"/>
                    </a:lnTo>
                    <a:lnTo>
                      <a:pt x="38128" y="236159"/>
                    </a:lnTo>
                    <a:cubicBezTo>
                      <a:pt x="38128" y="272514"/>
                      <a:pt x="25419" y="305617"/>
                      <a:pt x="4434" y="331923"/>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96" name="Freeform: Shape 151">
                <a:extLst>
                  <a:ext uri="{FF2B5EF4-FFF2-40B4-BE49-F238E27FC236}">
                    <a16:creationId xmlns:a16="http://schemas.microsoft.com/office/drawing/2014/main" id="{825039FC-751D-46A8-9A43-4FC523988451}"/>
                  </a:ext>
                </a:extLst>
              </p:cNvPr>
              <p:cNvSpPr/>
              <p:nvPr/>
            </p:nvSpPr>
            <p:spPr>
              <a:xfrm>
                <a:off x="4976809" y="2532607"/>
                <a:ext cx="357637" cy="65025"/>
              </a:xfrm>
              <a:custGeom>
                <a:avLst/>
                <a:gdLst>
                  <a:gd name="connsiteX0" fmla="*/ 4434 w 357637"/>
                  <a:gd name="connsiteY0" fmla="*/ 27783 h 65024"/>
                  <a:gd name="connsiteX1" fmla="*/ 4434 w 357637"/>
                  <a:gd name="connsiteY1" fmla="*/ 61478 h 65024"/>
                  <a:gd name="connsiteX2" fmla="*/ 236159 w 357637"/>
                  <a:gd name="connsiteY2" fmla="*/ 61478 h 65024"/>
                  <a:gd name="connsiteX3" fmla="*/ 355568 w 357637"/>
                  <a:gd name="connsiteY3" fmla="*/ 4434 h 65024"/>
                </a:gdLst>
                <a:ahLst/>
                <a:cxnLst>
                  <a:cxn ang="0">
                    <a:pos x="connsiteX0" y="connsiteY0"/>
                  </a:cxn>
                  <a:cxn ang="0">
                    <a:pos x="connsiteX1" y="connsiteY1"/>
                  </a:cxn>
                  <a:cxn ang="0">
                    <a:pos x="connsiteX2" y="connsiteY2"/>
                  </a:cxn>
                  <a:cxn ang="0">
                    <a:pos x="connsiteX3" y="connsiteY3"/>
                  </a:cxn>
                </a:cxnLst>
                <a:rect l="l" t="t" r="r" b="b"/>
                <a:pathLst>
                  <a:path w="357637" h="65024">
                    <a:moveTo>
                      <a:pt x="4434" y="27783"/>
                    </a:moveTo>
                    <a:lnTo>
                      <a:pt x="4434" y="61478"/>
                    </a:lnTo>
                    <a:lnTo>
                      <a:pt x="236159" y="61478"/>
                    </a:lnTo>
                    <a:cubicBezTo>
                      <a:pt x="284337" y="61478"/>
                      <a:pt x="327194" y="39311"/>
                      <a:pt x="355568" y="4434"/>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97" name="Freeform: Shape 152">
                <a:extLst>
                  <a:ext uri="{FF2B5EF4-FFF2-40B4-BE49-F238E27FC236}">
                    <a16:creationId xmlns:a16="http://schemas.microsoft.com/office/drawing/2014/main" id="{B96DA49D-312A-4F50-AE05-92CD54299718}"/>
                  </a:ext>
                </a:extLst>
              </p:cNvPr>
              <p:cNvSpPr/>
              <p:nvPr/>
            </p:nvSpPr>
            <p:spPr>
              <a:xfrm>
                <a:off x="5183707" y="2411128"/>
                <a:ext cx="209853" cy="209853"/>
              </a:xfrm>
              <a:custGeom>
                <a:avLst/>
                <a:gdLst>
                  <a:gd name="connsiteX0" fmla="*/ 4434 w 209853"/>
                  <a:gd name="connsiteY0" fmla="*/ 4434 h 209853"/>
                  <a:gd name="connsiteX1" fmla="*/ 208080 w 209853"/>
                  <a:gd name="connsiteY1" fmla="*/ 206898 h 209853"/>
                </a:gdLst>
                <a:ahLst/>
                <a:cxnLst>
                  <a:cxn ang="0">
                    <a:pos x="connsiteX0" y="connsiteY0"/>
                  </a:cxn>
                  <a:cxn ang="0">
                    <a:pos x="connsiteX1" y="connsiteY1"/>
                  </a:cxn>
                </a:cxnLst>
                <a:rect l="l" t="t" r="r" b="b"/>
                <a:pathLst>
                  <a:path w="209853" h="209853">
                    <a:moveTo>
                      <a:pt x="4434" y="4434"/>
                    </a:moveTo>
                    <a:lnTo>
                      <a:pt x="208080" y="206898"/>
                    </a:lnTo>
                  </a:path>
                </a:pathLst>
              </a:custGeom>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98" name="Freeform: Shape 153">
                <a:extLst>
                  <a:ext uri="{FF2B5EF4-FFF2-40B4-BE49-F238E27FC236}">
                    <a16:creationId xmlns:a16="http://schemas.microsoft.com/office/drawing/2014/main" id="{CF9741B8-483C-4406-9F83-7E3B2D07D47D}"/>
                  </a:ext>
                </a:extLst>
              </p:cNvPr>
              <p:cNvSpPr/>
              <p:nvPr/>
            </p:nvSpPr>
            <p:spPr>
              <a:xfrm>
                <a:off x="4943114" y="2492409"/>
                <a:ext cx="70936" cy="70936"/>
              </a:xfrm>
              <a:custGeom>
                <a:avLst/>
                <a:gdLst>
                  <a:gd name="connsiteX0" fmla="*/ 68867 w 70936"/>
                  <a:gd name="connsiteY0" fmla="*/ 36650 h 70936"/>
                  <a:gd name="connsiteX1" fmla="*/ 36650 w 70936"/>
                  <a:gd name="connsiteY1" fmla="*/ 68867 h 70936"/>
                  <a:gd name="connsiteX2" fmla="*/ 4434 w 70936"/>
                  <a:gd name="connsiteY2" fmla="*/ 36650 h 70936"/>
                  <a:gd name="connsiteX3" fmla="*/ 36650 w 70936"/>
                  <a:gd name="connsiteY3" fmla="*/ 4434 h 70936"/>
                  <a:gd name="connsiteX4" fmla="*/ 68867 w 70936"/>
                  <a:gd name="connsiteY4" fmla="*/ 36650 h 7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36" h="70936">
                    <a:moveTo>
                      <a:pt x="68867" y="36650"/>
                    </a:moveTo>
                    <a:cubicBezTo>
                      <a:pt x="68867" y="54443"/>
                      <a:pt x="54443" y="68867"/>
                      <a:pt x="36650" y="68867"/>
                    </a:cubicBezTo>
                    <a:cubicBezTo>
                      <a:pt x="18858" y="68867"/>
                      <a:pt x="4434" y="54443"/>
                      <a:pt x="4434" y="36650"/>
                    </a:cubicBezTo>
                    <a:cubicBezTo>
                      <a:pt x="4434" y="18858"/>
                      <a:pt x="18858" y="4434"/>
                      <a:pt x="36650" y="4434"/>
                    </a:cubicBezTo>
                    <a:cubicBezTo>
                      <a:pt x="54443" y="4434"/>
                      <a:pt x="68867" y="18858"/>
                      <a:pt x="68867" y="36650"/>
                    </a:cubicBezTo>
                    <a:close/>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199" name="Freeform: Shape 154">
                <a:extLst>
                  <a:ext uri="{FF2B5EF4-FFF2-40B4-BE49-F238E27FC236}">
                    <a16:creationId xmlns:a16="http://schemas.microsoft.com/office/drawing/2014/main" id="{03633DB5-149D-4B5C-8B93-07F818A66488}"/>
                  </a:ext>
                </a:extLst>
              </p:cNvPr>
              <p:cNvSpPr/>
              <p:nvPr/>
            </p:nvSpPr>
            <p:spPr>
              <a:xfrm>
                <a:off x="5264693" y="2174378"/>
                <a:ext cx="70936" cy="70936"/>
              </a:xfrm>
              <a:custGeom>
                <a:avLst/>
                <a:gdLst>
                  <a:gd name="connsiteX0" fmla="*/ 68867 w 70936"/>
                  <a:gd name="connsiteY0" fmla="*/ 36650 h 70936"/>
                  <a:gd name="connsiteX1" fmla="*/ 36650 w 70936"/>
                  <a:gd name="connsiteY1" fmla="*/ 68867 h 70936"/>
                  <a:gd name="connsiteX2" fmla="*/ 4434 w 70936"/>
                  <a:gd name="connsiteY2" fmla="*/ 36650 h 70936"/>
                  <a:gd name="connsiteX3" fmla="*/ 36650 w 70936"/>
                  <a:gd name="connsiteY3" fmla="*/ 4434 h 70936"/>
                  <a:gd name="connsiteX4" fmla="*/ 68867 w 70936"/>
                  <a:gd name="connsiteY4" fmla="*/ 36650 h 7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36" h="70936">
                    <a:moveTo>
                      <a:pt x="68867" y="36650"/>
                    </a:moveTo>
                    <a:cubicBezTo>
                      <a:pt x="68867" y="54443"/>
                      <a:pt x="54443" y="68867"/>
                      <a:pt x="36650" y="68867"/>
                    </a:cubicBezTo>
                    <a:cubicBezTo>
                      <a:pt x="18858" y="68867"/>
                      <a:pt x="4434" y="54443"/>
                      <a:pt x="4434" y="36650"/>
                    </a:cubicBezTo>
                    <a:cubicBezTo>
                      <a:pt x="4434" y="18858"/>
                      <a:pt x="18858" y="4434"/>
                      <a:pt x="36650" y="4434"/>
                    </a:cubicBezTo>
                    <a:cubicBezTo>
                      <a:pt x="54443" y="4434"/>
                      <a:pt x="68867" y="18858"/>
                      <a:pt x="68867" y="36650"/>
                    </a:cubicBezTo>
                    <a:close/>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00" name="Freeform: Shape 155">
                <a:extLst>
                  <a:ext uri="{FF2B5EF4-FFF2-40B4-BE49-F238E27FC236}">
                    <a16:creationId xmlns:a16="http://schemas.microsoft.com/office/drawing/2014/main" id="{A09D4B0F-30C0-42C9-94B6-2D3A842D9C69}"/>
                  </a:ext>
                </a:extLst>
              </p:cNvPr>
              <p:cNvSpPr/>
              <p:nvPr/>
            </p:nvSpPr>
            <p:spPr>
              <a:xfrm>
                <a:off x="5636139" y="2227989"/>
                <a:ext cx="203942" cy="203942"/>
              </a:xfrm>
              <a:custGeom>
                <a:avLst/>
                <a:gdLst>
                  <a:gd name="connsiteX0" fmla="*/ 150273 w 203941"/>
                  <a:gd name="connsiteY0" fmla="*/ 54135 h 203941"/>
                  <a:gd name="connsiteX1" fmla="*/ 150681 w 203941"/>
                  <a:gd name="connsiteY1" fmla="*/ 150273 h 203941"/>
                  <a:gd name="connsiteX2" fmla="*/ 54543 w 203941"/>
                  <a:gd name="connsiteY2" fmla="*/ 150681 h 203941"/>
                  <a:gd name="connsiteX3" fmla="*/ 54135 w 203941"/>
                  <a:gd name="connsiteY3" fmla="*/ 54543 h 203941"/>
                  <a:gd name="connsiteX4" fmla="*/ 150273 w 203941"/>
                  <a:gd name="connsiteY4" fmla="*/ 54135 h 203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1" h="203941">
                    <a:moveTo>
                      <a:pt x="150273" y="54135"/>
                    </a:moveTo>
                    <a:cubicBezTo>
                      <a:pt x="176934" y="80570"/>
                      <a:pt x="177116" y="123613"/>
                      <a:pt x="150681" y="150273"/>
                    </a:cubicBezTo>
                    <a:cubicBezTo>
                      <a:pt x="124246" y="176934"/>
                      <a:pt x="81203" y="177116"/>
                      <a:pt x="54543" y="150681"/>
                    </a:cubicBezTo>
                    <a:cubicBezTo>
                      <a:pt x="27882" y="124246"/>
                      <a:pt x="27700" y="81203"/>
                      <a:pt x="54135" y="54543"/>
                    </a:cubicBezTo>
                    <a:cubicBezTo>
                      <a:pt x="80570" y="27882"/>
                      <a:pt x="123613" y="27700"/>
                      <a:pt x="150273" y="54135"/>
                    </a:cubicBezTo>
                    <a:close/>
                  </a:path>
                </a:pathLst>
              </a:custGeom>
              <a:noFill/>
              <a:ln w="15875" cap="rnd">
                <a:solidFill>
                  <a:schemeClr val="accent1"/>
                </a:solidFill>
                <a:prstDash val="solid"/>
                <a:round/>
              </a:ln>
            </p:spPr>
            <p:txBody>
              <a:bodyPr rtlCol="0" anchor="ctr"/>
              <a:lstStyle/>
              <a:p>
                <a:endParaRPr lang="en-US" sz="1500">
                  <a:solidFill>
                    <a:srgbClr val="FFFFFF"/>
                  </a:solidFill>
                  <a:latin typeface="Amazon Ember"/>
                </a:endParaRPr>
              </a:p>
            </p:txBody>
          </p:sp>
          <p:sp>
            <p:nvSpPr>
              <p:cNvPr id="201" name="Freeform: Shape 156">
                <a:extLst>
                  <a:ext uri="{FF2B5EF4-FFF2-40B4-BE49-F238E27FC236}">
                    <a16:creationId xmlns:a16="http://schemas.microsoft.com/office/drawing/2014/main" id="{636E96DF-5477-42F3-A541-28FD0A7D5B80}"/>
                  </a:ext>
                </a:extLst>
              </p:cNvPr>
              <p:cNvSpPr/>
              <p:nvPr/>
            </p:nvSpPr>
            <p:spPr>
              <a:xfrm>
                <a:off x="5546073" y="2138023"/>
                <a:ext cx="384239" cy="384238"/>
              </a:xfrm>
              <a:custGeom>
                <a:avLst/>
                <a:gdLst>
                  <a:gd name="connsiteX0" fmla="*/ 57045 w 384238"/>
                  <a:gd name="connsiteY0" fmla="*/ 230543 h 384238"/>
                  <a:gd name="connsiteX1" fmla="*/ 7094 w 384238"/>
                  <a:gd name="connsiteY1" fmla="*/ 226701 h 384238"/>
                  <a:gd name="connsiteX2" fmla="*/ 4434 w 384238"/>
                  <a:gd name="connsiteY2" fmla="*/ 177045 h 384238"/>
                  <a:gd name="connsiteX3" fmla="*/ 54089 w 384238"/>
                  <a:gd name="connsiteY3" fmla="*/ 167883 h 384238"/>
                  <a:gd name="connsiteX4" fmla="*/ 70050 w 384238"/>
                  <a:gd name="connsiteY4" fmla="*/ 123547 h 384238"/>
                  <a:gd name="connsiteX5" fmla="*/ 37537 w 384238"/>
                  <a:gd name="connsiteY5" fmla="*/ 84828 h 384238"/>
                  <a:gd name="connsiteX6" fmla="*/ 70345 w 384238"/>
                  <a:gd name="connsiteY6" fmla="*/ 48769 h 384238"/>
                  <a:gd name="connsiteX7" fmla="*/ 112316 w 384238"/>
                  <a:gd name="connsiteY7" fmla="*/ 77439 h 384238"/>
                  <a:gd name="connsiteX8" fmla="*/ 154287 w 384238"/>
                  <a:gd name="connsiteY8" fmla="*/ 57636 h 384238"/>
                  <a:gd name="connsiteX9" fmla="*/ 157833 w 384238"/>
                  <a:gd name="connsiteY9" fmla="*/ 7094 h 384238"/>
                  <a:gd name="connsiteX10" fmla="*/ 207489 w 384238"/>
                  <a:gd name="connsiteY10" fmla="*/ 4434 h 384238"/>
                  <a:gd name="connsiteX11" fmla="*/ 216651 w 384238"/>
                  <a:gd name="connsiteY11" fmla="*/ 54385 h 384238"/>
                  <a:gd name="connsiteX12" fmla="*/ 261282 w 384238"/>
                  <a:gd name="connsiteY12" fmla="*/ 70050 h 384238"/>
                  <a:gd name="connsiteX13" fmla="*/ 300002 w 384238"/>
                  <a:gd name="connsiteY13" fmla="*/ 37537 h 384238"/>
                  <a:gd name="connsiteX14" fmla="*/ 336061 w 384238"/>
                  <a:gd name="connsiteY14" fmla="*/ 70050 h 384238"/>
                  <a:gd name="connsiteX15" fmla="*/ 307391 w 384238"/>
                  <a:gd name="connsiteY15" fmla="*/ 111134 h 384238"/>
                  <a:gd name="connsiteX16" fmla="*/ 328081 w 384238"/>
                  <a:gd name="connsiteY16" fmla="*/ 153695 h 384238"/>
                  <a:gd name="connsiteX17" fmla="*/ 378032 w 384238"/>
                  <a:gd name="connsiteY17" fmla="*/ 157538 h 384238"/>
                  <a:gd name="connsiteX18" fmla="*/ 380692 w 384238"/>
                  <a:gd name="connsiteY18" fmla="*/ 207193 h 384238"/>
                  <a:gd name="connsiteX19" fmla="*/ 331627 w 384238"/>
                  <a:gd name="connsiteY19" fmla="*/ 216060 h 384238"/>
                  <a:gd name="connsiteX20" fmla="*/ 315962 w 384238"/>
                  <a:gd name="connsiteY20" fmla="*/ 260691 h 384238"/>
                  <a:gd name="connsiteX21" fmla="*/ 347588 w 384238"/>
                  <a:gd name="connsiteY21" fmla="*/ 299706 h 384238"/>
                  <a:gd name="connsiteX22" fmla="*/ 314780 w 384238"/>
                  <a:gd name="connsiteY22" fmla="*/ 335765 h 384238"/>
                  <a:gd name="connsiteX23" fmla="*/ 273105 w 384238"/>
                  <a:gd name="connsiteY23" fmla="*/ 307686 h 384238"/>
                  <a:gd name="connsiteX24" fmla="*/ 231134 w 384238"/>
                  <a:gd name="connsiteY24" fmla="*/ 327489 h 384238"/>
                  <a:gd name="connsiteX25" fmla="*/ 227292 w 384238"/>
                  <a:gd name="connsiteY25" fmla="*/ 377440 h 384238"/>
                  <a:gd name="connsiteX26" fmla="*/ 177636 w 384238"/>
                  <a:gd name="connsiteY26" fmla="*/ 380100 h 384238"/>
                  <a:gd name="connsiteX27" fmla="*/ 168474 w 384238"/>
                  <a:gd name="connsiteY27" fmla="*/ 330741 h 384238"/>
                  <a:gd name="connsiteX28" fmla="*/ 124434 w 384238"/>
                  <a:gd name="connsiteY28" fmla="*/ 315076 h 384238"/>
                  <a:gd name="connsiteX29" fmla="*/ 84828 w 384238"/>
                  <a:gd name="connsiteY29" fmla="*/ 346701 h 384238"/>
                  <a:gd name="connsiteX30" fmla="*/ 48769 w 384238"/>
                  <a:gd name="connsiteY30" fmla="*/ 313893 h 384238"/>
                  <a:gd name="connsiteX31" fmla="*/ 77143 w 384238"/>
                  <a:gd name="connsiteY31" fmla="*/ 272514 h 384238"/>
                  <a:gd name="connsiteX32" fmla="*/ 57045 w 384238"/>
                  <a:gd name="connsiteY32" fmla="*/ 230543 h 38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4238" h="384238">
                    <a:moveTo>
                      <a:pt x="57045" y="230543"/>
                    </a:moveTo>
                    <a:lnTo>
                      <a:pt x="7094" y="226701"/>
                    </a:lnTo>
                    <a:lnTo>
                      <a:pt x="4434" y="177045"/>
                    </a:lnTo>
                    <a:lnTo>
                      <a:pt x="54089" y="167883"/>
                    </a:lnTo>
                    <a:cubicBezTo>
                      <a:pt x="57045" y="151922"/>
                      <a:pt x="62365" y="137144"/>
                      <a:pt x="70050" y="123547"/>
                    </a:cubicBezTo>
                    <a:lnTo>
                      <a:pt x="37537" y="84828"/>
                    </a:lnTo>
                    <a:lnTo>
                      <a:pt x="70345" y="48769"/>
                    </a:lnTo>
                    <a:lnTo>
                      <a:pt x="112316" y="77439"/>
                    </a:lnTo>
                    <a:cubicBezTo>
                      <a:pt x="125025" y="68572"/>
                      <a:pt x="138917" y="62069"/>
                      <a:pt x="154287" y="57636"/>
                    </a:cubicBezTo>
                    <a:lnTo>
                      <a:pt x="157833" y="7094"/>
                    </a:lnTo>
                    <a:lnTo>
                      <a:pt x="207489" y="4434"/>
                    </a:lnTo>
                    <a:lnTo>
                      <a:pt x="216651" y="54385"/>
                    </a:lnTo>
                    <a:cubicBezTo>
                      <a:pt x="232612" y="57045"/>
                      <a:pt x="247391" y="62660"/>
                      <a:pt x="261282" y="70050"/>
                    </a:cubicBezTo>
                    <a:lnTo>
                      <a:pt x="300002" y="37537"/>
                    </a:lnTo>
                    <a:lnTo>
                      <a:pt x="336061" y="70050"/>
                    </a:lnTo>
                    <a:lnTo>
                      <a:pt x="307391" y="111134"/>
                    </a:lnTo>
                    <a:cubicBezTo>
                      <a:pt x="316553" y="123843"/>
                      <a:pt x="323647" y="138326"/>
                      <a:pt x="328081" y="153695"/>
                    </a:cubicBezTo>
                    <a:lnTo>
                      <a:pt x="378032" y="157538"/>
                    </a:lnTo>
                    <a:lnTo>
                      <a:pt x="380692" y="207193"/>
                    </a:lnTo>
                    <a:lnTo>
                      <a:pt x="331627" y="216060"/>
                    </a:lnTo>
                    <a:cubicBezTo>
                      <a:pt x="328967" y="232021"/>
                      <a:pt x="323352" y="247095"/>
                      <a:pt x="315962" y="260691"/>
                    </a:cubicBezTo>
                    <a:lnTo>
                      <a:pt x="347588" y="299706"/>
                    </a:lnTo>
                    <a:lnTo>
                      <a:pt x="314780" y="335765"/>
                    </a:lnTo>
                    <a:lnTo>
                      <a:pt x="273105" y="307686"/>
                    </a:lnTo>
                    <a:cubicBezTo>
                      <a:pt x="260396" y="316553"/>
                      <a:pt x="246504" y="323351"/>
                      <a:pt x="231134" y="327489"/>
                    </a:cubicBezTo>
                    <a:lnTo>
                      <a:pt x="227292" y="377440"/>
                    </a:lnTo>
                    <a:lnTo>
                      <a:pt x="177636" y="380100"/>
                    </a:lnTo>
                    <a:lnTo>
                      <a:pt x="168474" y="330741"/>
                    </a:lnTo>
                    <a:cubicBezTo>
                      <a:pt x="152809" y="328081"/>
                      <a:pt x="138030" y="322465"/>
                      <a:pt x="124434" y="315076"/>
                    </a:cubicBezTo>
                    <a:lnTo>
                      <a:pt x="84828" y="346701"/>
                    </a:lnTo>
                    <a:lnTo>
                      <a:pt x="48769" y="313893"/>
                    </a:lnTo>
                    <a:lnTo>
                      <a:pt x="77143" y="272514"/>
                    </a:lnTo>
                    <a:cubicBezTo>
                      <a:pt x="68276" y="260100"/>
                      <a:pt x="61478" y="245913"/>
                      <a:pt x="57045" y="230543"/>
                    </a:cubicBezTo>
                    <a:close/>
                  </a:path>
                </a:pathLst>
              </a:custGeom>
              <a:noFill/>
              <a:ln w="15875" cap="rnd">
                <a:solidFill>
                  <a:schemeClr val="accent1"/>
                </a:solidFill>
                <a:prstDash val="solid"/>
                <a:round/>
              </a:ln>
            </p:spPr>
            <p:txBody>
              <a:bodyPr rtlCol="0" anchor="ctr"/>
              <a:lstStyle/>
              <a:p>
                <a:endParaRPr lang="en-US" sz="1500">
                  <a:solidFill>
                    <a:srgbClr val="FFFFFF"/>
                  </a:solidFill>
                  <a:latin typeface="Amazon Ember"/>
                </a:endParaRPr>
              </a:p>
            </p:txBody>
          </p:sp>
          <p:sp>
            <p:nvSpPr>
              <p:cNvPr id="202" name="Freeform: Shape 157">
                <a:extLst>
                  <a:ext uri="{FF2B5EF4-FFF2-40B4-BE49-F238E27FC236}">
                    <a16:creationId xmlns:a16="http://schemas.microsoft.com/office/drawing/2014/main" id="{8D9D524B-F07C-46FF-8409-E11BE3048420}"/>
                  </a:ext>
                </a:extLst>
              </p:cNvPr>
              <p:cNvSpPr/>
              <p:nvPr/>
            </p:nvSpPr>
            <p:spPr>
              <a:xfrm>
                <a:off x="5512970" y="2520488"/>
                <a:ext cx="8867" cy="8867"/>
              </a:xfrm>
              <a:custGeom>
                <a:avLst/>
                <a:gdLst>
                  <a:gd name="connsiteX0" fmla="*/ 4434 w 8867"/>
                  <a:gd name="connsiteY0" fmla="*/ 4434 h 8867"/>
                  <a:gd name="connsiteX1" fmla="*/ 5320 w 8867"/>
                  <a:gd name="connsiteY1" fmla="*/ 5616 h 8867"/>
                </a:gdLst>
                <a:ahLst/>
                <a:cxnLst>
                  <a:cxn ang="0">
                    <a:pos x="connsiteX0" y="connsiteY0"/>
                  </a:cxn>
                  <a:cxn ang="0">
                    <a:pos x="connsiteX1" y="connsiteY1"/>
                  </a:cxn>
                </a:cxnLst>
                <a:rect l="l" t="t" r="r" b="b"/>
                <a:pathLst>
                  <a:path w="8867" h="8867">
                    <a:moveTo>
                      <a:pt x="4434" y="4434"/>
                    </a:moveTo>
                    <a:cubicBezTo>
                      <a:pt x="4729" y="4729"/>
                      <a:pt x="5025" y="5025"/>
                      <a:pt x="5320" y="5616"/>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03" name="Freeform: Shape 158">
                <a:extLst>
                  <a:ext uri="{FF2B5EF4-FFF2-40B4-BE49-F238E27FC236}">
                    <a16:creationId xmlns:a16="http://schemas.microsoft.com/office/drawing/2014/main" id="{634AC2E5-7BB3-4E79-978C-15F20AA7BBB8}"/>
                  </a:ext>
                </a:extLst>
              </p:cNvPr>
              <p:cNvSpPr/>
              <p:nvPr/>
            </p:nvSpPr>
            <p:spPr>
              <a:xfrm>
                <a:off x="5472477" y="2127087"/>
                <a:ext cx="47291" cy="399017"/>
              </a:xfrm>
              <a:custGeom>
                <a:avLst/>
                <a:gdLst>
                  <a:gd name="connsiteX0" fmla="*/ 44926 w 47290"/>
                  <a:gd name="connsiteY0" fmla="*/ 4434 h 399016"/>
                  <a:gd name="connsiteX1" fmla="*/ 4434 w 47290"/>
                  <a:gd name="connsiteY1" fmla="*/ 4434 h 399016"/>
                  <a:gd name="connsiteX2" fmla="*/ 4434 w 47290"/>
                  <a:gd name="connsiteY2" fmla="*/ 282563 h 399016"/>
                  <a:gd name="connsiteX3" fmla="*/ 44926 w 47290"/>
                  <a:gd name="connsiteY3" fmla="*/ 397539 h 399016"/>
                </a:gdLst>
                <a:ahLst/>
                <a:cxnLst>
                  <a:cxn ang="0">
                    <a:pos x="connsiteX0" y="connsiteY0"/>
                  </a:cxn>
                  <a:cxn ang="0">
                    <a:pos x="connsiteX1" y="connsiteY1"/>
                  </a:cxn>
                  <a:cxn ang="0">
                    <a:pos x="connsiteX2" y="connsiteY2"/>
                  </a:cxn>
                  <a:cxn ang="0">
                    <a:pos x="connsiteX3" y="connsiteY3"/>
                  </a:cxn>
                </a:cxnLst>
                <a:rect l="l" t="t" r="r" b="b"/>
                <a:pathLst>
                  <a:path w="47290" h="399016">
                    <a:moveTo>
                      <a:pt x="44926" y="4434"/>
                    </a:moveTo>
                    <a:lnTo>
                      <a:pt x="4434" y="4434"/>
                    </a:lnTo>
                    <a:lnTo>
                      <a:pt x="4434" y="282563"/>
                    </a:lnTo>
                    <a:cubicBezTo>
                      <a:pt x="4434" y="326012"/>
                      <a:pt x="19508" y="366209"/>
                      <a:pt x="44926" y="397539"/>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04" name="Freeform: Shape 159">
                <a:extLst>
                  <a:ext uri="{FF2B5EF4-FFF2-40B4-BE49-F238E27FC236}">
                    <a16:creationId xmlns:a16="http://schemas.microsoft.com/office/drawing/2014/main" id="{2A762FC0-4409-4BF5-8A46-078B246D83A7}"/>
                  </a:ext>
                </a:extLst>
              </p:cNvPr>
              <p:cNvSpPr/>
              <p:nvPr/>
            </p:nvSpPr>
            <p:spPr>
              <a:xfrm>
                <a:off x="5513561" y="2521375"/>
                <a:ext cx="428574" cy="76848"/>
              </a:xfrm>
              <a:custGeom>
                <a:avLst/>
                <a:gdLst>
                  <a:gd name="connsiteX0" fmla="*/ 425914 w 428573"/>
                  <a:gd name="connsiteY0" fmla="*/ 32217 h 76847"/>
                  <a:gd name="connsiteX1" fmla="*/ 425914 w 428573"/>
                  <a:gd name="connsiteY1" fmla="*/ 72710 h 76847"/>
                  <a:gd name="connsiteX2" fmla="*/ 147784 w 428573"/>
                  <a:gd name="connsiteY2" fmla="*/ 72710 h 76847"/>
                  <a:gd name="connsiteX3" fmla="*/ 4434 w 428573"/>
                  <a:gd name="connsiteY3" fmla="*/ 4434 h 76847"/>
                </a:gdLst>
                <a:ahLst/>
                <a:cxnLst>
                  <a:cxn ang="0">
                    <a:pos x="connsiteX0" y="connsiteY0"/>
                  </a:cxn>
                  <a:cxn ang="0">
                    <a:pos x="connsiteX1" y="connsiteY1"/>
                  </a:cxn>
                  <a:cxn ang="0">
                    <a:pos x="connsiteX2" y="connsiteY2"/>
                  </a:cxn>
                  <a:cxn ang="0">
                    <a:pos x="connsiteX3" y="connsiteY3"/>
                  </a:cxn>
                </a:cxnLst>
                <a:rect l="l" t="t" r="r" b="b"/>
                <a:pathLst>
                  <a:path w="428573" h="76847">
                    <a:moveTo>
                      <a:pt x="425914" y="32217"/>
                    </a:moveTo>
                    <a:lnTo>
                      <a:pt x="425914" y="72710"/>
                    </a:lnTo>
                    <a:lnTo>
                      <a:pt x="147784" y="72710"/>
                    </a:lnTo>
                    <a:cubicBezTo>
                      <a:pt x="89853" y="72710"/>
                      <a:pt x="38424" y="46109"/>
                      <a:pt x="4434" y="4434"/>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05" name="Freeform: Shape 160">
                <a:extLst>
                  <a:ext uri="{FF2B5EF4-FFF2-40B4-BE49-F238E27FC236}">
                    <a16:creationId xmlns:a16="http://schemas.microsoft.com/office/drawing/2014/main" id="{B092D5B2-1337-48CB-8E2B-19D9D342496E}"/>
                  </a:ext>
                </a:extLst>
              </p:cNvPr>
              <p:cNvSpPr/>
              <p:nvPr/>
            </p:nvSpPr>
            <p:spPr>
              <a:xfrm>
                <a:off x="5468339" y="2375365"/>
                <a:ext cx="224632" cy="248277"/>
              </a:xfrm>
              <a:custGeom>
                <a:avLst/>
                <a:gdLst>
                  <a:gd name="connsiteX0" fmla="*/ 222858 w 224631"/>
                  <a:gd name="connsiteY0" fmla="*/ 4434 h 248277"/>
                  <a:gd name="connsiteX1" fmla="*/ 4434 w 224631"/>
                  <a:gd name="connsiteY1" fmla="*/ 243844 h 248277"/>
                </a:gdLst>
                <a:ahLst/>
                <a:cxnLst>
                  <a:cxn ang="0">
                    <a:pos x="connsiteX0" y="connsiteY0"/>
                  </a:cxn>
                  <a:cxn ang="0">
                    <a:pos x="connsiteX1" y="connsiteY1"/>
                  </a:cxn>
                </a:cxnLst>
                <a:rect l="l" t="t" r="r" b="b"/>
                <a:pathLst>
                  <a:path w="224631" h="248277">
                    <a:moveTo>
                      <a:pt x="222858" y="4434"/>
                    </a:moveTo>
                    <a:lnTo>
                      <a:pt x="4434" y="243844"/>
                    </a:lnTo>
                  </a:path>
                </a:pathLst>
              </a:custGeom>
              <a:ln w="15875" cap="flat">
                <a:solidFill>
                  <a:schemeClr val="accent1"/>
                </a:solidFill>
                <a:prstDash val="solid"/>
                <a:miter/>
              </a:ln>
            </p:spPr>
            <p:txBody>
              <a:bodyPr rtlCol="0" anchor="ctr"/>
              <a:lstStyle/>
              <a:p>
                <a:endParaRPr lang="en-US" sz="1500" dirty="0">
                  <a:solidFill>
                    <a:srgbClr val="FFFFFF"/>
                  </a:solidFill>
                  <a:latin typeface="Amazon Ember"/>
                </a:endParaRPr>
              </a:p>
            </p:txBody>
          </p:sp>
          <p:sp>
            <p:nvSpPr>
              <p:cNvPr id="206" name="Freeform: Shape 161">
                <a:extLst>
                  <a:ext uri="{FF2B5EF4-FFF2-40B4-BE49-F238E27FC236}">
                    <a16:creationId xmlns:a16="http://schemas.microsoft.com/office/drawing/2014/main" id="{118E97E0-7F65-44C6-BD86-7B11D9F50676}"/>
                  </a:ext>
                </a:extLst>
              </p:cNvPr>
              <p:cNvSpPr/>
              <p:nvPr/>
            </p:nvSpPr>
            <p:spPr>
              <a:xfrm>
                <a:off x="5508536" y="2097826"/>
                <a:ext cx="70936" cy="70936"/>
              </a:xfrm>
              <a:custGeom>
                <a:avLst/>
                <a:gdLst>
                  <a:gd name="connsiteX0" fmla="*/ 68867 w 70936"/>
                  <a:gd name="connsiteY0" fmla="*/ 36650 h 70936"/>
                  <a:gd name="connsiteX1" fmla="*/ 36650 w 70936"/>
                  <a:gd name="connsiteY1" fmla="*/ 68867 h 70936"/>
                  <a:gd name="connsiteX2" fmla="*/ 4434 w 70936"/>
                  <a:gd name="connsiteY2" fmla="*/ 36650 h 70936"/>
                  <a:gd name="connsiteX3" fmla="*/ 36650 w 70936"/>
                  <a:gd name="connsiteY3" fmla="*/ 4434 h 70936"/>
                  <a:gd name="connsiteX4" fmla="*/ 68867 w 70936"/>
                  <a:gd name="connsiteY4" fmla="*/ 36650 h 7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36" h="70936">
                    <a:moveTo>
                      <a:pt x="68867" y="36650"/>
                    </a:moveTo>
                    <a:cubicBezTo>
                      <a:pt x="68867" y="54443"/>
                      <a:pt x="54443" y="68867"/>
                      <a:pt x="36650" y="68867"/>
                    </a:cubicBezTo>
                    <a:cubicBezTo>
                      <a:pt x="18858" y="68867"/>
                      <a:pt x="4434" y="54443"/>
                      <a:pt x="4434" y="36650"/>
                    </a:cubicBezTo>
                    <a:cubicBezTo>
                      <a:pt x="4434" y="18858"/>
                      <a:pt x="18858" y="4434"/>
                      <a:pt x="36650" y="4434"/>
                    </a:cubicBezTo>
                    <a:cubicBezTo>
                      <a:pt x="54443" y="4434"/>
                      <a:pt x="68867" y="18858"/>
                      <a:pt x="68867" y="36650"/>
                    </a:cubicBezTo>
                    <a:close/>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07" name="Freeform: Shape 162">
                <a:extLst>
                  <a:ext uri="{FF2B5EF4-FFF2-40B4-BE49-F238E27FC236}">
                    <a16:creationId xmlns:a16="http://schemas.microsoft.com/office/drawing/2014/main" id="{274FEACB-FB38-422A-9A14-5DCBA3F1E49D}"/>
                  </a:ext>
                </a:extLst>
              </p:cNvPr>
              <p:cNvSpPr/>
              <p:nvPr/>
            </p:nvSpPr>
            <p:spPr>
              <a:xfrm>
                <a:off x="5903415" y="2486203"/>
                <a:ext cx="70936" cy="70936"/>
              </a:xfrm>
              <a:custGeom>
                <a:avLst/>
                <a:gdLst>
                  <a:gd name="connsiteX0" fmla="*/ 68867 w 70936"/>
                  <a:gd name="connsiteY0" fmla="*/ 36650 h 70936"/>
                  <a:gd name="connsiteX1" fmla="*/ 36650 w 70936"/>
                  <a:gd name="connsiteY1" fmla="*/ 68867 h 70936"/>
                  <a:gd name="connsiteX2" fmla="*/ 4434 w 70936"/>
                  <a:gd name="connsiteY2" fmla="*/ 36650 h 70936"/>
                  <a:gd name="connsiteX3" fmla="*/ 36650 w 70936"/>
                  <a:gd name="connsiteY3" fmla="*/ 4434 h 70936"/>
                  <a:gd name="connsiteX4" fmla="*/ 68867 w 70936"/>
                  <a:gd name="connsiteY4" fmla="*/ 36650 h 7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36" h="70936">
                    <a:moveTo>
                      <a:pt x="68867" y="36650"/>
                    </a:moveTo>
                    <a:cubicBezTo>
                      <a:pt x="68867" y="54443"/>
                      <a:pt x="54443" y="68867"/>
                      <a:pt x="36650" y="68867"/>
                    </a:cubicBezTo>
                    <a:cubicBezTo>
                      <a:pt x="18858" y="68867"/>
                      <a:pt x="4434" y="54443"/>
                      <a:pt x="4434" y="36650"/>
                    </a:cubicBezTo>
                    <a:cubicBezTo>
                      <a:pt x="4434" y="18858"/>
                      <a:pt x="18858" y="4434"/>
                      <a:pt x="36650" y="4434"/>
                    </a:cubicBezTo>
                    <a:cubicBezTo>
                      <a:pt x="54443" y="4434"/>
                      <a:pt x="68867" y="18858"/>
                      <a:pt x="68867" y="36650"/>
                    </a:cubicBezTo>
                    <a:close/>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08" name="Freeform: Shape 163">
                <a:extLst>
                  <a:ext uri="{FF2B5EF4-FFF2-40B4-BE49-F238E27FC236}">
                    <a16:creationId xmlns:a16="http://schemas.microsoft.com/office/drawing/2014/main" id="{A7B75C22-2704-4200-A861-79F44417BCBB}"/>
                  </a:ext>
                </a:extLst>
              </p:cNvPr>
              <p:cNvSpPr/>
              <p:nvPr/>
            </p:nvSpPr>
            <p:spPr>
              <a:xfrm>
                <a:off x="5608593" y="2819702"/>
                <a:ext cx="171430" cy="171429"/>
              </a:xfrm>
              <a:custGeom>
                <a:avLst/>
                <a:gdLst>
                  <a:gd name="connsiteX0" fmla="*/ 124556 w 171429"/>
                  <a:gd name="connsiteY0" fmla="*/ 44393 h 171429"/>
                  <a:gd name="connsiteX1" fmla="*/ 128461 w 171429"/>
                  <a:gd name="connsiteY1" fmla="*/ 124556 h 171429"/>
                  <a:gd name="connsiteX2" fmla="*/ 48297 w 171429"/>
                  <a:gd name="connsiteY2" fmla="*/ 128461 h 171429"/>
                  <a:gd name="connsiteX3" fmla="*/ 44392 w 171429"/>
                  <a:gd name="connsiteY3" fmla="*/ 48297 h 171429"/>
                  <a:gd name="connsiteX4" fmla="*/ 124556 w 171429"/>
                  <a:gd name="connsiteY4" fmla="*/ 44393 h 17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29" h="171429">
                    <a:moveTo>
                      <a:pt x="124556" y="44393"/>
                    </a:moveTo>
                    <a:cubicBezTo>
                      <a:pt x="147771" y="65451"/>
                      <a:pt x="149519" y="101341"/>
                      <a:pt x="128461" y="124556"/>
                    </a:cubicBezTo>
                    <a:cubicBezTo>
                      <a:pt x="107402" y="147771"/>
                      <a:pt x="71512" y="149519"/>
                      <a:pt x="48297" y="128461"/>
                    </a:cubicBezTo>
                    <a:cubicBezTo>
                      <a:pt x="25082" y="107402"/>
                      <a:pt x="23334" y="71512"/>
                      <a:pt x="44392" y="48297"/>
                    </a:cubicBezTo>
                    <a:cubicBezTo>
                      <a:pt x="65451" y="25082"/>
                      <a:pt x="101342" y="23334"/>
                      <a:pt x="124556" y="44393"/>
                    </a:cubicBezTo>
                    <a:close/>
                  </a:path>
                </a:pathLst>
              </a:custGeom>
              <a:noFill/>
              <a:ln w="15875" cap="rnd">
                <a:solidFill>
                  <a:schemeClr val="accent1"/>
                </a:solidFill>
                <a:prstDash val="solid"/>
                <a:round/>
              </a:ln>
            </p:spPr>
            <p:txBody>
              <a:bodyPr rtlCol="0" anchor="ctr"/>
              <a:lstStyle/>
              <a:p>
                <a:endParaRPr lang="en-US" sz="1500">
                  <a:solidFill>
                    <a:srgbClr val="FFFFFF"/>
                  </a:solidFill>
                  <a:latin typeface="Amazon Ember"/>
                </a:endParaRPr>
              </a:p>
            </p:txBody>
          </p:sp>
          <p:sp>
            <p:nvSpPr>
              <p:cNvPr id="209" name="Freeform: Shape 164">
                <a:extLst>
                  <a:ext uri="{FF2B5EF4-FFF2-40B4-BE49-F238E27FC236}">
                    <a16:creationId xmlns:a16="http://schemas.microsoft.com/office/drawing/2014/main" id="{4BF5D4D1-FFA1-45B5-BBF4-90EF5F5D5A86}"/>
                  </a:ext>
                </a:extLst>
              </p:cNvPr>
              <p:cNvSpPr/>
              <p:nvPr/>
            </p:nvSpPr>
            <p:spPr>
              <a:xfrm>
                <a:off x="5534842" y="2746007"/>
                <a:ext cx="319214" cy="319213"/>
              </a:xfrm>
              <a:custGeom>
                <a:avLst/>
                <a:gdLst>
                  <a:gd name="connsiteX0" fmla="*/ 45813 w 319213"/>
                  <a:gd name="connsiteY0" fmla="*/ 134188 h 319213"/>
                  <a:gd name="connsiteX1" fmla="*/ 4434 w 319213"/>
                  <a:gd name="connsiteY1" fmla="*/ 139508 h 319213"/>
                  <a:gd name="connsiteX2" fmla="*/ 4434 w 319213"/>
                  <a:gd name="connsiteY2" fmla="*/ 180888 h 319213"/>
                  <a:gd name="connsiteX3" fmla="*/ 46109 w 319213"/>
                  <a:gd name="connsiteY3" fmla="*/ 186208 h 319213"/>
                  <a:gd name="connsiteX4" fmla="*/ 61478 w 319213"/>
                  <a:gd name="connsiteY4" fmla="*/ 222563 h 319213"/>
                  <a:gd name="connsiteX5" fmla="*/ 36059 w 319213"/>
                  <a:gd name="connsiteY5" fmla="*/ 256257 h 319213"/>
                  <a:gd name="connsiteX6" fmla="*/ 65025 w 319213"/>
                  <a:gd name="connsiteY6" fmla="*/ 284928 h 319213"/>
                  <a:gd name="connsiteX7" fmla="*/ 98720 w 319213"/>
                  <a:gd name="connsiteY7" fmla="*/ 259213 h 319213"/>
                  <a:gd name="connsiteX8" fmla="*/ 134483 w 319213"/>
                  <a:gd name="connsiteY8" fmla="*/ 273696 h 319213"/>
                  <a:gd name="connsiteX9" fmla="*/ 139508 w 319213"/>
                  <a:gd name="connsiteY9" fmla="*/ 315667 h 319213"/>
                  <a:gd name="connsiteX10" fmla="*/ 180888 w 319213"/>
                  <a:gd name="connsiteY10" fmla="*/ 315667 h 319213"/>
                  <a:gd name="connsiteX11" fmla="*/ 186208 w 319213"/>
                  <a:gd name="connsiteY11" fmla="*/ 273696 h 319213"/>
                  <a:gd name="connsiteX12" fmla="*/ 222563 w 319213"/>
                  <a:gd name="connsiteY12" fmla="*/ 258622 h 319213"/>
                  <a:gd name="connsiteX13" fmla="*/ 255962 w 319213"/>
                  <a:gd name="connsiteY13" fmla="*/ 284041 h 319213"/>
                  <a:gd name="connsiteX14" fmla="*/ 284632 w 319213"/>
                  <a:gd name="connsiteY14" fmla="*/ 255075 h 319213"/>
                  <a:gd name="connsiteX15" fmla="*/ 258918 w 319213"/>
                  <a:gd name="connsiteY15" fmla="*/ 222267 h 319213"/>
                  <a:gd name="connsiteX16" fmla="*/ 274287 w 319213"/>
                  <a:gd name="connsiteY16" fmla="*/ 185912 h 319213"/>
                  <a:gd name="connsiteX17" fmla="*/ 315667 w 319213"/>
                  <a:gd name="connsiteY17" fmla="*/ 180592 h 319213"/>
                  <a:gd name="connsiteX18" fmla="*/ 315667 w 319213"/>
                  <a:gd name="connsiteY18" fmla="*/ 139213 h 319213"/>
                  <a:gd name="connsiteX19" fmla="*/ 274583 w 319213"/>
                  <a:gd name="connsiteY19" fmla="*/ 134188 h 319213"/>
                  <a:gd name="connsiteX20" fmla="*/ 259509 w 319213"/>
                  <a:gd name="connsiteY20" fmla="*/ 97833 h 319213"/>
                  <a:gd name="connsiteX21" fmla="*/ 284041 w 319213"/>
                  <a:gd name="connsiteY21" fmla="*/ 64138 h 319213"/>
                  <a:gd name="connsiteX22" fmla="*/ 255075 w 319213"/>
                  <a:gd name="connsiteY22" fmla="*/ 35468 h 319213"/>
                  <a:gd name="connsiteX23" fmla="*/ 221676 w 319213"/>
                  <a:gd name="connsiteY23" fmla="*/ 60591 h 319213"/>
                  <a:gd name="connsiteX24" fmla="*/ 185912 w 319213"/>
                  <a:gd name="connsiteY24" fmla="*/ 45813 h 319213"/>
                  <a:gd name="connsiteX25" fmla="*/ 180592 w 319213"/>
                  <a:gd name="connsiteY25" fmla="*/ 4434 h 319213"/>
                  <a:gd name="connsiteX26" fmla="*/ 139213 w 319213"/>
                  <a:gd name="connsiteY26" fmla="*/ 4434 h 319213"/>
                  <a:gd name="connsiteX27" fmla="*/ 133597 w 319213"/>
                  <a:gd name="connsiteY27" fmla="*/ 45813 h 319213"/>
                  <a:gd name="connsiteX28" fmla="*/ 97537 w 319213"/>
                  <a:gd name="connsiteY28" fmla="*/ 60887 h 319213"/>
                  <a:gd name="connsiteX29" fmla="*/ 63843 w 319213"/>
                  <a:gd name="connsiteY29" fmla="*/ 36059 h 319213"/>
                  <a:gd name="connsiteX30" fmla="*/ 35173 w 319213"/>
                  <a:gd name="connsiteY30" fmla="*/ 65025 h 319213"/>
                  <a:gd name="connsiteX31" fmla="*/ 60591 w 319213"/>
                  <a:gd name="connsiteY31" fmla="*/ 98129 h 319213"/>
                  <a:gd name="connsiteX32" fmla="*/ 45813 w 319213"/>
                  <a:gd name="connsiteY32" fmla="*/ 134188 h 31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9213" h="319213">
                    <a:moveTo>
                      <a:pt x="45813" y="134188"/>
                    </a:moveTo>
                    <a:lnTo>
                      <a:pt x="4434" y="139508"/>
                    </a:lnTo>
                    <a:lnTo>
                      <a:pt x="4434" y="180888"/>
                    </a:lnTo>
                    <a:lnTo>
                      <a:pt x="46109" y="186208"/>
                    </a:lnTo>
                    <a:cubicBezTo>
                      <a:pt x="49064" y="199213"/>
                      <a:pt x="54385" y="211627"/>
                      <a:pt x="61478" y="222563"/>
                    </a:cubicBezTo>
                    <a:lnTo>
                      <a:pt x="36059" y="256257"/>
                    </a:lnTo>
                    <a:lnTo>
                      <a:pt x="65025" y="284928"/>
                    </a:lnTo>
                    <a:lnTo>
                      <a:pt x="98720" y="259213"/>
                    </a:lnTo>
                    <a:cubicBezTo>
                      <a:pt x="109656" y="266011"/>
                      <a:pt x="121479" y="271036"/>
                      <a:pt x="134483" y="273696"/>
                    </a:cubicBezTo>
                    <a:lnTo>
                      <a:pt x="139508" y="315667"/>
                    </a:lnTo>
                    <a:lnTo>
                      <a:pt x="180888" y="315667"/>
                    </a:lnTo>
                    <a:lnTo>
                      <a:pt x="186208" y="273696"/>
                    </a:lnTo>
                    <a:cubicBezTo>
                      <a:pt x="199213" y="270740"/>
                      <a:pt x="211627" y="265420"/>
                      <a:pt x="222563" y="258622"/>
                    </a:cubicBezTo>
                    <a:lnTo>
                      <a:pt x="255962" y="284041"/>
                    </a:lnTo>
                    <a:lnTo>
                      <a:pt x="284632" y="255075"/>
                    </a:lnTo>
                    <a:lnTo>
                      <a:pt x="258918" y="222267"/>
                    </a:lnTo>
                    <a:cubicBezTo>
                      <a:pt x="266011" y="211331"/>
                      <a:pt x="271036" y="198917"/>
                      <a:pt x="274287" y="185912"/>
                    </a:cubicBezTo>
                    <a:lnTo>
                      <a:pt x="315667" y="180592"/>
                    </a:lnTo>
                    <a:lnTo>
                      <a:pt x="315667" y="139213"/>
                    </a:lnTo>
                    <a:lnTo>
                      <a:pt x="274583" y="134188"/>
                    </a:lnTo>
                    <a:cubicBezTo>
                      <a:pt x="271627" y="121183"/>
                      <a:pt x="266307" y="108769"/>
                      <a:pt x="259509" y="97833"/>
                    </a:cubicBezTo>
                    <a:lnTo>
                      <a:pt x="284041" y="64138"/>
                    </a:lnTo>
                    <a:lnTo>
                      <a:pt x="255075" y="35468"/>
                    </a:lnTo>
                    <a:lnTo>
                      <a:pt x="221676" y="60591"/>
                    </a:lnTo>
                    <a:cubicBezTo>
                      <a:pt x="210740" y="53793"/>
                      <a:pt x="198622" y="48769"/>
                      <a:pt x="185912" y="45813"/>
                    </a:cubicBezTo>
                    <a:lnTo>
                      <a:pt x="180592" y="4434"/>
                    </a:lnTo>
                    <a:lnTo>
                      <a:pt x="139213" y="4434"/>
                    </a:lnTo>
                    <a:lnTo>
                      <a:pt x="133597" y="45813"/>
                    </a:lnTo>
                    <a:cubicBezTo>
                      <a:pt x="120592" y="48769"/>
                      <a:pt x="108474" y="53793"/>
                      <a:pt x="97537" y="60887"/>
                    </a:cubicBezTo>
                    <a:lnTo>
                      <a:pt x="63843" y="36059"/>
                    </a:lnTo>
                    <a:lnTo>
                      <a:pt x="35173" y="65025"/>
                    </a:lnTo>
                    <a:lnTo>
                      <a:pt x="60591" y="98129"/>
                    </a:lnTo>
                    <a:cubicBezTo>
                      <a:pt x="53793" y="109360"/>
                      <a:pt x="48769" y="121478"/>
                      <a:pt x="45813" y="134188"/>
                    </a:cubicBezTo>
                    <a:close/>
                  </a:path>
                </a:pathLst>
              </a:custGeom>
              <a:noFill/>
              <a:ln w="15875" cap="rnd">
                <a:solidFill>
                  <a:schemeClr val="accent1"/>
                </a:solidFill>
                <a:prstDash val="solid"/>
                <a:round/>
              </a:ln>
            </p:spPr>
            <p:txBody>
              <a:bodyPr rtlCol="0" anchor="ctr"/>
              <a:lstStyle/>
              <a:p>
                <a:endParaRPr lang="en-US" sz="1500">
                  <a:solidFill>
                    <a:srgbClr val="FFFFFF"/>
                  </a:solidFill>
                  <a:latin typeface="Amazon Ember"/>
                </a:endParaRPr>
              </a:p>
            </p:txBody>
          </p:sp>
          <p:sp>
            <p:nvSpPr>
              <p:cNvPr id="210" name="Freeform: Shape 165">
                <a:extLst>
                  <a:ext uri="{FF2B5EF4-FFF2-40B4-BE49-F238E27FC236}">
                    <a16:creationId xmlns:a16="http://schemas.microsoft.com/office/drawing/2014/main" id="{2A98A2C5-BABC-45AA-8A28-351525B9149E}"/>
                  </a:ext>
                </a:extLst>
              </p:cNvPr>
              <p:cNvSpPr/>
              <p:nvPr/>
            </p:nvSpPr>
            <p:spPr>
              <a:xfrm>
                <a:off x="5506172" y="2738913"/>
                <a:ext cx="8867" cy="8867"/>
              </a:xfrm>
              <a:custGeom>
                <a:avLst/>
                <a:gdLst>
                  <a:gd name="connsiteX0" fmla="*/ 4434 w 8867"/>
                  <a:gd name="connsiteY0" fmla="*/ 5320 h 8867"/>
                  <a:gd name="connsiteX1" fmla="*/ 5025 w 8867"/>
                  <a:gd name="connsiteY1" fmla="*/ 4434 h 8867"/>
                </a:gdLst>
                <a:ahLst/>
                <a:cxnLst>
                  <a:cxn ang="0">
                    <a:pos x="connsiteX0" y="connsiteY0"/>
                  </a:cxn>
                  <a:cxn ang="0">
                    <a:pos x="connsiteX1" y="connsiteY1"/>
                  </a:cxn>
                </a:cxnLst>
                <a:rect l="l" t="t" r="r" b="b"/>
                <a:pathLst>
                  <a:path w="8867" h="8867">
                    <a:moveTo>
                      <a:pt x="4434" y="5320"/>
                    </a:moveTo>
                    <a:cubicBezTo>
                      <a:pt x="4729" y="5025"/>
                      <a:pt x="5025" y="4729"/>
                      <a:pt x="5025" y="4434"/>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11" name="Freeform: Shape 166">
                <a:extLst>
                  <a:ext uri="{FF2B5EF4-FFF2-40B4-BE49-F238E27FC236}">
                    <a16:creationId xmlns:a16="http://schemas.microsoft.com/office/drawing/2014/main" id="{28562918-9259-42F8-890D-EA8C1FB56060}"/>
                  </a:ext>
                </a:extLst>
              </p:cNvPr>
              <p:cNvSpPr/>
              <p:nvPr/>
            </p:nvSpPr>
            <p:spPr>
              <a:xfrm>
                <a:off x="5472477" y="2739800"/>
                <a:ext cx="41380" cy="333992"/>
              </a:xfrm>
              <a:custGeom>
                <a:avLst/>
                <a:gdLst>
                  <a:gd name="connsiteX0" fmla="*/ 38128 w 41379"/>
                  <a:gd name="connsiteY0" fmla="*/ 331923 h 333991"/>
                  <a:gd name="connsiteX1" fmla="*/ 4434 w 41379"/>
                  <a:gd name="connsiteY1" fmla="*/ 331923 h 333991"/>
                  <a:gd name="connsiteX2" fmla="*/ 4434 w 41379"/>
                  <a:gd name="connsiteY2" fmla="*/ 100198 h 333991"/>
                  <a:gd name="connsiteX3" fmla="*/ 38128 w 41379"/>
                  <a:gd name="connsiteY3" fmla="*/ 4434 h 333991"/>
                </a:gdLst>
                <a:ahLst/>
                <a:cxnLst>
                  <a:cxn ang="0">
                    <a:pos x="connsiteX0" y="connsiteY0"/>
                  </a:cxn>
                  <a:cxn ang="0">
                    <a:pos x="connsiteX1" y="connsiteY1"/>
                  </a:cxn>
                  <a:cxn ang="0">
                    <a:pos x="connsiteX2" y="connsiteY2"/>
                  </a:cxn>
                  <a:cxn ang="0">
                    <a:pos x="connsiteX3" y="connsiteY3"/>
                  </a:cxn>
                </a:cxnLst>
                <a:rect l="l" t="t" r="r" b="b"/>
                <a:pathLst>
                  <a:path w="41379" h="333991">
                    <a:moveTo>
                      <a:pt x="38128" y="331923"/>
                    </a:moveTo>
                    <a:lnTo>
                      <a:pt x="4434" y="331923"/>
                    </a:lnTo>
                    <a:lnTo>
                      <a:pt x="4434" y="100198"/>
                    </a:lnTo>
                    <a:cubicBezTo>
                      <a:pt x="4434" y="63843"/>
                      <a:pt x="17143" y="30739"/>
                      <a:pt x="38128" y="4434"/>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12" name="Freeform: Shape 167">
                <a:extLst>
                  <a:ext uri="{FF2B5EF4-FFF2-40B4-BE49-F238E27FC236}">
                    <a16:creationId xmlns:a16="http://schemas.microsoft.com/office/drawing/2014/main" id="{CCB9EA25-27AD-4608-AD30-3855E24DF343}"/>
                  </a:ext>
                </a:extLst>
              </p:cNvPr>
              <p:cNvSpPr/>
              <p:nvPr/>
            </p:nvSpPr>
            <p:spPr>
              <a:xfrm>
                <a:off x="5506763" y="2681869"/>
                <a:ext cx="357637" cy="65025"/>
              </a:xfrm>
              <a:custGeom>
                <a:avLst/>
                <a:gdLst>
                  <a:gd name="connsiteX0" fmla="*/ 355568 w 357637"/>
                  <a:gd name="connsiteY0" fmla="*/ 38128 h 65024"/>
                  <a:gd name="connsiteX1" fmla="*/ 355568 w 357637"/>
                  <a:gd name="connsiteY1" fmla="*/ 4434 h 65024"/>
                  <a:gd name="connsiteX2" fmla="*/ 123843 w 357637"/>
                  <a:gd name="connsiteY2" fmla="*/ 4434 h 65024"/>
                  <a:gd name="connsiteX3" fmla="*/ 4434 w 357637"/>
                  <a:gd name="connsiteY3" fmla="*/ 61478 h 65024"/>
                </a:gdLst>
                <a:ahLst/>
                <a:cxnLst>
                  <a:cxn ang="0">
                    <a:pos x="connsiteX0" y="connsiteY0"/>
                  </a:cxn>
                  <a:cxn ang="0">
                    <a:pos x="connsiteX1" y="connsiteY1"/>
                  </a:cxn>
                  <a:cxn ang="0">
                    <a:pos x="connsiteX2" y="connsiteY2"/>
                  </a:cxn>
                  <a:cxn ang="0">
                    <a:pos x="connsiteX3" y="connsiteY3"/>
                  </a:cxn>
                </a:cxnLst>
                <a:rect l="l" t="t" r="r" b="b"/>
                <a:pathLst>
                  <a:path w="357637" h="65024">
                    <a:moveTo>
                      <a:pt x="355568" y="38128"/>
                    </a:moveTo>
                    <a:lnTo>
                      <a:pt x="355568" y="4434"/>
                    </a:lnTo>
                    <a:lnTo>
                      <a:pt x="123843" y="4434"/>
                    </a:lnTo>
                    <a:cubicBezTo>
                      <a:pt x="75665" y="4434"/>
                      <a:pt x="32808" y="26601"/>
                      <a:pt x="4434" y="61478"/>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13" name="Freeform: Shape 168">
                <a:extLst>
                  <a:ext uri="{FF2B5EF4-FFF2-40B4-BE49-F238E27FC236}">
                    <a16:creationId xmlns:a16="http://schemas.microsoft.com/office/drawing/2014/main" id="{7036EFB1-9E46-435B-814F-E6D92458F42E}"/>
                  </a:ext>
                </a:extLst>
              </p:cNvPr>
              <p:cNvSpPr/>
              <p:nvPr/>
            </p:nvSpPr>
            <p:spPr>
              <a:xfrm>
                <a:off x="5468339" y="2693100"/>
                <a:ext cx="189164" cy="174385"/>
              </a:xfrm>
              <a:custGeom>
                <a:avLst/>
                <a:gdLst>
                  <a:gd name="connsiteX0" fmla="*/ 187095 w 189163"/>
                  <a:gd name="connsiteY0" fmla="*/ 171725 h 174385"/>
                  <a:gd name="connsiteX1" fmla="*/ 4434 w 189163"/>
                  <a:gd name="connsiteY1" fmla="*/ 4434 h 174385"/>
                </a:gdLst>
                <a:ahLst/>
                <a:cxnLst>
                  <a:cxn ang="0">
                    <a:pos x="connsiteX0" y="connsiteY0"/>
                  </a:cxn>
                  <a:cxn ang="0">
                    <a:pos x="connsiteX1" y="connsiteY1"/>
                  </a:cxn>
                </a:cxnLst>
                <a:rect l="l" t="t" r="r" b="b"/>
                <a:pathLst>
                  <a:path w="189163" h="174385">
                    <a:moveTo>
                      <a:pt x="187095" y="171725"/>
                    </a:moveTo>
                    <a:lnTo>
                      <a:pt x="4434" y="4434"/>
                    </a:lnTo>
                  </a:path>
                </a:pathLst>
              </a:custGeom>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14" name="Freeform: Shape 169">
                <a:extLst>
                  <a:ext uri="{FF2B5EF4-FFF2-40B4-BE49-F238E27FC236}">
                    <a16:creationId xmlns:a16="http://schemas.microsoft.com/office/drawing/2014/main" id="{36AC5F7C-074A-4ABD-85E2-6B4CF992628F}"/>
                  </a:ext>
                </a:extLst>
              </p:cNvPr>
              <p:cNvSpPr/>
              <p:nvPr/>
            </p:nvSpPr>
            <p:spPr>
              <a:xfrm>
                <a:off x="5824203" y="2712608"/>
                <a:ext cx="70936" cy="70936"/>
              </a:xfrm>
              <a:custGeom>
                <a:avLst/>
                <a:gdLst>
                  <a:gd name="connsiteX0" fmla="*/ 68867 w 70936"/>
                  <a:gd name="connsiteY0" fmla="*/ 36650 h 70936"/>
                  <a:gd name="connsiteX1" fmla="*/ 36651 w 70936"/>
                  <a:gd name="connsiteY1" fmla="*/ 68867 h 70936"/>
                  <a:gd name="connsiteX2" fmla="*/ 4434 w 70936"/>
                  <a:gd name="connsiteY2" fmla="*/ 36650 h 70936"/>
                  <a:gd name="connsiteX3" fmla="*/ 36651 w 70936"/>
                  <a:gd name="connsiteY3" fmla="*/ 4434 h 70936"/>
                  <a:gd name="connsiteX4" fmla="*/ 68867 w 70936"/>
                  <a:gd name="connsiteY4" fmla="*/ 36650 h 7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36" h="70936">
                    <a:moveTo>
                      <a:pt x="68867" y="36650"/>
                    </a:moveTo>
                    <a:cubicBezTo>
                      <a:pt x="68867" y="54443"/>
                      <a:pt x="54443" y="68867"/>
                      <a:pt x="36651" y="68867"/>
                    </a:cubicBezTo>
                    <a:cubicBezTo>
                      <a:pt x="18858" y="68867"/>
                      <a:pt x="4434" y="54443"/>
                      <a:pt x="4434" y="36650"/>
                    </a:cubicBezTo>
                    <a:cubicBezTo>
                      <a:pt x="4434" y="18858"/>
                      <a:pt x="18858" y="4434"/>
                      <a:pt x="36651" y="4434"/>
                    </a:cubicBezTo>
                    <a:cubicBezTo>
                      <a:pt x="54443" y="4434"/>
                      <a:pt x="68867" y="18858"/>
                      <a:pt x="68867" y="36650"/>
                    </a:cubicBezTo>
                    <a:close/>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15" name="Freeform: Shape 170">
                <a:extLst>
                  <a:ext uri="{FF2B5EF4-FFF2-40B4-BE49-F238E27FC236}">
                    <a16:creationId xmlns:a16="http://schemas.microsoft.com/office/drawing/2014/main" id="{9A007CDA-F563-493C-98D2-6E1D5B352373}"/>
                  </a:ext>
                </a:extLst>
              </p:cNvPr>
              <p:cNvSpPr/>
              <p:nvPr/>
            </p:nvSpPr>
            <p:spPr>
              <a:xfrm>
                <a:off x="5503512" y="3035664"/>
                <a:ext cx="70936" cy="70936"/>
              </a:xfrm>
              <a:custGeom>
                <a:avLst/>
                <a:gdLst>
                  <a:gd name="connsiteX0" fmla="*/ 68867 w 70936"/>
                  <a:gd name="connsiteY0" fmla="*/ 36650 h 70936"/>
                  <a:gd name="connsiteX1" fmla="*/ 36651 w 70936"/>
                  <a:gd name="connsiteY1" fmla="*/ 68867 h 70936"/>
                  <a:gd name="connsiteX2" fmla="*/ 4434 w 70936"/>
                  <a:gd name="connsiteY2" fmla="*/ 36650 h 70936"/>
                  <a:gd name="connsiteX3" fmla="*/ 36651 w 70936"/>
                  <a:gd name="connsiteY3" fmla="*/ 4434 h 70936"/>
                  <a:gd name="connsiteX4" fmla="*/ 68867 w 70936"/>
                  <a:gd name="connsiteY4" fmla="*/ 36650 h 7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36" h="70936">
                    <a:moveTo>
                      <a:pt x="68867" y="36650"/>
                    </a:moveTo>
                    <a:cubicBezTo>
                      <a:pt x="68867" y="54443"/>
                      <a:pt x="54443" y="68867"/>
                      <a:pt x="36651" y="68867"/>
                    </a:cubicBezTo>
                    <a:cubicBezTo>
                      <a:pt x="18858" y="68867"/>
                      <a:pt x="4434" y="54443"/>
                      <a:pt x="4434" y="36650"/>
                    </a:cubicBezTo>
                    <a:cubicBezTo>
                      <a:pt x="4434" y="18858"/>
                      <a:pt x="18858" y="4434"/>
                      <a:pt x="36651" y="4434"/>
                    </a:cubicBezTo>
                    <a:cubicBezTo>
                      <a:pt x="54443" y="4434"/>
                      <a:pt x="68867" y="18858"/>
                      <a:pt x="68867" y="36650"/>
                    </a:cubicBezTo>
                    <a:close/>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16" name="Freeform: Shape 171">
                <a:extLst>
                  <a:ext uri="{FF2B5EF4-FFF2-40B4-BE49-F238E27FC236}">
                    <a16:creationId xmlns:a16="http://schemas.microsoft.com/office/drawing/2014/main" id="{DB477965-3F3A-4D0F-BB53-C330705126D5}"/>
                  </a:ext>
                </a:extLst>
              </p:cNvPr>
              <p:cNvSpPr/>
              <p:nvPr/>
            </p:nvSpPr>
            <p:spPr>
              <a:xfrm>
                <a:off x="5122101" y="2792096"/>
                <a:ext cx="138917" cy="138917"/>
              </a:xfrm>
              <a:custGeom>
                <a:avLst/>
                <a:gdLst>
                  <a:gd name="connsiteX0" fmla="*/ 103751 w 138917"/>
                  <a:gd name="connsiteY0" fmla="*/ 39884 h 138916"/>
                  <a:gd name="connsiteX1" fmla="*/ 100373 w 138917"/>
                  <a:gd name="connsiteY1" fmla="*/ 103751 h 138916"/>
                  <a:gd name="connsiteX2" fmla="*/ 36506 w 138917"/>
                  <a:gd name="connsiteY2" fmla="*/ 100373 h 138916"/>
                  <a:gd name="connsiteX3" fmla="*/ 39884 w 138917"/>
                  <a:gd name="connsiteY3" fmla="*/ 36506 h 138916"/>
                  <a:gd name="connsiteX4" fmla="*/ 103751 w 138917"/>
                  <a:gd name="connsiteY4" fmla="*/ 39884 h 138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17" h="138916">
                    <a:moveTo>
                      <a:pt x="103751" y="39884"/>
                    </a:moveTo>
                    <a:cubicBezTo>
                      <a:pt x="120454" y="58453"/>
                      <a:pt x="118942" y="87047"/>
                      <a:pt x="100373" y="103751"/>
                    </a:cubicBezTo>
                    <a:cubicBezTo>
                      <a:pt x="81804" y="120454"/>
                      <a:pt x="53209" y="118942"/>
                      <a:pt x="36506" y="100373"/>
                    </a:cubicBezTo>
                    <a:cubicBezTo>
                      <a:pt x="19802" y="81804"/>
                      <a:pt x="21315" y="53209"/>
                      <a:pt x="39884" y="36506"/>
                    </a:cubicBezTo>
                    <a:cubicBezTo>
                      <a:pt x="58453" y="19802"/>
                      <a:pt x="87047" y="21315"/>
                      <a:pt x="103751" y="39884"/>
                    </a:cubicBezTo>
                    <a:close/>
                  </a:path>
                </a:pathLst>
              </a:custGeom>
              <a:noFill/>
              <a:ln w="15875" cap="rnd">
                <a:solidFill>
                  <a:schemeClr val="accent1"/>
                </a:solidFill>
                <a:prstDash val="solid"/>
                <a:round/>
              </a:ln>
            </p:spPr>
            <p:txBody>
              <a:bodyPr rtlCol="0" anchor="ctr"/>
              <a:lstStyle/>
              <a:p>
                <a:endParaRPr lang="en-US" sz="1500">
                  <a:solidFill>
                    <a:srgbClr val="FFFFFF"/>
                  </a:solidFill>
                  <a:latin typeface="Amazon Ember"/>
                </a:endParaRPr>
              </a:p>
            </p:txBody>
          </p:sp>
          <p:sp>
            <p:nvSpPr>
              <p:cNvPr id="217" name="Freeform: Shape 172">
                <a:extLst>
                  <a:ext uri="{FF2B5EF4-FFF2-40B4-BE49-F238E27FC236}">
                    <a16:creationId xmlns:a16="http://schemas.microsoft.com/office/drawing/2014/main" id="{16BD87E4-15F1-42C8-84BE-08748E2B3F89}"/>
                  </a:ext>
                </a:extLst>
              </p:cNvPr>
              <p:cNvSpPr/>
              <p:nvPr/>
            </p:nvSpPr>
            <p:spPr>
              <a:xfrm>
                <a:off x="5063411" y="2733593"/>
                <a:ext cx="257144" cy="257144"/>
              </a:xfrm>
              <a:custGeom>
                <a:avLst/>
                <a:gdLst>
                  <a:gd name="connsiteX0" fmla="*/ 220494 w 257144"/>
                  <a:gd name="connsiteY0" fmla="*/ 108473 h 257144"/>
                  <a:gd name="connsiteX1" fmla="*/ 253597 w 257144"/>
                  <a:gd name="connsiteY1" fmla="*/ 112907 h 257144"/>
                  <a:gd name="connsiteX2" fmla="*/ 253302 w 257144"/>
                  <a:gd name="connsiteY2" fmla="*/ 146011 h 257144"/>
                  <a:gd name="connsiteX3" fmla="*/ 219903 w 257144"/>
                  <a:gd name="connsiteY3" fmla="*/ 150149 h 257144"/>
                  <a:gd name="connsiteX4" fmla="*/ 207489 w 257144"/>
                  <a:gd name="connsiteY4" fmla="*/ 179114 h 257144"/>
                  <a:gd name="connsiteX5" fmla="*/ 227587 w 257144"/>
                  <a:gd name="connsiteY5" fmla="*/ 206011 h 257144"/>
                  <a:gd name="connsiteX6" fmla="*/ 204533 w 257144"/>
                  <a:gd name="connsiteY6" fmla="*/ 228770 h 257144"/>
                  <a:gd name="connsiteX7" fmla="*/ 177636 w 257144"/>
                  <a:gd name="connsiteY7" fmla="*/ 208080 h 257144"/>
                  <a:gd name="connsiteX8" fmla="*/ 148966 w 257144"/>
                  <a:gd name="connsiteY8" fmla="*/ 219607 h 257144"/>
                  <a:gd name="connsiteX9" fmla="*/ 144828 w 257144"/>
                  <a:gd name="connsiteY9" fmla="*/ 253302 h 257144"/>
                  <a:gd name="connsiteX10" fmla="*/ 111725 w 257144"/>
                  <a:gd name="connsiteY10" fmla="*/ 253006 h 257144"/>
                  <a:gd name="connsiteX11" fmla="*/ 107587 w 257144"/>
                  <a:gd name="connsiteY11" fmla="*/ 219311 h 257144"/>
                  <a:gd name="connsiteX12" fmla="*/ 78621 w 257144"/>
                  <a:gd name="connsiteY12" fmla="*/ 207193 h 257144"/>
                  <a:gd name="connsiteX13" fmla="*/ 51724 w 257144"/>
                  <a:gd name="connsiteY13" fmla="*/ 227587 h 257144"/>
                  <a:gd name="connsiteX14" fmla="*/ 28966 w 257144"/>
                  <a:gd name="connsiteY14" fmla="*/ 204533 h 257144"/>
                  <a:gd name="connsiteX15" fmla="*/ 49655 w 257144"/>
                  <a:gd name="connsiteY15" fmla="*/ 178227 h 257144"/>
                  <a:gd name="connsiteX16" fmla="*/ 37537 w 257144"/>
                  <a:gd name="connsiteY16" fmla="*/ 148966 h 257144"/>
                  <a:gd name="connsiteX17" fmla="*/ 4434 w 257144"/>
                  <a:gd name="connsiteY17" fmla="*/ 144533 h 257144"/>
                  <a:gd name="connsiteX18" fmla="*/ 4729 w 257144"/>
                  <a:gd name="connsiteY18" fmla="*/ 111429 h 257144"/>
                  <a:gd name="connsiteX19" fmla="*/ 37833 w 257144"/>
                  <a:gd name="connsiteY19" fmla="*/ 107587 h 257144"/>
                  <a:gd name="connsiteX20" fmla="*/ 49951 w 257144"/>
                  <a:gd name="connsiteY20" fmla="*/ 78621 h 257144"/>
                  <a:gd name="connsiteX21" fmla="*/ 30444 w 257144"/>
                  <a:gd name="connsiteY21" fmla="*/ 51429 h 257144"/>
                  <a:gd name="connsiteX22" fmla="*/ 53498 w 257144"/>
                  <a:gd name="connsiteY22" fmla="*/ 28670 h 257144"/>
                  <a:gd name="connsiteX23" fmla="*/ 80099 w 257144"/>
                  <a:gd name="connsiteY23" fmla="*/ 49064 h 257144"/>
                  <a:gd name="connsiteX24" fmla="*/ 108769 w 257144"/>
                  <a:gd name="connsiteY24" fmla="*/ 37537 h 257144"/>
                  <a:gd name="connsiteX25" fmla="*/ 113203 w 257144"/>
                  <a:gd name="connsiteY25" fmla="*/ 4434 h 257144"/>
                  <a:gd name="connsiteX26" fmla="*/ 146306 w 257144"/>
                  <a:gd name="connsiteY26" fmla="*/ 4729 h 257144"/>
                  <a:gd name="connsiteX27" fmla="*/ 150444 w 257144"/>
                  <a:gd name="connsiteY27" fmla="*/ 37833 h 257144"/>
                  <a:gd name="connsiteX28" fmla="*/ 179114 w 257144"/>
                  <a:gd name="connsiteY28" fmla="*/ 49951 h 257144"/>
                  <a:gd name="connsiteX29" fmla="*/ 206307 w 257144"/>
                  <a:gd name="connsiteY29" fmla="*/ 30148 h 257144"/>
                  <a:gd name="connsiteX30" fmla="*/ 229065 w 257144"/>
                  <a:gd name="connsiteY30" fmla="*/ 53202 h 257144"/>
                  <a:gd name="connsiteX31" fmla="*/ 208671 w 257144"/>
                  <a:gd name="connsiteY31" fmla="*/ 79803 h 257144"/>
                  <a:gd name="connsiteX32" fmla="*/ 220494 w 257144"/>
                  <a:gd name="connsiteY32" fmla="*/ 108473 h 25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7144" h="257144">
                    <a:moveTo>
                      <a:pt x="220494" y="108473"/>
                    </a:moveTo>
                    <a:lnTo>
                      <a:pt x="253597" y="112907"/>
                    </a:lnTo>
                    <a:lnTo>
                      <a:pt x="253302" y="146011"/>
                    </a:lnTo>
                    <a:lnTo>
                      <a:pt x="219903" y="150149"/>
                    </a:lnTo>
                    <a:cubicBezTo>
                      <a:pt x="217538" y="160493"/>
                      <a:pt x="213105" y="170247"/>
                      <a:pt x="207489" y="179114"/>
                    </a:cubicBezTo>
                    <a:lnTo>
                      <a:pt x="227587" y="206011"/>
                    </a:lnTo>
                    <a:lnTo>
                      <a:pt x="204533" y="228770"/>
                    </a:lnTo>
                    <a:lnTo>
                      <a:pt x="177636" y="208080"/>
                    </a:lnTo>
                    <a:cubicBezTo>
                      <a:pt x="168769" y="213400"/>
                      <a:pt x="159311" y="217243"/>
                      <a:pt x="148966" y="219607"/>
                    </a:cubicBezTo>
                    <a:lnTo>
                      <a:pt x="144828" y="253302"/>
                    </a:lnTo>
                    <a:lnTo>
                      <a:pt x="111725" y="253006"/>
                    </a:lnTo>
                    <a:lnTo>
                      <a:pt x="107587" y="219311"/>
                    </a:lnTo>
                    <a:cubicBezTo>
                      <a:pt x="97242" y="216947"/>
                      <a:pt x="87488" y="212809"/>
                      <a:pt x="78621" y="207193"/>
                    </a:cubicBezTo>
                    <a:lnTo>
                      <a:pt x="51724" y="227587"/>
                    </a:lnTo>
                    <a:lnTo>
                      <a:pt x="28966" y="204533"/>
                    </a:lnTo>
                    <a:lnTo>
                      <a:pt x="49655" y="178227"/>
                    </a:lnTo>
                    <a:cubicBezTo>
                      <a:pt x="44040" y="169360"/>
                      <a:pt x="39902" y="159607"/>
                      <a:pt x="37537" y="148966"/>
                    </a:cubicBezTo>
                    <a:lnTo>
                      <a:pt x="4434" y="144533"/>
                    </a:lnTo>
                    <a:lnTo>
                      <a:pt x="4729" y="111429"/>
                    </a:lnTo>
                    <a:lnTo>
                      <a:pt x="37833" y="107587"/>
                    </a:lnTo>
                    <a:cubicBezTo>
                      <a:pt x="40197" y="97242"/>
                      <a:pt x="44335" y="87193"/>
                      <a:pt x="49951" y="78621"/>
                    </a:cubicBezTo>
                    <a:lnTo>
                      <a:pt x="30444" y="51429"/>
                    </a:lnTo>
                    <a:lnTo>
                      <a:pt x="53498" y="28670"/>
                    </a:lnTo>
                    <a:lnTo>
                      <a:pt x="80099" y="49064"/>
                    </a:lnTo>
                    <a:cubicBezTo>
                      <a:pt x="88966" y="43744"/>
                      <a:pt x="98424" y="39606"/>
                      <a:pt x="108769" y="37537"/>
                    </a:cubicBezTo>
                    <a:lnTo>
                      <a:pt x="113203" y="4434"/>
                    </a:lnTo>
                    <a:lnTo>
                      <a:pt x="146306" y="4729"/>
                    </a:lnTo>
                    <a:lnTo>
                      <a:pt x="150444" y="37833"/>
                    </a:lnTo>
                    <a:cubicBezTo>
                      <a:pt x="160789" y="40197"/>
                      <a:pt x="170543" y="44335"/>
                      <a:pt x="179114" y="49951"/>
                    </a:cubicBezTo>
                    <a:lnTo>
                      <a:pt x="206307" y="30148"/>
                    </a:lnTo>
                    <a:lnTo>
                      <a:pt x="229065" y="53202"/>
                    </a:lnTo>
                    <a:lnTo>
                      <a:pt x="208671" y="79803"/>
                    </a:lnTo>
                    <a:cubicBezTo>
                      <a:pt x="213991" y="88375"/>
                      <a:pt x="218129" y="98129"/>
                      <a:pt x="220494" y="108473"/>
                    </a:cubicBezTo>
                    <a:close/>
                  </a:path>
                </a:pathLst>
              </a:custGeom>
              <a:noFill/>
              <a:ln w="15875" cap="rnd">
                <a:solidFill>
                  <a:schemeClr val="accent1"/>
                </a:solidFill>
                <a:prstDash val="solid"/>
                <a:round/>
              </a:ln>
            </p:spPr>
            <p:txBody>
              <a:bodyPr rtlCol="0" anchor="ctr"/>
              <a:lstStyle/>
              <a:p>
                <a:endParaRPr lang="en-US" sz="1500">
                  <a:solidFill>
                    <a:srgbClr val="FFFFFF"/>
                  </a:solidFill>
                  <a:latin typeface="Amazon Ember"/>
                </a:endParaRPr>
              </a:p>
            </p:txBody>
          </p:sp>
          <p:sp>
            <p:nvSpPr>
              <p:cNvPr id="218" name="Freeform: Shape 173">
                <a:extLst>
                  <a:ext uri="{FF2B5EF4-FFF2-40B4-BE49-F238E27FC236}">
                    <a16:creationId xmlns:a16="http://schemas.microsoft.com/office/drawing/2014/main" id="{090F4997-7FBD-474C-941B-5EC99C9A2D05}"/>
                  </a:ext>
                </a:extLst>
              </p:cNvPr>
              <p:cNvSpPr/>
              <p:nvPr/>
            </p:nvSpPr>
            <p:spPr>
              <a:xfrm>
                <a:off x="5334742" y="2727682"/>
                <a:ext cx="8867" cy="8867"/>
              </a:xfrm>
              <a:custGeom>
                <a:avLst/>
                <a:gdLst>
                  <a:gd name="connsiteX0" fmla="*/ 5025 w 8867"/>
                  <a:gd name="connsiteY0" fmla="*/ 5025 h 8867"/>
                  <a:gd name="connsiteX1" fmla="*/ 4434 w 8867"/>
                  <a:gd name="connsiteY1" fmla="*/ 4434 h 8867"/>
                </a:gdLst>
                <a:ahLst/>
                <a:cxnLst>
                  <a:cxn ang="0">
                    <a:pos x="connsiteX0" y="connsiteY0"/>
                  </a:cxn>
                  <a:cxn ang="0">
                    <a:pos x="connsiteX1" y="connsiteY1"/>
                  </a:cxn>
                </a:cxnLst>
                <a:rect l="l" t="t" r="r" b="b"/>
                <a:pathLst>
                  <a:path w="8867" h="8867">
                    <a:moveTo>
                      <a:pt x="5025" y="5025"/>
                    </a:moveTo>
                    <a:cubicBezTo>
                      <a:pt x="4729" y="4729"/>
                      <a:pt x="4729" y="4434"/>
                      <a:pt x="4434" y="4434"/>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19" name="Freeform: Shape 174">
                <a:extLst>
                  <a:ext uri="{FF2B5EF4-FFF2-40B4-BE49-F238E27FC236}">
                    <a16:creationId xmlns:a16="http://schemas.microsoft.com/office/drawing/2014/main" id="{4356C24A-F655-4B60-B9AD-79F376EC8341}"/>
                  </a:ext>
                </a:extLst>
              </p:cNvPr>
              <p:cNvSpPr/>
              <p:nvPr/>
            </p:nvSpPr>
            <p:spPr>
              <a:xfrm>
                <a:off x="5335333" y="2728273"/>
                <a:ext cx="35468" cy="268967"/>
              </a:xfrm>
              <a:custGeom>
                <a:avLst/>
                <a:gdLst>
                  <a:gd name="connsiteX0" fmla="*/ 4434 w 35468"/>
                  <a:gd name="connsiteY0" fmla="*/ 266602 h 268966"/>
                  <a:gd name="connsiteX1" fmla="*/ 31330 w 35468"/>
                  <a:gd name="connsiteY1" fmla="*/ 266602 h 268966"/>
                  <a:gd name="connsiteX2" fmla="*/ 31330 w 35468"/>
                  <a:gd name="connsiteY2" fmla="*/ 81281 h 268966"/>
                  <a:gd name="connsiteX3" fmla="*/ 4434 w 35468"/>
                  <a:gd name="connsiteY3" fmla="*/ 4434 h 268966"/>
                </a:gdLst>
                <a:ahLst/>
                <a:cxnLst>
                  <a:cxn ang="0">
                    <a:pos x="connsiteX0" y="connsiteY0"/>
                  </a:cxn>
                  <a:cxn ang="0">
                    <a:pos x="connsiteX1" y="connsiteY1"/>
                  </a:cxn>
                  <a:cxn ang="0">
                    <a:pos x="connsiteX2" y="connsiteY2"/>
                  </a:cxn>
                  <a:cxn ang="0">
                    <a:pos x="connsiteX3" y="connsiteY3"/>
                  </a:cxn>
                </a:cxnLst>
                <a:rect l="l" t="t" r="r" b="b"/>
                <a:pathLst>
                  <a:path w="35468" h="268966">
                    <a:moveTo>
                      <a:pt x="4434" y="266602"/>
                    </a:moveTo>
                    <a:lnTo>
                      <a:pt x="31330" y="266602"/>
                    </a:lnTo>
                    <a:lnTo>
                      <a:pt x="31330" y="81281"/>
                    </a:lnTo>
                    <a:cubicBezTo>
                      <a:pt x="31330" y="52316"/>
                      <a:pt x="21281" y="25714"/>
                      <a:pt x="4434" y="4434"/>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20" name="Freeform: Shape 175">
                <a:extLst>
                  <a:ext uri="{FF2B5EF4-FFF2-40B4-BE49-F238E27FC236}">
                    <a16:creationId xmlns:a16="http://schemas.microsoft.com/office/drawing/2014/main" id="{3A170191-DE68-4A08-B91A-61880BDD5AAF}"/>
                  </a:ext>
                </a:extLst>
              </p:cNvPr>
              <p:cNvSpPr/>
              <p:nvPr/>
            </p:nvSpPr>
            <p:spPr>
              <a:xfrm>
                <a:off x="5053953" y="2682164"/>
                <a:ext cx="289657" cy="53202"/>
              </a:xfrm>
              <a:custGeom>
                <a:avLst/>
                <a:gdLst>
                  <a:gd name="connsiteX0" fmla="*/ 4434 w 289656"/>
                  <a:gd name="connsiteY0" fmla="*/ 31330 h 53202"/>
                  <a:gd name="connsiteX1" fmla="*/ 4434 w 289656"/>
                  <a:gd name="connsiteY1" fmla="*/ 4434 h 53202"/>
                  <a:gd name="connsiteX2" fmla="*/ 189755 w 289656"/>
                  <a:gd name="connsiteY2" fmla="*/ 4434 h 53202"/>
                  <a:gd name="connsiteX3" fmla="*/ 285223 w 289656"/>
                  <a:gd name="connsiteY3" fmla="*/ 49951 h 53202"/>
                </a:gdLst>
                <a:ahLst/>
                <a:cxnLst>
                  <a:cxn ang="0">
                    <a:pos x="connsiteX0" y="connsiteY0"/>
                  </a:cxn>
                  <a:cxn ang="0">
                    <a:pos x="connsiteX1" y="connsiteY1"/>
                  </a:cxn>
                  <a:cxn ang="0">
                    <a:pos x="connsiteX2" y="connsiteY2"/>
                  </a:cxn>
                  <a:cxn ang="0">
                    <a:pos x="connsiteX3" y="connsiteY3"/>
                  </a:cxn>
                </a:cxnLst>
                <a:rect l="l" t="t" r="r" b="b"/>
                <a:pathLst>
                  <a:path w="289656" h="53202">
                    <a:moveTo>
                      <a:pt x="4434" y="31330"/>
                    </a:moveTo>
                    <a:lnTo>
                      <a:pt x="4434" y="4434"/>
                    </a:lnTo>
                    <a:lnTo>
                      <a:pt x="189755" y="4434"/>
                    </a:lnTo>
                    <a:cubicBezTo>
                      <a:pt x="228179" y="4434"/>
                      <a:pt x="262760" y="22168"/>
                      <a:pt x="285223" y="49951"/>
                    </a:cubicBezTo>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21" name="Freeform: Shape 176">
                <a:extLst>
                  <a:ext uri="{FF2B5EF4-FFF2-40B4-BE49-F238E27FC236}">
                    <a16:creationId xmlns:a16="http://schemas.microsoft.com/office/drawing/2014/main" id="{68F6A695-A3E2-42DC-B26F-98E87CFB3613}"/>
                  </a:ext>
                </a:extLst>
              </p:cNvPr>
              <p:cNvSpPr/>
              <p:nvPr/>
            </p:nvSpPr>
            <p:spPr>
              <a:xfrm>
                <a:off x="5219471" y="2674479"/>
                <a:ext cx="159607" cy="156651"/>
              </a:xfrm>
              <a:custGeom>
                <a:avLst/>
                <a:gdLst>
                  <a:gd name="connsiteX0" fmla="*/ 4434 w 159606"/>
                  <a:gd name="connsiteY0" fmla="*/ 154878 h 156651"/>
                  <a:gd name="connsiteX1" fmla="*/ 157833 w 159606"/>
                  <a:gd name="connsiteY1" fmla="*/ 4434 h 156651"/>
                </a:gdLst>
                <a:ahLst/>
                <a:cxnLst>
                  <a:cxn ang="0">
                    <a:pos x="connsiteX0" y="connsiteY0"/>
                  </a:cxn>
                  <a:cxn ang="0">
                    <a:pos x="connsiteX1" y="connsiteY1"/>
                  </a:cxn>
                </a:cxnLst>
                <a:rect l="l" t="t" r="r" b="b"/>
                <a:pathLst>
                  <a:path w="159606" h="156651">
                    <a:moveTo>
                      <a:pt x="4434" y="154878"/>
                    </a:moveTo>
                    <a:lnTo>
                      <a:pt x="157833" y="4434"/>
                    </a:lnTo>
                  </a:path>
                </a:pathLst>
              </a:custGeom>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22" name="Freeform: Shape 177">
                <a:extLst>
                  <a:ext uri="{FF2B5EF4-FFF2-40B4-BE49-F238E27FC236}">
                    <a16:creationId xmlns:a16="http://schemas.microsoft.com/office/drawing/2014/main" id="{7EAF7C57-A9BC-45B1-94A9-EB3853B706ED}"/>
                  </a:ext>
                </a:extLst>
              </p:cNvPr>
              <p:cNvSpPr/>
              <p:nvPr/>
            </p:nvSpPr>
            <p:spPr>
              <a:xfrm>
                <a:off x="5020849" y="2707879"/>
                <a:ext cx="70936" cy="70936"/>
              </a:xfrm>
              <a:custGeom>
                <a:avLst/>
                <a:gdLst>
                  <a:gd name="connsiteX0" fmla="*/ 68867 w 70936"/>
                  <a:gd name="connsiteY0" fmla="*/ 36650 h 70936"/>
                  <a:gd name="connsiteX1" fmla="*/ 36650 w 70936"/>
                  <a:gd name="connsiteY1" fmla="*/ 68867 h 70936"/>
                  <a:gd name="connsiteX2" fmla="*/ 4434 w 70936"/>
                  <a:gd name="connsiteY2" fmla="*/ 36650 h 70936"/>
                  <a:gd name="connsiteX3" fmla="*/ 36650 w 70936"/>
                  <a:gd name="connsiteY3" fmla="*/ 4434 h 70936"/>
                  <a:gd name="connsiteX4" fmla="*/ 68867 w 70936"/>
                  <a:gd name="connsiteY4" fmla="*/ 36650 h 7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36" h="70936">
                    <a:moveTo>
                      <a:pt x="68867" y="36650"/>
                    </a:moveTo>
                    <a:cubicBezTo>
                      <a:pt x="68867" y="54443"/>
                      <a:pt x="54443" y="68867"/>
                      <a:pt x="36650" y="68867"/>
                    </a:cubicBezTo>
                    <a:cubicBezTo>
                      <a:pt x="18858" y="68867"/>
                      <a:pt x="4434" y="54443"/>
                      <a:pt x="4434" y="36650"/>
                    </a:cubicBezTo>
                    <a:cubicBezTo>
                      <a:pt x="4434" y="18858"/>
                      <a:pt x="18858" y="4434"/>
                      <a:pt x="36650" y="4434"/>
                    </a:cubicBezTo>
                    <a:cubicBezTo>
                      <a:pt x="54443" y="4434"/>
                      <a:pt x="68867" y="18858"/>
                      <a:pt x="68867" y="36650"/>
                    </a:cubicBezTo>
                    <a:close/>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23" name="Freeform: Shape 178">
                <a:extLst>
                  <a:ext uri="{FF2B5EF4-FFF2-40B4-BE49-F238E27FC236}">
                    <a16:creationId xmlns:a16="http://schemas.microsoft.com/office/drawing/2014/main" id="{7DE22349-B54B-4F6C-9DB9-3FC7A7AE04A8}"/>
                  </a:ext>
                </a:extLst>
              </p:cNvPr>
              <p:cNvSpPr/>
              <p:nvPr/>
            </p:nvSpPr>
            <p:spPr>
              <a:xfrm>
                <a:off x="5272082" y="2960294"/>
                <a:ext cx="70936" cy="70936"/>
              </a:xfrm>
              <a:custGeom>
                <a:avLst/>
                <a:gdLst>
                  <a:gd name="connsiteX0" fmla="*/ 68867 w 70936"/>
                  <a:gd name="connsiteY0" fmla="*/ 36650 h 70936"/>
                  <a:gd name="connsiteX1" fmla="*/ 36650 w 70936"/>
                  <a:gd name="connsiteY1" fmla="*/ 68867 h 70936"/>
                  <a:gd name="connsiteX2" fmla="*/ 4434 w 70936"/>
                  <a:gd name="connsiteY2" fmla="*/ 36650 h 70936"/>
                  <a:gd name="connsiteX3" fmla="*/ 36650 w 70936"/>
                  <a:gd name="connsiteY3" fmla="*/ 4434 h 70936"/>
                  <a:gd name="connsiteX4" fmla="*/ 68867 w 70936"/>
                  <a:gd name="connsiteY4" fmla="*/ 36650 h 7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36" h="70936">
                    <a:moveTo>
                      <a:pt x="68867" y="36650"/>
                    </a:moveTo>
                    <a:cubicBezTo>
                      <a:pt x="68867" y="54443"/>
                      <a:pt x="54443" y="68867"/>
                      <a:pt x="36650" y="68867"/>
                    </a:cubicBezTo>
                    <a:cubicBezTo>
                      <a:pt x="18858" y="68867"/>
                      <a:pt x="4434" y="54443"/>
                      <a:pt x="4434" y="36650"/>
                    </a:cubicBezTo>
                    <a:cubicBezTo>
                      <a:pt x="4434" y="18858"/>
                      <a:pt x="18858" y="4434"/>
                      <a:pt x="36650" y="4434"/>
                    </a:cubicBezTo>
                    <a:cubicBezTo>
                      <a:pt x="54443" y="4434"/>
                      <a:pt x="68867" y="18858"/>
                      <a:pt x="68867" y="36650"/>
                    </a:cubicBezTo>
                    <a:close/>
                  </a:path>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24" name="Freeform: Shape 179">
                <a:extLst>
                  <a:ext uri="{FF2B5EF4-FFF2-40B4-BE49-F238E27FC236}">
                    <a16:creationId xmlns:a16="http://schemas.microsoft.com/office/drawing/2014/main" id="{5A246A9D-5BF5-4CBB-AEE2-0FA65561B59A}"/>
                  </a:ext>
                </a:extLst>
              </p:cNvPr>
              <p:cNvSpPr/>
              <p:nvPr/>
            </p:nvSpPr>
            <p:spPr>
              <a:xfrm>
                <a:off x="5345273" y="2574719"/>
                <a:ext cx="171430" cy="171429"/>
              </a:xfrm>
              <a:custGeom>
                <a:avLst/>
                <a:gdLst>
                  <a:gd name="connsiteX0" fmla="*/ 124984 w 171429"/>
                  <a:gd name="connsiteY0" fmla="*/ 44792 h 171429"/>
                  <a:gd name="connsiteX1" fmla="*/ 128122 w 171429"/>
                  <a:gd name="connsiteY1" fmla="*/ 124984 h 171429"/>
                  <a:gd name="connsiteX2" fmla="*/ 47930 w 171429"/>
                  <a:gd name="connsiteY2" fmla="*/ 128122 h 171429"/>
                  <a:gd name="connsiteX3" fmla="*/ 44792 w 171429"/>
                  <a:gd name="connsiteY3" fmla="*/ 47930 h 171429"/>
                  <a:gd name="connsiteX4" fmla="*/ 124984 w 171429"/>
                  <a:gd name="connsiteY4" fmla="*/ 44792 h 17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29" h="171429">
                    <a:moveTo>
                      <a:pt x="124984" y="44792"/>
                    </a:moveTo>
                    <a:cubicBezTo>
                      <a:pt x="147995" y="66070"/>
                      <a:pt x="149400" y="101973"/>
                      <a:pt x="128122" y="124984"/>
                    </a:cubicBezTo>
                    <a:cubicBezTo>
                      <a:pt x="106844" y="147995"/>
                      <a:pt x="70941" y="149400"/>
                      <a:pt x="47930" y="128122"/>
                    </a:cubicBezTo>
                    <a:cubicBezTo>
                      <a:pt x="24919" y="106844"/>
                      <a:pt x="23514" y="70941"/>
                      <a:pt x="44792" y="47930"/>
                    </a:cubicBezTo>
                    <a:cubicBezTo>
                      <a:pt x="66070" y="24919"/>
                      <a:pt x="101973" y="23514"/>
                      <a:pt x="124984" y="44792"/>
                    </a:cubicBezTo>
                    <a:close/>
                  </a:path>
                </a:pathLst>
              </a:custGeom>
              <a:noFill/>
              <a:ln w="15875" cap="rnd">
                <a:solidFill>
                  <a:schemeClr val="accent1"/>
                </a:solidFill>
                <a:prstDash val="solid"/>
                <a:round/>
              </a:ln>
            </p:spPr>
            <p:txBody>
              <a:bodyPr rtlCol="0" anchor="ctr"/>
              <a:lstStyle/>
              <a:p>
                <a:endParaRPr lang="en-US" sz="1500">
                  <a:solidFill>
                    <a:srgbClr val="FFFFFF"/>
                  </a:solidFill>
                  <a:latin typeface="Amazon Ember"/>
                </a:endParaRPr>
              </a:p>
            </p:txBody>
          </p:sp>
          <p:sp>
            <p:nvSpPr>
              <p:cNvPr id="225" name="Freeform: Shape 180">
                <a:extLst>
                  <a:ext uri="{FF2B5EF4-FFF2-40B4-BE49-F238E27FC236}">
                    <a16:creationId xmlns:a16="http://schemas.microsoft.com/office/drawing/2014/main" id="{DCDA2BD6-F839-4468-8ED2-F05BCDD48E72}"/>
                  </a:ext>
                </a:extLst>
              </p:cNvPr>
              <p:cNvSpPr/>
              <p:nvPr/>
            </p:nvSpPr>
            <p:spPr>
              <a:xfrm>
                <a:off x="4713162" y="2094870"/>
                <a:ext cx="8867" cy="8867"/>
              </a:xfrm>
              <a:custGeom>
                <a:avLst/>
                <a:gdLst/>
                <a:ahLst/>
                <a:cxnLst/>
                <a:rect l="l" t="t" r="r" b="b"/>
                <a:pathLst>
                  <a:path w="8867" h="8867"/>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26" name="Freeform: Shape 181">
                <a:extLst>
                  <a:ext uri="{FF2B5EF4-FFF2-40B4-BE49-F238E27FC236}">
                    <a16:creationId xmlns:a16="http://schemas.microsoft.com/office/drawing/2014/main" id="{2034E7B6-F3FC-477D-A93E-2732A05CF757}"/>
                  </a:ext>
                </a:extLst>
              </p:cNvPr>
              <p:cNvSpPr/>
              <p:nvPr/>
            </p:nvSpPr>
            <p:spPr>
              <a:xfrm>
                <a:off x="4713162" y="2094870"/>
                <a:ext cx="8867" cy="8867"/>
              </a:xfrm>
              <a:custGeom>
                <a:avLst/>
                <a:gdLst/>
                <a:ahLst/>
                <a:cxnLst/>
                <a:rect l="l" t="t" r="r" b="b"/>
                <a:pathLst>
                  <a:path w="8867" h="8867"/>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27" name="Freeform: Shape 184">
                <a:extLst>
                  <a:ext uri="{FF2B5EF4-FFF2-40B4-BE49-F238E27FC236}">
                    <a16:creationId xmlns:a16="http://schemas.microsoft.com/office/drawing/2014/main" id="{EC3D66B7-3CD5-432B-A780-C3D6D140F05F}"/>
                  </a:ext>
                </a:extLst>
              </p:cNvPr>
              <p:cNvSpPr/>
              <p:nvPr/>
            </p:nvSpPr>
            <p:spPr>
              <a:xfrm>
                <a:off x="4713162" y="2094870"/>
                <a:ext cx="8867" cy="8867"/>
              </a:xfrm>
              <a:custGeom>
                <a:avLst/>
                <a:gdLst/>
                <a:ahLst/>
                <a:cxnLst/>
                <a:rect l="l" t="t" r="r" b="b"/>
                <a:pathLst>
                  <a:path w="8867" h="8867"/>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sp>
            <p:nvSpPr>
              <p:cNvPr id="228" name="Freeform: Shape 185">
                <a:extLst>
                  <a:ext uri="{FF2B5EF4-FFF2-40B4-BE49-F238E27FC236}">
                    <a16:creationId xmlns:a16="http://schemas.microsoft.com/office/drawing/2014/main" id="{BE2EB53D-646F-4E7F-BCDA-AE5DBE113830}"/>
                  </a:ext>
                </a:extLst>
              </p:cNvPr>
              <p:cNvSpPr/>
              <p:nvPr/>
            </p:nvSpPr>
            <p:spPr>
              <a:xfrm>
                <a:off x="4713162" y="2094870"/>
                <a:ext cx="8867" cy="8867"/>
              </a:xfrm>
              <a:custGeom>
                <a:avLst/>
                <a:gdLst/>
                <a:ahLst/>
                <a:cxnLst/>
                <a:rect l="l" t="t" r="r" b="b"/>
                <a:pathLst>
                  <a:path w="8867" h="8867"/>
                </a:pathLst>
              </a:custGeom>
              <a:noFill/>
              <a:ln w="15875" cap="flat">
                <a:solidFill>
                  <a:schemeClr val="accent1"/>
                </a:solidFill>
                <a:prstDash val="solid"/>
                <a:miter/>
              </a:ln>
            </p:spPr>
            <p:txBody>
              <a:bodyPr rtlCol="0" anchor="ctr"/>
              <a:lstStyle/>
              <a:p>
                <a:endParaRPr lang="en-US" sz="1500">
                  <a:solidFill>
                    <a:srgbClr val="FFFFFF"/>
                  </a:solidFill>
                  <a:latin typeface="Amazon Ember"/>
                </a:endParaRPr>
              </a:p>
            </p:txBody>
          </p:sp>
        </p:grpSp>
      </p:grpSp>
      <p:sp>
        <p:nvSpPr>
          <p:cNvPr id="229" name="TextBox 228">
            <a:extLst>
              <a:ext uri="{FF2B5EF4-FFF2-40B4-BE49-F238E27FC236}">
                <a16:creationId xmlns:a16="http://schemas.microsoft.com/office/drawing/2014/main" id="{5166C895-9FA4-5D43-B352-49AF84941F5D}"/>
              </a:ext>
            </a:extLst>
          </p:cNvPr>
          <p:cNvSpPr txBox="1"/>
          <p:nvPr/>
        </p:nvSpPr>
        <p:spPr>
          <a:xfrm>
            <a:off x="8696351" y="4373236"/>
            <a:ext cx="2826349" cy="1077218"/>
          </a:xfrm>
          <a:prstGeom prst="rect">
            <a:avLst/>
          </a:prstGeom>
          <a:noFill/>
        </p:spPr>
        <p:txBody>
          <a:bodyPr wrap="square" rtlCol="0">
            <a:spAutoFit/>
          </a:bodyPr>
          <a:lstStyle/>
          <a:p>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SWB is ideal for:</a:t>
            </a:r>
          </a:p>
          <a:p>
            <a:pPr marL="142860" indent="-142860">
              <a:buFont typeface="Apple Symbols" panose="02000000000000000000" pitchFamily="2" charset="-79"/>
              <a:buChar char="☑"/>
            </a:pP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Researcher</a:t>
            </a:r>
          </a:p>
          <a:p>
            <a:pPr marL="142860" indent="-142860">
              <a:buFont typeface="Apple Symbols" panose="02000000000000000000" pitchFamily="2" charset="-79"/>
              <a:buChar char="☑"/>
            </a:pP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Institution</a:t>
            </a:r>
          </a:p>
          <a:p>
            <a:pPr marL="142860" indent="-142860">
              <a:buFont typeface="Apple Symbols" panose="02000000000000000000" pitchFamily="2" charset="-79"/>
              <a:buChar char="☑"/>
            </a:pP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University</a:t>
            </a:r>
          </a:p>
        </p:txBody>
      </p:sp>
      <p:grpSp>
        <p:nvGrpSpPr>
          <p:cNvPr id="230" name="Group 229">
            <a:extLst>
              <a:ext uri="{FF2B5EF4-FFF2-40B4-BE49-F238E27FC236}">
                <a16:creationId xmlns:a16="http://schemas.microsoft.com/office/drawing/2014/main" id="{AE399978-6005-3C44-8B93-1EF0F9E0842B}"/>
              </a:ext>
            </a:extLst>
          </p:cNvPr>
          <p:cNvGrpSpPr>
            <a:grpSpLocks noChangeAspect="1"/>
          </p:cNvGrpSpPr>
          <p:nvPr/>
        </p:nvGrpSpPr>
        <p:grpSpPr>
          <a:xfrm>
            <a:off x="4839956" y="4494708"/>
            <a:ext cx="533400" cy="716213"/>
            <a:chOff x="1072173" y="2459867"/>
            <a:chExt cx="2839100" cy="3812146"/>
          </a:xfrm>
        </p:grpSpPr>
        <p:grpSp>
          <p:nvGrpSpPr>
            <p:cNvPr id="231" name="Group 230">
              <a:extLst>
                <a:ext uri="{FF2B5EF4-FFF2-40B4-BE49-F238E27FC236}">
                  <a16:creationId xmlns:a16="http://schemas.microsoft.com/office/drawing/2014/main" id="{7746032E-469C-F141-9C3E-1585B41A9D96}"/>
                </a:ext>
              </a:extLst>
            </p:cNvPr>
            <p:cNvGrpSpPr/>
            <p:nvPr/>
          </p:nvGrpSpPr>
          <p:grpSpPr>
            <a:xfrm>
              <a:off x="1378041" y="2459867"/>
              <a:ext cx="2533232" cy="3812146"/>
              <a:chOff x="1120462" y="2060620"/>
              <a:chExt cx="2978258" cy="4481845"/>
            </a:xfrm>
          </p:grpSpPr>
          <p:grpSp>
            <p:nvGrpSpPr>
              <p:cNvPr id="233" name="Group 232">
                <a:extLst>
                  <a:ext uri="{FF2B5EF4-FFF2-40B4-BE49-F238E27FC236}">
                    <a16:creationId xmlns:a16="http://schemas.microsoft.com/office/drawing/2014/main" id="{DB2BA0D0-D64A-B549-B6C8-0A6503DF709E}"/>
                  </a:ext>
                </a:extLst>
              </p:cNvPr>
              <p:cNvGrpSpPr/>
              <p:nvPr/>
            </p:nvGrpSpPr>
            <p:grpSpPr>
              <a:xfrm>
                <a:off x="1147297" y="3710939"/>
                <a:ext cx="2493728" cy="2831526"/>
                <a:chOff x="1278823" y="2495267"/>
                <a:chExt cx="2426444" cy="2755128"/>
              </a:xfrm>
            </p:grpSpPr>
            <p:sp>
              <p:nvSpPr>
                <p:cNvPr id="246" name="Isosceles Triangle 91">
                  <a:extLst>
                    <a:ext uri="{FF2B5EF4-FFF2-40B4-BE49-F238E27FC236}">
                      <a16:creationId xmlns:a16="http://schemas.microsoft.com/office/drawing/2014/main" id="{30861028-0A05-3B43-A2EB-721317A35B98}"/>
                    </a:ext>
                  </a:extLst>
                </p:cNvPr>
                <p:cNvSpPr/>
                <p:nvPr/>
              </p:nvSpPr>
              <p:spPr bwMode="auto">
                <a:xfrm>
                  <a:off x="1440180" y="3551135"/>
                  <a:ext cx="2181860" cy="441960"/>
                </a:xfrm>
                <a:prstGeom prst="triangle">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6979" fontAlgn="base">
                    <a:lnSpc>
                      <a:spcPct val="90000"/>
                    </a:lnSpc>
                    <a:spcBef>
                      <a:spcPct val="0"/>
                    </a:spcBef>
                    <a:spcAft>
                      <a:spcPct val="0"/>
                    </a:spcAft>
                  </a:pPr>
                  <a:endParaRPr lang="en-US" sz="2000" dirty="0">
                    <a:solidFill>
                      <a:srgbClr val="FFFFFF"/>
                    </a:solidFill>
                    <a:latin typeface="Amazon Ember"/>
                    <a:cs typeface="Segoe UI" pitchFamily="34" charset="0"/>
                  </a:endParaRPr>
                </a:p>
              </p:txBody>
            </p:sp>
            <p:sp>
              <p:nvSpPr>
                <p:cNvPr id="247" name="Rectangle 246">
                  <a:extLst>
                    <a:ext uri="{FF2B5EF4-FFF2-40B4-BE49-F238E27FC236}">
                      <a16:creationId xmlns:a16="http://schemas.microsoft.com/office/drawing/2014/main" id="{CA5BD6C8-3C41-094A-A83C-C03E18A4D1EE}"/>
                    </a:ext>
                  </a:extLst>
                </p:cNvPr>
                <p:cNvSpPr/>
                <p:nvPr/>
              </p:nvSpPr>
              <p:spPr bwMode="auto">
                <a:xfrm rot="15074655">
                  <a:off x="2307773" y="3558791"/>
                  <a:ext cx="115557" cy="115557"/>
                </a:xfrm>
                <a:prstGeom prst="rect">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6979" fontAlgn="base">
                    <a:lnSpc>
                      <a:spcPct val="90000"/>
                    </a:lnSpc>
                    <a:spcBef>
                      <a:spcPct val="0"/>
                    </a:spcBef>
                    <a:spcAft>
                      <a:spcPct val="0"/>
                    </a:spcAft>
                  </a:pPr>
                  <a:endParaRPr lang="en-US" sz="2000" dirty="0">
                    <a:solidFill>
                      <a:srgbClr val="FFFFFF"/>
                    </a:solidFill>
                    <a:latin typeface="Amazon Ember"/>
                    <a:ea typeface="Segoe UI" pitchFamily="34" charset="0"/>
                    <a:cs typeface="Segoe UI" pitchFamily="34" charset="0"/>
                  </a:endParaRPr>
                </a:p>
              </p:txBody>
            </p:sp>
            <p:sp>
              <p:nvSpPr>
                <p:cNvPr id="248" name="Rectangle 247">
                  <a:extLst>
                    <a:ext uri="{FF2B5EF4-FFF2-40B4-BE49-F238E27FC236}">
                      <a16:creationId xmlns:a16="http://schemas.microsoft.com/office/drawing/2014/main" id="{E08E2803-486A-A14B-9583-F3705332F45F}"/>
                    </a:ext>
                  </a:extLst>
                </p:cNvPr>
                <p:cNvSpPr/>
                <p:nvPr/>
              </p:nvSpPr>
              <p:spPr bwMode="auto">
                <a:xfrm rot="17684685">
                  <a:off x="2627644" y="3562141"/>
                  <a:ext cx="115557" cy="115557"/>
                </a:xfrm>
                <a:prstGeom prst="rect">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6979" fontAlgn="base">
                    <a:lnSpc>
                      <a:spcPct val="90000"/>
                    </a:lnSpc>
                    <a:spcBef>
                      <a:spcPct val="0"/>
                    </a:spcBef>
                    <a:spcAft>
                      <a:spcPct val="0"/>
                    </a:spcAft>
                  </a:pPr>
                  <a:endParaRPr lang="en-US" sz="2000" dirty="0">
                    <a:solidFill>
                      <a:srgbClr val="FFFFFF"/>
                    </a:solidFill>
                    <a:latin typeface="Amazon Ember"/>
                    <a:ea typeface="Segoe UI" pitchFamily="34" charset="0"/>
                    <a:cs typeface="Segoe UI" pitchFamily="34" charset="0"/>
                  </a:endParaRPr>
                </a:p>
              </p:txBody>
            </p:sp>
            <p:sp>
              <p:nvSpPr>
                <p:cNvPr id="249" name="Oval 248">
                  <a:extLst>
                    <a:ext uri="{FF2B5EF4-FFF2-40B4-BE49-F238E27FC236}">
                      <a16:creationId xmlns:a16="http://schemas.microsoft.com/office/drawing/2014/main" id="{4E1E7DAF-332F-EF4C-90E4-A9904D283AB2}"/>
                    </a:ext>
                  </a:extLst>
                </p:cNvPr>
                <p:cNvSpPr/>
                <p:nvPr/>
              </p:nvSpPr>
              <p:spPr bwMode="auto">
                <a:xfrm>
                  <a:off x="2366436" y="2947564"/>
                  <a:ext cx="341644" cy="341644"/>
                </a:xfrm>
                <a:prstGeom prst="ellipse">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6979" fontAlgn="base">
                    <a:lnSpc>
                      <a:spcPct val="90000"/>
                    </a:lnSpc>
                    <a:spcBef>
                      <a:spcPct val="0"/>
                    </a:spcBef>
                    <a:spcAft>
                      <a:spcPct val="0"/>
                    </a:spcAft>
                  </a:pPr>
                  <a:endParaRPr lang="en-US" sz="2000" dirty="0">
                    <a:solidFill>
                      <a:srgbClr val="FFFFFF"/>
                    </a:solidFill>
                    <a:latin typeface="Amazon Ember"/>
                    <a:ea typeface="Segoe UI" pitchFamily="34" charset="0"/>
                    <a:cs typeface="Segoe UI" pitchFamily="34" charset="0"/>
                  </a:endParaRPr>
                </a:p>
              </p:txBody>
            </p:sp>
            <p:sp>
              <p:nvSpPr>
                <p:cNvPr id="250" name="Freeform: Shape 95">
                  <a:extLst>
                    <a:ext uri="{FF2B5EF4-FFF2-40B4-BE49-F238E27FC236}">
                      <a16:creationId xmlns:a16="http://schemas.microsoft.com/office/drawing/2014/main" id="{7CFFE910-50AE-2F4A-95E0-6AEC2D7D424A}"/>
                    </a:ext>
                  </a:extLst>
                </p:cNvPr>
                <p:cNvSpPr/>
                <p:nvPr/>
              </p:nvSpPr>
              <p:spPr bwMode="auto">
                <a:xfrm>
                  <a:off x="2360491" y="3405117"/>
                  <a:ext cx="341644" cy="340371"/>
                </a:xfrm>
                <a:custGeom>
                  <a:avLst/>
                  <a:gdLst>
                    <a:gd name="connsiteX0" fmla="*/ 177126 w 341644"/>
                    <a:gd name="connsiteY0" fmla="*/ 0 h 340371"/>
                    <a:gd name="connsiteX1" fmla="*/ 237313 w 341644"/>
                    <a:gd name="connsiteY1" fmla="*/ 12151 h 340371"/>
                    <a:gd name="connsiteX2" fmla="*/ 341644 w 341644"/>
                    <a:gd name="connsiteY2" fmla="*/ 169549 h 340371"/>
                    <a:gd name="connsiteX3" fmla="*/ 170822 w 341644"/>
                    <a:gd name="connsiteY3" fmla="*/ 340371 h 340371"/>
                    <a:gd name="connsiteX4" fmla="*/ 0 w 341644"/>
                    <a:gd name="connsiteY4" fmla="*/ 169549 h 340371"/>
                    <a:gd name="connsiteX5" fmla="*/ 174 w 341644"/>
                    <a:gd name="connsiteY5" fmla="*/ 168687 h 340371"/>
                    <a:gd name="connsiteX6" fmla="*/ 177126 w 341644"/>
                    <a:gd name="connsiteY6" fmla="*/ 168687 h 340371"/>
                    <a:gd name="connsiteX7" fmla="*/ 177126 w 341644"/>
                    <a:gd name="connsiteY7" fmla="*/ 0 h 340371"/>
                    <a:gd name="connsiteX0" fmla="*/ 177126 w 341644"/>
                    <a:gd name="connsiteY0" fmla="*/ 168687 h 340371"/>
                    <a:gd name="connsiteX1" fmla="*/ 177126 w 341644"/>
                    <a:gd name="connsiteY1" fmla="*/ 0 h 340371"/>
                    <a:gd name="connsiteX2" fmla="*/ 237313 w 341644"/>
                    <a:gd name="connsiteY2" fmla="*/ 12151 h 340371"/>
                    <a:gd name="connsiteX3" fmla="*/ 341644 w 341644"/>
                    <a:gd name="connsiteY3" fmla="*/ 169549 h 340371"/>
                    <a:gd name="connsiteX4" fmla="*/ 170822 w 341644"/>
                    <a:gd name="connsiteY4" fmla="*/ 340371 h 340371"/>
                    <a:gd name="connsiteX5" fmla="*/ 0 w 341644"/>
                    <a:gd name="connsiteY5" fmla="*/ 169549 h 340371"/>
                    <a:gd name="connsiteX6" fmla="*/ 174 w 341644"/>
                    <a:gd name="connsiteY6" fmla="*/ 168687 h 340371"/>
                    <a:gd name="connsiteX7" fmla="*/ 268566 w 341644"/>
                    <a:gd name="connsiteY7" fmla="*/ 260127 h 340371"/>
                    <a:gd name="connsiteX0" fmla="*/ 177126 w 341644"/>
                    <a:gd name="connsiteY0" fmla="*/ 168687 h 340371"/>
                    <a:gd name="connsiteX1" fmla="*/ 177126 w 341644"/>
                    <a:gd name="connsiteY1" fmla="*/ 0 h 340371"/>
                    <a:gd name="connsiteX2" fmla="*/ 237313 w 341644"/>
                    <a:gd name="connsiteY2" fmla="*/ 12151 h 340371"/>
                    <a:gd name="connsiteX3" fmla="*/ 341644 w 341644"/>
                    <a:gd name="connsiteY3" fmla="*/ 169549 h 340371"/>
                    <a:gd name="connsiteX4" fmla="*/ 170822 w 341644"/>
                    <a:gd name="connsiteY4" fmla="*/ 340371 h 340371"/>
                    <a:gd name="connsiteX5" fmla="*/ 0 w 341644"/>
                    <a:gd name="connsiteY5" fmla="*/ 169549 h 340371"/>
                    <a:gd name="connsiteX6" fmla="*/ 174 w 341644"/>
                    <a:gd name="connsiteY6" fmla="*/ 168687 h 340371"/>
                    <a:gd name="connsiteX0" fmla="*/ 177126 w 341644"/>
                    <a:gd name="connsiteY0" fmla="*/ 0 h 340371"/>
                    <a:gd name="connsiteX1" fmla="*/ 237313 w 341644"/>
                    <a:gd name="connsiteY1" fmla="*/ 12151 h 340371"/>
                    <a:gd name="connsiteX2" fmla="*/ 341644 w 341644"/>
                    <a:gd name="connsiteY2" fmla="*/ 169549 h 340371"/>
                    <a:gd name="connsiteX3" fmla="*/ 170822 w 341644"/>
                    <a:gd name="connsiteY3" fmla="*/ 340371 h 340371"/>
                    <a:gd name="connsiteX4" fmla="*/ 0 w 341644"/>
                    <a:gd name="connsiteY4" fmla="*/ 169549 h 340371"/>
                    <a:gd name="connsiteX5" fmla="*/ 174 w 341644"/>
                    <a:gd name="connsiteY5" fmla="*/ 168687 h 34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644" h="340371">
                      <a:moveTo>
                        <a:pt x="177126" y="0"/>
                      </a:moveTo>
                      <a:lnTo>
                        <a:pt x="237313" y="12151"/>
                      </a:lnTo>
                      <a:cubicBezTo>
                        <a:pt x="298624" y="38084"/>
                        <a:pt x="341644" y="98793"/>
                        <a:pt x="341644" y="169549"/>
                      </a:cubicBezTo>
                      <a:cubicBezTo>
                        <a:pt x="341644" y="263891"/>
                        <a:pt x="265164" y="340371"/>
                        <a:pt x="170822" y="340371"/>
                      </a:cubicBezTo>
                      <a:cubicBezTo>
                        <a:pt x="76480" y="340371"/>
                        <a:pt x="0" y="263891"/>
                        <a:pt x="0" y="169549"/>
                      </a:cubicBezTo>
                      <a:lnTo>
                        <a:pt x="174" y="168687"/>
                      </a:lnTo>
                    </a:path>
                  </a:pathLst>
                </a:cu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6979" fontAlgn="base">
                    <a:lnSpc>
                      <a:spcPct val="90000"/>
                    </a:lnSpc>
                    <a:spcBef>
                      <a:spcPct val="0"/>
                    </a:spcBef>
                    <a:spcAft>
                      <a:spcPct val="0"/>
                    </a:spcAft>
                  </a:pPr>
                  <a:endParaRPr lang="en-US" sz="2000" dirty="0">
                    <a:solidFill>
                      <a:srgbClr val="FFFFFF"/>
                    </a:solidFill>
                    <a:latin typeface="Amazon Ember"/>
                    <a:ea typeface="Segoe UI" pitchFamily="34" charset="0"/>
                    <a:cs typeface="Segoe UI" pitchFamily="34" charset="0"/>
                  </a:endParaRPr>
                </a:p>
              </p:txBody>
            </p:sp>
            <p:cxnSp>
              <p:nvCxnSpPr>
                <p:cNvPr id="251" name="Straight Connector 250">
                  <a:extLst>
                    <a:ext uri="{FF2B5EF4-FFF2-40B4-BE49-F238E27FC236}">
                      <a16:creationId xmlns:a16="http://schemas.microsoft.com/office/drawing/2014/main" id="{427C15A7-4330-2148-A457-A815890B33F6}"/>
                    </a:ext>
                  </a:extLst>
                </p:cNvPr>
                <p:cNvCxnSpPr>
                  <a:cxnSpLocks/>
                  <a:stCxn id="250" idx="0"/>
                  <a:endCxn id="249" idx="4"/>
                </p:cNvCxnSpPr>
                <p:nvPr/>
              </p:nvCxnSpPr>
              <p:spPr>
                <a:xfrm flipH="1" flipV="1">
                  <a:off x="2537258" y="3289208"/>
                  <a:ext cx="359" cy="115909"/>
                </a:xfrm>
                <a:prstGeom prst="line">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52" name="Straight Connector 251">
                  <a:extLst>
                    <a:ext uri="{FF2B5EF4-FFF2-40B4-BE49-F238E27FC236}">
                      <a16:creationId xmlns:a16="http://schemas.microsoft.com/office/drawing/2014/main" id="{5BC82FD4-B80D-C040-A49C-D8A105C30C50}"/>
                    </a:ext>
                  </a:extLst>
                </p:cNvPr>
                <p:cNvCxnSpPr>
                  <a:cxnSpLocks/>
                </p:cNvCxnSpPr>
                <p:nvPr/>
              </p:nvCxnSpPr>
              <p:spPr>
                <a:xfrm flipH="1" flipV="1">
                  <a:off x="2366436" y="2495267"/>
                  <a:ext cx="1" cy="623118"/>
                </a:xfrm>
                <a:prstGeom prst="line">
                  <a:avLst/>
                </a:prstGeom>
                <a:noFill/>
                <a:ln w="19050"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53" name="Straight Connector 252">
                  <a:extLst>
                    <a:ext uri="{FF2B5EF4-FFF2-40B4-BE49-F238E27FC236}">
                      <a16:creationId xmlns:a16="http://schemas.microsoft.com/office/drawing/2014/main" id="{86F57186-DF98-1042-9AF1-296FFFC23B41}"/>
                    </a:ext>
                  </a:extLst>
                </p:cNvPr>
                <p:cNvCxnSpPr>
                  <a:cxnSpLocks/>
                </p:cNvCxnSpPr>
                <p:nvPr/>
              </p:nvCxnSpPr>
              <p:spPr>
                <a:xfrm flipH="1" flipV="1">
                  <a:off x="2708820" y="2498975"/>
                  <a:ext cx="1" cy="624490"/>
                </a:xfrm>
                <a:prstGeom prst="line">
                  <a:avLst/>
                </a:prstGeom>
                <a:noFill/>
                <a:ln w="19050"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54" name="Rectangle 78">
                  <a:extLst>
                    <a:ext uri="{FF2B5EF4-FFF2-40B4-BE49-F238E27FC236}">
                      <a16:creationId xmlns:a16="http://schemas.microsoft.com/office/drawing/2014/main" id="{FC4F5FA7-0813-8249-B672-BC448D79B382}"/>
                    </a:ext>
                  </a:extLst>
                </p:cNvPr>
                <p:cNvSpPr/>
                <p:nvPr/>
              </p:nvSpPr>
              <p:spPr bwMode="auto">
                <a:xfrm>
                  <a:off x="1278823" y="3993095"/>
                  <a:ext cx="2426444" cy="1257300"/>
                </a:xfrm>
                <a:custGeom>
                  <a:avLst/>
                  <a:gdLst>
                    <a:gd name="connsiteX0" fmla="*/ 0 w 2423160"/>
                    <a:gd name="connsiteY0" fmla="*/ 0 h 1257300"/>
                    <a:gd name="connsiteX1" fmla="*/ 2423160 w 2423160"/>
                    <a:gd name="connsiteY1" fmla="*/ 0 h 1257300"/>
                    <a:gd name="connsiteX2" fmla="*/ 2423160 w 2423160"/>
                    <a:gd name="connsiteY2" fmla="*/ 1257300 h 1257300"/>
                    <a:gd name="connsiteX3" fmla="*/ 0 w 2423160"/>
                    <a:gd name="connsiteY3" fmla="*/ 1257300 h 1257300"/>
                    <a:gd name="connsiteX4" fmla="*/ 0 w 2423160"/>
                    <a:gd name="connsiteY4" fmla="*/ 0 h 1257300"/>
                    <a:gd name="connsiteX0" fmla="*/ 6 w 2423166"/>
                    <a:gd name="connsiteY0" fmla="*/ 0 h 1257300"/>
                    <a:gd name="connsiteX1" fmla="*/ 2423166 w 2423166"/>
                    <a:gd name="connsiteY1" fmla="*/ 0 h 1257300"/>
                    <a:gd name="connsiteX2" fmla="*/ 2423166 w 2423166"/>
                    <a:gd name="connsiteY2" fmla="*/ 1257300 h 1257300"/>
                    <a:gd name="connsiteX3" fmla="*/ 6 w 2423166"/>
                    <a:gd name="connsiteY3" fmla="*/ 1257300 h 1257300"/>
                    <a:gd name="connsiteX4" fmla="*/ 81286 w 2423166"/>
                    <a:gd name="connsiteY4" fmla="*/ 241300 h 1257300"/>
                    <a:gd name="connsiteX5" fmla="*/ 6 w 2423166"/>
                    <a:gd name="connsiteY5" fmla="*/ 0 h 1257300"/>
                    <a:gd name="connsiteX0" fmla="*/ 6 w 2423166"/>
                    <a:gd name="connsiteY0" fmla="*/ 0 h 1257300"/>
                    <a:gd name="connsiteX1" fmla="*/ 2423166 w 2423166"/>
                    <a:gd name="connsiteY1" fmla="*/ 0 h 1257300"/>
                    <a:gd name="connsiteX2" fmla="*/ 2423166 w 2423166"/>
                    <a:gd name="connsiteY2" fmla="*/ 1257300 h 1257300"/>
                    <a:gd name="connsiteX3" fmla="*/ 6 w 2423166"/>
                    <a:gd name="connsiteY3" fmla="*/ 1257300 h 1257300"/>
                    <a:gd name="connsiteX4" fmla="*/ 81286 w 2423166"/>
                    <a:gd name="connsiteY4" fmla="*/ 241300 h 1257300"/>
                    <a:gd name="connsiteX5" fmla="*/ 6 w 2423166"/>
                    <a:gd name="connsiteY5" fmla="*/ 0 h 1257300"/>
                    <a:gd name="connsiteX0" fmla="*/ 165127 w 2588287"/>
                    <a:gd name="connsiteY0" fmla="*/ 0 h 1257300"/>
                    <a:gd name="connsiteX1" fmla="*/ 2588287 w 2588287"/>
                    <a:gd name="connsiteY1" fmla="*/ 0 h 1257300"/>
                    <a:gd name="connsiteX2" fmla="*/ 2588287 w 2588287"/>
                    <a:gd name="connsiteY2" fmla="*/ 1257300 h 1257300"/>
                    <a:gd name="connsiteX3" fmla="*/ 165127 w 2588287"/>
                    <a:gd name="connsiteY3" fmla="*/ 1257300 h 1257300"/>
                    <a:gd name="connsiteX4" fmla="*/ 236247 w 2588287"/>
                    <a:gd name="connsiteY4" fmla="*/ 1046480 h 1257300"/>
                    <a:gd name="connsiteX5" fmla="*/ 246407 w 2588287"/>
                    <a:gd name="connsiteY5" fmla="*/ 241300 h 1257300"/>
                    <a:gd name="connsiteX6" fmla="*/ 165127 w 2588287"/>
                    <a:gd name="connsiteY6" fmla="*/ 0 h 1257300"/>
                    <a:gd name="connsiteX0" fmla="*/ 557 w 2423717"/>
                    <a:gd name="connsiteY0" fmla="*/ 0 h 1257300"/>
                    <a:gd name="connsiteX1" fmla="*/ 2423717 w 2423717"/>
                    <a:gd name="connsiteY1" fmla="*/ 0 h 1257300"/>
                    <a:gd name="connsiteX2" fmla="*/ 2423717 w 2423717"/>
                    <a:gd name="connsiteY2" fmla="*/ 1257300 h 1257300"/>
                    <a:gd name="connsiteX3" fmla="*/ 557 w 2423717"/>
                    <a:gd name="connsiteY3" fmla="*/ 1257300 h 1257300"/>
                    <a:gd name="connsiteX4" fmla="*/ 71677 w 2423717"/>
                    <a:gd name="connsiteY4" fmla="*/ 1046480 h 1257300"/>
                    <a:gd name="connsiteX5" fmla="*/ 81837 w 2423717"/>
                    <a:gd name="connsiteY5" fmla="*/ 241300 h 1257300"/>
                    <a:gd name="connsiteX6" fmla="*/ 557 w 2423717"/>
                    <a:gd name="connsiteY6" fmla="*/ 0 h 1257300"/>
                    <a:gd name="connsiteX0" fmla="*/ 1337 w 2424497"/>
                    <a:gd name="connsiteY0" fmla="*/ 0 h 1257300"/>
                    <a:gd name="connsiteX1" fmla="*/ 2424497 w 2424497"/>
                    <a:gd name="connsiteY1" fmla="*/ 0 h 1257300"/>
                    <a:gd name="connsiteX2" fmla="*/ 2424497 w 2424497"/>
                    <a:gd name="connsiteY2" fmla="*/ 1257300 h 1257300"/>
                    <a:gd name="connsiteX3" fmla="*/ 1337 w 2424497"/>
                    <a:gd name="connsiteY3" fmla="*/ 1257300 h 1257300"/>
                    <a:gd name="connsiteX4" fmla="*/ 72457 w 2424497"/>
                    <a:gd name="connsiteY4" fmla="*/ 1046480 h 1257300"/>
                    <a:gd name="connsiteX5" fmla="*/ 82617 w 2424497"/>
                    <a:gd name="connsiteY5" fmla="*/ 241300 h 1257300"/>
                    <a:gd name="connsiteX6" fmla="*/ 1337 w 2424497"/>
                    <a:gd name="connsiteY6" fmla="*/ 0 h 1257300"/>
                    <a:gd name="connsiteX0" fmla="*/ 1337 w 2424497"/>
                    <a:gd name="connsiteY0" fmla="*/ 0 h 1257300"/>
                    <a:gd name="connsiteX1" fmla="*/ 2424497 w 2424497"/>
                    <a:gd name="connsiteY1" fmla="*/ 0 h 1257300"/>
                    <a:gd name="connsiteX2" fmla="*/ 2353378 w 2424497"/>
                    <a:gd name="connsiteY2" fmla="*/ 223520 h 1257300"/>
                    <a:gd name="connsiteX3" fmla="*/ 2424497 w 2424497"/>
                    <a:gd name="connsiteY3" fmla="*/ 1257300 h 1257300"/>
                    <a:gd name="connsiteX4" fmla="*/ 1337 w 2424497"/>
                    <a:gd name="connsiteY4" fmla="*/ 1257300 h 1257300"/>
                    <a:gd name="connsiteX5" fmla="*/ 72457 w 2424497"/>
                    <a:gd name="connsiteY5" fmla="*/ 1046480 h 1257300"/>
                    <a:gd name="connsiteX6" fmla="*/ 82617 w 2424497"/>
                    <a:gd name="connsiteY6" fmla="*/ 241300 h 1257300"/>
                    <a:gd name="connsiteX7" fmla="*/ 1337 w 2424497"/>
                    <a:gd name="connsiteY7" fmla="*/ 0 h 1257300"/>
                    <a:gd name="connsiteX0" fmla="*/ 1337 w 2424497"/>
                    <a:gd name="connsiteY0" fmla="*/ 0 h 1257300"/>
                    <a:gd name="connsiteX1" fmla="*/ 2424497 w 2424497"/>
                    <a:gd name="connsiteY1" fmla="*/ 0 h 1257300"/>
                    <a:gd name="connsiteX2" fmla="*/ 2353378 w 2424497"/>
                    <a:gd name="connsiteY2" fmla="*/ 223520 h 1257300"/>
                    <a:gd name="connsiteX3" fmla="*/ 2424497 w 2424497"/>
                    <a:gd name="connsiteY3" fmla="*/ 1257300 h 1257300"/>
                    <a:gd name="connsiteX4" fmla="*/ 1337 w 2424497"/>
                    <a:gd name="connsiteY4" fmla="*/ 1257300 h 1257300"/>
                    <a:gd name="connsiteX5" fmla="*/ 72457 w 2424497"/>
                    <a:gd name="connsiteY5" fmla="*/ 1046480 h 1257300"/>
                    <a:gd name="connsiteX6" fmla="*/ 82617 w 2424497"/>
                    <a:gd name="connsiteY6" fmla="*/ 241300 h 1257300"/>
                    <a:gd name="connsiteX7" fmla="*/ 1337 w 2424497"/>
                    <a:gd name="connsiteY7" fmla="*/ 0 h 1257300"/>
                    <a:gd name="connsiteX0" fmla="*/ 1337 w 2424497"/>
                    <a:gd name="connsiteY0" fmla="*/ 0 h 1257300"/>
                    <a:gd name="connsiteX1" fmla="*/ 2424497 w 2424497"/>
                    <a:gd name="connsiteY1" fmla="*/ 0 h 1257300"/>
                    <a:gd name="connsiteX2" fmla="*/ 2353378 w 2424497"/>
                    <a:gd name="connsiteY2" fmla="*/ 223520 h 1257300"/>
                    <a:gd name="connsiteX3" fmla="*/ 2350838 w 2424497"/>
                    <a:gd name="connsiteY3" fmla="*/ 1054100 h 1257300"/>
                    <a:gd name="connsiteX4" fmla="*/ 2424497 w 2424497"/>
                    <a:gd name="connsiteY4" fmla="*/ 1257300 h 1257300"/>
                    <a:gd name="connsiteX5" fmla="*/ 1337 w 2424497"/>
                    <a:gd name="connsiteY5" fmla="*/ 1257300 h 1257300"/>
                    <a:gd name="connsiteX6" fmla="*/ 72457 w 2424497"/>
                    <a:gd name="connsiteY6" fmla="*/ 1046480 h 1257300"/>
                    <a:gd name="connsiteX7" fmla="*/ 82617 w 2424497"/>
                    <a:gd name="connsiteY7" fmla="*/ 241300 h 1257300"/>
                    <a:gd name="connsiteX8" fmla="*/ 1337 w 2424497"/>
                    <a:gd name="connsiteY8" fmla="*/ 0 h 1257300"/>
                    <a:gd name="connsiteX0" fmla="*/ 1337 w 2424497"/>
                    <a:gd name="connsiteY0" fmla="*/ 0 h 1257300"/>
                    <a:gd name="connsiteX1" fmla="*/ 2424497 w 2424497"/>
                    <a:gd name="connsiteY1" fmla="*/ 0 h 1257300"/>
                    <a:gd name="connsiteX2" fmla="*/ 2353378 w 2424497"/>
                    <a:gd name="connsiteY2" fmla="*/ 223520 h 1257300"/>
                    <a:gd name="connsiteX3" fmla="*/ 2350838 w 2424497"/>
                    <a:gd name="connsiteY3" fmla="*/ 1054100 h 1257300"/>
                    <a:gd name="connsiteX4" fmla="*/ 2424497 w 2424497"/>
                    <a:gd name="connsiteY4" fmla="*/ 1257300 h 1257300"/>
                    <a:gd name="connsiteX5" fmla="*/ 1337 w 2424497"/>
                    <a:gd name="connsiteY5" fmla="*/ 1257300 h 1257300"/>
                    <a:gd name="connsiteX6" fmla="*/ 72457 w 2424497"/>
                    <a:gd name="connsiteY6" fmla="*/ 1046480 h 1257300"/>
                    <a:gd name="connsiteX7" fmla="*/ 82617 w 2424497"/>
                    <a:gd name="connsiteY7" fmla="*/ 241300 h 1257300"/>
                    <a:gd name="connsiteX8" fmla="*/ 1337 w 2424497"/>
                    <a:gd name="connsiteY8" fmla="*/ 0 h 1257300"/>
                    <a:gd name="connsiteX0" fmla="*/ 1337 w 2426444"/>
                    <a:gd name="connsiteY0" fmla="*/ 0 h 1257300"/>
                    <a:gd name="connsiteX1" fmla="*/ 2424497 w 2426444"/>
                    <a:gd name="connsiteY1" fmla="*/ 0 h 1257300"/>
                    <a:gd name="connsiteX2" fmla="*/ 2353378 w 2426444"/>
                    <a:gd name="connsiteY2" fmla="*/ 223520 h 1257300"/>
                    <a:gd name="connsiteX3" fmla="*/ 2350838 w 2426444"/>
                    <a:gd name="connsiteY3" fmla="*/ 1054100 h 1257300"/>
                    <a:gd name="connsiteX4" fmla="*/ 2424497 w 2426444"/>
                    <a:gd name="connsiteY4" fmla="*/ 1257300 h 1257300"/>
                    <a:gd name="connsiteX5" fmla="*/ 1337 w 2426444"/>
                    <a:gd name="connsiteY5" fmla="*/ 1257300 h 1257300"/>
                    <a:gd name="connsiteX6" fmla="*/ 72457 w 2426444"/>
                    <a:gd name="connsiteY6" fmla="*/ 1046480 h 1257300"/>
                    <a:gd name="connsiteX7" fmla="*/ 82617 w 2426444"/>
                    <a:gd name="connsiteY7" fmla="*/ 241300 h 1257300"/>
                    <a:gd name="connsiteX8" fmla="*/ 1337 w 2426444"/>
                    <a:gd name="connsiteY8"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6444" h="1257300">
                      <a:moveTo>
                        <a:pt x="1337" y="0"/>
                      </a:moveTo>
                      <a:lnTo>
                        <a:pt x="2424497" y="0"/>
                      </a:lnTo>
                      <a:cubicBezTo>
                        <a:pt x="2424497" y="70273"/>
                        <a:pt x="2409258" y="165947"/>
                        <a:pt x="2353378" y="223520"/>
                      </a:cubicBezTo>
                      <a:cubicBezTo>
                        <a:pt x="2371158" y="502073"/>
                        <a:pt x="2333058" y="775547"/>
                        <a:pt x="2350838" y="1054100"/>
                      </a:cubicBezTo>
                      <a:cubicBezTo>
                        <a:pt x="2436351" y="1121833"/>
                        <a:pt x="2427884" y="1184487"/>
                        <a:pt x="2424497" y="1257300"/>
                      </a:cubicBezTo>
                      <a:lnTo>
                        <a:pt x="1337" y="1257300"/>
                      </a:lnTo>
                      <a:cubicBezTo>
                        <a:pt x="-5860" y="1138767"/>
                        <a:pt x="15730" y="1137073"/>
                        <a:pt x="72457" y="1046480"/>
                      </a:cubicBezTo>
                      <a:cubicBezTo>
                        <a:pt x="86004" y="877147"/>
                        <a:pt x="83040" y="416137"/>
                        <a:pt x="82617" y="241300"/>
                      </a:cubicBezTo>
                      <a:cubicBezTo>
                        <a:pt x="-13056" y="171027"/>
                        <a:pt x="28430" y="80433"/>
                        <a:pt x="1337" y="0"/>
                      </a:cubicBezTo>
                      <a:close/>
                    </a:path>
                  </a:pathLst>
                </a:cu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6979" fontAlgn="base">
                    <a:lnSpc>
                      <a:spcPct val="90000"/>
                    </a:lnSpc>
                    <a:spcBef>
                      <a:spcPct val="0"/>
                    </a:spcBef>
                    <a:spcAft>
                      <a:spcPct val="0"/>
                    </a:spcAft>
                  </a:pPr>
                  <a:endParaRPr lang="en-US" sz="2000" dirty="0">
                    <a:solidFill>
                      <a:srgbClr val="FFFFFF"/>
                    </a:solidFill>
                    <a:latin typeface="Amazon Ember"/>
                    <a:cs typeface="Segoe UI" pitchFamily="34" charset="0"/>
                  </a:endParaRPr>
                </a:p>
              </p:txBody>
            </p:sp>
            <p:cxnSp>
              <p:nvCxnSpPr>
                <p:cNvPr id="255" name="Straight Connector 254">
                  <a:extLst>
                    <a:ext uri="{FF2B5EF4-FFF2-40B4-BE49-F238E27FC236}">
                      <a16:creationId xmlns:a16="http://schemas.microsoft.com/office/drawing/2014/main" id="{4E681543-1794-6C46-9E19-94BB1FB3E4C1}"/>
                    </a:ext>
                  </a:extLst>
                </p:cNvPr>
                <p:cNvCxnSpPr/>
                <p:nvPr/>
              </p:nvCxnSpPr>
              <p:spPr>
                <a:xfrm>
                  <a:off x="1572626" y="4161053"/>
                  <a:ext cx="0" cy="955317"/>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6C857381-A8E4-9543-8F24-DC87F908B1AD}"/>
                    </a:ext>
                  </a:extLst>
                </p:cNvPr>
                <p:cNvCxnSpPr/>
                <p:nvPr/>
              </p:nvCxnSpPr>
              <p:spPr>
                <a:xfrm>
                  <a:off x="1778396" y="4161053"/>
                  <a:ext cx="0" cy="955317"/>
                </a:xfrm>
                <a:prstGeom prst="line">
                  <a:avLst/>
                </a:prstGeom>
                <a:ln>
                  <a:headEnd type="none"/>
                  <a:tailEnd type="none"/>
                </a:ln>
              </p:spPr>
              <p:style>
                <a:lnRef idx="1">
                  <a:schemeClr val="accent2"/>
                </a:lnRef>
                <a:fillRef idx="0">
                  <a:schemeClr val="accent2"/>
                </a:fillRef>
                <a:effectRef idx="0">
                  <a:schemeClr val="accent2"/>
                </a:effectRef>
                <a:fontRef idx="minor">
                  <a:schemeClr val="tx1"/>
                </a:fontRef>
              </p:style>
            </p:cxnSp>
            <p:cxnSp>
              <p:nvCxnSpPr>
                <p:cNvPr id="257" name="Straight Connector 256">
                  <a:extLst>
                    <a:ext uri="{FF2B5EF4-FFF2-40B4-BE49-F238E27FC236}">
                      <a16:creationId xmlns:a16="http://schemas.microsoft.com/office/drawing/2014/main" id="{2ABEE343-953D-4D43-86C1-693097EF7D20}"/>
                    </a:ext>
                  </a:extLst>
                </p:cNvPr>
                <p:cNvCxnSpPr/>
                <p:nvPr/>
              </p:nvCxnSpPr>
              <p:spPr>
                <a:xfrm>
                  <a:off x="1984166" y="4161053"/>
                  <a:ext cx="0" cy="955317"/>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8755E8AA-B3E1-B144-B433-97AF1EFBD74A}"/>
                    </a:ext>
                  </a:extLst>
                </p:cNvPr>
                <p:cNvCxnSpPr/>
                <p:nvPr/>
              </p:nvCxnSpPr>
              <p:spPr>
                <a:xfrm>
                  <a:off x="2189936" y="4161053"/>
                  <a:ext cx="0" cy="955317"/>
                </a:xfrm>
                <a:prstGeom prst="line">
                  <a:avLst/>
                </a:prstGeom>
                <a:ln>
                  <a:headEnd type="none"/>
                  <a:tailEnd type="none"/>
                </a:ln>
              </p:spPr>
              <p:style>
                <a:lnRef idx="1">
                  <a:schemeClr val="accent2"/>
                </a:lnRef>
                <a:fillRef idx="0">
                  <a:schemeClr val="accent2"/>
                </a:fillRef>
                <a:effectRef idx="0">
                  <a:schemeClr val="accent2"/>
                </a:effectRef>
                <a:fontRef idx="minor">
                  <a:schemeClr val="tx1"/>
                </a:fontRef>
              </p:style>
            </p:cxnSp>
            <p:cxnSp>
              <p:nvCxnSpPr>
                <p:cNvPr id="259" name="Straight Connector 258">
                  <a:extLst>
                    <a:ext uri="{FF2B5EF4-FFF2-40B4-BE49-F238E27FC236}">
                      <a16:creationId xmlns:a16="http://schemas.microsoft.com/office/drawing/2014/main" id="{53B4576F-3E9B-0544-B938-A701B7E03F8D}"/>
                    </a:ext>
                  </a:extLst>
                </p:cNvPr>
                <p:cNvCxnSpPr/>
                <p:nvPr/>
              </p:nvCxnSpPr>
              <p:spPr>
                <a:xfrm>
                  <a:off x="2395706" y="4161053"/>
                  <a:ext cx="0" cy="955317"/>
                </a:xfrm>
                <a:prstGeom prst="line">
                  <a:avLst/>
                </a:prstGeom>
                <a:ln w="19050">
                  <a:headEnd type="none"/>
                  <a:tailEnd type="none"/>
                </a:ln>
              </p:spPr>
              <p:style>
                <a:lnRef idx="1">
                  <a:schemeClr val="dk1"/>
                </a:lnRef>
                <a:fillRef idx="0">
                  <a:schemeClr val="dk1"/>
                </a:fillRef>
                <a:effectRef idx="0">
                  <a:schemeClr val="dk1"/>
                </a:effectRef>
                <a:fontRef idx="minor">
                  <a:schemeClr val="tx1"/>
                </a:fontRef>
              </p:style>
            </p:cxnSp>
            <p:cxnSp>
              <p:nvCxnSpPr>
                <p:cNvPr id="260" name="Straight Connector 259">
                  <a:extLst>
                    <a:ext uri="{FF2B5EF4-FFF2-40B4-BE49-F238E27FC236}">
                      <a16:creationId xmlns:a16="http://schemas.microsoft.com/office/drawing/2014/main" id="{330B37F4-10F9-8841-BA65-7A44EFDB10BF}"/>
                    </a:ext>
                  </a:extLst>
                </p:cNvPr>
                <p:cNvCxnSpPr/>
                <p:nvPr/>
              </p:nvCxnSpPr>
              <p:spPr>
                <a:xfrm>
                  <a:off x="2601476" y="4161053"/>
                  <a:ext cx="0" cy="955317"/>
                </a:xfrm>
                <a:prstGeom prst="line">
                  <a:avLst/>
                </a:prstGeom>
                <a:ln>
                  <a:headEnd type="none"/>
                  <a:tailEnd type="none"/>
                </a:ln>
              </p:spPr>
              <p:style>
                <a:lnRef idx="1">
                  <a:schemeClr val="accent2"/>
                </a:lnRef>
                <a:fillRef idx="0">
                  <a:schemeClr val="accent2"/>
                </a:fillRef>
                <a:effectRef idx="0">
                  <a:schemeClr val="accent2"/>
                </a:effectRef>
                <a:fontRef idx="minor">
                  <a:schemeClr val="tx1"/>
                </a:fontRef>
              </p:style>
            </p:cxnSp>
            <p:cxnSp>
              <p:nvCxnSpPr>
                <p:cNvPr id="261" name="Straight Connector 260">
                  <a:extLst>
                    <a:ext uri="{FF2B5EF4-FFF2-40B4-BE49-F238E27FC236}">
                      <a16:creationId xmlns:a16="http://schemas.microsoft.com/office/drawing/2014/main" id="{EF01C4FC-3E7F-D44B-B701-D76CBED5EA92}"/>
                    </a:ext>
                  </a:extLst>
                </p:cNvPr>
                <p:cNvCxnSpPr/>
                <p:nvPr/>
              </p:nvCxnSpPr>
              <p:spPr>
                <a:xfrm>
                  <a:off x="2807246" y="4161053"/>
                  <a:ext cx="0" cy="955317"/>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65D5145A-A917-6B4C-A0B4-35CAD7FEFA4B}"/>
                    </a:ext>
                  </a:extLst>
                </p:cNvPr>
                <p:cNvCxnSpPr/>
                <p:nvPr/>
              </p:nvCxnSpPr>
              <p:spPr>
                <a:xfrm>
                  <a:off x="3013016" y="4161053"/>
                  <a:ext cx="0" cy="955317"/>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C9899BD-AF5C-E949-9A01-0E51532CDC8B}"/>
                    </a:ext>
                  </a:extLst>
                </p:cNvPr>
                <p:cNvCxnSpPr/>
                <p:nvPr/>
              </p:nvCxnSpPr>
              <p:spPr>
                <a:xfrm>
                  <a:off x="3218786" y="4161053"/>
                  <a:ext cx="0" cy="955317"/>
                </a:xfrm>
                <a:prstGeom prst="line">
                  <a:avLst/>
                </a:prstGeom>
                <a:ln>
                  <a:headEnd type="none"/>
                  <a:tailEnd type="none"/>
                </a:ln>
              </p:spPr>
              <p:style>
                <a:lnRef idx="1">
                  <a:schemeClr val="accent2"/>
                </a:lnRef>
                <a:fillRef idx="0">
                  <a:schemeClr val="accent2"/>
                </a:fillRef>
                <a:effectRef idx="0">
                  <a:schemeClr val="accent2"/>
                </a:effectRef>
                <a:fontRef idx="minor">
                  <a:schemeClr val="tx1"/>
                </a:fontRef>
              </p:style>
            </p:cxnSp>
            <p:cxnSp>
              <p:nvCxnSpPr>
                <p:cNvPr id="264" name="Straight Connector 263">
                  <a:extLst>
                    <a:ext uri="{FF2B5EF4-FFF2-40B4-BE49-F238E27FC236}">
                      <a16:creationId xmlns:a16="http://schemas.microsoft.com/office/drawing/2014/main" id="{56BE4436-A0ED-9443-9C88-D336A38DA325}"/>
                    </a:ext>
                  </a:extLst>
                </p:cNvPr>
                <p:cNvCxnSpPr/>
                <p:nvPr/>
              </p:nvCxnSpPr>
              <p:spPr>
                <a:xfrm>
                  <a:off x="3424553" y="4161053"/>
                  <a:ext cx="0" cy="955317"/>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D00235FB-6B69-9E4C-9AE2-BC0FA6DD473C}"/>
                  </a:ext>
                </a:extLst>
              </p:cNvPr>
              <p:cNvGrpSpPr/>
              <p:nvPr/>
            </p:nvGrpSpPr>
            <p:grpSpPr>
              <a:xfrm>
                <a:off x="1120462" y="2060620"/>
                <a:ext cx="2978258" cy="2897911"/>
                <a:chOff x="4234801" y="1223039"/>
                <a:chExt cx="774130" cy="753246"/>
              </a:xfrm>
              <a:noFill/>
            </p:grpSpPr>
            <p:cxnSp>
              <p:nvCxnSpPr>
                <p:cNvPr id="235" name="Straight Connector 234">
                  <a:extLst>
                    <a:ext uri="{FF2B5EF4-FFF2-40B4-BE49-F238E27FC236}">
                      <a16:creationId xmlns:a16="http://schemas.microsoft.com/office/drawing/2014/main" id="{DBD011AB-A159-A64C-B1F8-A70F6CE4A24C}"/>
                    </a:ext>
                  </a:extLst>
                </p:cNvPr>
                <p:cNvCxnSpPr>
                  <a:cxnSpLocks/>
                </p:cNvCxnSpPr>
                <p:nvPr/>
              </p:nvCxnSpPr>
              <p:spPr>
                <a:xfrm flipV="1">
                  <a:off x="4699027" y="1654535"/>
                  <a:ext cx="0" cy="177705"/>
                </a:xfrm>
                <a:prstGeom prst="line">
                  <a:avLst/>
                </a:prstGeom>
                <a:grpFill/>
                <a:ln w="19050">
                  <a:solidFill>
                    <a:schemeClr val="tx1"/>
                  </a:solidFill>
                </a:ln>
              </p:spPr>
            </p:cxnSp>
            <p:grpSp>
              <p:nvGrpSpPr>
                <p:cNvPr id="236" name="Group 235">
                  <a:extLst>
                    <a:ext uri="{FF2B5EF4-FFF2-40B4-BE49-F238E27FC236}">
                      <a16:creationId xmlns:a16="http://schemas.microsoft.com/office/drawing/2014/main" id="{CD82DF18-C1D4-9C46-A852-EA2704079259}"/>
                    </a:ext>
                  </a:extLst>
                </p:cNvPr>
                <p:cNvGrpSpPr/>
                <p:nvPr/>
              </p:nvGrpSpPr>
              <p:grpSpPr>
                <a:xfrm>
                  <a:off x="4234801" y="1223039"/>
                  <a:ext cx="774130" cy="427640"/>
                  <a:chOff x="9002360" y="4411102"/>
                  <a:chExt cx="1423863" cy="786562"/>
                </a:xfrm>
                <a:grpFill/>
              </p:grpSpPr>
              <p:sp>
                <p:nvSpPr>
                  <p:cNvPr id="244" name="Freeform 128">
                    <a:extLst>
                      <a:ext uri="{FF2B5EF4-FFF2-40B4-BE49-F238E27FC236}">
                        <a16:creationId xmlns:a16="http://schemas.microsoft.com/office/drawing/2014/main" id="{9D281393-3595-E84E-9A82-CFFB20D2AA81}"/>
                      </a:ext>
                    </a:extLst>
                  </p:cNvPr>
                  <p:cNvSpPr>
                    <a:spLocks noChangeAspect="1"/>
                  </p:cNvSpPr>
                  <p:nvPr/>
                </p:nvSpPr>
                <p:spPr bwMode="white">
                  <a:xfrm>
                    <a:off x="9002360" y="4411102"/>
                    <a:ext cx="1423863" cy="78656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grpFill/>
                  <a:ln w="19050">
                    <a:solidFill>
                      <a:schemeClr val="tx1"/>
                    </a:solidFill>
                  </a:ln>
                </p:spPr>
                <p:txBody>
                  <a:bodyPr vert="horz" wrap="square" lIns="76200" tIns="38100" rIns="76200" bIns="38100" numCol="1" anchor="t" anchorCtr="0" compatLnSpc="1">
                    <a:prstTxWarp prst="textNoShape">
                      <a:avLst/>
                    </a:prstTxWarp>
                  </a:bodyPr>
                  <a:lstStyle/>
                  <a:p>
                    <a:endParaRPr lang="en-US" sz="1500">
                      <a:solidFill>
                        <a:srgbClr val="FFFFFF"/>
                      </a:solidFill>
                      <a:latin typeface="Amazon Ember"/>
                    </a:endParaRPr>
                  </a:p>
                </p:txBody>
              </p:sp>
              <p:sp>
                <p:nvSpPr>
                  <p:cNvPr id="245" name="Freeform 128">
                    <a:extLst>
                      <a:ext uri="{FF2B5EF4-FFF2-40B4-BE49-F238E27FC236}">
                        <a16:creationId xmlns:a16="http://schemas.microsoft.com/office/drawing/2014/main" id="{8D60FC27-D71B-3243-9210-322B1A26A3E6}"/>
                      </a:ext>
                    </a:extLst>
                  </p:cNvPr>
                  <p:cNvSpPr>
                    <a:spLocks noChangeAspect="1"/>
                  </p:cNvSpPr>
                  <p:nvPr/>
                </p:nvSpPr>
                <p:spPr bwMode="white">
                  <a:xfrm>
                    <a:off x="9002360" y="4411102"/>
                    <a:ext cx="1423863" cy="78656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grpFill/>
                  <a:ln w="19050">
                    <a:solidFill>
                      <a:schemeClr val="tx1"/>
                    </a:solidFill>
                  </a:ln>
                </p:spPr>
                <p:txBody>
                  <a:bodyPr vert="horz" wrap="square" lIns="76200" tIns="38100" rIns="76200" bIns="38100" numCol="1" anchor="t" anchorCtr="0" compatLnSpc="1">
                    <a:prstTxWarp prst="textNoShape">
                      <a:avLst/>
                    </a:prstTxWarp>
                  </a:bodyPr>
                  <a:lstStyle/>
                  <a:p>
                    <a:endParaRPr lang="en-US" sz="1500" dirty="0">
                      <a:solidFill>
                        <a:srgbClr val="FFFFFF"/>
                      </a:solidFill>
                      <a:latin typeface="Amazon Ember"/>
                    </a:endParaRPr>
                  </a:p>
                </p:txBody>
              </p:sp>
            </p:grpSp>
            <p:sp>
              <p:nvSpPr>
                <p:cNvPr id="237" name="Oval 236">
                  <a:extLst>
                    <a:ext uri="{FF2B5EF4-FFF2-40B4-BE49-F238E27FC236}">
                      <a16:creationId xmlns:a16="http://schemas.microsoft.com/office/drawing/2014/main" id="{D182B185-9904-0A41-A920-97C54091D4C3}"/>
                    </a:ext>
                  </a:extLst>
                </p:cNvPr>
                <p:cNvSpPr/>
                <p:nvPr/>
              </p:nvSpPr>
              <p:spPr>
                <a:xfrm>
                  <a:off x="4339327" y="1781738"/>
                  <a:ext cx="62355" cy="62355"/>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00" dirty="0">
                    <a:solidFill>
                      <a:srgbClr val="FFFFFF"/>
                    </a:solidFill>
                    <a:latin typeface="Amazon Ember"/>
                  </a:endParaRPr>
                </a:p>
              </p:txBody>
            </p:sp>
            <p:sp>
              <p:nvSpPr>
                <p:cNvPr id="238" name="Oval 237">
                  <a:extLst>
                    <a:ext uri="{FF2B5EF4-FFF2-40B4-BE49-F238E27FC236}">
                      <a16:creationId xmlns:a16="http://schemas.microsoft.com/office/drawing/2014/main" id="{E6B79D45-BC35-6C4A-A677-20C8803CF13C}"/>
                    </a:ext>
                  </a:extLst>
                </p:cNvPr>
                <p:cNvSpPr/>
                <p:nvPr/>
              </p:nvSpPr>
              <p:spPr>
                <a:xfrm>
                  <a:off x="4506438" y="1830375"/>
                  <a:ext cx="62355" cy="62355"/>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rgbClr val="FFFFFF"/>
                    </a:solidFill>
                    <a:latin typeface="Amazon Ember"/>
                  </a:endParaRPr>
                </a:p>
              </p:txBody>
            </p:sp>
            <p:sp>
              <p:nvSpPr>
                <p:cNvPr id="239" name="Oval 238">
                  <a:extLst>
                    <a:ext uri="{FF2B5EF4-FFF2-40B4-BE49-F238E27FC236}">
                      <a16:creationId xmlns:a16="http://schemas.microsoft.com/office/drawing/2014/main" id="{5D2C9F48-1240-9B4D-8574-28358CAFB1F1}"/>
                    </a:ext>
                  </a:extLst>
                </p:cNvPr>
                <p:cNvSpPr/>
                <p:nvPr/>
              </p:nvSpPr>
              <p:spPr>
                <a:xfrm>
                  <a:off x="4591240" y="1913930"/>
                  <a:ext cx="62355" cy="62355"/>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rgbClr val="FFFFFF"/>
                    </a:solidFill>
                    <a:latin typeface="Amazon Ember"/>
                  </a:endParaRPr>
                </a:p>
              </p:txBody>
            </p:sp>
            <p:sp>
              <p:nvSpPr>
                <p:cNvPr id="240" name="Oval 239">
                  <a:extLst>
                    <a:ext uri="{FF2B5EF4-FFF2-40B4-BE49-F238E27FC236}">
                      <a16:creationId xmlns:a16="http://schemas.microsoft.com/office/drawing/2014/main" id="{569CFBF9-E70C-CD4E-AD70-05966F1DFC9B}"/>
                    </a:ext>
                  </a:extLst>
                </p:cNvPr>
                <p:cNvSpPr/>
                <p:nvPr/>
              </p:nvSpPr>
              <p:spPr>
                <a:xfrm>
                  <a:off x="4667850" y="1830375"/>
                  <a:ext cx="62355" cy="62355"/>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00" dirty="0">
                    <a:solidFill>
                      <a:srgbClr val="FFFFFF"/>
                    </a:solidFill>
                    <a:latin typeface="Amazon Ember"/>
                  </a:endParaRPr>
                </a:p>
              </p:txBody>
            </p:sp>
            <p:sp>
              <p:nvSpPr>
                <p:cNvPr id="241" name="Oval 240">
                  <a:extLst>
                    <a:ext uri="{FF2B5EF4-FFF2-40B4-BE49-F238E27FC236}">
                      <a16:creationId xmlns:a16="http://schemas.microsoft.com/office/drawing/2014/main" id="{80057034-2967-A841-9B8A-6BC0E2C7743D}"/>
                    </a:ext>
                  </a:extLst>
                </p:cNvPr>
                <p:cNvSpPr/>
                <p:nvPr/>
              </p:nvSpPr>
              <p:spPr>
                <a:xfrm>
                  <a:off x="4810911" y="1780573"/>
                  <a:ext cx="62355" cy="62355"/>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00" dirty="0">
                    <a:solidFill>
                      <a:srgbClr val="FFFFFF"/>
                    </a:solidFill>
                    <a:latin typeface="Amazon Ember"/>
                  </a:endParaRPr>
                </a:p>
              </p:txBody>
            </p:sp>
            <p:cxnSp>
              <p:nvCxnSpPr>
                <p:cNvPr id="242" name="Connector: Elbow 87">
                  <a:extLst>
                    <a:ext uri="{FF2B5EF4-FFF2-40B4-BE49-F238E27FC236}">
                      <a16:creationId xmlns:a16="http://schemas.microsoft.com/office/drawing/2014/main" id="{D29B85AA-CA6D-5245-BA94-FA7D3A9CA09A}"/>
                    </a:ext>
                  </a:extLst>
                </p:cNvPr>
                <p:cNvCxnSpPr>
                  <a:endCxn id="237" idx="6"/>
                </p:cNvCxnSpPr>
                <p:nvPr/>
              </p:nvCxnSpPr>
              <p:spPr>
                <a:xfrm rot="5400000">
                  <a:off x="4346004" y="1706357"/>
                  <a:ext cx="162236" cy="50880"/>
                </a:xfrm>
                <a:prstGeom prst="bentConnector2">
                  <a:avLst/>
                </a:prstGeom>
                <a:grpFill/>
                <a:ln w="19050">
                  <a:solidFill>
                    <a:schemeClr val="tx1"/>
                  </a:solidFill>
                </a:ln>
              </p:spPr>
            </p:cxnSp>
            <p:cxnSp>
              <p:nvCxnSpPr>
                <p:cNvPr id="243" name="Connector: Elbow 88">
                  <a:extLst>
                    <a:ext uri="{FF2B5EF4-FFF2-40B4-BE49-F238E27FC236}">
                      <a16:creationId xmlns:a16="http://schemas.microsoft.com/office/drawing/2014/main" id="{F64B3556-73CA-E041-8EC4-8A1B856BE943}"/>
                    </a:ext>
                  </a:extLst>
                </p:cNvPr>
                <p:cNvCxnSpPr>
                  <a:endCxn id="241" idx="2"/>
                </p:cNvCxnSpPr>
                <p:nvPr/>
              </p:nvCxnSpPr>
              <p:spPr>
                <a:xfrm rot="16200000" flipH="1">
                  <a:off x="4705050" y="1705889"/>
                  <a:ext cx="161072" cy="50651"/>
                </a:xfrm>
                <a:prstGeom prst="bentConnector2">
                  <a:avLst/>
                </a:prstGeom>
                <a:grpFill/>
                <a:ln w="19050">
                  <a:solidFill>
                    <a:schemeClr val="tx1"/>
                  </a:solidFill>
                </a:ln>
              </p:spPr>
            </p:cxnSp>
          </p:grpSp>
        </p:grpSp>
        <p:sp>
          <p:nvSpPr>
            <p:cNvPr id="232" name="Freeform 42">
              <a:extLst>
                <a:ext uri="{FF2B5EF4-FFF2-40B4-BE49-F238E27FC236}">
                  <a16:creationId xmlns:a16="http://schemas.microsoft.com/office/drawing/2014/main" id="{D9D11E80-17EE-E947-B7BC-24566A946810}"/>
                </a:ext>
              </a:extLst>
            </p:cNvPr>
            <p:cNvSpPr>
              <a:spLocks/>
            </p:cNvSpPr>
            <p:nvPr/>
          </p:nvSpPr>
          <p:spPr bwMode="auto">
            <a:xfrm>
              <a:off x="1072173" y="2768959"/>
              <a:ext cx="1452088" cy="930321"/>
            </a:xfrm>
            <a:custGeom>
              <a:avLst/>
              <a:gdLst>
                <a:gd name="T0" fmla="*/ 134 w 151"/>
                <a:gd name="T1" fmla="*/ 65 h 122"/>
                <a:gd name="T2" fmla="*/ 135 w 151"/>
                <a:gd name="T3" fmla="*/ 49 h 122"/>
                <a:gd name="T4" fmla="*/ 86 w 151"/>
                <a:gd name="T5" fmla="*/ 2 h 122"/>
                <a:gd name="T6" fmla="*/ 31 w 151"/>
                <a:gd name="T7" fmla="*/ 47 h 122"/>
                <a:gd name="T8" fmla="*/ 1 w 151"/>
                <a:gd name="T9" fmla="*/ 86 h 122"/>
                <a:gd name="T10" fmla="*/ 40 w 151"/>
                <a:gd name="T11" fmla="*/ 122 h 122"/>
                <a:gd name="T12" fmla="*/ 119 w 151"/>
                <a:gd name="T13" fmla="*/ 122 h 122"/>
                <a:gd name="T14" fmla="*/ 150 w 151"/>
                <a:gd name="T15" fmla="*/ 93 h 122"/>
                <a:gd name="T16" fmla="*/ 134 w 151"/>
                <a:gd name="T17" fmla="*/ 6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22">
                  <a:moveTo>
                    <a:pt x="134" y="65"/>
                  </a:moveTo>
                  <a:cubicBezTo>
                    <a:pt x="135" y="60"/>
                    <a:pt x="135" y="54"/>
                    <a:pt x="135" y="49"/>
                  </a:cubicBezTo>
                  <a:cubicBezTo>
                    <a:pt x="132" y="24"/>
                    <a:pt x="112" y="4"/>
                    <a:pt x="86" y="2"/>
                  </a:cubicBezTo>
                  <a:cubicBezTo>
                    <a:pt x="58" y="0"/>
                    <a:pt x="35" y="21"/>
                    <a:pt x="31" y="47"/>
                  </a:cubicBezTo>
                  <a:cubicBezTo>
                    <a:pt x="13" y="51"/>
                    <a:pt x="0" y="67"/>
                    <a:pt x="1" y="86"/>
                  </a:cubicBezTo>
                  <a:cubicBezTo>
                    <a:pt x="2" y="106"/>
                    <a:pt x="20" y="122"/>
                    <a:pt x="40" y="122"/>
                  </a:cubicBezTo>
                  <a:cubicBezTo>
                    <a:pt x="119" y="122"/>
                    <a:pt x="119" y="122"/>
                    <a:pt x="119" y="122"/>
                  </a:cubicBezTo>
                  <a:cubicBezTo>
                    <a:pt x="136" y="122"/>
                    <a:pt x="150" y="109"/>
                    <a:pt x="150" y="93"/>
                  </a:cubicBezTo>
                  <a:cubicBezTo>
                    <a:pt x="151" y="80"/>
                    <a:pt x="144" y="70"/>
                    <a:pt x="134" y="65"/>
                  </a:cubicBezTo>
                  <a:close/>
                </a:path>
              </a:pathLst>
            </a:custGeom>
            <a:solidFill>
              <a:schemeClr val="accent2"/>
            </a:solidFill>
            <a:ln w="19050" cap="rnd">
              <a:solidFill>
                <a:schemeClr val="accent2"/>
              </a:solidFill>
              <a:prstDash val="solid"/>
              <a:round/>
              <a:headEnd/>
              <a:tailEnd/>
            </a:ln>
          </p:spPr>
          <p:txBody>
            <a:bodyPr vert="horz" wrap="square" lIns="76200" tIns="38100" rIns="76200" bIns="38100" numCol="1" anchor="t" anchorCtr="0" compatLnSpc="1">
              <a:prstTxWarp prst="textNoShape">
                <a:avLst/>
              </a:prstTxWarp>
            </a:bodyPr>
            <a:lstStyle/>
            <a:p>
              <a:endParaRPr lang="en-US" sz="1500">
                <a:solidFill>
                  <a:srgbClr val="FFFFFF"/>
                </a:solidFill>
                <a:latin typeface="Amazon Ember"/>
              </a:endParaRPr>
            </a:p>
          </p:txBody>
        </p:sp>
      </p:grpSp>
      <p:cxnSp>
        <p:nvCxnSpPr>
          <p:cNvPr id="265" name="Straight Connector 264">
            <a:extLst>
              <a:ext uri="{FF2B5EF4-FFF2-40B4-BE49-F238E27FC236}">
                <a16:creationId xmlns:a16="http://schemas.microsoft.com/office/drawing/2014/main" id="{DD5C34A7-CA3E-455B-8B3C-FECD744AC365}"/>
              </a:ext>
            </a:extLst>
          </p:cNvPr>
          <p:cNvCxnSpPr>
            <a:cxnSpLocks/>
          </p:cNvCxnSpPr>
          <p:nvPr/>
        </p:nvCxnSpPr>
        <p:spPr>
          <a:xfrm flipH="1">
            <a:off x="4574597" y="4166319"/>
            <a:ext cx="6722036"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6" name="Rectangle 265">
            <a:extLst>
              <a:ext uri="{FF2B5EF4-FFF2-40B4-BE49-F238E27FC236}">
                <a16:creationId xmlns:a16="http://schemas.microsoft.com/office/drawing/2014/main" id="{EC6EE9CD-6231-4791-9BDB-1DDD5296DE93}"/>
              </a:ext>
            </a:extLst>
          </p:cNvPr>
          <p:cNvSpPr/>
          <p:nvPr/>
        </p:nvSpPr>
        <p:spPr>
          <a:xfrm>
            <a:off x="5951408" y="4658762"/>
            <a:ext cx="2140330" cy="584775"/>
          </a:xfrm>
          <a:prstGeom prst="rect">
            <a:avLst/>
          </a:prstGeom>
        </p:spPr>
        <p:txBody>
          <a:bodyPr wrap="none">
            <a:spAutoFit/>
          </a:bodyPr>
          <a:lstStyle/>
          <a:p>
            <a:pPr algn="ct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AWS Partner </a:t>
            </a:r>
          </a:p>
          <a:p>
            <a:pPr algn="ct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software &amp; workloads</a:t>
            </a:r>
          </a:p>
        </p:txBody>
      </p:sp>
      <p:cxnSp>
        <p:nvCxnSpPr>
          <p:cNvPr id="267" name="Straight Connector 266">
            <a:extLst>
              <a:ext uri="{FF2B5EF4-FFF2-40B4-BE49-F238E27FC236}">
                <a16:creationId xmlns:a16="http://schemas.microsoft.com/office/drawing/2014/main" id="{D363CA04-2707-4373-A9C5-81D9766CC69E}"/>
              </a:ext>
            </a:extLst>
          </p:cNvPr>
          <p:cNvCxnSpPr>
            <a:cxnSpLocks/>
          </p:cNvCxnSpPr>
          <p:nvPr/>
        </p:nvCxnSpPr>
        <p:spPr>
          <a:xfrm>
            <a:off x="8543224" y="4166321"/>
            <a:ext cx="0" cy="1297569"/>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68" name="Group 267">
            <a:extLst>
              <a:ext uri="{FF2B5EF4-FFF2-40B4-BE49-F238E27FC236}">
                <a16:creationId xmlns:a16="http://schemas.microsoft.com/office/drawing/2014/main" id="{605D13C9-BAC6-4947-AF90-469402089812}"/>
              </a:ext>
            </a:extLst>
          </p:cNvPr>
          <p:cNvGrpSpPr/>
          <p:nvPr/>
        </p:nvGrpSpPr>
        <p:grpSpPr>
          <a:xfrm>
            <a:off x="10461691" y="617160"/>
            <a:ext cx="632221" cy="776960"/>
            <a:chOff x="1186249" y="1626973"/>
            <a:chExt cx="642552" cy="789656"/>
          </a:xfrm>
        </p:grpSpPr>
        <p:sp>
          <p:nvSpPr>
            <p:cNvPr id="269" name="Arrow: Down 9">
              <a:extLst>
                <a:ext uri="{FF2B5EF4-FFF2-40B4-BE49-F238E27FC236}">
                  <a16:creationId xmlns:a16="http://schemas.microsoft.com/office/drawing/2014/main" id="{502F6379-BF25-49E2-9943-6376D38D8317}"/>
                </a:ext>
              </a:extLst>
            </p:cNvPr>
            <p:cNvSpPr/>
            <p:nvPr/>
          </p:nvSpPr>
          <p:spPr>
            <a:xfrm>
              <a:off x="1255486" y="1690914"/>
              <a:ext cx="522514" cy="725715"/>
            </a:xfrm>
            <a:custGeom>
              <a:avLst/>
              <a:gdLst>
                <a:gd name="connsiteX0" fmla="*/ 0 w 522514"/>
                <a:gd name="connsiteY0" fmla="*/ 464458 h 725715"/>
                <a:gd name="connsiteX1" fmla="*/ 130629 w 522514"/>
                <a:gd name="connsiteY1" fmla="*/ 464458 h 725715"/>
                <a:gd name="connsiteX2" fmla="*/ 130629 w 522514"/>
                <a:gd name="connsiteY2" fmla="*/ 0 h 725715"/>
                <a:gd name="connsiteX3" fmla="*/ 391886 w 522514"/>
                <a:gd name="connsiteY3" fmla="*/ 0 h 725715"/>
                <a:gd name="connsiteX4" fmla="*/ 391886 w 522514"/>
                <a:gd name="connsiteY4" fmla="*/ 464458 h 725715"/>
                <a:gd name="connsiteX5" fmla="*/ 522514 w 522514"/>
                <a:gd name="connsiteY5" fmla="*/ 464458 h 725715"/>
                <a:gd name="connsiteX6" fmla="*/ 261257 w 522514"/>
                <a:gd name="connsiteY6" fmla="*/ 725715 h 725715"/>
                <a:gd name="connsiteX7" fmla="*/ 0 w 522514"/>
                <a:gd name="connsiteY7" fmla="*/ 464458 h 725715"/>
                <a:gd name="connsiteX0" fmla="*/ 391886 w 522514"/>
                <a:gd name="connsiteY0" fmla="*/ 0 h 725715"/>
                <a:gd name="connsiteX1" fmla="*/ 391886 w 522514"/>
                <a:gd name="connsiteY1" fmla="*/ 464458 h 725715"/>
                <a:gd name="connsiteX2" fmla="*/ 522514 w 522514"/>
                <a:gd name="connsiteY2" fmla="*/ 464458 h 725715"/>
                <a:gd name="connsiteX3" fmla="*/ 261257 w 522514"/>
                <a:gd name="connsiteY3" fmla="*/ 725715 h 725715"/>
                <a:gd name="connsiteX4" fmla="*/ 0 w 522514"/>
                <a:gd name="connsiteY4" fmla="*/ 464458 h 725715"/>
                <a:gd name="connsiteX5" fmla="*/ 130629 w 522514"/>
                <a:gd name="connsiteY5" fmla="*/ 464458 h 725715"/>
                <a:gd name="connsiteX6" fmla="*/ 130629 w 522514"/>
                <a:gd name="connsiteY6" fmla="*/ 0 h 725715"/>
                <a:gd name="connsiteX7" fmla="*/ 483326 w 522514"/>
                <a:gd name="connsiteY7" fmla="*/ 91440 h 725715"/>
                <a:gd name="connsiteX0" fmla="*/ 391886 w 522514"/>
                <a:gd name="connsiteY0" fmla="*/ 0 h 725715"/>
                <a:gd name="connsiteX1" fmla="*/ 391886 w 522514"/>
                <a:gd name="connsiteY1" fmla="*/ 464458 h 725715"/>
                <a:gd name="connsiteX2" fmla="*/ 522514 w 522514"/>
                <a:gd name="connsiteY2" fmla="*/ 464458 h 725715"/>
                <a:gd name="connsiteX3" fmla="*/ 261257 w 522514"/>
                <a:gd name="connsiteY3" fmla="*/ 725715 h 725715"/>
                <a:gd name="connsiteX4" fmla="*/ 0 w 522514"/>
                <a:gd name="connsiteY4" fmla="*/ 464458 h 725715"/>
                <a:gd name="connsiteX5" fmla="*/ 130629 w 522514"/>
                <a:gd name="connsiteY5" fmla="*/ 464458 h 725715"/>
                <a:gd name="connsiteX6" fmla="*/ 130629 w 522514"/>
                <a:gd name="connsiteY6" fmla="*/ 0 h 725715"/>
                <a:gd name="connsiteX0" fmla="*/ 391886 w 522514"/>
                <a:gd name="connsiteY0" fmla="*/ 98854 h 725715"/>
                <a:gd name="connsiteX1" fmla="*/ 391886 w 522514"/>
                <a:gd name="connsiteY1" fmla="*/ 464458 h 725715"/>
                <a:gd name="connsiteX2" fmla="*/ 522514 w 522514"/>
                <a:gd name="connsiteY2" fmla="*/ 464458 h 725715"/>
                <a:gd name="connsiteX3" fmla="*/ 261257 w 522514"/>
                <a:gd name="connsiteY3" fmla="*/ 725715 h 725715"/>
                <a:gd name="connsiteX4" fmla="*/ 0 w 522514"/>
                <a:gd name="connsiteY4" fmla="*/ 464458 h 725715"/>
                <a:gd name="connsiteX5" fmla="*/ 130629 w 522514"/>
                <a:gd name="connsiteY5" fmla="*/ 464458 h 725715"/>
                <a:gd name="connsiteX6" fmla="*/ 130629 w 522514"/>
                <a:gd name="connsiteY6" fmla="*/ 0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514" h="725715">
                  <a:moveTo>
                    <a:pt x="391886" y="98854"/>
                  </a:moveTo>
                  <a:lnTo>
                    <a:pt x="391886" y="464458"/>
                  </a:lnTo>
                  <a:lnTo>
                    <a:pt x="522514" y="464458"/>
                  </a:lnTo>
                  <a:lnTo>
                    <a:pt x="261257" y="725715"/>
                  </a:lnTo>
                  <a:lnTo>
                    <a:pt x="0" y="464458"/>
                  </a:lnTo>
                  <a:lnTo>
                    <a:pt x="130629" y="464458"/>
                  </a:lnTo>
                  <a:lnTo>
                    <a:pt x="130629" y="0"/>
                  </a:lnTo>
                </a:path>
              </a:pathLst>
            </a:custGeom>
            <a:noFill/>
            <a:ln w="22225" cap="rnd">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rgbClr val="FFFFFF"/>
                </a:solidFill>
                <a:latin typeface="Amazon Ember"/>
              </a:endParaRPr>
            </a:p>
          </p:txBody>
        </p:sp>
        <p:cxnSp>
          <p:nvCxnSpPr>
            <p:cNvPr id="270" name="Straight Arrow Connector 269">
              <a:extLst>
                <a:ext uri="{FF2B5EF4-FFF2-40B4-BE49-F238E27FC236}">
                  <a16:creationId xmlns:a16="http://schemas.microsoft.com/office/drawing/2014/main" id="{95A380B4-9F1D-49AA-BA49-65057CE383E8}"/>
                </a:ext>
              </a:extLst>
            </p:cNvPr>
            <p:cNvCxnSpPr>
              <a:cxnSpLocks/>
            </p:cNvCxnSpPr>
            <p:nvPr/>
          </p:nvCxnSpPr>
          <p:spPr>
            <a:xfrm>
              <a:off x="1186249" y="1626973"/>
              <a:ext cx="0" cy="448962"/>
            </a:xfrm>
            <a:prstGeom prst="straightConnector1">
              <a:avLst/>
            </a:prstGeom>
            <a:ln w="22225" cmpd="sng">
              <a:solidFill>
                <a:schemeClr val="accent1"/>
              </a:solidFill>
              <a:prstDash val="sysDash"/>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271" name="Straight Arrow Connector 270">
              <a:extLst>
                <a:ext uri="{FF2B5EF4-FFF2-40B4-BE49-F238E27FC236}">
                  <a16:creationId xmlns:a16="http://schemas.microsoft.com/office/drawing/2014/main" id="{E09FB07B-BB4C-484A-B29A-53BCE18AE3DD}"/>
                </a:ext>
              </a:extLst>
            </p:cNvPr>
            <p:cNvCxnSpPr>
              <a:cxnSpLocks/>
            </p:cNvCxnSpPr>
            <p:nvPr/>
          </p:nvCxnSpPr>
          <p:spPr>
            <a:xfrm>
              <a:off x="1828801" y="1664043"/>
              <a:ext cx="0" cy="284206"/>
            </a:xfrm>
            <a:prstGeom prst="straightConnector1">
              <a:avLst/>
            </a:prstGeom>
            <a:ln w="22225" cmpd="sng">
              <a:solidFill>
                <a:schemeClr val="accent1"/>
              </a:solidFill>
              <a:prstDash val="sysDash"/>
              <a:tailEnd type="arrow" w="lg" len="med"/>
            </a:ln>
            <a:effectLst/>
          </p:spPr>
          <p:style>
            <a:lnRef idx="2">
              <a:schemeClr val="accent1"/>
            </a:lnRef>
            <a:fillRef idx="0">
              <a:schemeClr val="accent1"/>
            </a:fillRef>
            <a:effectRef idx="1">
              <a:schemeClr val="accent1"/>
            </a:effectRef>
            <a:fontRef idx="minor">
              <a:schemeClr val="tx1"/>
            </a:fontRef>
          </p:style>
        </p:cxnSp>
        <p:sp>
          <p:nvSpPr>
            <p:cNvPr id="272" name="Freeform 9">
              <a:extLst>
                <a:ext uri="{FF2B5EF4-FFF2-40B4-BE49-F238E27FC236}">
                  <a16:creationId xmlns:a16="http://schemas.microsoft.com/office/drawing/2014/main" id="{2A6ED02F-FC18-413A-B547-F998252D0903}"/>
                </a:ext>
              </a:extLst>
            </p:cNvPr>
            <p:cNvSpPr>
              <a:spLocks/>
            </p:cNvSpPr>
            <p:nvPr/>
          </p:nvSpPr>
          <p:spPr bwMode="auto">
            <a:xfrm rot="809677">
              <a:off x="1430037" y="1764963"/>
              <a:ext cx="160708" cy="208604"/>
            </a:xfrm>
            <a:custGeom>
              <a:avLst/>
              <a:gdLst>
                <a:gd name="T0" fmla="*/ 143 w 193"/>
                <a:gd name="T1" fmla="*/ 20 h 250"/>
                <a:gd name="T2" fmla="*/ 143 w 193"/>
                <a:gd name="T3" fmla="*/ 56 h 250"/>
                <a:gd name="T4" fmla="*/ 61 w 193"/>
                <a:gd name="T5" fmla="*/ 87 h 250"/>
                <a:gd name="T6" fmla="*/ 156 w 193"/>
                <a:gd name="T7" fmla="*/ 116 h 250"/>
                <a:gd name="T8" fmla="*/ 178 w 193"/>
                <a:gd name="T9" fmla="*/ 189 h 250"/>
                <a:gd name="T10" fmla="*/ 146 w 193"/>
                <a:gd name="T11" fmla="*/ 216 h 250"/>
                <a:gd name="T12" fmla="*/ 153 w 193"/>
                <a:gd name="T13" fmla="*/ 240 h 250"/>
                <a:gd name="T14" fmla="*/ 117 w 193"/>
                <a:gd name="T15" fmla="*/ 250 h 250"/>
                <a:gd name="T16" fmla="*/ 109 w 193"/>
                <a:gd name="T17" fmla="*/ 225 h 250"/>
                <a:gd name="T18" fmla="*/ 56 w 193"/>
                <a:gd name="T19" fmla="*/ 223 h 250"/>
                <a:gd name="T20" fmla="*/ 63 w 193"/>
                <a:gd name="T21" fmla="*/ 187 h 250"/>
                <a:gd name="T22" fmla="*/ 149 w 193"/>
                <a:gd name="T23" fmla="*/ 162 h 250"/>
                <a:gd name="T24" fmla="*/ 34 w 193"/>
                <a:gd name="T25" fmla="*/ 113 h 250"/>
                <a:gd name="T26" fmla="*/ 63 w 193"/>
                <a:gd name="T27" fmla="*/ 34 h 250"/>
                <a:gd name="T28" fmla="*/ 56 w 193"/>
                <a:gd name="T29" fmla="*/ 10 h 250"/>
                <a:gd name="T30" fmla="*/ 92 w 193"/>
                <a:gd name="T31" fmla="*/ 0 h 250"/>
                <a:gd name="T32" fmla="*/ 100 w 193"/>
                <a:gd name="T33" fmla="*/ 24 h 250"/>
                <a:gd name="T34" fmla="*/ 143 w 193"/>
                <a:gd name="T35" fmla="*/ 2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250">
                  <a:moveTo>
                    <a:pt x="143" y="20"/>
                  </a:moveTo>
                  <a:cubicBezTo>
                    <a:pt x="143" y="56"/>
                    <a:pt x="143" y="56"/>
                    <a:pt x="143" y="56"/>
                  </a:cubicBezTo>
                  <a:cubicBezTo>
                    <a:pt x="143" y="56"/>
                    <a:pt x="62" y="56"/>
                    <a:pt x="61" y="87"/>
                  </a:cubicBezTo>
                  <a:cubicBezTo>
                    <a:pt x="59" y="119"/>
                    <a:pt x="118" y="94"/>
                    <a:pt x="156" y="116"/>
                  </a:cubicBezTo>
                  <a:cubicBezTo>
                    <a:pt x="193" y="139"/>
                    <a:pt x="192" y="170"/>
                    <a:pt x="178" y="189"/>
                  </a:cubicBezTo>
                  <a:cubicBezTo>
                    <a:pt x="163" y="209"/>
                    <a:pt x="146" y="216"/>
                    <a:pt x="146" y="216"/>
                  </a:cubicBezTo>
                  <a:cubicBezTo>
                    <a:pt x="153" y="240"/>
                    <a:pt x="153" y="240"/>
                    <a:pt x="153" y="240"/>
                  </a:cubicBezTo>
                  <a:cubicBezTo>
                    <a:pt x="117" y="250"/>
                    <a:pt x="117" y="250"/>
                    <a:pt x="117" y="250"/>
                  </a:cubicBezTo>
                  <a:cubicBezTo>
                    <a:pt x="109" y="225"/>
                    <a:pt x="109" y="225"/>
                    <a:pt x="109" y="225"/>
                  </a:cubicBezTo>
                  <a:cubicBezTo>
                    <a:pt x="109" y="225"/>
                    <a:pt x="76" y="229"/>
                    <a:pt x="56" y="223"/>
                  </a:cubicBezTo>
                  <a:cubicBezTo>
                    <a:pt x="63" y="187"/>
                    <a:pt x="63" y="187"/>
                    <a:pt x="63" y="187"/>
                  </a:cubicBezTo>
                  <a:cubicBezTo>
                    <a:pt x="63" y="187"/>
                    <a:pt x="146" y="201"/>
                    <a:pt x="149" y="162"/>
                  </a:cubicBezTo>
                  <a:cubicBezTo>
                    <a:pt x="145" y="125"/>
                    <a:pt x="66" y="160"/>
                    <a:pt x="34" y="113"/>
                  </a:cubicBezTo>
                  <a:cubicBezTo>
                    <a:pt x="34" y="113"/>
                    <a:pt x="0" y="72"/>
                    <a:pt x="63" y="34"/>
                  </a:cubicBezTo>
                  <a:cubicBezTo>
                    <a:pt x="56" y="10"/>
                    <a:pt x="56" y="10"/>
                    <a:pt x="56" y="10"/>
                  </a:cubicBezTo>
                  <a:cubicBezTo>
                    <a:pt x="92" y="0"/>
                    <a:pt x="92" y="0"/>
                    <a:pt x="92" y="0"/>
                  </a:cubicBezTo>
                  <a:cubicBezTo>
                    <a:pt x="100" y="24"/>
                    <a:pt x="100" y="24"/>
                    <a:pt x="100" y="24"/>
                  </a:cubicBezTo>
                  <a:cubicBezTo>
                    <a:pt x="100" y="24"/>
                    <a:pt x="119" y="19"/>
                    <a:pt x="143" y="20"/>
                  </a:cubicBezTo>
                  <a:close/>
                </a:path>
              </a:pathLst>
            </a:custGeom>
            <a:solidFill>
              <a:schemeClr val="accent1"/>
            </a:solidFill>
            <a:ln w="19050" cap="flat">
              <a:noFill/>
              <a:prstDash val="solid"/>
              <a:miter lim="800000"/>
              <a:headEnd/>
              <a:tailEnd/>
            </a:ln>
          </p:spPr>
          <p:txBody>
            <a:bodyPr vert="horz" wrap="square" lIns="76200" tIns="38100" rIns="76200" bIns="38100" numCol="1" anchor="t" anchorCtr="0" compatLnSpc="1">
              <a:prstTxWarp prst="textNoShape">
                <a:avLst/>
              </a:prstTxWarp>
            </a:bodyPr>
            <a:lstStyle/>
            <a:p>
              <a:endParaRPr lang="en-US" sz="1500">
                <a:solidFill>
                  <a:srgbClr val="FFFFFF"/>
                </a:solidFill>
                <a:latin typeface="Amazon Ember"/>
              </a:endParaRPr>
            </a:p>
          </p:txBody>
        </p:sp>
        <p:sp>
          <p:nvSpPr>
            <p:cNvPr id="273" name="Freeform 9">
              <a:extLst>
                <a:ext uri="{FF2B5EF4-FFF2-40B4-BE49-F238E27FC236}">
                  <a16:creationId xmlns:a16="http://schemas.microsoft.com/office/drawing/2014/main" id="{F06A1FC0-ECFE-46CC-9325-62DE462502CC}"/>
                </a:ext>
              </a:extLst>
            </p:cNvPr>
            <p:cNvSpPr>
              <a:spLocks/>
            </p:cNvSpPr>
            <p:nvPr/>
          </p:nvSpPr>
          <p:spPr bwMode="auto">
            <a:xfrm rot="809677">
              <a:off x="1459391" y="2081438"/>
              <a:ext cx="104649" cy="135838"/>
            </a:xfrm>
            <a:custGeom>
              <a:avLst/>
              <a:gdLst>
                <a:gd name="T0" fmla="*/ 143 w 193"/>
                <a:gd name="T1" fmla="*/ 20 h 250"/>
                <a:gd name="T2" fmla="*/ 143 w 193"/>
                <a:gd name="T3" fmla="*/ 56 h 250"/>
                <a:gd name="T4" fmla="*/ 61 w 193"/>
                <a:gd name="T5" fmla="*/ 87 h 250"/>
                <a:gd name="T6" fmla="*/ 156 w 193"/>
                <a:gd name="T7" fmla="*/ 116 h 250"/>
                <a:gd name="T8" fmla="*/ 178 w 193"/>
                <a:gd name="T9" fmla="*/ 189 h 250"/>
                <a:gd name="T10" fmla="*/ 146 w 193"/>
                <a:gd name="T11" fmla="*/ 216 h 250"/>
                <a:gd name="T12" fmla="*/ 153 w 193"/>
                <a:gd name="T13" fmla="*/ 240 h 250"/>
                <a:gd name="T14" fmla="*/ 117 w 193"/>
                <a:gd name="T15" fmla="*/ 250 h 250"/>
                <a:gd name="T16" fmla="*/ 109 w 193"/>
                <a:gd name="T17" fmla="*/ 225 h 250"/>
                <a:gd name="T18" fmla="*/ 56 w 193"/>
                <a:gd name="T19" fmla="*/ 223 h 250"/>
                <a:gd name="T20" fmla="*/ 63 w 193"/>
                <a:gd name="T21" fmla="*/ 187 h 250"/>
                <a:gd name="T22" fmla="*/ 149 w 193"/>
                <a:gd name="T23" fmla="*/ 162 h 250"/>
                <a:gd name="T24" fmla="*/ 34 w 193"/>
                <a:gd name="T25" fmla="*/ 113 h 250"/>
                <a:gd name="T26" fmla="*/ 63 w 193"/>
                <a:gd name="T27" fmla="*/ 34 h 250"/>
                <a:gd name="T28" fmla="*/ 56 w 193"/>
                <a:gd name="T29" fmla="*/ 10 h 250"/>
                <a:gd name="T30" fmla="*/ 92 w 193"/>
                <a:gd name="T31" fmla="*/ 0 h 250"/>
                <a:gd name="T32" fmla="*/ 100 w 193"/>
                <a:gd name="T33" fmla="*/ 24 h 250"/>
                <a:gd name="T34" fmla="*/ 143 w 193"/>
                <a:gd name="T35" fmla="*/ 2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250">
                  <a:moveTo>
                    <a:pt x="143" y="20"/>
                  </a:moveTo>
                  <a:cubicBezTo>
                    <a:pt x="143" y="56"/>
                    <a:pt x="143" y="56"/>
                    <a:pt x="143" y="56"/>
                  </a:cubicBezTo>
                  <a:cubicBezTo>
                    <a:pt x="143" y="56"/>
                    <a:pt x="62" y="56"/>
                    <a:pt x="61" y="87"/>
                  </a:cubicBezTo>
                  <a:cubicBezTo>
                    <a:pt x="59" y="119"/>
                    <a:pt x="118" y="94"/>
                    <a:pt x="156" y="116"/>
                  </a:cubicBezTo>
                  <a:cubicBezTo>
                    <a:pt x="193" y="139"/>
                    <a:pt x="192" y="170"/>
                    <a:pt x="178" y="189"/>
                  </a:cubicBezTo>
                  <a:cubicBezTo>
                    <a:pt x="163" y="209"/>
                    <a:pt x="146" y="216"/>
                    <a:pt x="146" y="216"/>
                  </a:cubicBezTo>
                  <a:cubicBezTo>
                    <a:pt x="153" y="240"/>
                    <a:pt x="153" y="240"/>
                    <a:pt x="153" y="240"/>
                  </a:cubicBezTo>
                  <a:cubicBezTo>
                    <a:pt x="117" y="250"/>
                    <a:pt x="117" y="250"/>
                    <a:pt x="117" y="250"/>
                  </a:cubicBezTo>
                  <a:cubicBezTo>
                    <a:pt x="109" y="225"/>
                    <a:pt x="109" y="225"/>
                    <a:pt x="109" y="225"/>
                  </a:cubicBezTo>
                  <a:cubicBezTo>
                    <a:pt x="109" y="225"/>
                    <a:pt x="76" y="229"/>
                    <a:pt x="56" y="223"/>
                  </a:cubicBezTo>
                  <a:cubicBezTo>
                    <a:pt x="63" y="187"/>
                    <a:pt x="63" y="187"/>
                    <a:pt x="63" y="187"/>
                  </a:cubicBezTo>
                  <a:cubicBezTo>
                    <a:pt x="63" y="187"/>
                    <a:pt x="146" y="201"/>
                    <a:pt x="149" y="162"/>
                  </a:cubicBezTo>
                  <a:cubicBezTo>
                    <a:pt x="145" y="125"/>
                    <a:pt x="66" y="160"/>
                    <a:pt x="34" y="113"/>
                  </a:cubicBezTo>
                  <a:cubicBezTo>
                    <a:pt x="34" y="113"/>
                    <a:pt x="0" y="72"/>
                    <a:pt x="63" y="34"/>
                  </a:cubicBezTo>
                  <a:cubicBezTo>
                    <a:pt x="56" y="10"/>
                    <a:pt x="56" y="10"/>
                    <a:pt x="56" y="10"/>
                  </a:cubicBezTo>
                  <a:cubicBezTo>
                    <a:pt x="92" y="0"/>
                    <a:pt x="92" y="0"/>
                    <a:pt x="92" y="0"/>
                  </a:cubicBezTo>
                  <a:cubicBezTo>
                    <a:pt x="100" y="24"/>
                    <a:pt x="100" y="24"/>
                    <a:pt x="100" y="24"/>
                  </a:cubicBezTo>
                  <a:cubicBezTo>
                    <a:pt x="100" y="24"/>
                    <a:pt x="119" y="19"/>
                    <a:pt x="143" y="20"/>
                  </a:cubicBezTo>
                  <a:close/>
                </a:path>
              </a:pathLst>
            </a:custGeom>
            <a:solidFill>
              <a:schemeClr val="accent1"/>
            </a:solidFill>
            <a:ln w="19050" cap="flat">
              <a:noFill/>
              <a:prstDash val="solid"/>
              <a:miter lim="800000"/>
              <a:headEnd/>
              <a:tailEnd/>
            </a:ln>
          </p:spPr>
          <p:txBody>
            <a:bodyPr vert="horz" wrap="square" lIns="76200" tIns="38100" rIns="76200" bIns="38100" numCol="1" anchor="t" anchorCtr="0" compatLnSpc="1">
              <a:prstTxWarp prst="textNoShape">
                <a:avLst/>
              </a:prstTxWarp>
            </a:bodyPr>
            <a:lstStyle/>
            <a:p>
              <a:endParaRPr lang="en-US" sz="1500">
                <a:solidFill>
                  <a:srgbClr val="FFFFFF"/>
                </a:solidFill>
                <a:latin typeface="Amazon Ember"/>
              </a:endParaRPr>
            </a:p>
          </p:txBody>
        </p:sp>
      </p:grpSp>
      <p:cxnSp>
        <p:nvCxnSpPr>
          <p:cNvPr id="274" name="Straight Connector 273">
            <a:extLst>
              <a:ext uri="{FF2B5EF4-FFF2-40B4-BE49-F238E27FC236}">
                <a16:creationId xmlns:a16="http://schemas.microsoft.com/office/drawing/2014/main" id="{A373B0B0-70DA-4A49-B293-2D291A093807}"/>
              </a:ext>
            </a:extLst>
          </p:cNvPr>
          <p:cNvCxnSpPr>
            <a:cxnSpLocks/>
          </p:cNvCxnSpPr>
          <p:nvPr/>
        </p:nvCxnSpPr>
        <p:spPr>
          <a:xfrm>
            <a:off x="3655237" y="1830102"/>
            <a:ext cx="0" cy="4055020"/>
          </a:xfrm>
          <a:prstGeom prst="line">
            <a:avLst/>
          </a:prstGeom>
          <a:ln w="19050">
            <a:solidFill>
              <a:schemeClr val="tx2"/>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079406" y="1756739"/>
            <a:ext cx="6764993" cy="400110"/>
          </a:xfrm>
          <a:prstGeom prst="rect">
            <a:avLst/>
          </a:prstGeom>
        </p:spPr>
        <p:txBody>
          <a:bodyPr wrap="none">
            <a:spAutoFit/>
          </a:bodyPr>
          <a:lstStyle/>
          <a:p>
            <a:r>
              <a:rPr lang="en-US" sz="20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SWB is ideal for management following workloads such as:</a:t>
            </a:r>
          </a:p>
        </p:txBody>
      </p:sp>
      <p:grpSp>
        <p:nvGrpSpPr>
          <p:cNvPr id="7" name="Group 6">
            <a:extLst>
              <a:ext uri="{FF2B5EF4-FFF2-40B4-BE49-F238E27FC236}">
                <a16:creationId xmlns:a16="http://schemas.microsoft.com/office/drawing/2014/main" id="{6513D25A-1AED-D648-B6EF-ADA8ABB9B15B}"/>
              </a:ext>
            </a:extLst>
          </p:cNvPr>
          <p:cNvGrpSpPr/>
          <p:nvPr/>
        </p:nvGrpSpPr>
        <p:grpSpPr>
          <a:xfrm>
            <a:off x="4520837" y="2506319"/>
            <a:ext cx="1575164" cy="1594778"/>
            <a:chOff x="4520836" y="2506323"/>
            <a:chExt cx="1575164" cy="1594780"/>
          </a:xfrm>
        </p:grpSpPr>
        <p:grpSp>
          <p:nvGrpSpPr>
            <p:cNvPr id="89" name="Graphic 11">
              <a:extLst>
                <a:ext uri="{FF2B5EF4-FFF2-40B4-BE49-F238E27FC236}">
                  <a16:creationId xmlns:a16="http://schemas.microsoft.com/office/drawing/2014/main" id="{F2B19953-1754-4F75-BEA3-BB8FC0EC82E1}"/>
                </a:ext>
              </a:extLst>
            </p:cNvPr>
            <p:cNvGrpSpPr/>
            <p:nvPr/>
          </p:nvGrpSpPr>
          <p:grpSpPr>
            <a:xfrm>
              <a:off x="4841759" y="2506323"/>
              <a:ext cx="951177" cy="999460"/>
              <a:chOff x="955902" y="1905226"/>
              <a:chExt cx="1620384" cy="1702637"/>
            </a:xfrm>
          </p:grpSpPr>
          <p:sp>
            <p:nvSpPr>
              <p:cNvPr id="90" name="Freeform: Shape 13">
                <a:extLst>
                  <a:ext uri="{FF2B5EF4-FFF2-40B4-BE49-F238E27FC236}">
                    <a16:creationId xmlns:a16="http://schemas.microsoft.com/office/drawing/2014/main" id="{B369A8CD-AC0C-4C48-809F-70C6B2B2BB9A}"/>
                  </a:ext>
                </a:extLst>
              </p:cNvPr>
              <p:cNvSpPr/>
              <p:nvPr/>
            </p:nvSpPr>
            <p:spPr>
              <a:xfrm>
                <a:off x="2374766" y="2332942"/>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91" name="Freeform: Shape 14">
                <a:extLst>
                  <a:ext uri="{FF2B5EF4-FFF2-40B4-BE49-F238E27FC236}">
                    <a16:creationId xmlns:a16="http://schemas.microsoft.com/office/drawing/2014/main" id="{E831195F-8FA2-407B-AC6D-A858EC47F8D5}"/>
                  </a:ext>
                </a:extLst>
              </p:cNvPr>
              <p:cNvSpPr/>
              <p:nvPr/>
            </p:nvSpPr>
            <p:spPr>
              <a:xfrm>
                <a:off x="2285933" y="2421775"/>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92" name="Freeform: Shape 15">
                <a:extLst>
                  <a:ext uri="{FF2B5EF4-FFF2-40B4-BE49-F238E27FC236}">
                    <a16:creationId xmlns:a16="http://schemas.microsoft.com/office/drawing/2014/main" id="{0D8A14BA-1005-4E6A-827C-D3092CAB6937}"/>
                  </a:ext>
                </a:extLst>
              </p:cNvPr>
              <p:cNvSpPr/>
              <p:nvPr/>
            </p:nvSpPr>
            <p:spPr>
              <a:xfrm>
                <a:off x="2285933" y="2511431"/>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93" name="Freeform: Shape 16">
                <a:extLst>
                  <a:ext uri="{FF2B5EF4-FFF2-40B4-BE49-F238E27FC236}">
                    <a16:creationId xmlns:a16="http://schemas.microsoft.com/office/drawing/2014/main" id="{DFE6B183-EC99-4605-990B-367F97ACD650}"/>
                  </a:ext>
                </a:extLst>
              </p:cNvPr>
              <p:cNvSpPr/>
              <p:nvPr/>
            </p:nvSpPr>
            <p:spPr>
              <a:xfrm>
                <a:off x="2374766" y="2511431"/>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94" name="Freeform: Shape 17">
                <a:extLst>
                  <a:ext uri="{FF2B5EF4-FFF2-40B4-BE49-F238E27FC236}">
                    <a16:creationId xmlns:a16="http://schemas.microsoft.com/office/drawing/2014/main" id="{6F294067-65CF-45B6-8CE8-A7644AB78184}"/>
                  </a:ext>
                </a:extLst>
              </p:cNvPr>
              <p:cNvSpPr/>
              <p:nvPr/>
            </p:nvSpPr>
            <p:spPr>
              <a:xfrm>
                <a:off x="2464422" y="2511431"/>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95" name="Freeform: Shape 18">
                <a:extLst>
                  <a:ext uri="{FF2B5EF4-FFF2-40B4-BE49-F238E27FC236}">
                    <a16:creationId xmlns:a16="http://schemas.microsoft.com/office/drawing/2014/main" id="{1B108C33-186B-4EC4-8FC8-29626D28A9CF}"/>
                  </a:ext>
                </a:extLst>
              </p:cNvPr>
              <p:cNvSpPr/>
              <p:nvPr/>
            </p:nvSpPr>
            <p:spPr>
              <a:xfrm>
                <a:off x="2285933" y="2601086"/>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96" name="Freeform: Shape 19">
                <a:extLst>
                  <a:ext uri="{FF2B5EF4-FFF2-40B4-BE49-F238E27FC236}">
                    <a16:creationId xmlns:a16="http://schemas.microsoft.com/office/drawing/2014/main" id="{97FDB2DC-739D-4C7B-9CAF-2F525A506AFE}"/>
                  </a:ext>
                </a:extLst>
              </p:cNvPr>
              <p:cNvSpPr/>
              <p:nvPr/>
            </p:nvSpPr>
            <p:spPr>
              <a:xfrm>
                <a:off x="2285933" y="2689920"/>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97" name="Freeform: Shape 20">
                <a:extLst>
                  <a:ext uri="{FF2B5EF4-FFF2-40B4-BE49-F238E27FC236}">
                    <a16:creationId xmlns:a16="http://schemas.microsoft.com/office/drawing/2014/main" id="{417002B4-6ECB-464E-9CFD-4D755CEECC59}"/>
                  </a:ext>
                </a:extLst>
              </p:cNvPr>
              <p:cNvSpPr/>
              <p:nvPr/>
            </p:nvSpPr>
            <p:spPr>
              <a:xfrm>
                <a:off x="2374766" y="2689920"/>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98" name="Freeform: Shape 21">
                <a:extLst>
                  <a:ext uri="{FF2B5EF4-FFF2-40B4-BE49-F238E27FC236}">
                    <a16:creationId xmlns:a16="http://schemas.microsoft.com/office/drawing/2014/main" id="{B694509E-8E75-4931-9273-482879AC04ED}"/>
                  </a:ext>
                </a:extLst>
              </p:cNvPr>
              <p:cNvSpPr/>
              <p:nvPr/>
            </p:nvSpPr>
            <p:spPr>
              <a:xfrm>
                <a:off x="1747998" y="2332942"/>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99" name="Freeform: Shape 22">
                <a:extLst>
                  <a:ext uri="{FF2B5EF4-FFF2-40B4-BE49-F238E27FC236}">
                    <a16:creationId xmlns:a16="http://schemas.microsoft.com/office/drawing/2014/main" id="{D11436A2-7BCF-4405-BB60-CD8F655F696D}"/>
                  </a:ext>
                </a:extLst>
              </p:cNvPr>
              <p:cNvSpPr/>
              <p:nvPr/>
            </p:nvSpPr>
            <p:spPr>
              <a:xfrm>
                <a:off x="1926487" y="2332942"/>
                <a:ext cx="24676" cy="106929"/>
              </a:xfrm>
              <a:custGeom>
                <a:avLst/>
                <a:gdLst>
                  <a:gd name="connsiteX0" fmla="*/ 12338 w 24675"/>
                  <a:gd name="connsiteY0" fmla="*/ 12338 h 106928"/>
                  <a:gd name="connsiteX1" fmla="*/ 12338 w 24675"/>
                  <a:gd name="connsiteY1" fmla="*/ 101994 h 106928"/>
                </a:gdLst>
                <a:ahLst/>
                <a:cxnLst>
                  <a:cxn ang="0">
                    <a:pos x="connsiteX0" y="connsiteY0"/>
                  </a:cxn>
                  <a:cxn ang="0">
                    <a:pos x="connsiteX1" y="connsiteY1"/>
                  </a:cxn>
                </a:cxnLst>
                <a:rect l="l" t="t" r="r" b="b"/>
                <a:pathLst>
                  <a:path w="24675" h="106928">
                    <a:moveTo>
                      <a:pt x="12338" y="12338"/>
                    </a:moveTo>
                    <a:lnTo>
                      <a:pt x="12338" y="101994"/>
                    </a:lnTo>
                  </a:path>
                </a:pathLst>
              </a:custGeom>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00" name="Freeform: Shape 23">
                <a:extLst>
                  <a:ext uri="{FF2B5EF4-FFF2-40B4-BE49-F238E27FC236}">
                    <a16:creationId xmlns:a16="http://schemas.microsoft.com/office/drawing/2014/main" id="{7BBCECB0-0052-41C3-85A7-7090FDDE6CE5}"/>
                  </a:ext>
                </a:extLst>
              </p:cNvPr>
              <p:cNvSpPr/>
              <p:nvPr/>
            </p:nvSpPr>
            <p:spPr>
              <a:xfrm>
                <a:off x="1836832" y="2332942"/>
                <a:ext cx="24676" cy="106929"/>
              </a:xfrm>
              <a:custGeom>
                <a:avLst/>
                <a:gdLst>
                  <a:gd name="connsiteX0" fmla="*/ 12338 w 24675"/>
                  <a:gd name="connsiteY0" fmla="*/ 101994 h 106928"/>
                  <a:gd name="connsiteX1" fmla="*/ 12338 w 24675"/>
                  <a:gd name="connsiteY1" fmla="*/ 12338 h 106928"/>
                </a:gdLst>
                <a:ahLst/>
                <a:cxnLst>
                  <a:cxn ang="0">
                    <a:pos x="connsiteX0" y="connsiteY0"/>
                  </a:cxn>
                  <a:cxn ang="0">
                    <a:pos x="connsiteX1" y="connsiteY1"/>
                  </a:cxn>
                </a:cxnLst>
                <a:rect l="l" t="t" r="r" b="b"/>
                <a:pathLst>
                  <a:path w="24675" h="106928">
                    <a:moveTo>
                      <a:pt x="12338" y="101994"/>
                    </a:moveTo>
                    <a:lnTo>
                      <a:pt x="12338" y="12338"/>
                    </a:lnTo>
                  </a:path>
                </a:pathLst>
              </a:custGeom>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01" name="Freeform: Shape 24">
                <a:extLst>
                  <a:ext uri="{FF2B5EF4-FFF2-40B4-BE49-F238E27FC236}">
                    <a16:creationId xmlns:a16="http://schemas.microsoft.com/office/drawing/2014/main" id="{0B957E81-EC62-4997-A93F-839FB57BDCBA}"/>
                  </a:ext>
                </a:extLst>
              </p:cNvPr>
              <p:cNvSpPr/>
              <p:nvPr/>
            </p:nvSpPr>
            <p:spPr>
              <a:xfrm>
                <a:off x="1926487" y="2332942"/>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02" name="Freeform: Shape 25">
                <a:extLst>
                  <a:ext uri="{FF2B5EF4-FFF2-40B4-BE49-F238E27FC236}">
                    <a16:creationId xmlns:a16="http://schemas.microsoft.com/office/drawing/2014/main" id="{10948F2C-76BE-4A8F-8E12-A9279792A0CF}"/>
                  </a:ext>
                </a:extLst>
              </p:cNvPr>
              <p:cNvSpPr/>
              <p:nvPr/>
            </p:nvSpPr>
            <p:spPr>
              <a:xfrm>
                <a:off x="2016143" y="2332942"/>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03" name="Freeform: Shape 26">
                <a:extLst>
                  <a:ext uri="{FF2B5EF4-FFF2-40B4-BE49-F238E27FC236}">
                    <a16:creationId xmlns:a16="http://schemas.microsoft.com/office/drawing/2014/main" id="{EDC8EC1A-C873-4CDE-AF02-58F171D0F2EC}"/>
                  </a:ext>
                </a:extLst>
              </p:cNvPr>
              <p:cNvSpPr/>
              <p:nvPr/>
            </p:nvSpPr>
            <p:spPr>
              <a:xfrm>
                <a:off x="2104976" y="2332942"/>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04" name="Freeform: Shape 27">
                <a:extLst>
                  <a:ext uri="{FF2B5EF4-FFF2-40B4-BE49-F238E27FC236}">
                    <a16:creationId xmlns:a16="http://schemas.microsoft.com/office/drawing/2014/main" id="{32340606-6DE5-48C4-AAE2-EA90238949D1}"/>
                  </a:ext>
                </a:extLst>
              </p:cNvPr>
              <p:cNvSpPr/>
              <p:nvPr/>
            </p:nvSpPr>
            <p:spPr>
              <a:xfrm>
                <a:off x="943564" y="1892888"/>
                <a:ext cx="24676" cy="24676"/>
              </a:xfrm>
              <a:custGeom>
                <a:avLst/>
                <a:gdLst/>
                <a:ahLst/>
                <a:cxnLst/>
                <a:rect l="l" t="t" r="r" b="b"/>
                <a:pathLst>
                  <a:path w="24675" h="24675"/>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05" name="Freeform: Shape 28">
                <a:extLst>
                  <a:ext uri="{FF2B5EF4-FFF2-40B4-BE49-F238E27FC236}">
                    <a16:creationId xmlns:a16="http://schemas.microsoft.com/office/drawing/2014/main" id="{D0331184-B225-4F25-9551-D1C8AEF8C79B}"/>
                  </a:ext>
                </a:extLst>
              </p:cNvPr>
              <p:cNvSpPr/>
              <p:nvPr/>
            </p:nvSpPr>
            <p:spPr>
              <a:xfrm>
                <a:off x="943564" y="1892888"/>
                <a:ext cx="24676" cy="24676"/>
              </a:xfrm>
              <a:custGeom>
                <a:avLst/>
                <a:gdLst/>
                <a:ahLst/>
                <a:cxnLst/>
                <a:rect l="l" t="t" r="r" b="b"/>
                <a:pathLst>
                  <a:path w="24675" h="24675"/>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06" name="Freeform: Shape 29">
                <a:extLst>
                  <a:ext uri="{FF2B5EF4-FFF2-40B4-BE49-F238E27FC236}">
                    <a16:creationId xmlns:a16="http://schemas.microsoft.com/office/drawing/2014/main" id="{B82020DE-F4E8-4A74-A5A9-463132609875}"/>
                  </a:ext>
                </a:extLst>
              </p:cNvPr>
              <p:cNvSpPr/>
              <p:nvPr/>
            </p:nvSpPr>
            <p:spPr>
              <a:xfrm>
                <a:off x="1926487" y="2421775"/>
                <a:ext cx="106929" cy="24676"/>
              </a:xfrm>
              <a:custGeom>
                <a:avLst/>
                <a:gdLst>
                  <a:gd name="connsiteX0" fmla="*/ 12338 w 106928"/>
                  <a:gd name="connsiteY0" fmla="*/ 12338 h 24675"/>
                  <a:gd name="connsiteX1" fmla="*/ 101994 w 106928"/>
                  <a:gd name="connsiteY1" fmla="*/ 12338 h 24675"/>
                </a:gdLst>
                <a:ahLst/>
                <a:cxnLst>
                  <a:cxn ang="0">
                    <a:pos x="connsiteX0" y="connsiteY0"/>
                  </a:cxn>
                  <a:cxn ang="0">
                    <a:pos x="connsiteX1" y="connsiteY1"/>
                  </a:cxn>
                </a:cxnLst>
                <a:rect l="l" t="t" r="r" b="b"/>
                <a:pathLst>
                  <a:path w="106928" h="24675">
                    <a:moveTo>
                      <a:pt x="12338" y="12338"/>
                    </a:moveTo>
                    <a:lnTo>
                      <a:pt x="101994" y="12338"/>
                    </a:lnTo>
                  </a:path>
                </a:pathLst>
              </a:custGeom>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07" name="Freeform: Shape 30">
                <a:extLst>
                  <a:ext uri="{FF2B5EF4-FFF2-40B4-BE49-F238E27FC236}">
                    <a16:creationId xmlns:a16="http://schemas.microsoft.com/office/drawing/2014/main" id="{39AAECDF-6BA4-4C90-9751-9C4D2130BEFD}"/>
                  </a:ext>
                </a:extLst>
              </p:cNvPr>
              <p:cNvSpPr/>
              <p:nvPr/>
            </p:nvSpPr>
            <p:spPr>
              <a:xfrm>
                <a:off x="1926487" y="2511431"/>
                <a:ext cx="106929" cy="24676"/>
              </a:xfrm>
              <a:custGeom>
                <a:avLst/>
                <a:gdLst>
                  <a:gd name="connsiteX0" fmla="*/ 101994 w 106928"/>
                  <a:gd name="connsiteY0" fmla="*/ 12338 h 24675"/>
                  <a:gd name="connsiteX1" fmla="*/ 12338 w 106928"/>
                  <a:gd name="connsiteY1" fmla="*/ 12338 h 24675"/>
                </a:gdLst>
                <a:ahLst/>
                <a:cxnLst>
                  <a:cxn ang="0">
                    <a:pos x="connsiteX0" y="connsiteY0"/>
                  </a:cxn>
                  <a:cxn ang="0">
                    <a:pos x="connsiteX1" y="connsiteY1"/>
                  </a:cxn>
                </a:cxnLst>
                <a:rect l="l" t="t" r="r" b="b"/>
                <a:pathLst>
                  <a:path w="106928" h="24675">
                    <a:moveTo>
                      <a:pt x="101994" y="12338"/>
                    </a:moveTo>
                    <a:lnTo>
                      <a:pt x="12338" y="12338"/>
                    </a:lnTo>
                  </a:path>
                </a:pathLst>
              </a:custGeom>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08" name="Freeform: Shape 31">
                <a:extLst>
                  <a:ext uri="{FF2B5EF4-FFF2-40B4-BE49-F238E27FC236}">
                    <a16:creationId xmlns:a16="http://schemas.microsoft.com/office/drawing/2014/main" id="{A0B0C05B-FC12-4C20-A73E-1CEE13E420F5}"/>
                  </a:ext>
                </a:extLst>
              </p:cNvPr>
              <p:cNvSpPr/>
              <p:nvPr/>
            </p:nvSpPr>
            <p:spPr>
              <a:xfrm>
                <a:off x="2104976" y="2421775"/>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09" name="Freeform: Shape 32">
                <a:extLst>
                  <a:ext uri="{FF2B5EF4-FFF2-40B4-BE49-F238E27FC236}">
                    <a16:creationId xmlns:a16="http://schemas.microsoft.com/office/drawing/2014/main" id="{7D691524-2940-40B7-9790-A0240C28D886}"/>
                  </a:ext>
                </a:extLst>
              </p:cNvPr>
              <p:cNvSpPr/>
              <p:nvPr/>
            </p:nvSpPr>
            <p:spPr>
              <a:xfrm>
                <a:off x="1747998" y="2511431"/>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10" name="Freeform: Shape 33">
                <a:extLst>
                  <a:ext uri="{FF2B5EF4-FFF2-40B4-BE49-F238E27FC236}">
                    <a16:creationId xmlns:a16="http://schemas.microsoft.com/office/drawing/2014/main" id="{66F65485-5A47-4290-90FD-ACB082B9C399}"/>
                  </a:ext>
                </a:extLst>
              </p:cNvPr>
              <p:cNvSpPr/>
              <p:nvPr/>
            </p:nvSpPr>
            <p:spPr>
              <a:xfrm>
                <a:off x="1836832" y="2511431"/>
                <a:ext cx="106929" cy="106929"/>
              </a:xfrm>
              <a:custGeom>
                <a:avLst/>
                <a:gdLst>
                  <a:gd name="connsiteX0" fmla="*/ 101994 w 106928"/>
                  <a:gd name="connsiteY0" fmla="*/ 12338 h 106928"/>
                  <a:gd name="connsiteX1" fmla="*/ 101994 w 106928"/>
                  <a:gd name="connsiteY1" fmla="*/ 101994 h 106928"/>
                  <a:gd name="connsiteX2" fmla="*/ 12338 w 106928"/>
                  <a:gd name="connsiteY2" fmla="*/ 101994 h 106928"/>
                  <a:gd name="connsiteX3" fmla="*/ 12338 w 106928"/>
                  <a:gd name="connsiteY3" fmla="*/ 12338 h 106928"/>
                </a:gdLst>
                <a:ahLst/>
                <a:cxnLst>
                  <a:cxn ang="0">
                    <a:pos x="connsiteX0" y="connsiteY0"/>
                  </a:cxn>
                  <a:cxn ang="0">
                    <a:pos x="connsiteX1" y="connsiteY1"/>
                  </a:cxn>
                  <a:cxn ang="0">
                    <a:pos x="connsiteX2" y="connsiteY2"/>
                  </a:cxn>
                  <a:cxn ang="0">
                    <a:pos x="connsiteX3" y="connsiteY3"/>
                  </a:cxn>
                </a:cxnLst>
                <a:rect l="l" t="t" r="r" b="b"/>
                <a:pathLst>
                  <a:path w="106928" h="106928">
                    <a:moveTo>
                      <a:pt x="101994" y="12338"/>
                    </a:moveTo>
                    <a:lnTo>
                      <a:pt x="101994" y="101994"/>
                    </a:lnTo>
                    <a:lnTo>
                      <a:pt x="12338" y="101994"/>
                    </a:lnTo>
                    <a:lnTo>
                      <a:pt x="12338" y="12338"/>
                    </a:lnTo>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11" name="Freeform: Shape 34">
                <a:extLst>
                  <a:ext uri="{FF2B5EF4-FFF2-40B4-BE49-F238E27FC236}">
                    <a16:creationId xmlns:a16="http://schemas.microsoft.com/office/drawing/2014/main" id="{BEAA335F-8139-4B5D-AB77-3461CB09F0E8}"/>
                  </a:ext>
                </a:extLst>
              </p:cNvPr>
              <p:cNvSpPr/>
              <p:nvPr/>
            </p:nvSpPr>
            <p:spPr>
              <a:xfrm>
                <a:off x="1926487" y="2511431"/>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12" name="Freeform: Shape 35">
                <a:extLst>
                  <a:ext uri="{FF2B5EF4-FFF2-40B4-BE49-F238E27FC236}">
                    <a16:creationId xmlns:a16="http://schemas.microsoft.com/office/drawing/2014/main" id="{B2D882BA-AAA2-4E0C-BC03-944131E54FC0}"/>
                  </a:ext>
                </a:extLst>
              </p:cNvPr>
              <p:cNvSpPr/>
              <p:nvPr/>
            </p:nvSpPr>
            <p:spPr>
              <a:xfrm>
                <a:off x="1747998" y="2601086"/>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13" name="Freeform: Shape 36">
                <a:extLst>
                  <a:ext uri="{FF2B5EF4-FFF2-40B4-BE49-F238E27FC236}">
                    <a16:creationId xmlns:a16="http://schemas.microsoft.com/office/drawing/2014/main" id="{2A9195BA-D289-4D12-B9C7-FFCE16187F2A}"/>
                  </a:ext>
                </a:extLst>
              </p:cNvPr>
              <p:cNvSpPr/>
              <p:nvPr/>
            </p:nvSpPr>
            <p:spPr>
              <a:xfrm>
                <a:off x="1836832" y="2601086"/>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14" name="Freeform: Shape 37">
                <a:extLst>
                  <a:ext uri="{FF2B5EF4-FFF2-40B4-BE49-F238E27FC236}">
                    <a16:creationId xmlns:a16="http://schemas.microsoft.com/office/drawing/2014/main" id="{A1DAD522-BC62-4BAC-9CBA-F3F41826D4AF}"/>
                  </a:ext>
                </a:extLst>
              </p:cNvPr>
              <p:cNvSpPr/>
              <p:nvPr/>
            </p:nvSpPr>
            <p:spPr>
              <a:xfrm>
                <a:off x="1926487" y="2601086"/>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15" name="Freeform: Shape 38">
                <a:extLst>
                  <a:ext uri="{FF2B5EF4-FFF2-40B4-BE49-F238E27FC236}">
                    <a16:creationId xmlns:a16="http://schemas.microsoft.com/office/drawing/2014/main" id="{143592BB-F9E5-4FFC-9702-E272D916738D}"/>
                  </a:ext>
                </a:extLst>
              </p:cNvPr>
              <p:cNvSpPr/>
              <p:nvPr/>
            </p:nvSpPr>
            <p:spPr>
              <a:xfrm>
                <a:off x="2104976" y="2601086"/>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16" name="Freeform: Shape 39">
                <a:extLst>
                  <a:ext uri="{FF2B5EF4-FFF2-40B4-BE49-F238E27FC236}">
                    <a16:creationId xmlns:a16="http://schemas.microsoft.com/office/drawing/2014/main" id="{CDD2A6F2-71A1-471D-8A70-426D5EDB05C4}"/>
                  </a:ext>
                </a:extLst>
              </p:cNvPr>
              <p:cNvSpPr/>
              <p:nvPr/>
            </p:nvSpPr>
            <p:spPr>
              <a:xfrm>
                <a:off x="1747998" y="2689920"/>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17" name="Freeform: Shape 40">
                <a:extLst>
                  <a:ext uri="{FF2B5EF4-FFF2-40B4-BE49-F238E27FC236}">
                    <a16:creationId xmlns:a16="http://schemas.microsoft.com/office/drawing/2014/main" id="{15F6A1B3-07DC-4CE3-A0FD-07CAA2724A43}"/>
                  </a:ext>
                </a:extLst>
              </p:cNvPr>
              <p:cNvSpPr/>
              <p:nvPr/>
            </p:nvSpPr>
            <p:spPr>
              <a:xfrm>
                <a:off x="1926487" y="2689920"/>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18" name="Freeform: Shape 41">
                <a:extLst>
                  <a:ext uri="{FF2B5EF4-FFF2-40B4-BE49-F238E27FC236}">
                    <a16:creationId xmlns:a16="http://schemas.microsoft.com/office/drawing/2014/main" id="{DDE11DE1-8BCA-43EB-93E5-6E88F90FF5D6}"/>
                  </a:ext>
                </a:extLst>
              </p:cNvPr>
              <p:cNvSpPr/>
              <p:nvPr/>
            </p:nvSpPr>
            <p:spPr>
              <a:xfrm>
                <a:off x="2016143" y="2689920"/>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19" name="Freeform: Shape 42">
                <a:extLst>
                  <a:ext uri="{FF2B5EF4-FFF2-40B4-BE49-F238E27FC236}">
                    <a16:creationId xmlns:a16="http://schemas.microsoft.com/office/drawing/2014/main" id="{316E86E0-8656-4750-9A4B-CB0CDEB7FD66}"/>
                  </a:ext>
                </a:extLst>
              </p:cNvPr>
              <p:cNvSpPr/>
              <p:nvPr/>
            </p:nvSpPr>
            <p:spPr>
              <a:xfrm>
                <a:off x="2104976" y="2689920"/>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20" name="Freeform: Shape 43">
                <a:extLst>
                  <a:ext uri="{FF2B5EF4-FFF2-40B4-BE49-F238E27FC236}">
                    <a16:creationId xmlns:a16="http://schemas.microsoft.com/office/drawing/2014/main" id="{6592C87C-B5CD-4246-9CE9-25547B3E48FC}"/>
                  </a:ext>
                </a:extLst>
              </p:cNvPr>
              <p:cNvSpPr/>
              <p:nvPr/>
            </p:nvSpPr>
            <p:spPr>
              <a:xfrm>
                <a:off x="2104154" y="2162678"/>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21" name="Freeform: Shape 44">
                <a:extLst>
                  <a:ext uri="{FF2B5EF4-FFF2-40B4-BE49-F238E27FC236}">
                    <a16:creationId xmlns:a16="http://schemas.microsoft.com/office/drawing/2014/main" id="{FEC2F9C9-A95E-4459-8744-2B25FE65F046}"/>
                  </a:ext>
                </a:extLst>
              </p:cNvPr>
              <p:cNvSpPr/>
              <p:nvPr/>
            </p:nvSpPr>
            <p:spPr>
              <a:xfrm>
                <a:off x="2205325" y="2058217"/>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22" name="Freeform: Shape 45">
                <a:extLst>
                  <a:ext uri="{FF2B5EF4-FFF2-40B4-BE49-F238E27FC236}">
                    <a16:creationId xmlns:a16="http://schemas.microsoft.com/office/drawing/2014/main" id="{ABE0F839-DC30-4B5E-B9A6-2054B2C8457D}"/>
                  </a:ext>
                </a:extLst>
              </p:cNvPr>
              <p:cNvSpPr/>
              <p:nvPr/>
            </p:nvSpPr>
            <p:spPr>
              <a:xfrm>
                <a:off x="2370654" y="1901113"/>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23" name="Freeform: Shape 46">
                <a:extLst>
                  <a:ext uri="{FF2B5EF4-FFF2-40B4-BE49-F238E27FC236}">
                    <a16:creationId xmlns:a16="http://schemas.microsoft.com/office/drawing/2014/main" id="{E6A7C080-3666-4A22-9EEF-7F334A211988}"/>
                  </a:ext>
                </a:extLst>
              </p:cNvPr>
              <p:cNvSpPr/>
              <p:nvPr/>
            </p:nvSpPr>
            <p:spPr>
              <a:xfrm>
                <a:off x="1638602" y="2814122"/>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24" name="Freeform: Shape 47">
                <a:extLst>
                  <a:ext uri="{FF2B5EF4-FFF2-40B4-BE49-F238E27FC236}">
                    <a16:creationId xmlns:a16="http://schemas.microsoft.com/office/drawing/2014/main" id="{858F7603-EF95-4365-97C7-2428F1BF9639}"/>
                  </a:ext>
                </a:extLst>
              </p:cNvPr>
              <p:cNvSpPr/>
              <p:nvPr/>
            </p:nvSpPr>
            <p:spPr>
              <a:xfrm>
                <a:off x="1544833" y="2912003"/>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25" name="Freeform: Shape 48">
                <a:extLst>
                  <a:ext uri="{FF2B5EF4-FFF2-40B4-BE49-F238E27FC236}">
                    <a16:creationId xmlns:a16="http://schemas.microsoft.com/office/drawing/2014/main" id="{07FA6525-2B50-4035-945A-2D659C16E499}"/>
                  </a:ext>
                </a:extLst>
              </p:cNvPr>
              <p:cNvSpPr/>
              <p:nvPr/>
            </p:nvSpPr>
            <p:spPr>
              <a:xfrm>
                <a:off x="1440372" y="2807541"/>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26" name="Freeform: Shape 49">
                <a:extLst>
                  <a:ext uri="{FF2B5EF4-FFF2-40B4-BE49-F238E27FC236}">
                    <a16:creationId xmlns:a16="http://schemas.microsoft.com/office/drawing/2014/main" id="{68F2DA7D-68C6-4327-AFD3-E4600FFA371F}"/>
                  </a:ext>
                </a:extLst>
              </p:cNvPr>
              <p:cNvSpPr/>
              <p:nvPr/>
            </p:nvSpPr>
            <p:spPr>
              <a:xfrm>
                <a:off x="2275240" y="2230125"/>
                <a:ext cx="106929" cy="106929"/>
              </a:xfrm>
              <a:custGeom>
                <a:avLst/>
                <a:gdLst>
                  <a:gd name="connsiteX0" fmla="*/ 12338 w 106928"/>
                  <a:gd name="connsiteY0" fmla="*/ 12338 h 106928"/>
                  <a:gd name="connsiteX1" fmla="*/ 101994 w 106928"/>
                  <a:gd name="connsiteY1" fmla="*/ 12338 h 106928"/>
                  <a:gd name="connsiteX2" fmla="*/ 101994 w 106928"/>
                  <a:gd name="connsiteY2" fmla="*/ 101994 h 106928"/>
                  <a:gd name="connsiteX3" fmla="*/ 12338 w 106928"/>
                  <a:gd name="connsiteY3" fmla="*/ 101994 h 106928"/>
                </a:gdLst>
                <a:ahLst/>
                <a:cxnLst>
                  <a:cxn ang="0">
                    <a:pos x="connsiteX0" y="connsiteY0"/>
                  </a:cxn>
                  <a:cxn ang="0">
                    <a:pos x="connsiteX1" y="connsiteY1"/>
                  </a:cxn>
                  <a:cxn ang="0">
                    <a:pos x="connsiteX2" y="connsiteY2"/>
                  </a:cxn>
                  <a:cxn ang="0">
                    <a:pos x="connsiteX3" y="connsiteY3"/>
                  </a:cxn>
                </a:cxnLst>
                <a:rect l="l" t="t" r="r" b="b"/>
                <a:pathLst>
                  <a:path w="106928" h="106928">
                    <a:moveTo>
                      <a:pt x="12338" y="12338"/>
                    </a:moveTo>
                    <a:lnTo>
                      <a:pt x="101994" y="12338"/>
                    </a:lnTo>
                    <a:lnTo>
                      <a:pt x="101994" y="101994"/>
                    </a:lnTo>
                    <a:lnTo>
                      <a:pt x="12338" y="101994"/>
                    </a:lnTo>
                    <a:close/>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27" name="Freeform: Shape 50">
                <a:extLst>
                  <a:ext uri="{FF2B5EF4-FFF2-40B4-BE49-F238E27FC236}">
                    <a16:creationId xmlns:a16="http://schemas.microsoft.com/office/drawing/2014/main" id="{F03C1C0C-F490-4255-A3C8-5C2C9C5A246C}"/>
                  </a:ext>
                </a:extLst>
              </p:cNvPr>
              <p:cNvSpPr/>
              <p:nvPr/>
            </p:nvSpPr>
            <p:spPr>
              <a:xfrm>
                <a:off x="951789" y="3080621"/>
                <a:ext cx="871882" cy="394814"/>
              </a:xfrm>
              <a:custGeom>
                <a:avLst/>
                <a:gdLst>
                  <a:gd name="connsiteX0" fmla="*/ 12338 w 871881"/>
                  <a:gd name="connsiteY0" fmla="*/ 12338 h 394814"/>
                  <a:gd name="connsiteX1" fmla="*/ 865302 w 871881"/>
                  <a:gd name="connsiteY1" fmla="*/ 12338 h 394814"/>
                  <a:gd name="connsiteX2" fmla="*/ 865302 w 871881"/>
                  <a:gd name="connsiteY2" fmla="*/ 384121 h 394814"/>
                  <a:gd name="connsiteX3" fmla="*/ 12338 w 871881"/>
                  <a:gd name="connsiteY3" fmla="*/ 384121 h 394814"/>
                </a:gdLst>
                <a:ahLst/>
                <a:cxnLst>
                  <a:cxn ang="0">
                    <a:pos x="connsiteX0" y="connsiteY0"/>
                  </a:cxn>
                  <a:cxn ang="0">
                    <a:pos x="connsiteX1" y="connsiteY1"/>
                  </a:cxn>
                  <a:cxn ang="0">
                    <a:pos x="connsiteX2" y="connsiteY2"/>
                  </a:cxn>
                  <a:cxn ang="0">
                    <a:pos x="connsiteX3" y="connsiteY3"/>
                  </a:cxn>
                </a:cxnLst>
                <a:rect l="l" t="t" r="r" b="b"/>
                <a:pathLst>
                  <a:path w="871881" h="394814">
                    <a:moveTo>
                      <a:pt x="12338" y="12338"/>
                    </a:moveTo>
                    <a:lnTo>
                      <a:pt x="865302" y="12338"/>
                    </a:lnTo>
                    <a:lnTo>
                      <a:pt x="865302" y="384121"/>
                    </a:lnTo>
                    <a:lnTo>
                      <a:pt x="12338" y="384121"/>
                    </a:lnTo>
                    <a:close/>
                  </a:path>
                </a:pathLst>
              </a:custGeom>
              <a:noFill/>
              <a:ln w="15875" cap="flat">
                <a:solidFill>
                  <a:schemeClr val="accent1"/>
                </a:solidFill>
                <a:prstDash val="solid"/>
                <a:round/>
              </a:ln>
            </p:spPr>
            <p:txBody>
              <a:bodyPr rtlCol="0" anchor="ctr"/>
              <a:lstStyle/>
              <a:p>
                <a:endParaRPr lang="en-US" sz="1500" dirty="0">
                  <a:solidFill>
                    <a:srgbClr val="FFFFFF"/>
                  </a:solidFill>
                  <a:latin typeface="Amazon Ember"/>
                </a:endParaRPr>
              </a:p>
            </p:txBody>
          </p:sp>
          <p:sp>
            <p:nvSpPr>
              <p:cNvPr id="128" name="Freeform: Shape 51">
                <a:extLst>
                  <a:ext uri="{FF2B5EF4-FFF2-40B4-BE49-F238E27FC236}">
                    <a16:creationId xmlns:a16="http://schemas.microsoft.com/office/drawing/2014/main" id="{A9987C5F-2806-4E2B-9AC6-347DCB7DF5D5}"/>
                  </a:ext>
                </a:extLst>
              </p:cNvPr>
              <p:cNvSpPr/>
              <p:nvPr/>
            </p:nvSpPr>
            <p:spPr>
              <a:xfrm>
                <a:off x="1335911" y="3266513"/>
                <a:ext cx="106929" cy="24676"/>
              </a:xfrm>
              <a:custGeom>
                <a:avLst/>
                <a:gdLst>
                  <a:gd name="connsiteX0" fmla="*/ 12338 w 106928"/>
                  <a:gd name="connsiteY0" fmla="*/ 12338 h 24675"/>
                  <a:gd name="connsiteX1" fmla="*/ 97881 w 106928"/>
                  <a:gd name="connsiteY1" fmla="*/ 12338 h 24675"/>
                </a:gdLst>
                <a:ahLst/>
                <a:cxnLst>
                  <a:cxn ang="0">
                    <a:pos x="connsiteX0" y="connsiteY0"/>
                  </a:cxn>
                  <a:cxn ang="0">
                    <a:pos x="connsiteX1" y="connsiteY1"/>
                  </a:cxn>
                </a:cxnLst>
                <a:rect l="l" t="t" r="r" b="b"/>
                <a:pathLst>
                  <a:path w="106928" h="24675">
                    <a:moveTo>
                      <a:pt x="12338" y="12338"/>
                    </a:moveTo>
                    <a:lnTo>
                      <a:pt x="97881" y="12338"/>
                    </a:lnTo>
                  </a:path>
                </a:pathLst>
              </a:custGeom>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29" name="Freeform: Shape 52">
                <a:extLst>
                  <a:ext uri="{FF2B5EF4-FFF2-40B4-BE49-F238E27FC236}">
                    <a16:creationId xmlns:a16="http://schemas.microsoft.com/office/drawing/2014/main" id="{4769C012-4611-4175-8F40-FA95D7FB3B06}"/>
                  </a:ext>
                </a:extLst>
              </p:cNvPr>
              <p:cNvSpPr/>
              <p:nvPr/>
            </p:nvSpPr>
            <p:spPr>
              <a:xfrm>
                <a:off x="1164825" y="3266513"/>
                <a:ext cx="106929" cy="24676"/>
              </a:xfrm>
              <a:custGeom>
                <a:avLst/>
                <a:gdLst>
                  <a:gd name="connsiteX0" fmla="*/ 12338 w 106928"/>
                  <a:gd name="connsiteY0" fmla="*/ 12338 h 24675"/>
                  <a:gd name="connsiteX1" fmla="*/ 97881 w 106928"/>
                  <a:gd name="connsiteY1" fmla="*/ 12338 h 24675"/>
                </a:gdLst>
                <a:ahLst/>
                <a:cxnLst>
                  <a:cxn ang="0">
                    <a:pos x="connsiteX0" y="connsiteY0"/>
                  </a:cxn>
                  <a:cxn ang="0">
                    <a:pos x="connsiteX1" y="connsiteY1"/>
                  </a:cxn>
                </a:cxnLst>
                <a:rect l="l" t="t" r="r" b="b"/>
                <a:pathLst>
                  <a:path w="106928" h="24675">
                    <a:moveTo>
                      <a:pt x="12338" y="12338"/>
                    </a:moveTo>
                    <a:lnTo>
                      <a:pt x="97881" y="12338"/>
                    </a:lnTo>
                  </a:path>
                </a:pathLst>
              </a:custGeom>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30" name="Freeform: Shape 53">
                <a:extLst>
                  <a:ext uri="{FF2B5EF4-FFF2-40B4-BE49-F238E27FC236}">
                    <a16:creationId xmlns:a16="http://schemas.microsoft.com/office/drawing/2014/main" id="{39018B9B-DF35-4EFF-BC66-8847177484A3}"/>
                  </a:ext>
                </a:extLst>
              </p:cNvPr>
              <p:cNvSpPr/>
              <p:nvPr/>
            </p:nvSpPr>
            <p:spPr>
              <a:xfrm>
                <a:off x="1506175" y="3266513"/>
                <a:ext cx="106929" cy="24676"/>
              </a:xfrm>
              <a:custGeom>
                <a:avLst/>
                <a:gdLst>
                  <a:gd name="connsiteX0" fmla="*/ 12338 w 106928"/>
                  <a:gd name="connsiteY0" fmla="*/ 12338 h 24675"/>
                  <a:gd name="connsiteX1" fmla="*/ 97881 w 106928"/>
                  <a:gd name="connsiteY1" fmla="*/ 12338 h 24675"/>
                </a:gdLst>
                <a:ahLst/>
                <a:cxnLst>
                  <a:cxn ang="0">
                    <a:pos x="connsiteX0" y="connsiteY0"/>
                  </a:cxn>
                  <a:cxn ang="0">
                    <a:pos x="connsiteX1" y="connsiteY1"/>
                  </a:cxn>
                </a:cxnLst>
                <a:rect l="l" t="t" r="r" b="b"/>
                <a:pathLst>
                  <a:path w="106928" h="24675">
                    <a:moveTo>
                      <a:pt x="12338" y="12338"/>
                    </a:moveTo>
                    <a:lnTo>
                      <a:pt x="97881" y="12338"/>
                    </a:lnTo>
                  </a:path>
                </a:pathLst>
              </a:custGeom>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31" name="Freeform: Shape 54">
                <a:extLst>
                  <a:ext uri="{FF2B5EF4-FFF2-40B4-BE49-F238E27FC236}">
                    <a16:creationId xmlns:a16="http://schemas.microsoft.com/office/drawing/2014/main" id="{0F5A317C-58AA-4F68-8A37-B17D431F79DB}"/>
                  </a:ext>
                </a:extLst>
              </p:cNvPr>
              <p:cNvSpPr/>
              <p:nvPr/>
            </p:nvSpPr>
            <p:spPr>
              <a:xfrm>
                <a:off x="1808043" y="2958064"/>
                <a:ext cx="411265" cy="649799"/>
              </a:xfrm>
              <a:custGeom>
                <a:avLst/>
                <a:gdLst>
                  <a:gd name="connsiteX0" fmla="*/ 401395 w 411264"/>
                  <a:gd name="connsiteY0" fmla="*/ 12338 h 649798"/>
                  <a:gd name="connsiteX1" fmla="*/ 401395 w 411264"/>
                  <a:gd name="connsiteY1" fmla="*/ 637461 h 649798"/>
                  <a:gd name="connsiteX2" fmla="*/ 12338 w 411264"/>
                  <a:gd name="connsiteY2" fmla="*/ 637461 h 649798"/>
                </a:gdLst>
                <a:ahLst/>
                <a:cxnLst>
                  <a:cxn ang="0">
                    <a:pos x="connsiteX0" y="connsiteY0"/>
                  </a:cxn>
                  <a:cxn ang="0">
                    <a:pos x="connsiteX1" y="connsiteY1"/>
                  </a:cxn>
                  <a:cxn ang="0">
                    <a:pos x="connsiteX2" y="connsiteY2"/>
                  </a:cxn>
                </a:cxnLst>
                <a:rect l="l" t="t" r="r" b="b"/>
                <a:pathLst>
                  <a:path w="411264" h="649798">
                    <a:moveTo>
                      <a:pt x="401395" y="12338"/>
                    </a:moveTo>
                    <a:lnTo>
                      <a:pt x="401395" y="637461"/>
                    </a:lnTo>
                    <a:lnTo>
                      <a:pt x="12338" y="637461"/>
                    </a:lnTo>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sp>
            <p:nvSpPr>
              <p:cNvPr id="132" name="Freeform: Shape 55">
                <a:extLst>
                  <a:ext uri="{FF2B5EF4-FFF2-40B4-BE49-F238E27FC236}">
                    <a16:creationId xmlns:a16="http://schemas.microsoft.com/office/drawing/2014/main" id="{1E70B19D-5F66-4F7A-93A1-1CFDC66CF7EB}"/>
                  </a:ext>
                </a:extLst>
              </p:cNvPr>
              <p:cNvSpPr/>
              <p:nvPr/>
            </p:nvSpPr>
            <p:spPr>
              <a:xfrm>
                <a:off x="1353184" y="2603554"/>
                <a:ext cx="197407" cy="230308"/>
              </a:xfrm>
              <a:custGeom>
                <a:avLst/>
                <a:gdLst>
                  <a:gd name="connsiteX0" fmla="*/ 190004 w 197407"/>
                  <a:gd name="connsiteY0" fmla="*/ 12338 h 230308"/>
                  <a:gd name="connsiteX1" fmla="*/ 12338 w 197407"/>
                  <a:gd name="connsiteY1" fmla="*/ 12338 h 230308"/>
                  <a:gd name="connsiteX2" fmla="*/ 12338 w 197407"/>
                  <a:gd name="connsiteY2" fmla="*/ 218793 h 230308"/>
                </a:gdLst>
                <a:ahLst/>
                <a:cxnLst>
                  <a:cxn ang="0">
                    <a:pos x="connsiteX0" y="connsiteY0"/>
                  </a:cxn>
                  <a:cxn ang="0">
                    <a:pos x="connsiteX1" y="connsiteY1"/>
                  </a:cxn>
                  <a:cxn ang="0">
                    <a:pos x="connsiteX2" y="connsiteY2"/>
                  </a:cxn>
                </a:cxnLst>
                <a:rect l="l" t="t" r="r" b="b"/>
                <a:pathLst>
                  <a:path w="197407" h="230308">
                    <a:moveTo>
                      <a:pt x="190004" y="12338"/>
                    </a:moveTo>
                    <a:lnTo>
                      <a:pt x="12338" y="12338"/>
                    </a:lnTo>
                    <a:lnTo>
                      <a:pt x="12338" y="218793"/>
                    </a:lnTo>
                  </a:path>
                </a:pathLst>
              </a:custGeom>
              <a:noFill/>
              <a:ln w="15875" cap="flat">
                <a:solidFill>
                  <a:schemeClr val="accent1"/>
                </a:solidFill>
                <a:prstDash val="solid"/>
                <a:round/>
              </a:ln>
            </p:spPr>
            <p:txBody>
              <a:bodyPr rtlCol="0" anchor="ctr"/>
              <a:lstStyle/>
              <a:p>
                <a:endParaRPr lang="en-US" sz="1500">
                  <a:solidFill>
                    <a:srgbClr val="FFFFFF"/>
                  </a:solidFill>
                  <a:latin typeface="Amazon Ember"/>
                </a:endParaRPr>
              </a:p>
            </p:txBody>
          </p:sp>
        </p:grpSp>
        <p:sp>
          <p:nvSpPr>
            <p:cNvPr id="275" name="TextBox 274">
              <a:extLst>
                <a:ext uri="{FF2B5EF4-FFF2-40B4-BE49-F238E27FC236}">
                  <a16:creationId xmlns:a16="http://schemas.microsoft.com/office/drawing/2014/main" id="{4A15C49F-AABD-4C85-B1ED-EA1B5B8877C3}"/>
                </a:ext>
              </a:extLst>
            </p:cNvPr>
            <p:cNvSpPr txBox="1"/>
            <p:nvPr/>
          </p:nvSpPr>
          <p:spPr>
            <a:xfrm>
              <a:off x="4520836" y="3516327"/>
              <a:ext cx="1575164" cy="584776"/>
            </a:xfrm>
            <a:prstGeom prst="rect">
              <a:avLst/>
            </a:prstGeom>
            <a:noFill/>
            <a:ln>
              <a:noFill/>
            </a:ln>
          </p:spPr>
          <p:txBody>
            <a:bodyPr wrap="square" rtlCol="0">
              <a:spAutoFit/>
            </a:bodyPr>
            <a:lstStyle/>
            <a:p>
              <a:pPr algn="ct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Research</a:t>
              </a:r>
              <a:r>
                <a:rPr lang="zh-CN" alt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 </a:t>
              </a:r>
            </a:p>
            <a:p>
              <a:pPr algn="ct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Big Data</a:t>
              </a:r>
            </a:p>
          </p:txBody>
        </p:sp>
      </p:grpSp>
      <p:sp>
        <p:nvSpPr>
          <p:cNvPr id="4" name="Rectangle 3"/>
          <p:cNvSpPr/>
          <p:nvPr/>
        </p:nvSpPr>
        <p:spPr>
          <a:xfrm>
            <a:off x="392828" y="922573"/>
            <a:ext cx="9959944" cy="461665"/>
          </a:xfrm>
          <a:prstGeom prst="rect">
            <a:avLst/>
          </a:prstGeom>
        </p:spPr>
        <p:txBody>
          <a:bodyPr wrap="square">
            <a:spAutoFit/>
          </a:bodyPr>
          <a:lstStyle/>
          <a:p>
            <a:r>
              <a:rPr lang="en-US" sz="2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Open Source designed for </a:t>
            </a:r>
            <a:r>
              <a:rPr lang="en-US" sz="2400" dirty="0">
                <a:solidFill>
                  <a:srgbClr val="FF9900"/>
                </a:solidFill>
                <a:latin typeface="Amazon Ember Light" panose="020B0403020204020204" pitchFamily="34" charset="0"/>
                <a:ea typeface="Amazon Ember Light" panose="020B0403020204020204" pitchFamily="34" charset="0"/>
                <a:cs typeface="Amazon Ember Light" panose="020B0403020204020204" pitchFamily="34" charset="0"/>
              </a:rPr>
              <a:t>Higher Education </a:t>
            </a:r>
            <a:r>
              <a:rPr lang="en-US" sz="2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research workload</a:t>
            </a:r>
            <a:endParaRPr lang="en-US" sz="2400" dirty="0">
              <a:solidFill>
                <a:srgbClr val="00A0C8"/>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226432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BD671-88EA-446A-8C2D-C2FF1C63A003}"/>
              </a:ext>
            </a:extLst>
          </p:cNvPr>
          <p:cNvSpPr>
            <a:spLocks noGrp="1"/>
          </p:cNvSpPr>
          <p:nvPr>
            <p:ph type="title"/>
          </p:nvPr>
        </p:nvSpPr>
        <p:spPr/>
        <p:txBody>
          <a:bodyPr/>
          <a:lstStyle/>
          <a:p>
            <a:r>
              <a:rPr lang="en-GB" dirty="0"/>
              <a:t>Cost Visibility</a:t>
            </a:r>
          </a:p>
        </p:txBody>
      </p:sp>
      <p:sp>
        <p:nvSpPr>
          <p:cNvPr id="6" name="Text Placeholder 5">
            <a:extLst>
              <a:ext uri="{FF2B5EF4-FFF2-40B4-BE49-F238E27FC236}">
                <a16:creationId xmlns:a16="http://schemas.microsoft.com/office/drawing/2014/main" id="{32B42658-2FF9-5942-9733-8BB5A37C2A55}"/>
              </a:ext>
            </a:extLst>
          </p:cNvPr>
          <p:cNvSpPr>
            <a:spLocks noGrp="1"/>
          </p:cNvSpPr>
          <p:nvPr>
            <p:ph type="body" sz="quarter" idx="12"/>
          </p:nvPr>
        </p:nvSpPr>
        <p:spPr>
          <a:xfrm>
            <a:off x="609599" y="1828802"/>
            <a:ext cx="7112000" cy="4032322"/>
          </a:xfrm>
        </p:spPr>
        <p:txBody>
          <a:bodyPr/>
          <a:lstStyle/>
          <a:p>
            <a:r>
              <a:rPr lang="en-GB" sz="2000"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Indexes</a:t>
            </a:r>
          </a:p>
          <a:p>
            <a:pPr marL="380990" indent="-380990">
              <a:buFont typeface="Arial" panose="020B0604020202020204" pitchFamily="34" charset="0"/>
              <a:buChar char="•"/>
            </a:pPr>
            <a:r>
              <a:rPr lang="en-GB" sz="1667"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Associates </a:t>
            </a:r>
            <a:r>
              <a:rPr lang="en-GB" sz="1667"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Projects</a:t>
            </a:r>
            <a:r>
              <a:rPr lang="en-GB" sz="1667"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 to an </a:t>
            </a:r>
            <a:r>
              <a:rPr lang="en-GB" sz="1667"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AWS Account</a:t>
            </a:r>
          </a:p>
          <a:p>
            <a:pPr marL="380990" indent="-380990">
              <a:buFont typeface="Arial" panose="020B0604020202020204" pitchFamily="34" charset="0"/>
              <a:buChar char="•"/>
            </a:pPr>
            <a:r>
              <a:rPr lang="en-GB" sz="1667"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Aggregates costs for associated </a:t>
            </a:r>
            <a:r>
              <a:rPr lang="en-GB" sz="1667"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Projects</a:t>
            </a:r>
          </a:p>
          <a:p>
            <a:pPr marL="380990" indent="-380990">
              <a:buFont typeface="Arial" panose="020B0604020202020204" pitchFamily="34" charset="0"/>
              <a:buChar char="•"/>
            </a:pPr>
            <a:endParaRPr lang="en-GB" sz="2000" dirty="0">
              <a:latin typeface="Amazon Ember Light" panose="020B0403020204020204" pitchFamily="34" charset="0"/>
              <a:ea typeface="Amazon Ember Light" panose="020B0403020204020204" pitchFamily="34" charset="0"/>
              <a:cs typeface="Amazon Ember Light" panose="020B0403020204020204" pitchFamily="34" charset="0"/>
            </a:endParaRPr>
          </a:p>
          <a:p>
            <a:r>
              <a:rPr lang="en-GB" sz="2000"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Projects</a:t>
            </a:r>
          </a:p>
          <a:p>
            <a:pPr marL="380990" indent="-380990">
              <a:buFont typeface="Arial" panose="020B0604020202020204" pitchFamily="34" charset="0"/>
              <a:buChar char="•"/>
            </a:pPr>
            <a:r>
              <a:rPr lang="en-GB" sz="1667"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Associates </a:t>
            </a:r>
            <a:r>
              <a:rPr lang="en-GB" sz="1667"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Users</a:t>
            </a:r>
            <a:r>
              <a:rPr lang="en-GB" sz="1667"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 and their </a:t>
            </a:r>
            <a:r>
              <a:rPr lang="en-GB" sz="1667"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Workspaces</a:t>
            </a:r>
            <a:r>
              <a:rPr lang="en-GB" sz="1667"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 to an </a:t>
            </a:r>
            <a:r>
              <a:rPr lang="en-GB" sz="1667"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Index</a:t>
            </a:r>
          </a:p>
          <a:p>
            <a:pPr marL="380990" indent="-380990">
              <a:buFont typeface="Arial" panose="020B0604020202020204" pitchFamily="34" charset="0"/>
              <a:buChar char="•"/>
            </a:pPr>
            <a:r>
              <a:rPr lang="en-GB" sz="1667"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Allows administration of Workspaces</a:t>
            </a:r>
          </a:p>
          <a:p>
            <a:pPr marL="380990" indent="-380990">
              <a:buFont typeface="Arial" panose="020B0604020202020204" pitchFamily="34" charset="0"/>
              <a:buChar char="•"/>
            </a:pPr>
            <a:endParaRPr lang="en-GB" sz="2000" dirty="0">
              <a:latin typeface="Amazon Ember Light" panose="020B0403020204020204" pitchFamily="34" charset="0"/>
              <a:ea typeface="Amazon Ember Light" panose="020B0403020204020204" pitchFamily="34" charset="0"/>
              <a:cs typeface="Amazon Ember Light" panose="020B0403020204020204" pitchFamily="34" charset="0"/>
            </a:endParaRPr>
          </a:p>
          <a:p>
            <a:r>
              <a:rPr lang="en-GB" sz="2000"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Cost Dashboard</a:t>
            </a:r>
          </a:p>
          <a:p>
            <a:pPr marL="380990" indent="-380990">
              <a:buFont typeface="Arial" panose="020B0604020202020204" pitchFamily="34" charset="0"/>
              <a:buChar char="•"/>
            </a:pPr>
            <a:r>
              <a:rPr lang="en-GB" sz="1667"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Simplified view into AWS Cost Explorer</a:t>
            </a:r>
          </a:p>
          <a:p>
            <a:pPr marL="380990" indent="-380990">
              <a:buFont typeface="Arial" panose="020B0604020202020204" pitchFamily="34" charset="0"/>
              <a:buChar char="•"/>
            </a:pPr>
            <a:r>
              <a:rPr lang="en-GB" sz="1667"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Requires costs allocation tags</a:t>
            </a:r>
          </a:p>
          <a:p>
            <a:pPr marL="380990" indent="-380990">
              <a:buFont typeface="Arial" panose="020B0604020202020204" pitchFamily="34" charset="0"/>
              <a:buChar char="•"/>
            </a:pPr>
            <a:r>
              <a:rPr lang="en-GB" sz="1667" dirty="0">
                <a:solidFill>
                  <a:srgbClr val="DCDCDC"/>
                </a:solidFill>
                <a:latin typeface="Amazon Ember Light" panose="020B0403020204020204" pitchFamily="34" charset="0"/>
                <a:ea typeface="Amazon Ember Light" panose="020B0403020204020204" pitchFamily="34" charset="0"/>
                <a:cs typeface="Amazon Ember Light" panose="020B0403020204020204" pitchFamily="34" charset="0"/>
              </a:rPr>
              <a:t>Detailed cost breakdown in hosting account</a:t>
            </a:r>
          </a:p>
        </p:txBody>
      </p:sp>
      <p:pic>
        <p:nvPicPr>
          <p:cNvPr id="5" name="Picture 4">
            <a:extLst>
              <a:ext uri="{FF2B5EF4-FFF2-40B4-BE49-F238E27FC236}">
                <a16:creationId xmlns:a16="http://schemas.microsoft.com/office/drawing/2014/main" id="{35AD537C-D093-AF43-B6A9-88D61467DA20}"/>
              </a:ext>
            </a:extLst>
          </p:cNvPr>
          <p:cNvPicPr>
            <a:picLocks noChangeAspect="1"/>
          </p:cNvPicPr>
          <p:nvPr/>
        </p:nvPicPr>
        <p:blipFill>
          <a:blip r:embed="rId3"/>
          <a:stretch>
            <a:fillRect/>
          </a:stretch>
        </p:blipFill>
        <p:spPr>
          <a:xfrm>
            <a:off x="6321879" y="1069069"/>
            <a:ext cx="5412923" cy="4963924"/>
          </a:xfrm>
          <a:prstGeom prst="rect">
            <a:avLst/>
          </a:prstGeom>
        </p:spPr>
      </p:pic>
    </p:spTree>
    <p:extLst>
      <p:ext uri="{BB962C8B-B14F-4D97-AF65-F5344CB8AC3E}">
        <p14:creationId xmlns:p14="http://schemas.microsoft.com/office/powerpoint/2010/main" val="285290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BD671-88EA-446A-8C2D-C2FF1C63A003}"/>
              </a:ext>
            </a:extLst>
          </p:cNvPr>
          <p:cNvSpPr>
            <a:spLocks noGrp="1"/>
          </p:cNvSpPr>
          <p:nvPr>
            <p:ph type="title"/>
          </p:nvPr>
        </p:nvSpPr>
        <p:spPr/>
        <p:txBody>
          <a:bodyPr/>
          <a:lstStyle/>
          <a:p>
            <a:r>
              <a:rPr lang="en-GB" dirty="0"/>
              <a:t>Security &amp; Authentication</a:t>
            </a:r>
          </a:p>
        </p:txBody>
      </p:sp>
      <p:sp>
        <p:nvSpPr>
          <p:cNvPr id="4" name="Content Placeholder 3">
            <a:extLst>
              <a:ext uri="{FF2B5EF4-FFF2-40B4-BE49-F238E27FC236}">
                <a16:creationId xmlns:a16="http://schemas.microsoft.com/office/drawing/2014/main" id="{833278F7-4EBD-274E-BFEE-7D3F03F1AF70}"/>
              </a:ext>
            </a:extLst>
          </p:cNvPr>
          <p:cNvSpPr>
            <a:spLocks noGrp="1"/>
          </p:cNvSpPr>
          <p:nvPr>
            <p:ph sz="half" idx="1"/>
          </p:nvPr>
        </p:nvSpPr>
        <p:spPr/>
        <p:txBody>
          <a:bodyPr>
            <a:normAutofit fontScale="92500" lnSpcReduction="10000"/>
          </a:bodyPr>
          <a:lstStyle/>
          <a:p>
            <a:r>
              <a:rPr lang="en-GB" sz="2333"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Users</a:t>
            </a:r>
          </a:p>
          <a:p>
            <a:pPr marL="380990" indent="-380990"/>
            <a:r>
              <a:rPr lang="en-GB" sz="2000" dirty="0">
                <a:latin typeface="Amazon Ember Light" panose="020B0403020204020204" pitchFamily="34" charset="0"/>
                <a:ea typeface="Amazon Ember Light" panose="020B0403020204020204" pitchFamily="34" charset="0"/>
                <a:cs typeface="Amazon Ember Light" panose="020B0403020204020204" pitchFamily="34" charset="0"/>
              </a:rPr>
              <a:t>Lightweight user mechanism built-in</a:t>
            </a:r>
          </a:p>
          <a:p>
            <a:pPr marL="380990" indent="-380990"/>
            <a:r>
              <a:rPr lang="en-GB" sz="2000" dirty="0">
                <a:latin typeface="Amazon Ember Light" panose="020B0403020204020204" pitchFamily="34" charset="0"/>
                <a:ea typeface="Amazon Ember Light" panose="020B0403020204020204" pitchFamily="34" charset="0"/>
                <a:cs typeface="Amazon Ember Light" panose="020B0403020204020204" pitchFamily="34" charset="0"/>
              </a:rPr>
              <a:t>Preferred mechanism (for production) is federated login</a:t>
            </a:r>
          </a:p>
          <a:p>
            <a:pPr marL="380990" indent="-380990"/>
            <a:endParaRPr lang="en-GB" sz="2333" dirty="0">
              <a:latin typeface="Amazon Ember Light" panose="020B0403020204020204" pitchFamily="34" charset="0"/>
              <a:ea typeface="Amazon Ember Light" panose="020B0403020204020204" pitchFamily="34" charset="0"/>
              <a:cs typeface="Amazon Ember Light" panose="020B0403020204020204" pitchFamily="34" charset="0"/>
            </a:endParaRPr>
          </a:p>
          <a:p>
            <a:r>
              <a:rPr lang="en-GB" sz="2333"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Roles</a:t>
            </a:r>
          </a:p>
          <a:p>
            <a:pPr marL="380990" indent="-380990"/>
            <a:r>
              <a:rPr lang="en-GB" sz="2000" dirty="0">
                <a:latin typeface="Amazon Ember Light" panose="020B0403020204020204" pitchFamily="34" charset="0"/>
                <a:ea typeface="Amazon Ember Light" panose="020B0403020204020204" pitchFamily="34" charset="0"/>
                <a:cs typeface="Amazon Ember Light" panose="020B0403020204020204" pitchFamily="34" charset="0"/>
              </a:rPr>
              <a:t>Four standard, pre-defined roles:</a:t>
            </a:r>
          </a:p>
          <a:p>
            <a:pPr lvl="1">
              <a:buFont typeface="Arial" panose="020B0604020202020204" pitchFamily="34" charset="0"/>
              <a:buChar char="•"/>
            </a:pPr>
            <a:r>
              <a:rPr lang="en-GB" sz="2000" dirty="0">
                <a:latin typeface="Amazon Ember Light" panose="020B0403020204020204" pitchFamily="34" charset="0"/>
                <a:ea typeface="Amazon Ember Light" panose="020B0403020204020204" pitchFamily="34" charset="0"/>
                <a:cs typeface="Amazon Ember Light" panose="020B0403020204020204" pitchFamily="34" charset="0"/>
              </a:rPr>
              <a:t>admin, internal-guest, guest, researcher</a:t>
            </a:r>
          </a:p>
          <a:p>
            <a:pPr marL="380990" indent="-380990"/>
            <a:r>
              <a:rPr lang="en-GB" sz="2000" dirty="0">
                <a:latin typeface="Amazon Ember Light" panose="020B0403020204020204" pitchFamily="34" charset="0"/>
                <a:ea typeface="Amazon Ember Light" panose="020B0403020204020204" pitchFamily="34" charset="0"/>
                <a:cs typeface="Amazon Ember Light" panose="020B0403020204020204" pitchFamily="34" charset="0"/>
              </a:rPr>
              <a:t>Additional roles require modification</a:t>
            </a:r>
          </a:p>
          <a:p>
            <a:pPr marL="380990" indent="-380990"/>
            <a:endParaRPr lang="en-GB" sz="2333" dirty="0">
              <a:latin typeface="Amazon Ember Light" panose="020B0403020204020204" pitchFamily="34" charset="0"/>
              <a:ea typeface="Amazon Ember Light" panose="020B0403020204020204" pitchFamily="34" charset="0"/>
              <a:cs typeface="Amazon Ember Light" panose="020B0403020204020204" pitchFamily="34" charset="0"/>
            </a:endParaRPr>
          </a:p>
          <a:p>
            <a:r>
              <a:rPr lang="en-GB" sz="2333"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Federated Login</a:t>
            </a:r>
          </a:p>
          <a:p>
            <a:pPr marL="380990" indent="-380990"/>
            <a:r>
              <a:rPr lang="en-GB" sz="2000" dirty="0">
                <a:latin typeface="Amazon Ember Light" panose="020B0403020204020204" pitchFamily="34" charset="0"/>
                <a:ea typeface="Amazon Ember Light" panose="020B0403020204020204" pitchFamily="34" charset="0"/>
                <a:cs typeface="Amazon Ember Light" panose="020B0403020204020204" pitchFamily="34" charset="0"/>
              </a:rPr>
              <a:t>SAML-based identity federation (via Cognito)</a:t>
            </a:r>
          </a:p>
          <a:p>
            <a:endParaRPr lang="en-US" dirty="0"/>
          </a:p>
        </p:txBody>
      </p:sp>
      <p:pic>
        <p:nvPicPr>
          <p:cNvPr id="9" name="Graphic 8">
            <a:extLst>
              <a:ext uri="{FF2B5EF4-FFF2-40B4-BE49-F238E27FC236}">
                <a16:creationId xmlns:a16="http://schemas.microsoft.com/office/drawing/2014/main" id="{FFE212CF-CF4E-CF4D-99E3-1D3BBC8ABCA0}"/>
              </a:ext>
            </a:extLst>
          </p:cNvPr>
          <p:cNvPicPr>
            <a:picLocks noChangeAspect="1"/>
          </p:cNvPicPr>
          <p:nvPr/>
        </p:nvPicPr>
        <p:blipFill>
          <a:blip r:embed="rId3">
            <a:alphaModFix amt="85000"/>
            <a:extLst>
              <a:ext uri="{96DAC541-7B7A-43D3-8B79-37D633B846F1}">
                <asvg:svgBlip xmlns:asvg="http://schemas.microsoft.com/office/drawing/2016/SVG/main" r:embed="rId4"/>
              </a:ext>
            </a:extLst>
          </a:blip>
          <a:stretch>
            <a:fillRect/>
          </a:stretch>
        </p:blipFill>
        <p:spPr>
          <a:xfrm>
            <a:off x="7900738" y="1521494"/>
            <a:ext cx="3815013" cy="3815013"/>
          </a:xfrm>
          <a:prstGeom prst="rect">
            <a:avLst/>
          </a:prstGeom>
        </p:spPr>
      </p:pic>
    </p:spTree>
    <p:extLst>
      <p:ext uri="{BB962C8B-B14F-4D97-AF65-F5344CB8AC3E}">
        <p14:creationId xmlns:p14="http://schemas.microsoft.com/office/powerpoint/2010/main" val="1549134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BD671-88EA-446A-8C2D-C2FF1C63A003}"/>
              </a:ext>
            </a:extLst>
          </p:cNvPr>
          <p:cNvSpPr>
            <a:spLocks noGrp="1"/>
          </p:cNvSpPr>
          <p:nvPr>
            <p:ph type="title"/>
          </p:nvPr>
        </p:nvSpPr>
        <p:spPr/>
        <p:txBody>
          <a:bodyPr/>
          <a:lstStyle/>
          <a:p>
            <a:r>
              <a:rPr lang="en-GB" dirty="0"/>
              <a:t>Storage</a:t>
            </a:r>
          </a:p>
        </p:txBody>
      </p:sp>
      <p:sp>
        <p:nvSpPr>
          <p:cNvPr id="4" name="Content Placeholder 3">
            <a:extLst>
              <a:ext uri="{FF2B5EF4-FFF2-40B4-BE49-F238E27FC236}">
                <a16:creationId xmlns:a16="http://schemas.microsoft.com/office/drawing/2014/main" id="{A2A3D31E-7B52-CA48-BA82-74D777E335A9}"/>
              </a:ext>
            </a:extLst>
          </p:cNvPr>
          <p:cNvSpPr>
            <a:spLocks noGrp="1"/>
          </p:cNvSpPr>
          <p:nvPr>
            <p:ph sz="half" idx="1"/>
          </p:nvPr>
        </p:nvSpPr>
        <p:spPr/>
        <p:txBody>
          <a:bodyPr>
            <a:normAutofit fontScale="62500" lnSpcReduction="20000"/>
          </a:bodyPr>
          <a:lstStyle/>
          <a:p>
            <a:r>
              <a:rPr lang="en-GB" sz="3000"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Studies</a:t>
            </a:r>
          </a:p>
          <a:p>
            <a:pPr marL="380990" indent="-380990"/>
            <a:r>
              <a:rPr lang="en-GB" dirty="0">
                <a:latin typeface="Amazon Ember Light" panose="020B0403020204020204" pitchFamily="34" charset="0"/>
                <a:ea typeface="Amazon Ember Light" panose="020B0403020204020204" pitchFamily="34" charset="0"/>
                <a:cs typeface="Amazon Ember Light" panose="020B0403020204020204" pitchFamily="34" charset="0"/>
              </a:rPr>
              <a:t>Personal or shared storage location analogous to folder</a:t>
            </a:r>
          </a:p>
          <a:p>
            <a:pPr marL="380990" indent="-380990"/>
            <a:r>
              <a:rPr lang="en-GB" dirty="0">
                <a:latin typeface="Amazon Ember Light" panose="020B0403020204020204" pitchFamily="34" charset="0"/>
                <a:ea typeface="Amazon Ember Light" panose="020B0403020204020204" pitchFamily="34" charset="0"/>
                <a:cs typeface="Amazon Ember Light" panose="020B0403020204020204" pitchFamily="34" charset="0"/>
              </a:rPr>
              <a:t>Presented as read-only file system mounted to user’s compute resource</a:t>
            </a:r>
          </a:p>
          <a:p>
            <a:pPr marL="380990" indent="-380990"/>
            <a:r>
              <a:rPr lang="en-GB" dirty="0">
                <a:latin typeface="Amazon Ember Light" panose="020B0403020204020204" pitchFamily="34" charset="0"/>
                <a:ea typeface="Amazon Ember Light" panose="020B0403020204020204" pitchFamily="34" charset="0"/>
                <a:cs typeface="Amazon Ember Light" panose="020B0403020204020204" pitchFamily="34" charset="0"/>
              </a:rPr>
              <a:t>Implemented as protected path (folder) in a single S3 bucket</a:t>
            </a:r>
          </a:p>
          <a:p>
            <a:pPr marL="380990" indent="-380990"/>
            <a:endParaRPr lang="en-GB" sz="3000" dirty="0">
              <a:latin typeface="Amazon Ember Light" panose="020B0403020204020204" pitchFamily="34" charset="0"/>
              <a:ea typeface="Amazon Ember Light" panose="020B0403020204020204" pitchFamily="34" charset="0"/>
              <a:cs typeface="Amazon Ember Light" panose="020B0403020204020204" pitchFamily="34" charset="0"/>
            </a:endParaRPr>
          </a:p>
          <a:p>
            <a:r>
              <a:rPr lang="en-GB" sz="3000"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Data Ingress</a:t>
            </a:r>
          </a:p>
          <a:p>
            <a:pPr marL="380990" indent="-380990"/>
            <a:r>
              <a:rPr lang="en-GB" dirty="0">
                <a:latin typeface="Amazon Ember Light" panose="020B0403020204020204" pitchFamily="34" charset="0"/>
                <a:ea typeface="Amazon Ember Light" panose="020B0403020204020204" pitchFamily="34" charset="0"/>
                <a:cs typeface="Amazon Ember Light" panose="020B0403020204020204" pitchFamily="34" charset="0"/>
              </a:rPr>
              <a:t>Drag/drop interface in user’s console for uploading files</a:t>
            </a:r>
          </a:p>
          <a:p>
            <a:pPr marL="380990" indent="-380990"/>
            <a:r>
              <a:rPr lang="en-GB" dirty="0">
                <a:latin typeface="Amazon Ember Light" panose="020B0403020204020204" pitchFamily="34" charset="0"/>
                <a:ea typeface="Amazon Ember Light" panose="020B0403020204020204" pitchFamily="34" charset="0"/>
                <a:cs typeface="Amazon Ember Light" panose="020B0403020204020204" pitchFamily="34" charset="0"/>
              </a:rPr>
              <a:t>AWS Open Data available by default</a:t>
            </a:r>
          </a:p>
          <a:p>
            <a:endParaRPr lang="en-GB" sz="3000" dirty="0">
              <a:latin typeface="Amazon Ember Light" panose="020B0403020204020204" pitchFamily="34" charset="0"/>
              <a:ea typeface="Amazon Ember Light" panose="020B0403020204020204" pitchFamily="34" charset="0"/>
              <a:cs typeface="Amazon Ember Light" panose="020B0403020204020204" pitchFamily="34" charset="0"/>
            </a:endParaRPr>
          </a:p>
          <a:p>
            <a:r>
              <a:rPr lang="en-GB" sz="3000"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Results Storage &amp; Egress</a:t>
            </a:r>
          </a:p>
          <a:p>
            <a:pPr marL="380990" indent="-380990"/>
            <a:r>
              <a:rPr lang="en-GB" dirty="0">
                <a:latin typeface="Amazon Ember Light" panose="020B0403020204020204" pitchFamily="34" charset="0"/>
                <a:ea typeface="Amazon Ember Light" panose="020B0403020204020204" pitchFamily="34" charset="0"/>
                <a:cs typeface="Amazon Ember Light" panose="020B0403020204020204" pitchFamily="34" charset="0"/>
              </a:rPr>
              <a:t>Results currently written to local on-compute storage</a:t>
            </a:r>
          </a:p>
          <a:p>
            <a:pPr marL="380990" indent="-380990"/>
            <a:r>
              <a:rPr lang="en-GB" dirty="0">
                <a:latin typeface="Amazon Ember Light" panose="020B0403020204020204" pitchFamily="34" charset="0"/>
                <a:ea typeface="Amazon Ember Light" panose="020B0403020204020204" pitchFamily="34" charset="0"/>
                <a:cs typeface="Amazon Ember Light" panose="020B0403020204020204" pitchFamily="34" charset="0"/>
              </a:rPr>
              <a:t>Writeable buckets – in Beta</a:t>
            </a:r>
          </a:p>
          <a:p>
            <a:pPr marL="380990" indent="-380990"/>
            <a:r>
              <a:rPr lang="en-GB" dirty="0">
                <a:latin typeface="Amazon Ember Light" panose="020B0403020204020204" pitchFamily="34" charset="0"/>
                <a:ea typeface="Amazon Ember Light" panose="020B0403020204020204" pitchFamily="34" charset="0"/>
                <a:cs typeface="Amazon Ember Light" panose="020B0403020204020204" pitchFamily="34" charset="0"/>
              </a:rPr>
              <a:t>Native AWS functions for transferring data</a:t>
            </a:r>
          </a:p>
        </p:txBody>
      </p:sp>
      <p:pic>
        <p:nvPicPr>
          <p:cNvPr id="5" name="Graphic 4">
            <a:extLst>
              <a:ext uri="{FF2B5EF4-FFF2-40B4-BE49-F238E27FC236}">
                <a16:creationId xmlns:a16="http://schemas.microsoft.com/office/drawing/2014/main" id="{040B70AD-8EFC-6E49-9AAF-B4B166E8A8EA}"/>
              </a:ext>
            </a:extLst>
          </p:cNvPr>
          <p:cNvPicPr>
            <a:picLocks noChangeAspect="1"/>
          </p:cNvPicPr>
          <p:nvPr/>
        </p:nvPicPr>
        <p:blipFill>
          <a:blip r:embed="rId3">
            <a:alphaModFix amt="85000"/>
            <a:extLst>
              <a:ext uri="{96DAC541-7B7A-43D3-8B79-37D633B846F1}">
                <asvg:svgBlip xmlns:asvg="http://schemas.microsoft.com/office/drawing/2016/SVG/main" r:embed="rId4"/>
              </a:ext>
            </a:extLst>
          </a:blip>
          <a:stretch>
            <a:fillRect/>
          </a:stretch>
        </p:blipFill>
        <p:spPr>
          <a:xfrm>
            <a:off x="7900738" y="1521494"/>
            <a:ext cx="3815013" cy="3815013"/>
          </a:xfrm>
          <a:prstGeom prst="rect">
            <a:avLst/>
          </a:prstGeom>
        </p:spPr>
      </p:pic>
    </p:spTree>
    <p:extLst>
      <p:ext uri="{BB962C8B-B14F-4D97-AF65-F5344CB8AC3E}">
        <p14:creationId xmlns:p14="http://schemas.microsoft.com/office/powerpoint/2010/main" val="2631513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BD671-88EA-446A-8C2D-C2FF1C63A003}"/>
              </a:ext>
            </a:extLst>
          </p:cNvPr>
          <p:cNvSpPr>
            <a:spLocks noGrp="1"/>
          </p:cNvSpPr>
          <p:nvPr>
            <p:ph type="title"/>
          </p:nvPr>
        </p:nvSpPr>
        <p:spPr/>
        <p:txBody>
          <a:bodyPr/>
          <a:lstStyle/>
          <a:p>
            <a:r>
              <a:rPr lang="en-GB" dirty="0"/>
              <a:t>Tooling and Service Catalog</a:t>
            </a:r>
          </a:p>
        </p:txBody>
      </p:sp>
      <p:sp>
        <p:nvSpPr>
          <p:cNvPr id="4" name="Content Placeholder 3">
            <a:extLst>
              <a:ext uri="{FF2B5EF4-FFF2-40B4-BE49-F238E27FC236}">
                <a16:creationId xmlns:a16="http://schemas.microsoft.com/office/drawing/2014/main" id="{C0A85AFC-8EA6-A540-853F-08464FF90B5B}"/>
              </a:ext>
            </a:extLst>
          </p:cNvPr>
          <p:cNvSpPr>
            <a:spLocks noGrp="1"/>
          </p:cNvSpPr>
          <p:nvPr>
            <p:ph sz="half" idx="1"/>
          </p:nvPr>
        </p:nvSpPr>
        <p:spPr/>
        <p:txBody>
          <a:bodyPr>
            <a:normAutofit lnSpcReduction="10000"/>
          </a:bodyPr>
          <a:lstStyle/>
          <a:p>
            <a:r>
              <a:rPr lang="en-GB" sz="2333"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Service Catalog</a:t>
            </a:r>
          </a:p>
          <a:p>
            <a:pPr marL="380990" indent="-380990"/>
            <a:r>
              <a:rPr lang="en-GB" sz="2000" dirty="0">
                <a:latin typeface="Amazon Ember Light" panose="020B0403020204020204" pitchFamily="34" charset="0"/>
                <a:ea typeface="Amazon Ember Light" panose="020B0403020204020204" pitchFamily="34" charset="0"/>
                <a:cs typeface="Amazon Ember Light" panose="020B0403020204020204" pitchFamily="34" charset="0"/>
              </a:rPr>
              <a:t>Provides the products deployed through Service Workbench</a:t>
            </a:r>
          </a:p>
          <a:p>
            <a:pPr marL="380990" indent="-380990"/>
            <a:r>
              <a:rPr lang="en-GB" sz="2000" dirty="0">
                <a:latin typeface="Amazon Ember Light" panose="020B0403020204020204" pitchFamily="34" charset="0"/>
                <a:ea typeface="Amazon Ember Light" panose="020B0403020204020204" pitchFamily="34" charset="0"/>
                <a:cs typeface="Amazon Ember Light" panose="020B0403020204020204" pitchFamily="34" charset="0"/>
              </a:rPr>
              <a:t>Five standard workspaces provided by default</a:t>
            </a:r>
          </a:p>
          <a:p>
            <a:pPr lvl="1">
              <a:buFont typeface="Arial" panose="020B0604020202020204" pitchFamily="34" charset="0"/>
              <a:buChar char="•"/>
            </a:pPr>
            <a:r>
              <a:rPr lang="en-GB" sz="2000" dirty="0">
                <a:latin typeface="Amazon Ember Light" panose="020B0403020204020204" pitchFamily="34" charset="0"/>
                <a:ea typeface="Amazon Ember Light" panose="020B0403020204020204" pitchFamily="34" charset="0"/>
                <a:cs typeface="Amazon Ember Light" panose="020B0403020204020204" pitchFamily="34" charset="0"/>
              </a:rPr>
              <a:t>EC2 (Linux &amp; Windows), SageMaker, RStudio, EMR</a:t>
            </a:r>
          </a:p>
          <a:p>
            <a:pPr marL="380990" indent="-380990"/>
            <a:r>
              <a:rPr lang="en-GB" sz="2000" dirty="0">
                <a:latin typeface="Amazon Ember Light" panose="020B0403020204020204" pitchFamily="34" charset="0"/>
                <a:ea typeface="Amazon Ember Light" panose="020B0403020204020204" pitchFamily="34" charset="0"/>
                <a:cs typeface="Amazon Ember Light" panose="020B0403020204020204" pitchFamily="34" charset="0"/>
              </a:rPr>
              <a:t>New products added through CloudFormation templates</a:t>
            </a:r>
          </a:p>
          <a:p>
            <a:endParaRPr lang="en-GB" sz="2333" dirty="0">
              <a:latin typeface="Amazon Ember Light" panose="020B0403020204020204" pitchFamily="34" charset="0"/>
              <a:ea typeface="Amazon Ember Light" panose="020B0403020204020204" pitchFamily="34" charset="0"/>
              <a:cs typeface="Amazon Ember Light" panose="020B0403020204020204" pitchFamily="34" charset="0"/>
            </a:endParaRPr>
          </a:p>
          <a:p>
            <a:r>
              <a:rPr lang="en-GB" sz="2333"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Workspace Types</a:t>
            </a:r>
          </a:p>
          <a:p>
            <a:pPr marL="380990" indent="-380990"/>
            <a:r>
              <a:rPr lang="en-GB" sz="2000" dirty="0">
                <a:latin typeface="Amazon Ember Light" panose="020B0403020204020204" pitchFamily="34" charset="0"/>
                <a:ea typeface="Amazon Ember Light" panose="020B0403020204020204" pitchFamily="34" charset="0"/>
                <a:cs typeface="Amazon Ember Light" panose="020B0403020204020204" pitchFamily="34" charset="0"/>
              </a:rPr>
              <a:t>Service Workbench view of Service Catalog products</a:t>
            </a:r>
          </a:p>
          <a:p>
            <a:pPr marL="380990" indent="-380990"/>
            <a:r>
              <a:rPr lang="en-GB" sz="2000" dirty="0">
                <a:latin typeface="Amazon Ember Light" panose="020B0403020204020204" pitchFamily="34" charset="0"/>
                <a:ea typeface="Amazon Ember Light" panose="020B0403020204020204" pitchFamily="34" charset="0"/>
                <a:cs typeface="Amazon Ember Light" panose="020B0403020204020204" pitchFamily="34" charset="0"/>
              </a:rPr>
              <a:t>Configurations control instance type and role based access</a:t>
            </a:r>
          </a:p>
          <a:p>
            <a:pPr marL="380990" indent="-380990"/>
            <a:r>
              <a:rPr lang="en-GB" sz="2000" dirty="0">
                <a:latin typeface="Amazon Ember Light" panose="020B0403020204020204" pitchFamily="34" charset="0"/>
                <a:ea typeface="Amazon Ember Light" panose="020B0403020204020204" pitchFamily="34" charset="0"/>
                <a:cs typeface="Amazon Ember Light" panose="020B0403020204020204" pitchFamily="34" charset="0"/>
              </a:rPr>
              <a:t>Users launch a Workspace from an authorized configuration</a:t>
            </a:r>
          </a:p>
          <a:p>
            <a:pPr marL="380990" indent="-380990"/>
            <a:r>
              <a:rPr lang="en-GB" sz="2000" dirty="0">
                <a:latin typeface="Amazon Ember Light" panose="020B0403020204020204" pitchFamily="34" charset="0"/>
                <a:ea typeface="Amazon Ember Light" panose="020B0403020204020204" pitchFamily="34" charset="0"/>
                <a:cs typeface="Amazon Ember Light" panose="020B0403020204020204" pitchFamily="34" charset="0"/>
              </a:rPr>
              <a:t>Studies are mounted to a Workspace upon launch</a:t>
            </a:r>
          </a:p>
        </p:txBody>
      </p:sp>
      <p:pic>
        <p:nvPicPr>
          <p:cNvPr id="5" name="Graphic 4">
            <a:extLst>
              <a:ext uri="{FF2B5EF4-FFF2-40B4-BE49-F238E27FC236}">
                <a16:creationId xmlns:a16="http://schemas.microsoft.com/office/drawing/2014/main" id="{CD1F2543-74C0-2241-B4AA-6DBC50D6331C}"/>
              </a:ext>
            </a:extLst>
          </p:cNvPr>
          <p:cNvPicPr>
            <a:picLocks noChangeAspect="1"/>
          </p:cNvPicPr>
          <p:nvPr/>
        </p:nvPicPr>
        <p:blipFill>
          <a:blip r:embed="rId3">
            <a:alphaModFix amt="85000"/>
            <a:extLst>
              <a:ext uri="{96DAC541-7B7A-43D3-8B79-37D633B846F1}">
                <asvg:svgBlip xmlns:asvg="http://schemas.microsoft.com/office/drawing/2016/SVG/main" r:embed="rId4"/>
              </a:ext>
            </a:extLst>
          </a:blip>
          <a:stretch>
            <a:fillRect/>
          </a:stretch>
        </p:blipFill>
        <p:spPr>
          <a:xfrm>
            <a:off x="7900738" y="1521494"/>
            <a:ext cx="3815013" cy="3815013"/>
          </a:xfrm>
          <a:prstGeom prst="rect">
            <a:avLst/>
          </a:prstGeom>
        </p:spPr>
      </p:pic>
    </p:spTree>
    <p:extLst>
      <p:ext uri="{BB962C8B-B14F-4D97-AF65-F5344CB8AC3E}">
        <p14:creationId xmlns:p14="http://schemas.microsoft.com/office/powerpoint/2010/main" val="2165867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 name="Agility/Dev Productivity">
            <a:extLst>
              <a:ext uri="{FF2B5EF4-FFF2-40B4-BE49-F238E27FC236}">
                <a16:creationId xmlns:a16="http://schemas.microsoft.com/office/drawing/2014/main" id="{CBCA2FD0-5953-F846-B2DC-C86331A5DFC9}"/>
              </a:ext>
            </a:extLst>
          </p:cNvPr>
          <p:cNvSpPr txBox="1"/>
          <p:nvPr/>
        </p:nvSpPr>
        <p:spPr>
          <a:xfrm>
            <a:off x="582920" y="3607424"/>
            <a:ext cx="1648675" cy="4154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spcBef>
                <a:spcPts val="200"/>
              </a:spcBef>
              <a:defRPr sz="1200" spc="50">
                <a:solidFill>
                  <a:srgbClr val="FFFFFF"/>
                </a:solidFill>
                <a:latin typeface="Amazon Ember"/>
                <a:ea typeface="Amazon Ember"/>
                <a:cs typeface="Amazon Ember"/>
                <a:sym typeface="Amazon Ember"/>
              </a:defRPr>
            </a:lvl1pPr>
          </a:lstStyle>
          <a:p>
            <a:pPr algn="ctr" defTabSz="609585">
              <a:lnSpc>
                <a:spcPct val="90000"/>
              </a:lnSpc>
              <a:spcBef>
                <a:spcPts val="320"/>
              </a:spcBef>
              <a:defRPr/>
            </a:pPr>
            <a:r>
              <a:rPr lang="it-IT" sz="1500" spc="41" dirty="0">
                <a:solidFill>
                  <a:schemeClr val="tx2"/>
                </a:solidFill>
              </a:rPr>
              <a:t>Agility and productivity</a:t>
            </a:r>
          </a:p>
        </p:txBody>
      </p:sp>
      <p:sp>
        <p:nvSpPr>
          <p:cNvPr id="150" name="Agility/Dev Productivity">
            <a:extLst>
              <a:ext uri="{FF2B5EF4-FFF2-40B4-BE49-F238E27FC236}">
                <a16:creationId xmlns:a16="http://schemas.microsoft.com/office/drawing/2014/main" id="{131A6DF0-8A79-6A4E-9B48-FE60CD83D3E1}"/>
              </a:ext>
            </a:extLst>
          </p:cNvPr>
          <p:cNvSpPr txBox="1"/>
          <p:nvPr/>
        </p:nvSpPr>
        <p:spPr>
          <a:xfrm>
            <a:off x="3785509" y="3768829"/>
            <a:ext cx="950709" cy="2077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defPPr>
              <a:defRPr lang="en-US"/>
            </a:defPPr>
            <a:lvl1pPr algn="ctr">
              <a:lnSpc>
                <a:spcPct val="90000"/>
              </a:lnSpc>
              <a:spcBef>
                <a:spcPts val="384"/>
              </a:spcBef>
              <a:defRPr sz="1600" spc="50">
                <a:solidFill>
                  <a:srgbClr val="FFFFFF"/>
                </a:solidFill>
                <a:ea typeface="Amazon Ember"/>
                <a:cs typeface="Amazon Ember"/>
              </a:defRPr>
            </a:lvl1pPr>
          </a:lstStyle>
          <a:p>
            <a:pPr defTabSz="609585">
              <a:spcBef>
                <a:spcPts val="320"/>
              </a:spcBef>
              <a:defRPr/>
            </a:pPr>
            <a:r>
              <a:rPr lang="it-IT" sz="1500" spc="41" dirty="0">
                <a:solidFill>
                  <a:schemeClr val="tx2"/>
                </a:solidFill>
                <a:latin typeface="Amazon Ember"/>
              </a:rPr>
              <a:t>Scalability</a:t>
            </a:r>
          </a:p>
        </p:txBody>
      </p:sp>
      <p:sp>
        <p:nvSpPr>
          <p:cNvPr id="151" name="Agility/Dev Productivity">
            <a:extLst>
              <a:ext uri="{FF2B5EF4-FFF2-40B4-BE49-F238E27FC236}">
                <a16:creationId xmlns:a16="http://schemas.microsoft.com/office/drawing/2014/main" id="{BF65A635-F0E1-0041-867C-3A0CB30B92A2}"/>
              </a:ext>
            </a:extLst>
          </p:cNvPr>
          <p:cNvSpPr txBox="1"/>
          <p:nvPr/>
        </p:nvSpPr>
        <p:spPr>
          <a:xfrm>
            <a:off x="3282939" y="5475116"/>
            <a:ext cx="1736943" cy="2077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defPPr>
              <a:defRPr lang="en-US"/>
            </a:defPPr>
            <a:lvl1pPr algn="ctr">
              <a:lnSpc>
                <a:spcPct val="90000"/>
              </a:lnSpc>
              <a:spcBef>
                <a:spcPts val="384"/>
              </a:spcBef>
              <a:defRPr sz="1600" spc="50">
                <a:solidFill>
                  <a:srgbClr val="FFFFFF"/>
                </a:solidFill>
                <a:ea typeface="Amazon Ember"/>
                <a:cs typeface="Amazon Ember"/>
              </a:defRPr>
            </a:lvl1pPr>
          </a:lstStyle>
          <a:p>
            <a:pPr defTabSz="609585">
              <a:spcBef>
                <a:spcPts val="320"/>
              </a:spcBef>
              <a:defRPr/>
            </a:pPr>
            <a:r>
              <a:rPr lang="it-IT" sz="1500" spc="41" dirty="0">
                <a:solidFill>
                  <a:schemeClr val="tx2"/>
                </a:solidFill>
                <a:latin typeface="Amazon Ember"/>
              </a:rPr>
              <a:t>Global Presence</a:t>
            </a:r>
          </a:p>
        </p:txBody>
      </p:sp>
      <p:sp>
        <p:nvSpPr>
          <p:cNvPr id="153" name="Agility/Dev Productivity">
            <a:extLst>
              <a:ext uri="{FF2B5EF4-FFF2-40B4-BE49-F238E27FC236}">
                <a16:creationId xmlns:a16="http://schemas.microsoft.com/office/drawing/2014/main" id="{BC25D13B-61EB-4142-9608-959ADAD6EBAA}"/>
              </a:ext>
            </a:extLst>
          </p:cNvPr>
          <p:cNvSpPr txBox="1"/>
          <p:nvPr/>
        </p:nvSpPr>
        <p:spPr>
          <a:xfrm>
            <a:off x="6974052" y="3595993"/>
            <a:ext cx="1127283" cy="4539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defPPr>
              <a:defRPr lang="en-US"/>
            </a:defPPr>
            <a:lvl1pPr algn="ctr">
              <a:lnSpc>
                <a:spcPct val="90000"/>
              </a:lnSpc>
              <a:spcBef>
                <a:spcPts val="384"/>
              </a:spcBef>
              <a:defRPr sz="1600" spc="50">
                <a:solidFill>
                  <a:srgbClr val="FFFFFF"/>
                </a:solidFill>
                <a:ea typeface="Amazon Ember"/>
                <a:cs typeface="Amazon Ember"/>
              </a:defRPr>
            </a:lvl1pPr>
          </a:lstStyle>
          <a:p>
            <a:pPr defTabSz="609585">
              <a:spcBef>
                <a:spcPts val="320"/>
              </a:spcBef>
              <a:defRPr/>
            </a:pPr>
            <a:r>
              <a:rPr lang="it-IT" sz="1500" spc="41" dirty="0">
                <a:solidFill>
                  <a:schemeClr val="tx2"/>
                </a:solidFill>
                <a:latin typeface="Amazon Ember"/>
              </a:rPr>
              <a:t>Security</a:t>
            </a:r>
          </a:p>
          <a:p>
            <a:pPr defTabSz="609585">
              <a:spcBef>
                <a:spcPts val="320"/>
              </a:spcBef>
              <a:defRPr/>
            </a:pPr>
            <a:endParaRPr lang="en-US" sz="1500" spc="41" dirty="0">
              <a:solidFill>
                <a:schemeClr val="tx2"/>
              </a:solidFill>
              <a:latin typeface="Amazon Ember"/>
            </a:endParaRPr>
          </a:p>
        </p:txBody>
      </p:sp>
      <p:sp>
        <p:nvSpPr>
          <p:cNvPr id="154" name="Agility/Dev Productivity">
            <a:extLst>
              <a:ext uri="{FF2B5EF4-FFF2-40B4-BE49-F238E27FC236}">
                <a16:creationId xmlns:a16="http://schemas.microsoft.com/office/drawing/2014/main" id="{9FAE9374-D5A2-F548-ADD0-B167E5F3A9B8}"/>
              </a:ext>
            </a:extLst>
          </p:cNvPr>
          <p:cNvSpPr txBox="1"/>
          <p:nvPr/>
        </p:nvSpPr>
        <p:spPr>
          <a:xfrm>
            <a:off x="9831082" y="3616194"/>
            <a:ext cx="1156793" cy="2077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defPPr>
              <a:defRPr lang="en-US"/>
            </a:defPPr>
            <a:lvl1pPr algn="ctr">
              <a:lnSpc>
                <a:spcPct val="90000"/>
              </a:lnSpc>
              <a:spcBef>
                <a:spcPts val="384"/>
              </a:spcBef>
              <a:defRPr sz="1600" spc="50">
                <a:solidFill>
                  <a:srgbClr val="FFFFFF"/>
                </a:solidFill>
                <a:ea typeface="Amazon Ember"/>
                <a:cs typeface="Amazon Ember"/>
              </a:defRPr>
            </a:lvl1pPr>
          </a:lstStyle>
          <a:p>
            <a:pPr defTabSz="609585">
              <a:spcBef>
                <a:spcPts val="320"/>
              </a:spcBef>
              <a:defRPr/>
            </a:pPr>
            <a:r>
              <a:rPr lang="it-IT" sz="1500" spc="41" dirty="0">
                <a:solidFill>
                  <a:schemeClr val="tx2"/>
                </a:solidFill>
                <a:latin typeface="Amazon Ember"/>
              </a:rPr>
              <a:t>Cost Saving</a:t>
            </a:r>
          </a:p>
        </p:txBody>
      </p:sp>
      <p:sp>
        <p:nvSpPr>
          <p:cNvPr id="157" name="Agility/Dev Productivity">
            <a:extLst>
              <a:ext uri="{FF2B5EF4-FFF2-40B4-BE49-F238E27FC236}">
                <a16:creationId xmlns:a16="http://schemas.microsoft.com/office/drawing/2014/main" id="{76DF4534-9376-184F-A5BD-4123086A35F9}"/>
              </a:ext>
            </a:extLst>
          </p:cNvPr>
          <p:cNvSpPr txBox="1"/>
          <p:nvPr/>
        </p:nvSpPr>
        <p:spPr>
          <a:xfrm>
            <a:off x="9734749" y="5450642"/>
            <a:ext cx="1551202" cy="62324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defPPr>
              <a:defRPr lang="en-US"/>
            </a:defPPr>
            <a:lvl1pPr algn="ctr">
              <a:lnSpc>
                <a:spcPct val="90000"/>
              </a:lnSpc>
              <a:spcBef>
                <a:spcPts val="384"/>
              </a:spcBef>
              <a:defRPr sz="1600" spc="50">
                <a:solidFill>
                  <a:srgbClr val="FFFFFF"/>
                </a:solidFill>
                <a:ea typeface="Amazon Ember"/>
                <a:cs typeface="Amazon Ember"/>
              </a:defRPr>
            </a:lvl1pPr>
          </a:lstStyle>
          <a:p>
            <a:pPr defTabSz="609585">
              <a:spcBef>
                <a:spcPts val="320"/>
              </a:spcBef>
              <a:defRPr/>
            </a:pPr>
            <a:r>
              <a:rPr lang="en-US" sz="1500" spc="41" dirty="0">
                <a:solidFill>
                  <a:schemeClr val="tx2"/>
                </a:solidFill>
                <a:latin typeface="Amazon Ember"/>
              </a:rPr>
              <a:t>Latest generation of Services</a:t>
            </a:r>
            <a:endParaRPr lang="it-IT" sz="1500" spc="41" dirty="0">
              <a:solidFill>
                <a:schemeClr val="tx2"/>
              </a:solidFill>
              <a:latin typeface="Amazon Ember"/>
            </a:endParaRPr>
          </a:p>
        </p:txBody>
      </p:sp>
      <p:sp>
        <p:nvSpPr>
          <p:cNvPr id="3" name="Rectangle 2">
            <a:extLst>
              <a:ext uri="{FF2B5EF4-FFF2-40B4-BE49-F238E27FC236}">
                <a16:creationId xmlns:a16="http://schemas.microsoft.com/office/drawing/2014/main" id="{D667579A-56C2-4AC0-B4B3-CB8B4C658752}"/>
              </a:ext>
            </a:extLst>
          </p:cNvPr>
          <p:cNvSpPr/>
          <p:nvPr/>
        </p:nvSpPr>
        <p:spPr>
          <a:xfrm>
            <a:off x="545445" y="5461821"/>
            <a:ext cx="1786258" cy="207749"/>
          </a:xfrm>
          <a:prstGeom prst="rect">
            <a:avLst/>
          </a:prstGeom>
          <a:noFill/>
          <a:ln w="12700" cap="flat">
            <a:noFill/>
            <a:miter lim="400000"/>
          </a:ln>
          <a:effectLst/>
        </p:spPr>
        <p:txBody>
          <a:bodyPr wrap="none" lIns="0" tIns="0" rIns="0" bIns="0" numCol="1" anchor="t">
            <a:spAutoFit/>
          </a:bodyPr>
          <a:lstStyle/>
          <a:p>
            <a:pPr algn="ctr" defTabSz="609585">
              <a:lnSpc>
                <a:spcPct val="90000"/>
              </a:lnSpc>
              <a:spcBef>
                <a:spcPts val="320"/>
              </a:spcBef>
              <a:defRPr/>
            </a:pPr>
            <a:r>
              <a:rPr lang="it-IT" sz="1500" spc="41" dirty="0">
                <a:solidFill>
                  <a:schemeClr val="tx2"/>
                </a:solidFill>
                <a:latin typeface="Amazon Ember"/>
                <a:ea typeface="Amazon Ember"/>
                <a:cs typeface="Amazon Ember"/>
              </a:rPr>
              <a:t>Accelerate research</a:t>
            </a:r>
          </a:p>
        </p:txBody>
      </p:sp>
      <p:sp>
        <p:nvSpPr>
          <p:cNvPr id="4" name="Rectangle 3">
            <a:extLst>
              <a:ext uri="{FF2B5EF4-FFF2-40B4-BE49-F238E27FC236}">
                <a16:creationId xmlns:a16="http://schemas.microsoft.com/office/drawing/2014/main" id="{C16345CB-5FEA-4672-8924-19571FEACAF8}"/>
              </a:ext>
            </a:extLst>
          </p:cNvPr>
          <p:cNvSpPr/>
          <p:nvPr/>
        </p:nvSpPr>
        <p:spPr>
          <a:xfrm>
            <a:off x="6847573" y="5461821"/>
            <a:ext cx="1781097" cy="415498"/>
          </a:xfrm>
          <a:prstGeom prst="rect">
            <a:avLst/>
          </a:prstGeom>
          <a:noFill/>
          <a:ln w="12700" cap="flat">
            <a:noFill/>
            <a:miter lim="400000"/>
          </a:ln>
          <a:effectLst/>
        </p:spPr>
        <p:txBody>
          <a:bodyPr wrap="square" lIns="0" tIns="0" rIns="0" bIns="0" numCol="1" anchor="t">
            <a:spAutoFit/>
          </a:bodyPr>
          <a:lstStyle/>
          <a:p>
            <a:pPr algn="ctr" defTabSz="609585">
              <a:lnSpc>
                <a:spcPct val="90000"/>
              </a:lnSpc>
              <a:spcBef>
                <a:spcPts val="320"/>
              </a:spcBef>
              <a:defRPr/>
            </a:pPr>
            <a:r>
              <a:rPr lang="it-IT" sz="1500" spc="41" dirty="0">
                <a:solidFill>
                  <a:schemeClr val="tx2"/>
                </a:solidFill>
                <a:latin typeface="Amazon Ember"/>
                <a:ea typeface="Amazon Ember"/>
                <a:cs typeface="Amazon Ember"/>
              </a:rPr>
              <a:t>Analyze and archive data</a:t>
            </a:r>
          </a:p>
        </p:txBody>
      </p:sp>
      <p:grpSp>
        <p:nvGrpSpPr>
          <p:cNvPr id="36" name="Group 35">
            <a:extLst>
              <a:ext uri="{FF2B5EF4-FFF2-40B4-BE49-F238E27FC236}">
                <a16:creationId xmlns:a16="http://schemas.microsoft.com/office/drawing/2014/main" id="{50A77C1C-3BBB-48F4-A6DC-FD5E353F0775}"/>
              </a:ext>
            </a:extLst>
          </p:cNvPr>
          <p:cNvGrpSpPr>
            <a:grpSpLocks noChangeAspect="1"/>
          </p:cNvGrpSpPr>
          <p:nvPr/>
        </p:nvGrpSpPr>
        <p:grpSpPr>
          <a:xfrm>
            <a:off x="7188933" y="2627149"/>
            <a:ext cx="838200" cy="834748"/>
            <a:chOff x="15169395" y="2274915"/>
            <a:chExt cx="410433" cy="408743"/>
          </a:xfrm>
        </p:grpSpPr>
        <p:sp>
          <p:nvSpPr>
            <p:cNvPr id="39" name="Freeform: Shape 38">
              <a:extLst>
                <a:ext uri="{FF2B5EF4-FFF2-40B4-BE49-F238E27FC236}">
                  <a16:creationId xmlns:a16="http://schemas.microsoft.com/office/drawing/2014/main" id="{F387015C-E18E-4ABB-99DD-C727AB86B9B4}"/>
                </a:ext>
              </a:extLst>
            </p:cNvPr>
            <p:cNvSpPr/>
            <p:nvPr/>
          </p:nvSpPr>
          <p:spPr>
            <a:xfrm>
              <a:off x="15354537" y="2363625"/>
              <a:ext cx="225291" cy="196325"/>
            </a:xfrm>
            <a:custGeom>
              <a:avLst/>
              <a:gdLst>
                <a:gd name="connsiteX0" fmla="*/ 100978 w 225291"/>
                <a:gd name="connsiteY0" fmla="*/ 11586 h 196325"/>
                <a:gd name="connsiteX1" fmla="*/ 6678 w 225291"/>
                <a:gd name="connsiteY1" fmla="*/ 171221 h 196325"/>
                <a:gd name="connsiteX2" fmla="*/ 19230 w 225291"/>
                <a:gd name="connsiteY2" fmla="*/ 193107 h 196325"/>
                <a:gd name="connsiteX3" fmla="*/ 208152 w 225291"/>
                <a:gd name="connsiteY3" fmla="*/ 193107 h 196325"/>
                <a:gd name="connsiteX4" fmla="*/ 220704 w 225291"/>
                <a:gd name="connsiteY4" fmla="*/ 171221 h 196325"/>
                <a:gd name="connsiteX5" fmla="*/ 126404 w 225291"/>
                <a:gd name="connsiteY5" fmla="*/ 11586 h 196325"/>
                <a:gd name="connsiteX6" fmla="*/ 100978 w 225291"/>
                <a:gd name="connsiteY6" fmla="*/ 11586 h 196325"/>
                <a:gd name="connsiteX7" fmla="*/ 100978 w 225291"/>
                <a:gd name="connsiteY7" fmla="*/ 11586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291" h="196325">
                  <a:moveTo>
                    <a:pt x="100978" y="11586"/>
                  </a:moveTo>
                  <a:cubicBezTo>
                    <a:pt x="6678" y="171221"/>
                    <a:pt x="100978" y="11586"/>
                    <a:pt x="6678" y="171221"/>
                  </a:cubicBezTo>
                  <a:cubicBezTo>
                    <a:pt x="1206" y="180233"/>
                    <a:pt x="8609" y="193107"/>
                    <a:pt x="19230" y="193107"/>
                  </a:cubicBezTo>
                  <a:cubicBezTo>
                    <a:pt x="208152" y="193107"/>
                    <a:pt x="19230" y="193107"/>
                    <a:pt x="208152" y="193107"/>
                  </a:cubicBezTo>
                  <a:cubicBezTo>
                    <a:pt x="219095" y="193107"/>
                    <a:pt x="226176" y="180555"/>
                    <a:pt x="220704" y="171221"/>
                  </a:cubicBezTo>
                  <a:cubicBezTo>
                    <a:pt x="126404" y="11586"/>
                    <a:pt x="220704" y="171221"/>
                    <a:pt x="126404" y="11586"/>
                  </a:cubicBezTo>
                  <a:cubicBezTo>
                    <a:pt x="120932" y="2575"/>
                    <a:pt x="106449" y="2575"/>
                    <a:pt x="100978" y="11586"/>
                  </a:cubicBezTo>
                  <a:lnTo>
                    <a:pt x="100978" y="11586"/>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41" name="Freeform: Shape 40">
              <a:extLst>
                <a:ext uri="{FF2B5EF4-FFF2-40B4-BE49-F238E27FC236}">
                  <a16:creationId xmlns:a16="http://schemas.microsoft.com/office/drawing/2014/main" id="{B462BBE7-C98E-4B11-97D8-6CD1CF63CF6F}"/>
                </a:ext>
              </a:extLst>
            </p:cNvPr>
            <p:cNvSpPr/>
            <p:nvPr/>
          </p:nvSpPr>
          <p:spPr>
            <a:xfrm>
              <a:off x="15456641" y="2427833"/>
              <a:ext cx="22529" cy="102990"/>
            </a:xfrm>
            <a:custGeom>
              <a:avLst/>
              <a:gdLst>
                <a:gd name="connsiteX0" fmla="*/ 11425 w 22529"/>
                <a:gd name="connsiteY0" fmla="*/ 101864 h 102990"/>
                <a:gd name="connsiteX1" fmla="*/ 4989 w 22529"/>
                <a:gd name="connsiteY1" fmla="*/ 99289 h 102990"/>
                <a:gd name="connsiteX2" fmla="*/ 2414 w 22529"/>
                <a:gd name="connsiteY2" fmla="*/ 92852 h 102990"/>
                <a:gd name="connsiteX3" fmla="*/ 4989 w 22529"/>
                <a:gd name="connsiteY3" fmla="*/ 86415 h 102990"/>
                <a:gd name="connsiteX4" fmla="*/ 11425 w 22529"/>
                <a:gd name="connsiteY4" fmla="*/ 83841 h 102990"/>
                <a:gd name="connsiteX5" fmla="*/ 17862 w 22529"/>
                <a:gd name="connsiteY5" fmla="*/ 86415 h 102990"/>
                <a:gd name="connsiteX6" fmla="*/ 20437 w 22529"/>
                <a:gd name="connsiteY6" fmla="*/ 92852 h 102990"/>
                <a:gd name="connsiteX7" fmla="*/ 17862 w 22529"/>
                <a:gd name="connsiteY7" fmla="*/ 99289 h 102990"/>
                <a:gd name="connsiteX8" fmla="*/ 11425 w 22529"/>
                <a:gd name="connsiteY8" fmla="*/ 101864 h 102990"/>
                <a:gd name="connsiteX9" fmla="*/ 5632 w 22529"/>
                <a:gd name="connsiteY9" fmla="*/ 71289 h 102990"/>
                <a:gd name="connsiteX10" fmla="*/ 3701 w 22529"/>
                <a:gd name="connsiteY10" fmla="*/ 4345 h 102990"/>
                <a:gd name="connsiteX11" fmla="*/ 11425 w 22529"/>
                <a:gd name="connsiteY11" fmla="*/ 2414 h 102990"/>
                <a:gd name="connsiteX12" fmla="*/ 19150 w 22529"/>
                <a:gd name="connsiteY12" fmla="*/ 4345 h 102990"/>
                <a:gd name="connsiteX13" fmla="*/ 17219 w 22529"/>
                <a:gd name="connsiteY13" fmla="*/ 71289 h 102990"/>
                <a:gd name="connsiteX14" fmla="*/ 5632 w 22529"/>
                <a:gd name="connsiteY14" fmla="*/ 71289 h 10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29" h="102990">
                  <a:moveTo>
                    <a:pt x="11425" y="101864"/>
                  </a:moveTo>
                  <a:cubicBezTo>
                    <a:pt x="8851" y="101864"/>
                    <a:pt x="6598" y="100898"/>
                    <a:pt x="4989" y="99289"/>
                  </a:cubicBezTo>
                  <a:cubicBezTo>
                    <a:pt x="3379" y="97680"/>
                    <a:pt x="2414" y="95427"/>
                    <a:pt x="2414" y="92852"/>
                  </a:cubicBezTo>
                  <a:cubicBezTo>
                    <a:pt x="2414" y="90277"/>
                    <a:pt x="3379" y="88024"/>
                    <a:pt x="4989" y="86415"/>
                  </a:cubicBezTo>
                  <a:cubicBezTo>
                    <a:pt x="6598" y="84806"/>
                    <a:pt x="8851" y="83841"/>
                    <a:pt x="11425" y="83841"/>
                  </a:cubicBezTo>
                  <a:cubicBezTo>
                    <a:pt x="14000" y="83841"/>
                    <a:pt x="16253" y="84806"/>
                    <a:pt x="17862" y="86415"/>
                  </a:cubicBezTo>
                  <a:cubicBezTo>
                    <a:pt x="19472" y="88024"/>
                    <a:pt x="20437" y="90277"/>
                    <a:pt x="20437" y="92852"/>
                  </a:cubicBezTo>
                  <a:cubicBezTo>
                    <a:pt x="20437" y="95427"/>
                    <a:pt x="19472" y="97680"/>
                    <a:pt x="17862" y="99289"/>
                  </a:cubicBezTo>
                  <a:cubicBezTo>
                    <a:pt x="16253" y="100898"/>
                    <a:pt x="14000" y="101864"/>
                    <a:pt x="11425" y="101864"/>
                  </a:cubicBezTo>
                  <a:close/>
                  <a:moveTo>
                    <a:pt x="5632" y="71289"/>
                  </a:moveTo>
                  <a:lnTo>
                    <a:pt x="3701" y="4345"/>
                  </a:lnTo>
                  <a:cubicBezTo>
                    <a:pt x="5954" y="3058"/>
                    <a:pt x="8529" y="2414"/>
                    <a:pt x="11425" y="2414"/>
                  </a:cubicBezTo>
                  <a:cubicBezTo>
                    <a:pt x="14000" y="2414"/>
                    <a:pt x="16575" y="3058"/>
                    <a:pt x="19150" y="4345"/>
                  </a:cubicBezTo>
                  <a:lnTo>
                    <a:pt x="17219" y="71289"/>
                  </a:lnTo>
                  <a:lnTo>
                    <a:pt x="5632" y="71289"/>
                  </a:lnTo>
                  <a:close/>
                </a:path>
              </a:pathLst>
            </a:custGeom>
            <a:solidFill>
              <a:schemeClr val="accent2"/>
            </a:solidFill>
            <a:ln w="9525" cap="flat">
              <a:noFill/>
              <a:prstDash val="solid"/>
              <a:miter/>
            </a:ln>
          </p:spPr>
          <p:txBody>
            <a:bodyPr rtlCol="0" anchor="ctr"/>
            <a:lstStyle/>
            <a:p>
              <a:pPr defTabSz="609585">
                <a:defRPr/>
              </a:pPr>
              <a:endParaRPr lang="en-US" sz="1500" dirty="0">
                <a:solidFill>
                  <a:srgbClr val="FFFFFF"/>
                </a:solidFill>
                <a:latin typeface="Amazon Ember"/>
              </a:endParaRPr>
            </a:p>
          </p:txBody>
        </p:sp>
        <p:sp>
          <p:nvSpPr>
            <p:cNvPr id="44" name="Freeform: Shape 43">
              <a:extLst>
                <a:ext uri="{FF2B5EF4-FFF2-40B4-BE49-F238E27FC236}">
                  <a16:creationId xmlns:a16="http://schemas.microsoft.com/office/drawing/2014/main" id="{8E075C08-F9E1-4258-AA2C-83B6B4576DF0}"/>
                </a:ext>
              </a:extLst>
            </p:cNvPr>
            <p:cNvSpPr/>
            <p:nvPr/>
          </p:nvSpPr>
          <p:spPr>
            <a:xfrm>
              <a:off x="15169395" y="2274915"/>
              <a:ext cx="302534" cy="408743"/>
            </a:xfrm>
            <a:custGeom>
              <a:avLst/>
              <a:gdLst>
                <a:gd name="connsiteX0" fmla="*/ 298350 w 302533"/>
                <a:gd name="connsiteY0" fmla="*/ 72939 h 408742"/>
                <a:gd name="connsiteX1" fmla="*/ 298350 w 302533"/>
                <a:gd name="connsiteY1" fmla="*/ 51376 h 408742"/>
                <a:gd name="connsiteX2" fmla="*/ 286763 w 302533"/>
                <a:gd name="connsiteY2" fmla="*/ 42042 h 408742"/>
                <a:gd name="connsiteX3" fmla="*/ 159313 w 302533"/>
                <a:gd name="connsiteY3" fmla="*/ 7927 h 408742"/>
                <a:gd name="connsiteX4" fmla="*/ 144830 w 302533"/>
                <a:gd name="connsiteY4" fmla="*/ 8248 h 408742"/>
                <a:gd name="connsiteX5" fmla="*/ 16414 w 302533"/>
                <a:gd name="connsiteY5" fmla="*/ 41398 h 408742"/>
                <a:gd name="connsiteX6" fmla="*/ 4828 w 302533"/>
                <a:gd name="connsiteY6" fmla="*/ 50732 h 408742"/>
                <a:gd name="connsiteX7" fmla="*/ 4828 w 302533"/>
                <a:gd name="connsiteY7" fmla="*/ 319150 h 408742"/>
                <a:gd name="connsiteX8" fmla="*/ 9655 w 302533"/>
                <a:gd name="connsiteY8" fmla="*/ 327518 h 408742"/>
                <a:gd name="connsiteX9" fmla="*/ 146761 w 302533"/>
                <a:gd name="connsiteY9" fmla="*/ 404761 h 408742"/>
                <a:gd name="connsiteX10" fmla="*/ 156095 w 302533"/>
                <a:gd name="connsiteY10" fmla="*/ 404761 h 408742"/>
                <a:gd name="connsiteX11" fmla="*/ 293200 w 302533"/>
                <a:gd name="connsiteY11" fmla="*/ 327840 h 408742"/>
                <a:gd name="connsiteX12" fmla="*/ 298028 w 302533"/>
                <a:gd name="connsiteY12" fmla="*/ 319794 h 408742"/>
                <a:gd name="connsiteX13" fmla="*/ 298350 w 302533"/>
                <a:gd name="connsiteY13" fmla="*/ 303058 h 40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2533" h="408742">
                  <a:moveTo>
                    <a:pt x="298350" y="72939"/>
                  </a:moveTo>
                  <a:lnTo>
                    <a:pt x="298350" y="51376"/>
                  </a:lnTo>
                  <a:cubicBezTo>
                    <a:pt x="298350" y="45260"/>
                    <a:pt x="292879" y="40755"/>
                    <a:pt x="286763" y="42042"/>
                  </a:cubicBezTo>
                  <a:cubicBezTo>
                    <a:pt x="261660" y="47513"/>
                    <a:pt x="200509" y="54272"/>
                    <a:pt x="159313" y="7927"/>
                  </a:cubicBezTo>
                  <a:cubicBezTo>
                    <a:pt x="155451" y="3743"/>
                    <a:pt x="148692" y="3743"/>
                    <a:pt x="144830" y="8248"/>
                  </a:cubicBezTo>
                  <a:cubicBezTo>
                    <a:pt x="130025" y="24662"/>
                    <a:pt x="91726" y="56525"/>
                    <a:pt x="16414" y="41398"/>
                  </a:cubicBezTo>
                  <a:cubicBezTo>
                    <a:pt x="10299" y="40111"/>
                    <a:pt x="4828" y="44617"/>
                    <a:pt x="4828" y="50732"/>
                  </a:cubicBezTo>
                  <a:lnTo>
                    <a:pt x="4828" y="319150"/>
                  </a:lnTo>
                  <a:cubicBezTo>
                    <a:pt x="4828" y="322690"/>
                    <a:pt x="6759" y="325909"/>
                    <a:pt x="9655" y="327518"/>
                  </a:cubicBezTo>
                  <a:lnTo>
                    <a:pt x="146761" y="404761"/>
                  </a:lnTo>
                  <a:cubicBezTo>
                    <a:pt x="149658" y="406370"/>
                    <a:pt x="153198" y="406370"/>
                    <a:pt x="156095" y="404761"/>
                  </a:cubicBezTo>
                  <a:lnTo>
                    <a:pt x="293200" y="327840"/>
                  </a:lnTo>
                  <a:cubicBezTo>
                    <a:pt x="296097" y="326231"/>
                    <a:pt x="298028" y="323012"/>
                    <a:pt x="298028" y="319794"/>
                  </a:cubicBezTo>
                  <a:lnTo>
                    <a:pt x="298350" y="303058"/>
                  </a:ln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46" name="Freeform: Shape 45">
              <a:extLst>
                <a:ext uri="{FF2B5EF4-FFF2-40B4-BE49-F238E27FC236}">
                  <a16:creationId xmlns:a16="http://schemas.microsoft.com/office/drawing/2014/main" id="{0664CBB8-8E12-4CC9-BC67-28A729001929}"/>
                </a:ext>
              </a:extLst>
            </p:cNvPr>
            <p:cNvSpPr/>
            <p:nvPr/>
          </p:nvSpPr>
          <p:spPr>
            <a:xfrm>
              <a:off x="15172614" y="2478845"/>
              <a:ext cx="164141" cy="57932"/>
            </a:xfrm>
            <a:custGeom>
              <a:avLst/>
              <a:gdLst>
                <a:gd name="connsiteX0" fmla="*/ 4828 w 164140"/>
                <a:gd name="connsiteY0" fmla="*/ 4828 h 57932"/>
                <a:gd name="connsiteX1" fmla="*/ 160600 w 164140"/>
                <a:gd name="connsiteY1" fmla="*/ 55035 h 57932"/>
              </a:gdLst>
              <a:ahLst/>
              <a:cxnLst>
                <a:cxn ang="0">
                  <a:pos x="connsiteX0" y="connsiteY0"/>
                </a:cxn>
                <a:cxn ang="0">
                  <a:pos x="connsiteX1" y="connsiteY1"/>
                </a:cxn>
              </a:cxnLst>
              <a:rect l="l" t="t" r="r" b="b"/>
              <a:pathLst>
                <a:path w="164140" h="57932">
                  <a:moveTo>
                    <a:pt x="4828" y="4828"/>
                  </a:moveTo>
                  <a:lnTo>
                    <a:pt x="160600" y="55035"/>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47" name="Freeform: Shape 46">
              <a:extLst>
                <a:ext uri="{FF2B5EF4-FFF2-40B4-BE49-F238E27FC236}">
                  <a16:creationId xmlns:a16="http://schemas.microsoft.com/office/drawing/2014/main" id="{33E9239A-3EA8-4FE6-B52A-7C904E272715}"/>
                </a:ext>
              </a:extLst>
            </p:cNvPr>
            <p:cNvSpPr/>
            <p:nvPr/>
          </p:nvSpPr>
          <p:spPr>
            <a:xfrm>
              <a:off x="15171648" y="2370062"/>
              <a:ext cx="215636" cy="74024"/>
            </a:xfrm>
            <a:custGeom>
              <a:avLst/>
              <a:gdLst>
                <a:gd name="connsiteX0" fmla="*/ 4828 w 215635"/>
                <a:gd name="connsiteY0" fmla="*/ 4828 h 74024"/>
                <a:gd name="connsiteX1" fmla="*/ 213061 w 215635"/>
                <a:gd name="connsiteY1" fmla="*/ 69518 h 74024"/>
              </a:gdLst>
              <a:ahLst/>
              <a:cxnLst>
                <a:cxn ang="0">
                  <a:pos x="connsiteX0" y="connsiteY0"/>
                </a:cxn>
                <a:cxn ang="0">
                  <a:pos x="connsiteX1" y="connsiteY1"/>
                </a:cxn>
              </a:cxnLst>
              <a:rect l="l" t="t" r="r" b="b"/>
              <a:pathLst>
                <a:path w="215635" h="74024">
                  <a:moveTo>
                    <a:pt x="4828" y="4828"/>
                  </a:moveTo>
                  <a:lnTo>
                    <a:pt x="213061" y="69518"/>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grpSp>
      <p:grpSp>
        <p:nvGrpSpPr>
          <p:cNvPr id="48" name="Group 47">
            <a:extLst>
              <a:ext uri="{FF2B5EF4-FFF2-40B4-BE49-F238E27FC236}">
                <a16:creationId xmlns:a16="http://schemas.microsoft.com/office/drawing/2014/main" id="{43CAA521-31D3-4074-8C75-F52B2F77BF47}"/>
              </a:ext>
            </a:extLst>
          </p:cNvPr>
          <p:cNvGrpSpPr>
            <a:grpSpLocks noChangeAspect="1"/>
          </p:cNvGrpSpPr>
          <p:nvPr/>
        </p:nvGrpSpPr>
        <p:grpSpPr>
          <a:xfrm>
            <a:off x="10030176" y="2625421"/>
            <a:ext cx="816451" cy="838200"/>
            <a:chOff x="15559975" y="2633064"/>
            <a:chExt cx="483729" cy="496616"/>
          </a:xfrm>
        </p:grpSpPr>
        <p:sp>
          <p:nvSpPr>
            <p:cNvPr id="49" name="Freeform: Shape 48">
              <a:extLst>
                <a:ext uri="{FF2B5EF4-FFF2-40B4-BE49-F238E27FC236}">
                  <a16:creationId xmlns:a16="http://schemas.microsoft.com/office/drawing/2014/main" id="{06B98F3C-0664-4E23-8268-EE386AB4E786}"/>
                </a:ext>
              </a:extLst>
            </p:cNvPr>
            <p:cNvSpPr/>
            <p:nvPr/>
          </p:nvSpPr>
          <p:spPr>
            <a:xfrm>
              <a:off x="15564478" y="2920634"/>
              <a:ext cx="80461" cy="138393"/>
            </a:xfrm>
            <a:custGeom>
              <a:avLst/>
              <a:gdLst>
                <a:gd name="connsiteX0" fmla="*/ 1617 w 80461"/>
                <a:gd name="connsiteY0" fmla="*/ 1617 h 138393"/>
                <a:gd name="connsiteX1" fmla="*/ 79825 w 80461"/>
                <a:gd name="connsiteY1" fmla="*/ 139367 h 138393"/>
              </a:gdLst>
              <a:ahLst/>
              <a:cxnLst>
                <a:cxn ang="0">
                  <a:pos x="connsiteX0" y="connsiteY0"/>
                </a:cxn>
                <a:cxn ang="0">
                  <a:pos x="connsiteX1" y="connsiteY1"/>
                </a:cxn>
              </a:cxnLst>
              <a:rect l="l" t="t" r="r" b="b"/>
              <a:pathLst>
                <a:path w="80461" h="138393">
                  <a:moveTo>
                    <a:pt x="1617" y="1617"/>
                  </a:moveTo>
                  <a:cubicBezTo>
                    <a:pt x="9342" y="45066"/>
                    <a:pt x="29296" y="99458"/>
                    <a:pt x="79825" y="139367"/>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50" name="Freeform: Shape 49">
              <a:extLst>
                <a:ext uri="{FF2B5EF4-FFF2-40B4-BE49-F238E27FC236}">
                  <a16:creationId xmlns:a16="http://schemas.microsoft.com/office/drawing/2014/main" id="{E4BE4A33-D8D2-4629-9FEC-B653B5A66E87}"/>
                </a:ext>
              </a:extLst>
            </p:cNvPr>
            <p:cNvSpPr/>
            <p:nvPr/>
          </p:nvSpPr>
          <p:spPr>
            <a:xfrm>
              <a:off x="15559975" y="2660906"/>
              <a:ext cx="131956" cy="231728"/>
            </a:xfrm>
            <a:custGeom>
              <a:avLst/>
              <a:gdLst>
                <a:gd name="connsiteX0" fmla="*/ 132926 w 131956"/>
                <a:gd name="connsiteY0" fmla="*/ 1617 h 231728"/>
                <a:gd name="connsiteX1" fmla="*/ 121340 w 131956"/>
                <a:gd name="connsiteY1" fmla="*/ 8054 h 231728"/>
                <a:gd name="connsiteX2" fmla="*/ 2579 w 131956"/>
                <a:gd name="connsiteY2" fmla="*/ 191506 h 231728"/>
                <a:gd name="connsiteX3" fmla="*/ 2258 w 131956"/>
                <a:gd name="connsiteY3" fmla="*/ 230127 h 231728"/>
              </a:gdLst>
              <a:ahLst/>
              <a:cxnLst>
                <a:cxn ang="0">
                  <a:pos x="connsiteX0" y="connsiteY0"/>
                </a:cxn>
                <a:cxn ang="0">
                  <a:pos x="connsiteX1" y="connsiteY1"/>
                </a:cxn>
                <a:cxn ang="0">
                  <a:pos x="connsiteX2" y="connsiteY2"/>
                </a:cxn>
                <a:cxn ang="0">
                  <a:pos x="connsiteX3" y="connsiteY3"/>
                </a:cxn>
              </a:cxnLst>
              <a:rect l="l" t="t" r="r" b="b"/>
              <a:pathLst>
                <a:path w="131956" h="231728">
                  <a:moveTo>
                    <a:pt x="132926" y="1617"/>
                  </a:moveTo>
                  <a:cubicBezTo>
                    <a:pt x="129064" y="3548"/>
                    <a:pt x="125202" y="5801"/>
                    <a:pt x="121340" y="8054"/>
                  </a:cubicBezTo>
                  <a:cubicBezTo>
                    <a:pt x="70810" y="37342"/>
                    <a:pt x="11591" y="102998"/>
                    <a:pt x="2579" y="191506"/>
                  </a:cubicBezTo>
                  <a:cubicBezTo>
                    <a:pt x="2579" y="191506"/>
                    <a:pt x="648" y="206954"/>
                    <a:pt x="2258" y="230127"/>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51" name="Freeform: Shape 50">
              <a:extLst>
                <a:ext uri="{FF2B5EF4-FFF2-40B4-BE49-F238E27FC236}">
                  <a16:creationId xmlns:a16="http://schemas.microsoft.com/office/drawing/2014/main" id="{F2838B26-2FBE-4EC3-B122-D0AEC5B690A4}"/>
                </a:ext>
              </a:extLst>
            </p:cNvPr>
            <p:cNvSpPr/>
            <p:nvPr/>
          </p:nvSpPr>
          <p:spPr>
            <a:xfrm>
              <a:off x="15719285" y="2633064"/>
              <a:ext cx="280005" cy="106209"/>
            </a:xfrm>
            <a:custGeom>
              <a:avLst/>
              <a:gdLst>
                <a:gd name="connsiteX0" fmla="*/ 281300 w 280004"/>
                <a:gd name="connsiteY0" fmla="*/ 105737 h 106208"/>
                <a:gd name="connsiteX1" fmla="*/ 1617 w 280004"/>
                <a:gd name="connsiteY1" fmla="*/ 16908 h 106208"/>
              </a:gdLst>
              <a:ahLst/>
              <a:cxnLst>
                <a:cxn ang="0">
                  <a:pos x="connsiteX0" y="connsiteY0"/>
                </a:cxn>
                <a:cxn ang="0">
                  <a:pos x="connsiteX1" y="connsiteY1"/>
                </a:cxn>
              </a:cxnLst>
              <a:rect l="l" t="t" r="r" b="b"/>
              <a:pathLst>
                <a:path w="280004" h="106208">
                  <a:moveTo>
                    <a:pt x="281300" y="105737"/>
                  </a:moveTo>
                  <a:cubicBezTo>
                    <a:pt x="240104" y="41368"/>
                    <a:pt x="127137" y="-30404"/>
                    <a:pt x="1617" y="16908"/>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52" name="Freeform: Shape 51">
              <a:extLst>
                <a:ext uri="{FF2B5EF4-FFF2-40B4-BE49-F238E27FC236}">
                  <a16:creationId xmlns:a16="http://schemas.microsoft.com/office/drawing/2014/main" id="{24A59611-1182-48CC-9049-A759C1F7B576}"/>
                </a:ext>
              </a:extLst>
            </p:cNvPr>
            <p:cNvSpPr/>
            <p:nvPr/>
          </p:nvSpPr>
          <p:spPr>
            <a:xfrm>
              <a:off x="15964055" y="2702915"/>
              <a:ext cx="45058" cy="41840"/>
            </a:xfrm>
            <a:custGeom>
              <a:avLst/>
              <a:gdLst>
                <a:gd name="connsiteX0" fmla="*/ 45541 w 45058"/>
                <a:gd name="connsiteY0" fmla="*/ 3379 h 41839"/>
                <a:gd name="connsiteX1" fmla="*/ 39104 w 45058"/>
                <a:gd name="connsiteY1" fmla="*/ 2414 h 41839"/>
                <a:gd name="connsiteX2" fmla="*/ 34598 w 45058"/>
                <a:gd name="connsiteY2" fmla="*/ 33955 h 41839"/>
                <a:gd name="connsiteX3" fmla="*/ 3701 w 45058"/>
                <a:gd name="connsiteY3" fmla="*/ 27196 h 41839"/>
                <a:gd name="connsiteX4" fmla="*/ 2414 w 45058"/>
                <a:gd name="connsiteY4" fmla="*/ 33311 h 41839"/>
                <a:gd name="connsiteX5" fmla="*/ 40070 w 45058"/>
                <a:gd name="connsiteY5" fmla="*/ 41679 h 4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58" h="41839">
                  <a:moveTo>
                    <a:pt x="45541" y="3379"/>
                  </a:moveTo>
                  <a:lnTo>
                    <a:pt x="39104" y="2414"/>
                  </a:lnTo>
                  <a:lnTo>
                    <a:pt x="34598" y="33955"/>
                  </a:lnTo>
                  <a:lnTo>
                    <a:pt x="3701" y="27196"/>
                  </a:lnTo>
                  <a:lnTo>
                    <a:pt x="2414" y="33311"/>
                  </a:lnTo>
                  <a:lnTo>
                    <a:pt x="40070" y="41679"/>
                  </a:lnTo>
                  <a:close/>
                </a:path>
              </a:pathLst>
            </a:custGeom>
            <a:solidFill>
              <a:schemeClr val="tx1"/>
            </a:solidFill>
            <a:ln w="9525" cap="flat">
              <a:noFill/>
              <a:prstDash val="solid"/>
              <a:miter/>
            </a:ln>
          </p:spPr>
          <p:txBody>
            <a:bodyPr rtlCol="0" anchor="ctr"/>
            <a:lstStyle/>
            <a:p>
              <a:pPr defTabSz="609585">
                <a:defRPr/>
              </a:pPr>
              <a:endParaRPr lang="en-US" sz="1500" dirty="0">
                <a:solidFill>
                  <a:srgbClr val="FFFFFF"/>
                </a:solidFill>
                <a:latin typeface="Amazon Ember"/>
              </a:endParaRPr>
            </a:p>
          </p:txBody>
        </p:sp>
        <p:sp>
          <p:nvSpPr>
            <p:cNvPr id="53" name="Freeform: Shape 52">
              <a:extLst>
                <a:ext uri="{FF2B5EF4-FFF2-40B4-BE49-F238E27FC236}">
                  <a16:creationId xmlns:a16="http://schemas.microsoft.com/office/drawing/2014/main" id="{2B4180FB-3330-4049-8547-FC4607CD84AE}"/>
                </a:ext>
              </a:extLst>
            </p:cNvPr>
            <p:cNvSpPr/>
            <p:nvPr/>
          </p:nvSpPr>
          <p:spPr>
            <a:xfrm>
              <a:off x="16030830" y="2804448"/>
              <a:ext cx="12874" cy="86898"/>
            </a:xfrm>
            <a:custGeom>
              <a:avLst/>
              <a:gdLst>
                <a:gd name="connsiteX0" fmla="*/ 12238 w 12873"/>
                <a:gd name="connsiteY0" fmla="*/ 86584 h 86898"/>
                <a:gd name="connsiteX1" fmla="*/ 1617 w 12873"/>
                <a:gd name="connsiteY1" fmla="*/ 1617 h 86898"/>
              </a:gdLst>
              <a:ahLst/>
              <a:cxnLst>
                <a:cxn ang="0">
                  <a:pos x="connsiteX0" y="connsiteY0"/>
                </a:cxn>
                <a:cxn ang="0">
                  <a:pos x="connsiteX1" y="connsiteY1"/>
                </a:cxn>
              </a:cxnLst>
              <a:rect l="l" t="t" r="r" b="b"/>
              <a:pathLst>
                <a:path w="12873" h="86898">
                  <a:moveTo>
                    <a:pt x="12238" y="86584"/>
                  </a:moveTo>
                  <a:cubicBezTo>
                    <a:pt x="13847" y="60193"/>
                    <a:pt x="10629" y="31549"/>
                    <a:pt x="1617" y="1617"/>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54" name="Freeform: Shape 53">
              <a:extLst>
                <a:ext uri="{FF2B5EF4-FFF2-40B4-BE49-F238E27FC236}">
                  <a16:creationId xmlns:a16="http://schemas.microsoft.com/office/drawing/2014/main" id="{7C44BE64-C527-40B1-8AB8-EF407FECDFED}"/>
                </a:ext>
              </a:extLst>
            </p:cNvPr>
            <p:cNvSpPr/>
            <p:nvPr/>
          </p:nvSpPr>
          <p:spPr>
            <a:xfrm>
              <a:off x="16023106" y="2909048"/>
              <a:ext cx="19311" cy="61150"/>
            </a:xfrm>
            <a:custGeom>
              <a:avLst/>
              <a:gdLst>
                <a:gd name="connsiteX0" fmla="*/ 1617 w 19310"/>
                <a:gd name="connsiteY0" fmla="*/ 60193 h 61150"/>
                <a:gd name="connsiteX1" fmla="*/ 18353 w 19310"/>
                <a:gd name="connsiteY1" fmla="*/ 1617 h 61150"/>
              </a:gdLst>
              <a:ahLst/>
              <a:cxnLst>
                <a:cxn ang="0">
                  <a:pos x="connsiteX0" y="connsiteY0"/>
                </a:cxn>
                <a:cxn ang="0">
                  <a:pos x="connsiteX1" y="connsiteY1"/>
                </a:cxn>
              </a:cxnLst>
              <a:rect l="l" t="t" r="r" b="b"/>
              <a:pathLst>
                <a:path w="19310" h="61150">
                  <a:moveTo>
                    <a:pt x="1617" y="60193"/>
                  </a:moveTo>
                  <a:cubicBezTo>
                    <a:pt x="9342" y="42170"/>
                    <a:pt x="15135" y="22537"/>
                    <a:pt x="18353" y="1617"/>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55" name="Freeform: Shape 54">
              <a:extLst>
                <a:ext uri="{FF2B5EF4-FFF2-40B4-BE49-F238E27FC236}">
                  <a16:creationId xmlns:a16="http://schemas.microsoft.com/office/drawing/2014/main" id="{02651D7B-9214-45FF-BDCD-4B982CCDBD31}"/>
                </a:ext>
              </a:extLst>
            </p:cNvPr>
            <p:cNvSpPr/>
            <p:nvPr/>
          </p:nvSpPr>
          <p:spPr>
            <a:xfrm>
              <a:off x="15699652" y="2989831"/>
              <a:ext cx="315408" cy="128738"/>
            </a:xfrm>
            <a:custGeom>
              <a:avLst/>
              <a:gdLst>
                <a:gd name="connsiteX0" fmla="*/ 1617 w 315407"/>
                <a:gd name="connsiteY0" fmla="*/ 106539 h 128737"/>
                <a:gd name="connsiteX1" fmla="*/ 224012 w 315407"/>
                <a:gd name="connsiteY1" fmla="*/ 95274 h 128737"/>
                <a:gd name="connsiteX2" fmla="*/ 314450 w 315407"/>
                <a:gd name="connsiteY2" fmla="*/ 1617 h 128737"/>
              </a:gdLst>
              <a:ahLst/>
              <a:cxnLst>
                <a:cxn ang="0">
                  <a:pos x="connsiteX0" y="connsiteY0"/>
                </a:cxn>
                <a:cxn ang="0">
                  <a:pos x="connsiteX1" y="connsiteY1"/>
                </a:cxn>
                <a:cxn ang="0">
                  <a:pos x="connsiteX2" y="connsiteY2"/>
                </a:cxn>
              </a:cxnLst>
              <a:rect l="l" t="t" r="r" b="b"/>
              <a:pathLst>
                <a:path w="315407" h="128737">
                  <a:moveTo>
                    <a:pt x="1617" y="106539"/>
                  </a:moveTo>
                  <a:cubicBezTo>
                    <a:pt x="62768" y="135183"/>
                    <a:pt x="141941" y="142585"/>
                    <a:pt x="224012" y="95274"/>
                  </a:cubicBezTo>
                  <a:cubicBezTo>
                    <a:pt x="255553" y="76929"/>
                    <a:pt x="290312" y="44744"/>
                    <a:pt x="314450" y="1617"/>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56" name="Freeform: Shape 55">
              <a:extLst>
                <a:ext uri="{FF2B5EF4-FFF2-40B4-BE49-F238E27FC236}">
                  <a16:creationId xmlns:a16="http://schemas.microsoft.com/office/drawing/2014/main" id="{16E58CFA-E0D8-4C9E-88A9-0FEEF72DEAE8}"/>
                </a:ext>
              </a:extLst>
            </p:cNvPr>
            <p:cNvSpPr/>
            <p:nvPr/>
          </p:nvSpPr>
          <p:spPr>
            <a:xfrm>
              <a:off x="15692419" y="3078185"/>
              <a:ext cx="41840" cy="51495"/>
            </a:xfrm>
            <a:custGeom>
              <a:avLst/>
              <a:gdLst>
                <a:gd name="connsiteX0" fmla="*/ 17541 w 41839"/>
                <a:gd name="connsiteY0" fmla="*/ 50691 h 51495"/>
                <a:gd name="connsiteX1" fmla="*/ 23656 w 41839"/>
                <a:gd name="connsiteY1" fmla="*/ 48116 h 51495"/>
                <a:gd name="connsiteX2" fmla="*/ 11104 w 41839"/>
                <a:gd name="connsiteY2" fmla="*/ 18828 h 51495"/>
                <a:gd name="connsiteX3" fmla="*/ 41035 w 41839"/>
                <a:gd name="connsiteY3" fmla="*/ 8529 h 51495"/>
                <a:gd name="connsiteX4" fmla="*/ 39104 w 41839"/>
                <a:gd name="connsiteY4" fmla="*/ 2414 h 51495"/>
                <a:gd name="connsiteX5" fmla="*/ 2414 w 41839"/>
                <a:gd name="connsiteY5" fmla="*/ 14966 h 5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9" h="51495">
                  <a:moveTo>
                    <a:pt x="17541" y="50691"/>
                  </a:moveTo>
                  <a:lnTo>
                    <a:pt x="23656" y="48116"/>
                  </a:lnTo>
                  <a:lnTo>
                    <a:pt x="11104" y="18828"/>
                  </a:lnTo>
                  <a:lnTo>
                    <a:pt x="41035" y="8529"/>
                  </a:lnTo>
                  <a:lnTo>
                    <a:pt x="39104" y="2414"/>
                  </a:lnTo>
                  <a:lnTo>
                    <a:pt x="2414" y="14966"/>
                  </a:lnTo>
                  <a:close/>
                </a:path>
              </a:pathLst>
            </a:custGeom>
            <a:solidFill>
              <a:schemeClr val="tx1"/>
            </a:solidFill>
            <a:ln w="9525" cap="flat">
              <a:noFill/>
              <a:prstDash val="solid"/>
              <a:miter/>
            </a:ln>
          </p:spPr>
          <p:txBody>
            <a:bodyPr rtlCol="0" anchor="ctr"/>
            <a:lstStyle/>
            <a:p>
              <a:pPr defTabSz="609585">
                <a:defRPr/>
              </a:pPr>
              <a:endParaRPr lang="en-US" sz="1500" dirty="0">
                <a:solidFill>
                  <a:srgbClr val="FFFFFF"/>
                </a:solidFill>
                <a:latin typeface="Amazon Ember"/>
              </a:endParaRPr>
            </a:p>
          </p:txBody>
        </p:sp>
        <p:sp>
          <p:nvSpPr>
            <p:cNvPr id="57" name="Freeform: Shape 56">
              <a:extLst>
                <a:ext uri="{FF2B5EF4-FFF2-40B4-BE49-F238E27FC236}">
                  <a16:creationId xmlns:a16="http://schemas.microsoft.com/office/drawing/2014/main" id="{942AF4B6-2B48-46B5-953C-C05CCFA449E0}"/>
                </a:ext>
              </a:extLst>
            </p:cNvPr>
            <p:cNvSpPr/>
            <p:nvPr/>
          </p:nvSpPr>
          <p:spPr>
            <a:xfrm>
              <a:off x="15740213" y="2751674"/>
              <a:ext cx="122301" cy="238165"/>
            </a:xfrm>
            <a:custGeom>
              <a:avLst/>
              <a:gdLst>
                <a:gd name="connsiteX0" fmla="*/ 4828 w 122300"/>
                <a:gd name="connsiteY0" fmla="*/ 177336 h 238164"/>
                <a:gd name="connsiteX1" fmla="*/ 62438 w 122300"/>
                <a:gd name="connsiteY1" fmla="*/ 234947 h 238164"/>
                <a:gd name="connsiteX2" fmla="*/ 120048 w 122300"/>
                <a:gd name="connsiteY2" fmla="*/ 177336 h 238164"/>
                <a:gd name="connsiteX3" fmla="*/ 62438 w 122300"/>
                <a:gd name="connsiteY3" fmla="*/ 120048 h 238164"/>
                <a:gd name="connsiteX4" fmla="*/ 4828 w 122300"/>
                <a:gd name="connsiteY4" fmla="*/ 62438 h 238164"/>
                <a:gd name="connsiteX5" fmla="*/ 62438 w 122300"/>
                <a:gd name="connsiteY5" fmla="*/ 4828 h 238164"/>
                <a:gd name="connsiteX6" fmla="*/ 120048 w 122300"/>
                <a:gd name="connsiteY6" fmla="*/ 62438 h 23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00" h="238164">
                  <a:moveTo>
                    <a:pt x="4828" y="177336"/>
                  </a:moveTo>
                  <a:cubicBezTo>
                    <a:pt x="4828" y="209199"/>
                    <a:pt x="30575" y="234947"/>
                    <a:pt x="62438" y="234947"/>
                  </a:cubicBezTo>
                  <a:cubicBezTo>
                    <a:pt x="94300" y="234947"/>
                    <a:pt x="120048" y="209199"/>
                    <a:pt x="120048" y="177336"/>
                  </a:cubicBezTo>
                  <a:cubicBezTo>
                    <a:pt x="120048" y="145474"/>
                    <a:pt x="93657" y="125198"/>
                    <a:pt x="62438" y="120048"/>
                  </a:cubicBezTo>
                  <a:cubicBezTo>
                    <a:pt x="31219" y="114899"/>
                    <a:pt x="4828" y="94300"/>
                    <a:pt x="4828" y="62438"/>
                  </a:cubicBezTo>
                  <a:cubicBezTo>
                    <a:pt x="4828" y="30575"/>
                    <a:pt x="30575" y="4828"/>
                    <a:pt x="62438" y="4828"/>
                  </a:cubicBezTo>
                  <a:cubicBezTo>
                    <a:pt x="94300" y="4828"/>
                    <a:pt x="120048" y="30575"/>
                    <a:pt x="120048" y="62438"/>
                  </a:cubicBezTo>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58" name="Freeform: Shape 57">
              <a:extLst>
                <a:ext uri="{FF2B5EF4-FFF2-40B4-BE49-F238E27FC236}">
                  <a16:creationId xmlns:a16="http://schemas.microsoft.com/office/drawing/2014/main" id="{54FC1174-7A08-470D-BD2A-ED6DBEA84188}"/>
                </a:ext>
              </a:extLst>
            </p:cNvPr>
            <p:cNvSpPr/>
            <p:nvPr/>
          </p:nvSpPr>
          <p:spPr>
            <a:xfrm>
              <a:off x="15802972" y="2725605"/>
              <a:ext cx="9655" cy="302534"/>
            </a:xfrm>
            <a:custGeom>
              <a:avLst/>
              <a:gdLst>
                <a:gd name="connsiteX0" fmla="*/ 4828 w 9655"/>
                <a:gd name="connsiteY0" fmla="*/ 4828 h 302533"/>
                <a:gd name="connsiteX1" fmla="*/ 4828 w 9655"/>
                <a:gd name="connsiteY1" fmla="*/ 297706 h 302533"/>
              </a:gdLst>
              <a:ahLst/>
              <a:cxnLst>
                <a:cxn ang="0">
                  <a:pos x="connsiteX0" y="connsiteY0"/>
                </a:cxn>
                <a:cxn ang="0">
                  <a:pos x="connsiteX1" y="connsiteY1"/>
                </a:cxn>
              </a:cxnLst>
              <a:rect l="l" t="t" r="r" b="b"/>
              <a:pathLst>
                <a:path w="9655" h="302533">
                  <a:moveTo>
                    <a:pt x="4828" y="4828"/>
                  </a:moveTo>
                  <a:lnTo>
                    <a:pt x="4828" y="297706"/>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grpSp>
      <p:grpSp>
        <p:nvGrpSpPr>
          <p:cNvPr id="60" name="Group 59">
            <a:extLst>
              <a:ext uri="{FF2B5EF4-FFF2-40B4-BE49-F238E27FC236}">
                <a16:creationId xmlns:a16="http://schemas.microsoft.com/office/drawing/2014/main" id="{D22D7F54-CFAB-42F1-858E-32C6B96AD24E}"/>
              </a:ext>
            </a:extLst>
          </p:cNvPr>
          <p:cNvGrpSpPr>
            <a:grpSpLocks noChangeAspect="1"/>
          </p:cNvGrpSpPr>
          <p:nvPr/>
        </p:nvGrpSpPr>
        <p:grpSpPr>
          <a:xfrm>
            <a:off x="10019301" y="4404057"/>
            <a:ext cx="838200" cy="788208"/>
            <a:chOff x="15244605" y="5980980"/>
            <a:chExt cx="577389" cy="542952"/>
          </a:xfrm>
        </p:grpSpPr>
        <p:sp>
          <p:nvSpPr>
            <p:cNvPr id="61" name="Freeform: Shape 60">
              <a:extLst>
                <a:ext uri="{FF2B5EF4-FFF2-40B4-BE49-F238E27FC236}">
                  <a16:creationId xmlns:a16="http://schemas.microsoft.com/office/drawing/2014/main" id="{EA21BACB-D435-41E2-A2D8-A6D915A54D63}"/>
                </a:ext>
              </a:extLst>
            </p:cNvPr>
            <p:cNvSpPr/>
            <p:nvPr/>
          </p:nvSpPr>
          <p:spPr>
            <a:xfrm>
              <a:off x="15391366" y="6498184"/>
              <a:ext cx="170578" cy="25748"/>
            </a:xfrm>
            <a:custGeom>
              <a:avLst/>
              <a:gdLst>
                <a:gd name="connsiteX0" fmla="*/ 4828 w 170577"/>
                <a:gd name="connsiteY0" fmla="*/ 4828 h 25747"/>
                <a:gd name="connsiteX1" fmla="*/ 4828 w 170577"/>
                <a:gd name="connsiteY1" fmla="*/ 16092 h 25747"/>
                <a:gd name="connsiteX2" fmla="*/ 5471 w 170577"/>
                <a:gd name="connsiteY2" fmla="*/ 16736 h 25747"/>
                <a:gd name="connsiteX3" fmla="*/ 14483 w 170577"/>
                <a:gd name="connsiteY3" fmla="*/ 20920 h 25747"/>
                <a:gd name="connsiteX4" fmla="*/ 159635 w 170577"/>
                <a:gd name="connsiteY4" fmla="*/ 20920 h 25747"/>
                <a:gd name="connsiteX5" fmla="*/ 167037 w 170577"/>
                <a:gd name="connsiteY5" fmla="*/ 17380 h 25747"/>
                <a:gd name="connsiteX6" fmla="*/ 168003 w 170577"/>
                <a:gd name="connsiteY6" fmla="*/ 16092 h 25747"/>
                <a:gd name="connsiteX7" fmla="*/ 168003 w 170577"/>
                <a:gd name="connsiteY7" fmla="*/ 4828 h 25747"/>
                <a:gd name="connsiteX8" fmla="*/ 4828 w 170577"/>
                <a:gd name="connsiteY8" fmla="*/ 4828 h 2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77" h="25747">
                  <a:moveTo>
                    <a:pt x="4828" y="4828"/>
                  </a:moveTo>
                  <a:lnTo>
                    <a:pt x="4828" y="16092"/>
                  </a:lnTo>
                  <a:lnTo>
                    <a:pt x="5471" y="16736"/>
                  </a:lnTo>
                  <a:cubicBezTo>
                    <a:pt x="8046" y="19311"/>
                    <a:pt x="11265" y="20920"/>
                    <a:pt x="14483" y="20920"/>
                  </a:cubicBezTo>
                  <a:lnTo>
                    <a:pt x="159635" y="20920"/>
                  </a:lnTo>
                  <a:cubicBezTo>
                    <a:pt x="162531" y="20920"/>
                    <a:pt x="165106" y="19633"/>
                    <a:pt x="167037" y="17380"/>
                  </a:cubicBezTo>
                  <a:lnTo>
                    <a:pt x="168003" y="16092"/>
                  </a:lnTo>
                  <a:lnTo>
                    <a:pt x="168003" y="4828"/>
                  </a:lnTo>
                  <a:lnTo>
                    <a:pt x="4828" y="4828"/>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62" name="Freeform: Shape 61">
              <a:extLst>
                <a:ext uri="{FF2B5EF4-FFF2-40B4-BE49-F238E27FC236}">
                  <a16:creationId xmlns:a16="http://schemas.microsoft.com/office/drawing/2014/main" id="{83AB970E-883B-4CF2-88CB-DACB377D51F2}"/>
                </a:ext>
              </a:extLst>
            </p:cNvPr>
            <p:cNvSpPr/>
            <p:nvPr/>
          </p:nvSpPr>
          <p:spPr>
            <a:xfrm>
              <a:off x="15405527" y="6403884"/>
              <a:ext cx="144830" cy="99772"/>
            </a:xfrm>
            <a:custGeom>
              <a:avLst/>
              <a:gdLst>
                <a:gd name="connsiteX0" fmla="*/ 140002 w 144830"/>
                <a:gd name="connsiteY0" fmla="*/ 94622 h 99771"/>
                <a:gd name="connsiteX1" fmla="*/ 136784 w 144830"/>
                <a:gd name="connsiteY1" fmla="*/ 97841 h 99771"/>
                <a:gd name="connsiteX2" fmla="*/ 8046 w 144830"/>
                <a:gd name="connsiteY2" fmla="*/ 97841 h 99771"/>
                <a:gd name="connsiteX3" fmla="*/ 4828 w 144830"/>
                <a:gd name="connsiteY3" fmla="*/ 94622 h 99771"/>
                <a:gd name="connsiteX4" fmla="*/ 4828 w 144830"/>
                <a:gd name="connsiteY4" fmla="*/ 8046 h 99771"/>
                <a:gd name="connsiteX5" fmla="*/ 8046 w 144830"/>
                <a:gd name="connsiteY5" fmla="*/ 4828 h 99771"/>
                <a:gd name="connsiteX6" fmla="*/ 136784 w 144830"/>
                <a:gd name="connsiteY6" fmla="*/ 4828 h 99771"/>
                <a:gd name="connsiteX7" fmla="*/ 140002 w 144830"/>
                <a:gd name="connsiteY7" fmla="*/ 8046 h 99771"/>
                <a:gd name="connsiteX8" fmla="*/ 140002 w 144830"/>
                <a:gd name="connsiteY8" fmla="*/ 94622 h 9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30" h="99771">
                  <a:moveTo>
                    <a:pt x="140002" y="94622"/>
                  </a:moveTo>
                  <a:cubicBezTo>
                    <a:pt x="140002" y="96231"/>
                    <a:pt x="138393" y="97841"/>
                    <a:pt x="136784" y="97841"/>
                  </a:cubicBezTo>
                  <a:lnTo>
                    <a:pt x="8046" y="97841"/>
                  </a:lnTo>
                  <a:cubicBezTo>
                    <a:pt x="6115" y="97841"/>
                    <a:pt x="4828" y="96553"/>
                    <a:pt x="4828" y="94622"/>
                  </a:cubicBezTo>
                  <a:lnTo>
                    <a:pt x="4828" y="8046"/>
                  </a:lnTo>
                  <a:cubicBezTo>
                    <a:pt x="4828" y="6437"/>
                    <a:pt x="6437" y="4828"/>
                    <a:pt x="8046" y="4828"/>
                  </a:cubicBezTo>
                  <a:lnTo>
                    <a:pt x="136784" y="4828"/>
                  </a:lnTo>
                  <a:cubicBezTo>
                    <a:pt x="138715" y="4828"/>
                    <a:pt x="140002" y="6115"/>
                    <a:pt x="140002" y="8046"/>
                  </a:cubicBezTo>
                  <a:lnTo>
                    <a:pt x="140002" y="94622"/>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64" name="Freeform: Shape 63">
              <a:extLst>
                <a:ext uri="{FF2B5EF4-FFF2-40B4-BE49-F238E27FC236}">
                  <a16:creationId xmlns:a16="http://schemas.microsoft.com/office/drawing/2014/main" id="{4A74D733-70C9-4B36-8C23-3CDDDBFD43B0}"/>
                </a:ext>
              </a:extLst>
            </p:cNvPr>
            <p:cNvSpPr/>
            <p:nvPr/>
          </p:nvSpPr>
          <p:spPr>
            <a:xfrm>
              <a:off x="15673946" y="6309583"/>
              <a:ext cx="148048" cy="112646"/>
            </a:xfrm>
            <a:custGeom>
              <a:avLst/>
              <a:gdLst>
                <a:gd name="connsiteX0" fmla="*/ 145152 w 148048"/>
                <a:gd name="connsiteY0" fmla="*/ 104278 h 112645"/>
                <a:gd name="connsiteX1" fmla="*/ 141612 w 148048"/>
                <a:gd name="connsiteY1" fmla="*/ 107818 h 112645"/>
                <a:gd name="connsiteX2" fmla="*/ 8368 w 148048"/>
                <a:gd name="connsiteY2" fmla="*/ 107818 h 112645"/>
                <a:gd name="connsiteX3" fmla="*/ 4828 w 148048"/>
                <a:gd name="connsiteY3" fmla="*/ 104278 h 112645"/>
                <a:gd name="connsiteX4" fmla="*/ 4828 w 148048"/>
                <a:gd name="connsiteY4" fmla="*/ 8368 h 112645"/>
                <a:gd name="connsiteX5" fmla="*/ 8368 w 148048"/>
                <a:gd name="connsiteY5" fmla="*/ 4828 h 112645"/>
                <a:gd name="connsiteX6" fmla="*/ 141612 w 148048"/>
                <a:gd name="connsiteY6" fmla="*/ 4828 h 112645"/>
                <a:gd name="connsiteX7" fmla="*/ 145152 w 148048"/>
                <a:gd name="connsiteY7" fmla="*/ 8368 h 112645"/>
                <a:gd name="connsiteX8" fmla="*/ 145152 w 148048"/>
                <a:gd name="connsiteY8" fmla="*/ 104278 h 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48" h="112645">
                  <a:moveTo>
                    <a:pt x="145152" y="104278"/>
                  </a:moveTo>
                  <a:cubicBezTo>
                    <a:pt x="145152" y="106209"/>
                    <a:pt x="143543" y="107818"/>
                    <a:pt x="141612" y="107818"/>
                  </a:cubicBezTo>
                  <a:lnTo>
                    <a:pt x="8368" y="107818"/>
                  </a:lnTo>
                  <a:cubicBezTo>
                    <a:pt x="6437" y="107818"/>
                    <a:pt x="4828" y="106209"/>
                    <a:pt x="4828" y="104278"/>
                  </a:cubicBezTo>
                  <a:lnTo>
                    <a:pt x="4828" y="8368"/>
                  </a:lnTo>
                  <a:cubicBezTo>
                    <a:pt x="4828" y="6437"/>
                    <a:pt x="6437" y="4828"/>
                    <a:pt x="8368" y="4828"/>
                  </a:cubicBezTo>
                  <a:lnTo>
                    <a:pt x="141612" y="4828"/>
                  </a:lnTo>
                  <a:cubicBezTo>
                    <a:pt x="143543" y="4828"/>
                    <a:pt x="145152" y="6437"/>
                    <a:pt x="145152" y="8368"/>
                  </a:cubicBezTo>
                  <a:lnTo>
                    <a:pt x="145152" y="104278"/>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65" name="Freeform: Shape 64">
              <a:extLst>
                <a:ext uri="{FF2B5EF4-FFF2-40B4-BE49-F238E27FC236}">
                  <a16:creationId xmlns:a16="http://schemas.microsoft.com/office/drawing/2014/main" id="{D55D539C-B87B-46EC-8D50-5EF76F85E598}"/>
                </a:ext>
              </a:extLst>
            </p:cNvPr>
            <p:cNvSpPr/>
            <p:nvPr/>
          </p:nvSpPr>
          <p:spPr>
            <a:xfrm>
              <a:off x="15675555" y="6392298"/>
              <a:ext cx="144830" cy="9655"/>
            </a:xfrm>
            <a:custGeom>
              <a:avLst/>
              <a:gdLst>
                <a:gd name="connsiteX0" fmla="*/ 4828 w 144830"/>
                <a:gd name="connsiteY0" fmla="*/ 4828 h 9655"/>
                <a:gd name="connsiteX1" fmla="*/ 141933 w 144830"/>
                <a:gd name="connsiteY1" fmla="*/ 4828 h 9655"/>
              </a:gdLst>
              <a:ahLst/>
              <a:cxnLst>
                <a:cxn ang="0">
                  <a:pos x="connsiteX0" y="connsiteY0"/>
                </a:cxn>
                <a:cxn ang="0">
                  <a:pos x="connsiteX1" y="connsiteY1"/>
                </a:cxn>
              </a:cxnLst>
              <a:rect l="l" t="t" r="r" b="b"/>
              <a:pathLst>
                <a:path w="144830" h="9655">
                  <a:moveTo>
                    <a:pt x="4828" y="4828"/>
                  </a:moveTo>
                  <a:lnTo>
                    <a:pt x="141933" y="4828"/>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66" name="Freeform: Shape 65">
              <a:extLst>
                <a:ext uri="{FF2B5EF4-FFF2-40B4-BE49-F238E27FC236}">
                  <a16:creationId xmlns:a16="http://schemas.microsoft.com/office/drawing/2014/main" id="{B6CFE0AF-4D53-4D7B-8BFE-1E3EC6EDE882}"/>
                </a:ext>
              </a:extLst>
            </p:cNvPr>
            <p:cNvSpPr/>
            <p:nvPr/>
          </p:nvSpPr>
          <p:spPr>
            <a:xfrm>
              <a:off x="15736062" y="6412252"/>
              <a:ext cx="22529" cy="28966"/>
            </a:xfrm>
            <a:custGeom>
              <a:avLst/>
              <a:gdLst>
                <a:gd name="connsiteX0" fmla="*/ 4828 w 22529"/>
                <a:gd name="connsiteY0" fmla="*/ 4828 h 28966"/>
                <a:gd name="connsiteX1" fmla="*/ 19311 w 22529"/>
                <a:gd name="connsiteY1" fmla="*/ 4828 h 28966"/>
                <a:gd name="connsiteX2" fmla="*/ 19311 w 22529"/>
                <a:gd name="connsiteY2" fmla="*/ 25748 h 28966"/>
                <a:gd name="connsiteX3" fmla="*/ 4828 w 22529"/>
                <a:gd name="connsiteY3" fmla="*/ 25748 h 28966"/>
              </a:gdLst>
              <a:ahLst/>
              <a:cxnLst>
                <a:cxn ang="0">
                  <a:pos x="connsiteX0" y="connsiteY0"/>
                </a:cxn>
                <a:cxn ang="0">
                  <a:pos x="connsiteX1" y="connsiteY1"/>
                </a:cxn>
                <a:cxn ang="0">
                  <a:pos x="connsiteX2" y="connsiteY2"/>
                </a:cxn>
                <a:cxn ang="0">
                  <a:pos x="connsiteX3" y="connsiteY3"/>
                </a:cxn>
              </a:cxnLst>
              <a:rect l="l" t="t" r="r" b="b"/>
              <a:pathLst>
                <a:path w="22529" h="28966">
                  <a:moveTo>
                    <a:pt x="4828" y="4828"/>
                  </a:moveTo>
                  <a:lnTo>
                    <a:pt x="19311" y="4828"/>
                  </a:lnTo>
                  <a:lnTo>
                    <a:pt x="19311" y="25748"/>
                  </a:lnTo>
                  <a:lnTo>
                    <a:pt x="4828" y="25748"/>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67" name="Freeform: Shape 66">
              <a:extLst>
                <a:ext uri="{FF2B5EF4-FFF2-40B4-BE49-F238E27FC236}">
                  <a16:creationId xmlns:a16="http://schemas.microsoft.com/office/drawing/2014/main" id="{3C69F0A1-50FA-4267-B066-D640A592A5DA}"/>
                </a:ext>
              </a:extLst>
            </p:cNvPr>
            <p:cNvSpPr/>
            <p:nvPr/>
          </p:nvSpPr>
          <p:spPr>
            <a:xfrm>
              <a:off x="15710314" y="6433172"/>
              <a:ext cx="74024" cy="16092"/>
            </a:xfrm>
            <a:custGeom>
              <a:avLst/>
              <a:gdLst>
                <a:gd name="connsiteX0" fmla="*/ 4828 w 74024"/>
                <a:gd name="connsiteY0" fmla="*/ 4828 h 16092"/>
                <a:gd name="connsiteX1" fmla="*/ 70484 w 74024"/>
                <a:gd name="connsiteY1" fmla="*/ 4828 h 16092"/>
                <a:gd name="connsiteX2" fmla="*/ 70484 w 74024"/>
                <a:gd name="connsiteY2" fmla="*/ 13196 h 16092"/>
                <a:gd name="connsiteX3" fmla="*/ 4828 w 74024"/>
                <a:gd name="connsiteY3" fmla="*/ 13196 h 16092"/>
              </a:gdLst>
              <a:ahLst/>
              <a:cxnLst>
                <a:cxn ang="0">
                  <a:pos x="connsiteX0" y="connsiteY0"/>
                </a:cxn>
                <a:cxn ang="0">
                  <a:pos x="connsiteX1" y="connsiteY1"/>
                </a:cxn>
                <a:cxn ang="0">
                  <a:pos x="connsiteX2" y="connsiteY2"/>
                </a:cxn>
                <a:cxn ang="0">
                  <a:pos x="connsiteX3" y="connsiteY3"/>
                </a:cxn>
              </a:cxnLst>
              <a:rect l="l" t="t" r="r" b="b"/>
              <a:pathLst>
                <a:path w="74024" h="16092">
                  <a:moveTo>
                    <a:pt x="4828" y="4828"/>
                  </a:moveTo>
                  <a:lnTo>
                    <a:pt x="70484" y="4828"/>
                  </a:lnTo>
                  <a:lnTo>
                    <a:pt x="70484" y="13196"/>
                  </a:lnTo>
                  <a:lnTo>
                    <a:pt x="4828" y="13196"/>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68" name="Freeform: Shape 67">
              <a:extLst>
                <a:ext uri="{FF2B5EF4-FFF2-40B4-BE49-F238E27FC236}">
                  <a16:creationId xmlns:a16="http://schemas.microsoft.com/office/drawing/2014/main" id="{1A5FF354-C224-413B-91F5-CBA0637D652F}"/>
                </a:ext>
              </a:extLst>
            </p:cNvPr>
            <p:cNvSpPr/>
            <p:nvPr/>
          </p:nvSpPr>
          <p:spPr>
            <a:xfrm>
              <a:off x="15261985" y="6235559"/>
              <a:ext cx="99772" cy="22529"/>
            </a:xfrm>
            <a:custGeom>
              <a:avLst/>
              <a:gdLst>
                <a:gd name="connsiteX0" fmla="*/ 4828 w 99771"/>
                <a:gd name="connsiteY0" fmla="*/ 4828 h 22529"/>
                <a:gd name="connsiteX1" fmla="*/ 23495 w 99771"/>
                <a:gd name="connsiteY1" fmla="*/ 15449 h 22529"/>
                <a:gd name="connsiteX2" fmla="*/ 51173 w 99771"/>
                <a:gd name="connsiteY2" fmla="*/ 18023 h 22529"/>
                <a:gd name="connsiteX3" fmla="*/ 74668 w 99771"/>
                <a:gd name="connsiteY3" fmla="*/ 16414 h 22529"/>
                <a:gd name="connsiteX4" fmla="*/ 97197 w 99771"/>
                <a:gd name="connsiteY4" fmla="*/ 6437 h 22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71" h="22529">
                  <a:moveTo>
                    <a:pt x="4828" y="4828"/>
                  </a:moveTo>
                  <a:cubicBezTo>
                    <a:pt x="4828" y="9012"/>
                    <a:pt x="11908" y="12874"/>
                    <a:pt x="23495" y="15449"/>
                  </a:cubicBezTo>
                  <a:cubicBezTo>
                    <a:pt x="30897" y="17058"/>
                    <a:pt x="40552" y="18023"/>
                    <a:pt x="51173" y="18023"/>
                  </a:cubicBezTo>
                  <a:cubicBezTo>
                    <a:pt x="59863" y="18023"/>
                    <a:pt x="67909" y="17380"/>
                    <a:pt x="74668" y="16414"/>
                  </a:cubicBezTo>
                  <a:cubicBezTo>
                    <a:pt x="87220" y="14483"/>
                    <a:pt x="95910" y="10621"/>
                    <a:pt x="97197" y="6437"/>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69" name="Freeform: Shape 68">
              <a:extLst>
                <a:ext uri="{FF2B5EF4-FFF2-40B4-BE49-F238E27FC236}">
                  <a16:creationId xmlns:a16="http://schemas.microsoft.com/office/drawing/2014/main" id="{EDDBA731-717B-4C57-9C07-F89821702769}"/>
                </a:ext>
              </a:extLst>
            </p:cNvPr>
            <p:cNvSpPr/>
            <p:nvPr/>
          </p:nvSpPr>
          <p:spPr>
            <a:xfrm>
              <a:off x="15244927" y="6215927"/>
              <a:ext cx="135175" cy="135175"/>
            </a:xfrm>
            <a:custGeom>
              <a:avLst/>
              <a:gdLst>
                <a:gd name="connsiteX0" fmla="*/ 130347 w 135174"/>
                <a:gd name="connsiteY0" fmla="*/ 67587 h 135174"/>
                <a:gd name="connsiteX1" fmla="*/ 67587 w 135174"/>
                <a:gd name="connsiteY1" fmla="*/ 130347 h 135174"/>
                <a:gd name="connsiteX2" fmla="*/ 4828 w 135174"/>
                <a:gd name="connsiteY2" fmla="*/ 67587 h 135174"/>
                <a:gd name="connsiteX3" fmla="*/ 67587 w 135174"/>
                <a:gd name="connsiteY3" fmla="*/ 4828 h 135174"/>
                <a:gd name="connsiteX4" fmla="*/ 130347 w 135174"/>
                <a:gd name="connsiteY4" fmla="*/ 67587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4" h="135174">
                  <a:moveTo>
                    <a:pt x="130347" y="67587"/>
                  </a:moveTo>
                  <a:cubicBezTo>
                    <a:pt x="130347" y="102249"/>
                    <a:pt x="102249" y="130347"/>
                    <a:pt x="67587" y="130347"/>
                  </a:cubicBezTo>
                  <a:cubicBezTo>
                    <a:pt x="32926" y="130347"/>
                    <a:pt x="4828" y="102249"/>
                    <a:pt x="4828" y="67587"/>
                  </a:cubicBezTo>
                  <a:cubicBezTo>
                    <a:pt x="4828" y="32926"/>
                    <a:pt x="32926" y="4828"/>
                    <a:pt x="67587" y="4828"/>
                  </a:cubicBezTo>
                  <a:cubicBezTo>
                    <a:pt x="102249" y="4828"/>
                    <a:pt x="130347" y="32926"/>
                    <a:pt x="130347" y="67587"/>
                  </a:cubicBez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70" name="Freeform: Shape 69">
              <a:extLst>
                <a:ext uri="{FF2B5EF4-FFF2-40B4-BE49-F238E27FC236}">
                  <a16:creationId xmlns:a16="http://schemas.microsoft.com/office/drawing/2014/main" id="{0D4BE4F8-57C0-4CCC-9EC4-A312ECAB65F2}"/>
                </a:ext>
              </a:extLst>
            </p:cNvPr>
            <p:cNvSpPr/>
            <p:nvPr/>
          </p:nvSpPr>
          <p:spPr>
            <a:xfrm>
              <a:off x="15276468" y="6215927"/>
              <a:ext cx="67587" cy="135175"/>
            </a:xfrm>
            <a:custGeom>
              <a:avLst/>
              <a:gdLst>
                <a:gd name="connsiteX0" fmla="*/ 64691 w 67587"/>
                <a:gd name="connsiteY0" fmla="*/ 67587 h 135174"/>
                <a:gd name="connsiteX1" fmla="*/ 34759 w 67587"/>
                <a:gd name="connsiteY1" fmla="*/ 130347 h 135174"/>
                <a:gd name="connsiteX2" fmla="*/ 4828 w 67587"/>
                <a:gd name="connsiteY2" fmla="*/ 67587 h 135174"/>
                <a:gd name="connsiteX3" fmla="*/ 34759 w 67587"/>
                <a:gd name="connsiteY3" fmla="*/ 4828 h 135174"/>
                <a:gd name="connsiteX4" fmla="*/ 64691 w 67587"/>
                <a:gd name="connsiteY4" fmla="*/ 67587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87" h="135174">
                  <a:moveTo>
                    <a:pt x="64691" y="67587"/>
                  </a:moveTo>
                  <a:cubicBezTo>
                    <a:pt x="64691" y="102249"/>
                    <a:pt x="51290" y="130347"/>
                    <a:pt x="34759" y="130347"/>
                  </a:cubicBezTo>
                  <a:cubicBezTo>
                    <a:pt x="18228" y="130347"/>
                    <a:pt x="4828" y="102249"/>
                    <a:pt x="4828" y="67587"/>
                  </a:cubicBezTo>
                  <a:cubicBezTo>
                    <a:pt x="4828" y="32926"/>
                    <a:pt x="18228" y="4828"/>
                    <a:pt x="34759" y="4828"/>
                  </a:cubicBezTo>
                  <a:cubicBezTo>
                    <a:pt x="51290" y="4828"/>
                    <a:pt x="64691" y="32926"/>
                    <a:pt x="64691" y="67587"/>
                  </a:cubicBez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71" name="Freeform: Shape 70">
              <a:extLst>
                <a:ext uri="{FF2B5EF4-FFF2-40B4-BE49-F238E27FC236}">
                  <a16:creationId xmlns:a16="http://schemas.microsoft.com/office/drawing/2014/main" id="{28C02E39-7E1A-4D35-98AC-03B9CC77C1CB}"/>
                </a:ext>
              </a:extLst>
            </p:cNvPr>
            <p:cNvSpPr/>
            <p:nvPr/>
          </p:nvSpPr>
          <p:spPr>
            <a:xfrm>
              <a:off x="15244605" y="6278686"/>
              <a:ext cx="135175" cy="9655"/>
            </a:xfrm>
            <a:custGeom>
              <a:avLst/>
              <a:gdLst>
                <a:gd name="connsiteX0" fmla="*/ 4828 w 135174"/>
                <a:gd name="connsiteY0" fmla="*/ 4828 h 9655"/>
                <a:gd name="connsiteX1" fmla="*/ 130669 w 135174"/>
                <a:gd name="connsiteY1" fmla="*/ 4828 h 9655"/>
              </a:gdLst>
              <a:ahLst/>
              <a:cxnLst>
                <a:cxn ang="0">
                  <a:pos x="connsiteX0" y="connsiteY0"/>
                </a:cxn>
                <a:cxn ang="0">
                  <a:pos x="connsiteX1" y="connsiteY1"/>
                </a:cxn>
              </a:cxnLst>
              <a:rect l="l" t="t" r="r" b="b"/>
              <a:pathLst>
                <a:path w="135174" h="9655">
                  <a:moveTo>
                    <a:pt x="4828" y="4828"/>
                  </a:moveTo>
                  <a:lnTo>
                    <a:pt x="130669" y="4828"/>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72" name="Freeform: Shape 71">
              <a:extLst>
                <a:ext uri="{FF2B5EF4-FFF2-40B4-BE49-F238E27FC236}">
                  <a16:creationId xmlns:a16="http://schemas.microsoft.com/office/drawing/2014/main" id="{22AD6F78-60FA-491D-B853-2F8294B5BAA4}"/>
                </a:ext>
              </a:extLst>
            </p:cNvPr>
            <p:cNvSpPr/>
            <p:nvPr/>
          </p:nvSpPr>
          <p:spPr>
            <a:xfrm>
              <a:off x="15261019" y="6309583"/>
              <a:ext cx="99772" cy="19311"/>
            </a:xfrm>
            <a:custGeom>
              <a:avLst/>
              <a:gdLst>
                <a:gd name="connsiteX0" fmla="*/ 4828 w 99771"/>
                <a:gd name="connsiteY0" fmla="*/ 16092 h 19310"/>
                <a:gd name="connsiteX1" fmla="*/ 24782 w 99771"/>
                <a:gd name="connsiteY1" fmla="*/ 7081 h 19310"/>
                <a:gd name="connsiteX2" fmla="*/ 50851 w 99771"/>
                <a:gd name="connsiteY2" fmla="*/ 4828 h 19310"/>
                <a:gd name="connsiteX3" fmla="*/ 75633 w 99771"/>
                <a:gd name="connsiteY3" fmla="*/ 6759 h 19310"/>
                <a:gd name="connsiteX4" fmla="*/ 75633 w 99771"/>
                <a:gd name="connsiteY4" fmla="*/ 6759 h 19310"/>
                <a:gd name="connsiteX5" fmla="*/ 97197 w 99771"/>
                <a:gd name="connsiteY5" fmla="*/ 17058 h 19310"/>
                <a:gd name="connsiteX6" fmla="*/ 97197 w 99771"/>
                <a:gd name="connsiteY6" fmla="*/ 17058 h 1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1" h="19310">
                  <a:moveTo>
                    <a:pt x="4828" y="16092"/>
                  </a:moveTo>
                  <a:cubicBezTo>
                    <a:pt x="6437" y="12230"/>
                    <a:pt x="13839" y="9012"/>
                    <a:pt x="24782" y="7081"/>
                  </a:cubicBezTo>
                  <a:cubicBezTo>
                    <a:pt x="32184" y="5793"/>
                    <a:pt x="40874" y="4828"/>
                    <a:pt x="50851" y="4828"/>
                  </a:cubicBezTo>
                  <a:cubicBezTo>
                    <a:pt x="60185" y="4828"/>
                    <a:pt x="68553" y="5471"/>
                    <a:pt x="75633" y="6759"/>
                  </a:cubicBezTo>
                  <a:lnTo>
                    <a:pt x="75633" y="6759"/>
                  </a:lnTo>
                  <a:cubicBezTo>
                    <a:pt x="88185" y="9012"/>
                    <a:pt x="96232" y="12552"/>
                    <a:pt x="97197" y="17058"/>
                  </a:cubicBezTo>
                  <a:lnTo>
                    <a:pt x="97197" y="17058"/>
                  </a:ln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73" name="Freeform: Shape 72">
              <a:extLst>
                <a:ext uri="{FF2B5EF4-FFF2-40B4-BE49-F238E27FC236}">
                  <a16:creationId xmlns:a16="http://schemas.microsoft.com/office/drawing/2014/main" id="{BF02FF8A-88DA-400E-B5A1-4BC3A36CC214}"/>
                </a:ext>
              </a:extLst>
            </p:cNvPr>
            <p:cNvSpPr/>
            <p:nvPr/>
          </p:nvSpPr>
          <p:spPr>
            <a:xfrm>
              <a:off x="15395872" y="6006084"/>
              <a:ext cx="77243" cy="99772"/>
            </a:xfrm>
            <a:custGeom>
              <a:avLst/>
              <a:gdLst>
                <a:gd name="connsiteX0" fmla="*/ 4828 w 77242"/>
                <a:gd name="connsiteY0" fmla="*/ 4828 h 99771"/>
                <a:gd name="connsiteX1" fmla="*/ 74346 w 77242"/>
                <a:gd name="connsiteY1" fmla="*/ 4828 h 99771"/>
                <a:gd name="connsiteX2" fmla="*/ 74346 w 77242"/>
                <a:gd name="connsiteY2" fmla="*/ 97519 h 99771"/>
                <a:gd name="connsiteX3" fmla="*/ 4828 w 77242"/>
                <a:gd name="connsiteY3" fmla="*/ 97519 h 99771"/>
              </a:gdLst>
              <a:ahLst/>
              <a:cxnLst>
                <a:cxn ang="0">
                  <a:pos x="connsiteX0" y="connsiteY0"/>
                </a:cxn>
                <a:cxn ang="0">
                  <a:pos x="connsiteX1" y="connsiteY1"/>
                </a:cxn>
                <a:cxn ang="0">
                  <a:pos x="connsiteX2" y="connsiteY2"/>
                </a:cxn>
                <a:cxn ang="0">
                  <a:pos x="connsiteX3" y="connsiteY3"/>
                </a:cxn>
              </a:cxnLst>
              <a:rect l="l" t="t" r="r" b="b"/>
              <a:pathLst>
                <a:path w="77242" h="99771">
                  <a:moveTo>
                    <a:pt x="4828" y="4828"/>
                  </a:moveTo>
                  <a:lnTo>
                    <a:pt x="74346" y="4828"/>
                  </a:lnTo>
                  <a:lnTo>
                    <a:pt x="74346" y="97519"/>
                  </a:lnTo>
                  <a:lnTo>
                    <a:pt x="4828" y="97519"/>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74" name="Freeform: Shape 73">
              <a:extLst>
                <a:ext uri="{FF2B5EF4-FFF2-40B4-BE49-F238E27FC236}">
                  <a16:creationId xmlns:a16="http://schemas.microsoft.com/office/drawing/2014/main" id="{6E77737F-3564-4925-935E-A6B812AD1C7F}"/>
                </a:ext>
              </a:extLst>
            </p:cNvPr>
            <p:cNvSpPr/>
            <p:nvPr/>
          </p:nvSpPr>
          <p:spPr>
            <a:xfrm>
              <a:off x="15428378" y="5994176"/>
              <a:ext cx="25748" cy="9655"/>
            </a:xfrm>
            <a:custGeom>
              <a:avLst/>
              <a:gdLst>
                <a:gd name="connsiteX0" fmla="*/ 21885 w 25747"/>
                <a:gd name="connsiteY0" fmla="*/ 4828 h 9655"/>
                <a:gd name="connsiteX1" fmla="*/ 4828 w 25747"/>
                <a:gd name="connsiteY1" fmla="*/ 4828 h 9655"/>
              </a:gdLst>
              <a:ahLst/>
              <a:cxnLst>
                <a:cxn ang="0">
                  <a:pos x="connsiteX0" y="connsiteY0"/>
                </a:cxn>
                <a:cxn ang="0">
                  <a:pos x="connsiteX1" y="connsiteY1"/>
                </a:cxn>
              </a:cxnLst>
              <a:rect l="l" t="t" r="r" b="b"/>
              <a:pathLst>
                <a:path w="25747" h="9655">
                  <a:moveTo>
                    <a:pt x="21885" y="4828"/>
                  </a:moveTo>
                  <a:lnTo>
                    <a:pt x="4828" y="4828"/>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75" name="Freeform: Shape 74">
              <a:extLst>
                <a:ext uri="{FF2B5EF4-FFF2-40B4-BE49-F238E27FC236}">
                  <a16:creationId xmlns:a16="http://schemas.microsoft.com/office/drawing/2014/main" id="{39D09148-E973-4F37-946E-EDB6B05B8A8D}"/>
                </a:ext>
              </a:extLst>
            </p:cNvPr>
            <p:cNvSpPr/>
            <p:nvPr/>
          </p:nvSpPr>
          <p:spPr>
            <a:xfrm>
              <a:off x="15414861" y="5991601"/>
              <a:ext cx="12874" cy="12874"/>
            </a:xfrm>
            <a:custGeom>
              <a:avLst/>
              <a:gdLst>
                <a:gd name="connsiteX0" fmla="*/ 9977 w 12873"/>
                <a:gd name="connsiteY0" fmla="*/ 7402 h 12873"/>
                <a:gd name="connsiteX1" fmla="*/ 7402 w 12873"/>
                <a:gd name="connsiteY1" fmla="*/ 9977 h 12873"/>
                <a:gd name="connsiteX2" fmla="*/ 4828 w 12873"/>
                <a:gd name="connsiteY2" fmla="*/ 7402 h 12873"/>
                <a:gd name="connsiteX3" fmla="*/ 7402 w 12873"/>
                <a:gd name="connsiteY3" fmla="*/ 4828 h 12873"/>
                <a:gd name="connsiteX4" fmla="*/ 9977 w 12873"/>
                <a:gd name="connsiteY4" fmla="*/ 7402 h 12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3" h="12873">
                  <a:moveTo>
                    <a:pt x="9977" y="7402"/>
                  </a:moveTo>
                  <a:cubicBezTo>
                    <a:pt x="9977" y="8824"/>
                    <a:pt x="8824" y="9977"/>
                    <a:pt x="7402" y="9977"/>
                  </a:cubicBezTo>
                  <a:cubicBezTo>
                    <a:pt x="5980" y="9977"/>
                    <a:pt x="4828" y="8824"/>
                    <a:pt x="4828" y="7402"/>
                  </a:cubicBezTo>
                  <a:cubicBezTo>
                    <a:pt x="4828" y="5980"/>
                    <a:pt x="5980" y="4828"/>
                    <a:pt x="7402" y="4828"/>
                  </a:cubicBezTo>
                  <a:cubicBezTo>
                    <a:pt x="8824" y="4828"/>
                    <a:pt x="9977" y="5980"/>
                    <a:pt x="9977" y="7402"/>
                  </a:cubicBez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76" name="Freeform: Shape 75">
              <a:extLst>
                <a:ext uri="{FF2B5EF4-FFF2-40B4-BE49-F238E27FC236}">
                  <a16:creationId xmlns:a16="http://schemas.microsoft.com/office/drawing/2014/main" id="{983CC566-CFA0-40DF-87A4-B67C72C29531}"/>
                </a:ext>
              </a:extLst>
            </p:cNvPr>
            <p:cNvSpPr/>
            <p:nvPr/>
          </p:nvSpPr>
          <p:spPr>
            <a:xfrm>
              <a:off x="15395872" y="5980980"/>
              <a:ext cx="77243" cy="144830"/>
            </a:xfrm>
            <a:custGeom>
              <a:avLst/>
              <a:gdLst>
                <a:gd name="connsiteX0" fmla="*/ 74346 w 77242"/>
                <a:gd name="connsiteY0" fmla="*/ 133244 h 144830"/>
                <a:gd name="connsiteX1" fmla="*/ 62438 w 77242"/>
                <a:gd name="connsiteY1" fmla="*/ 142255 h 144830"/>
                <a:gd name="connsiteX2" fmla="*/ 16736 w 77242"/>
                <a:gd name="connsiteY2" fmla="*/ 142255 h 144830"/>
                <a:gd name="connsiteX3" fmla="*/ 4828 w 77242"/>
                <a:gd name="connsiteY3" fmla="*/ 133244 h 144830"/>
                <a:gd name="connsiteX4" fmla="*/ 4828 w 77242"/>
                <a:gd name="connsiteY4" fmla="*/ 16736 h 144830"/>
                <a:gd name="connsiteX5" fmla="*/ 16736 w 77242"/>
                <a:gd name="connsiteY5" fmla="*/ 4828 h 144830"/>
                <a:gd name="connsiteX6" fmla="*/ 62438 w 77242"/>
                <a:gd name="connsiteY6" fmla="*/ 4828 h 144830"/>
                <a:gd name="connsiteX7" fmla="*/ 74346 w 77242"/>
                <a:gd name="connsiteY7" fmla="*/ 16736 h 144830"/>
                <a:gd name="connsiteX8" fmla="*/ 74346 w 77242"/>
                <a:gd name="connsiteY8" fmla="*/ 133244 h 1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42" h="144830">
                  <a:moveTo>
                    <a:pt x="74346" y="133244"/>
                  </a:moveTo>
                  <a:cubicBezTo>
                    <a:pt x="74346" y="139681"/>
                    <a:pt x="69197" y="142255"/>
                    <a:pt x="62438" y="142255"/>
                  </a:cubicBezTo>
                  <a:lnTo>
                    <a:pt x="16736" y="142255"/>
                  </a:lnTo>
                  <a:cubicBezTo>
                    <a:pt x="10299" y="142255"/>
                    <a:pt x="4828" y="139681"/>
                    <a:pt x="4828" y="133244"/>
                  </a:cubicBezTo>
                  <a:lnTo>
                    <a:pt x="4828" y="16736"/>
                  </a:lnTo>
                  <a:cubicBezTo>
                    <a:pt x="4828" y="10299"/>
                    <a:pt x="9977" y="4828"/>
                    <a:pt x="16736" y="4828"/>
                  </a:cubicBezTo>
                  <a:lnTo>
                    <a:pt x="62438" y="4828"/>
                  </a:lnTo>
                  <a:cubicBezTo>
                    <a:pt x="68875" y="4828"/>
                    <a:pt x="74346" y="9977"/>
                    <a:pt x="74346" y="16736"/>
                  </a:cubicBezTo>
                  <a:lnTo>
                    <a:pt x="74346" y="133244"/>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77" name="Freeform: Shape 76">
              <a:extLst>
                <a:ext uri="{FF2B5EF4-FFF2-40B4-BE49-F238E27FC236}">
                  <a16:creationId xmlns:a16="http://schemas.microsoft.com/office/drawing/2014/main" id="{FB55B7CE-85F8-468F-84A1-A11591DE4108}"/>
                </a:ext>
              </a:extLst>
            </p:cNvPr>
            <p:cNvSpPr/>
            <p:nvPr/>
          </p:nvSpPr>
          <p:spPr>
            <a:xfrm>
              <a:off x="15486954" y="6309905"/>
              <a:ext cx="32184" cy="83680"/>
            </a:xfrm>
            <a:custGeom>
              <a:avLst/>
              <a:gdLst>
                <a:gd name="connsiteX0" fmla="*/ 4828 w 32184"/>
                <a:gd name="connsiteY0" fmla="*/ 81749 h 83679"/>
                <a:gd name="connsiteX1" fmla="*/ 28644 w 32184"/>
                <a:gd name="connsiteY1" fmla="*/ 4828 h 83679"/>
              </a:gdLst>
              <a:ahLst/>
              <a:cxnLst>
                <a:cxn ang="0">
                  <a:pos x="connsiteX0" y="connsiteY0"/>
                </a:cxn>
                <a:cxn ang="0">
                  <a:pos x="connsiteX1" y="connsiteY1"/>
                </a:cxn>
              </a:cxnLst>
              <a:rect l="l" t="t" r="r" b="b"/>
              <a:pathLst>
                <a:path w="32184" h="83679">
                  <a:moveTo>
                    <a:pt x="4828" y="81749"/>
                  </a:moveTo>
                  <a:lnTo>
                    <a:pt x="28644"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78" name="Freeform: Shape 77">
              <a:extLst>
                <a:ext uri="{FF2B5EF4-FFF2-40B4-BE49-F238E27FC236}">
                  <a16:creationId xmlns:a16="http://schemas.microsoft.com/office/drawing/2014/main" id="{71AABD4B-FDFA-40B2-8812-9CC7ADB65D9E}"/>
                </a:ext>
              </a:extLst>
            </p:cNvPr>
            <p:cNvSpPr/>
            <p:nvPr/>
          </p:nvSpPr>
          <p:spPr>
            <a:xfrm>
              <a:off x="15392332" y="6276434"/>
              <a:ext cx="99772" cy="9655"/>
            </a:xfrm>
            <a:custGeom>
              <a:avLst/>
              <a:gdLst>
                <a:gd name="connsiteX0" fmla="*/ 4828 w 99771"/>
                <a:gd name="connsiteY0" fmla="*/ 4828 h 9655"/>
                <a:gd name="connsiteX1" fmla="*/ 97519 w 99771"/>
                <a:gd name="connsiteY1" fmla="*/ 4828 h 9655"/>
              </a:gdLst>
              <a:ahLst/>
              <a:cxnLst>
                <a:cxn ang="0">
                  <a:pos x="connsiteX0" y="connsiteY0"/>
                </a:cxn>
                <a:cxn ang="0">
                  <a:pos x="connsiteX1" y="connsiteY1"/>
                </a:cxn>
              </a:cxnLst>
              <a:rect l="l" t="t" r="r" b="b"/>
              <a:pathLst>
                <a:path w="99771" h="9655">
                  <a:moveTo>
                    <a:pt x="4828" y="4828"/>
                  </a:moveTo>
                  <a:lnTo>
                    <a:pt x="97519"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79" name="Freeform: Shape 78">
              <a:extLst>
                <a:ext uri="{FF2B5EF4-FFF2-40B4-BE49-F238E27FC236}">
                  <a16:creationId xmlns:a16="http://schemas.microsoft.com/office/drawing/2014/main" id="{CEEA7D6C-CB4F-4D17-AB6F-E37B4827646F}"/>
                </a:ext>
              </a:extLst>
            </p:cNvPr>
            <p:cNvSpPr/>
            <p:nvPr/>
          </p:nvSpPr>
          <p:spPr>
            <a:xfrm>
              <a:off x="15460885" y="6135787"/>
              <a:ext cx="57932" cy="102990"/>
            </a:xfrm>
            <a:custGeom>
              <a:avLst/>
              <a:gdLst>
                <a:gd name="connsiteX0" fmla="*/ 4828 w 57932"/>
                <a:gd name="connsiteY0" fmla="*/ 4828 h 102990"/>
                <a:gd name="connsiteX1" fmla="*/ 53104 w 57932"/>
                <a:gd name="connsiteY1" fmla="*/ 99450 h 102990"/>
              </a:gdLst>
              <a:ahLst/>
              <a:cxnLst>
                <a:cxn ang="0">
                  <a:pos x="connsiteX0" y="connsiteY0"/>
                </a:cxn>
                <a:cxn ang="0">
                  <a:pos x="connsiteX1" y="connsiteY1"/>
                </a:cxn>
              </a:cxnLst>
              <a:rect l="l" t="t" r="r" b="b"/>
              <a:pathLst>
                <a:path w="57932" h="102990">
                  <a:moveTo>
                    <a:pt x="4828" y="4828"/>
                  </a:moveTo>
                  <a:lnTo>
                    <a:pt x="53104" y="99450"/>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80" name="Freeform: Shape 79">
              <a:extLst>
                <a:ext uri="{FF2B5EF4-FFF2-40B4-BE49-F238E27FC236}">
                  <a16:creationId xmlns:a16="http://schemas.microsoft.com/office/drawing/2014/main" id="{7D4FF2D1-F164-4E06-8602-2B1F68F71587}"/>
                </a:ext>
              </a:extLst>
            </p:cNvPr>
            <p:cNvSpPr/>
            <p:nvPr/>
          </p:nvSpPr>
          <p:spPr>
            <a:xfrm>
              <a:off x="15546495" y="6180846"/>
              <a:ext cx="45058" cy="57932"/>
            </a:xfrm>
            <a:custGeom>
              <a:avLst/>
              <a:gdLst>
                <a:gd name="connsiteX0" fmla="*/ 42483 w 45058"/>
                <a:gd name="connsiteY0" fmla="*/ 4828 h 57932"/>
                <a:gd name="connsiteX1" fmla="*/ 4828 w 45058"/>
                <a:gd name="connsiteY1" fmla="*/ 54392 h 57932"/>
              </a:gdLst>
              <a:ahLst/>
              <a:cxnLst>
                <a:cxn ang="0">
                  <a:pos x="connsiteX0" y="connsiteY0"/>
                </a:cxn>
                <a:cxn ang="0">
                  <a:pos x="connsiteX1" y="connsiteY1"/>
                </a:cxn>
              </a:cxnLst>
              <a:rect l="l" t="t" r="r" b="b"/>
              <a:pathLst>
                <a:path w="45058" h="57932">
                  <a:moveTo>
                    <a:pt x="42483" y="4828"/>
                  </a:moveTo>
                  <a:lnTo>
                    <a:pt x="4828" y="54392"/>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81" name="Freeform: Shape 80">
              <a:extLst>
                <a:ext uri="{FF2B5EF4-FFF2-40B4-BE49-F238E27FC236}">
                  <a16:creationId xmlns:a16="http://schemas.microsoft.com/office/drawing/2014/main" id="{1693F1B8-62EB-4A33-83D9-9651C88B142B}"/>
                </a:ext>
              </a:extLst>
            </p:cNvPr>
            <p:cNvSpPr/>
            <p:nvPr/>
          </p:nvSpPr>
          <p:spPr>
            <a:xfrm>
              <a:off x="15482770" y="6226869"/>
              <a:ext cx="93335" cy="93335"/>
            </a:xfrm>
            <a:custGeom>
              <a:avLst/>
              <a:gdLst>
                <a:gd name="connsiteX0" fmla="*/ 90438 w 93334"/>
                <a:gd name="connsiteY0" fmla="*/ 47633 h 93334"/>
                <a:gd name="connsiteX1" fmla="*/ 47633 w 93334"/>
                <a:gd name="connsiteY1" fmla="*/ 90438 h 93334"/>
                <a:gd name="connsiteX2" fmla="*/ 4828 w 93334"/>
                <a:gd name="connsiteY2" fmla="*/ 47633 h 93334"/>
                <a:gd name="connsiteX3" fmla="*/ 47633 w 93334"/>
                <a:gd name="connsiteY3" fmla="*/ 4828 h 93334"/>
                <a:gd name="connsiteX4" fmla="*/ 90438 w 93334"/>
                <a:gd name="connsiteY4" fmla="*/ 47633 h 9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34" h="93334">
                  <a:moveTo>
                    <a:pt x="90438" y="47633"/>
                  </a:moveTo>
                  <a:cubicBezTo>
                    <a:pt x="90438" y="71274"/>
                    <a:pt x="71274" y="90438"/>
                    <a:pt x="47633" y="90438"/>
                  </a:cubicBezTo>
                  <a:cubicBezTo>
                    <a:pt x="23992" y="90438"/>
                    <a:pt x="4828" y="71274"/>
                    <a:pt x="4828" y="47633"/>
                  </a:cubicBezTo>
                  <a:cubicBezTo>
                    <a:pt x="4828" y="23992"/>
                    <a:pt x="23992" y="4828"/>
                    <a:pt x="47633" y="4828"/>
                  </a:cubicBezTo>
                  <a:cubicBezTo>
                    <a:pt x="71274" y="4828"/>
                    <a:pt x="90438" y="23992"/>
                    <a:pt x="90438" y="47633"/>
                  </a:cubicBez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82" name="Freeform: Shape 81">
              <a:extLst>
                <a:ext uri="{FF2B5EF4-FFF2-40B4-BE49-F238E27FC236}">
                  <a16:creationId xmlns:a16="http://schemas.microsoft.com/office/drawing/2014/main" id="{DD9044FE-A11F-46A2-B450-EC5458087FDD}"/>
                </a:ext>
              </a:extLst>
            </p:cNvPr>
            <p:cNvSpPr/>
            <p:nvPr/>
          </p:nvSpPr>
          <p:spPr>
            <a:xfrm>
              <a:off x="15562588" y="6290595"/>
              <a:ext cx="99772" cy="64369"/>
            </a:xfrm>
            <a:custGeom>
              <a:avLst/>
              <a:gdLst>
                <a:gd name="connsiteX0" fmla="*/ 95910 w 99771"/>
                <a:gd name="connsiteY0" fmla="*/ 59541 h 64368"/>
                <a:gd name="connsiteX1" fmla="*/ 4828 w 99771"/>
                <a:gd name="connsiteY1" fmla="*/ 4828 h 64368"/>
              </a:gdLst>
              <a:ahLst/>
              <a:cxnLst>
                <a:cxn ang="0">
                  <a:pos x="connsiteX0" y="connsiteY0"/>
                </a:cxn>
                <a:cxn ang="0">
                  <a:pos x="connsiteX1" y="connsiteY1"/>
                </a:cxn>
              </a:cxnLst>
              <a:rect l="l" t="t" r="r" b="b"/>
              <a:pathLst>
                <a:path w="99771" h="64368">
                  <a:moveTo>
                    <a:pt x="95910" y="59541"/>
                  </a:moveTo>
                  <a:lnTo>
                    <a:pt x="4828"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83" name="Freeform: Shape 82">
              <a:extLst>
                <a:ext uri="{FF2B5EF4-FFF2-40B4-BE49-F238E27FC236}">
                  <a16:creationId xmlns:a16="http://schemas.microsoft.com/office/drawing/2014/main" id="{571B5B85-6212-465E-A123-839535302D82}"/>
                </a:ext>
              </a:extLst>
            </p:cNvPr>
            <p:cNvSpPr/>
            <p:nvPr/>
          </p:nvSpPr>
          <p:spPr>
            <a:xfrm>
              <a:off x="15603140" y="6080108"/>
              <a:ext cx="131956" cy="57932"/>
            </a:xfrm>
            <a:custGeom>
              <a:avLst/>
              <a:gdLst>
                <a:gd name="connsiteX0" fmla="*/ 128416 w 131956"/>
                <a:gd name="connsiteY0" fmla="*/ 53748 h 57932"/>
                <a:gd name="connsiteX1" fmla="*/ 4828 w 131956"/>
                <a:gd name="connsiteY1" fmla="*/ 53748 h 57932"/>
                <a:gd name="connsiteX2" fmla="*/ 11908 w 131956"/>
                <a:gd name="connsiteY2" fmla="*/ 4828 h 57932"/>
                <a:gd name="connsiteX3" fmla="*/ 121014 w 131956"/>
                <a:gd name="connsiteY3" fmla="*/ 4828 h 57932"/>
              </a:gdLst>
              <a:ahLst/>
              <a:cxnLst>
                <a:cxn ang="0">
                  <a:pos x="connsiteX0" y="connsiteY0"/>
                </a:cxn>
                <a:cxn ang="0">
                  <a:pos x="connsiteX1" y="connsiteY1"/>
                </a:cxn>
                <a:cxn ang="0">
                  <a:pos x="connsiteX2" y="connsiteY2"/>
                </a:cxn>
                <a:cxn ang="0">
                  <a:pos x="connsiteX3" y="connsiteY3"/>
                </a:cxn>
              </a:cxnLst>
              <a:rect l="l" t="t" r="r" b="b"/>
              <a:pathLst>
                <a:path w="131956" h="57932">
                  <a:moveTo>
                    <a:pt x="128416" y="53748"/>
                  </a:moveTo>
                  <a:lnTo>
                    <a:pt x="4828" y="53748"/>
                  </a:lnTo>
                  <a:lnTo>
                    <a:pt x="11908" y="4828"/>
                  </a:lnTo>
                  <a:lnTo>
                    <a:pt x="121014" y="4828"/>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84" name="Freeform: Shape 83">
              <a:extLst>
                <a:ext uri="{FF2B5EF4-FFF2-40B4-BE49-F238E27FC236}">
                  <a16:creationId xmlns:a16="http://schemas.microsoft.com/office/drawing/2014/main" id="{5EE7B2BE-9EC7-44E7-B790-371CA63F1D7E}"/>
                </a:ext>
              </a:extLst>
            </p:cNvPr>
            <p:cNvSpPr/>
            <p:nvPr/>
          </p:nvSpPr>
          <p:spPr>
            <a:xfrm>
              <a:off x="15613761" y="6140937"/>
              <a:ext cx="22529" cy="22529"/>
            </a:xfrm>
            <a:custGeom>
              <a:avLst/>
              <a:gdLst>
                <a:gd name="connsiteX0" fmla="*/ 18989 w 22529"/>
                <a:gd name="connsiteY0" fmla="*/ 11908 h 22529"/>
                <a:gd name="connsiteX1" fmla="*/ 11908 w 22529"/>
                <a:gd name="connsiteY1" fmla="*/ 18989 h 22529"/>
                <a:gd name="connsiteX2" fmla="*/ 4828 w 22529"/>
                <a:gd name="connsiteY2" fmla="*/ 11908 h 22529"/>
                <a:gd name="connsiteX3" fmla="*/ 11908 w 22529"/>
                <a:gd name="connsiteY3" fmla="*/ 4828 h 22529"/>
                <a:gd name="connsiteX4" fmla="*/ 18989 w 22529"/>
                <a:gd name="connsiteY4" fmla="*/ 11908 h 22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9" h="22529">
                  <a:moveTo>
                    <a:pt x="18989" y="11908"/>
                  </a:moveTo>
                  <a:cubicBezTo>
                    <a:pt x="18989" y="15819"/>
                    <a:pt x="15819" y="18989"/>
                    <a:pt x="11908" y="18989"/>
                  </a:cubicBezTo>
                  <a:cubicBezTo>
                    <a:pt x="7998" y="18989"/>
                    <a:pt x="4828" y="15819"/>
                    <a:pt x="4828" y="11908"/>
                  </a:cubicBezTo>
                  <a:cubicBezTo>
                    <a:pt x="4828" y="7998"/>
                    <a:pt x="7998" y="4828"/>
                    <a:pt x="11908" y="4828"/>
                  </a:cubicBezTo>
                  <a:cubicBezTo>
                    <a:pt x="15819" y="4828"/>
                    <a:pt x="18989" y="7998"/>
                    <a:pt x="18989" y="11908"/>
                  </a:cubicBez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85" name="Freeform: Shape 84">
              <a:extLst>
                <a:ext uri="{FF2B5EF4-FFF2-40B4-BE49-F238E27FC236}">
                  <a16:creationId xmlns:a16="http://schemas.microsoft.com/office/drawing/2014/main" id="{639F1D94-D7C6-4525-B8A9-57B057DB62A9}"/>
                </a:ext>
              </a:extLst>
            </p:cNvPr>
            <p:cNvSpPr/>
            <p:nvPr/>
          </p:nvSpPr>
          <p:spPr>
            <a:xfrm>
              <a:off x="15700659" y="6140937"/>
              <a:ext cx="22529" cy="22529"/>
            </a:xfrm>
            <a:custGeom>
              <a:avLst/>
              <a:gdLst>
                <a:gd name="connsiteX0" fmla="*/ 18989 w 22529"/>
                <a:gd name="connsiteY0" fmla="*/ 11908 h 22529"/>
                <a:gd name="connsiteX1" fmla="*/ 11908 w 22529"/>
                <a:gd name="connsiteY1" fmla="*/ 18989 h 22529"/>
                <a:gd name="connsiteX2" fmla="*/ 4828 w 22529"/>
                <a:gd name="connsiteY2" fmla="*/ 11908 h 22529"/>
                <a:gd name="connsiteX3" fmla="*/ 11908 w 22529"/>
                <a:gd name="connsiteY3" fmla="*/ 4828 h 22529"/>
                <a:gd name="connsiteX4" fmla="*/ 18989 w 22529"/>
                <a:gd name="connsiteY4" fmla="*/ 11908 h 22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9" h="22529">
                  <a:moveTo>
                    <a:pt x="18989" y="11908"/>
                  </a:moveTo>
                  <a:cubicBezTo>
                    <a:pt x="18989" y="15819"/>
                    <a:pt x="15819" y="18989"/>
                    <a:pt x="11908" y="18989"/>
                  </a:cubicBezTo>
                  <a:cubicBezTo>
                    <a:pt x="7998" y="18989"/>
                    <a:pt x="4828" y="15819"/>
                    <a:pt x="4828" y="11908"/>
                  </a:cubicBezTo>
                  <a:cubicBezTo>
                    <a:pt x="4828" y="7998"/>
                    <a:pt x="7998" y="4828"/>
                    <a:pt x="11908" y="4828"/>
                  </a:cubicBezTo>
                  <a:cubicBezTo>
                    <a:pt x="15819" y="4828"/>
                    <a:pt x="18989" y="7998"/>
                    <a:pt x="18989" y="11908"/>
                  </a:cubicBez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86" name="Freeform: Shape 85">
              <a:extLst>
                <a:ext uri="{FF2B5EF4-FFF2-40B4-BE49-F238E27FC236}">
                  <a16:creationId xmlns:a16="http://schemas.microsoft.com/office/drawing/2014/main" id="{1247745F-CDB1-4246-A12B-3145251D86D8}"/>
                </a:ext>
              </a:extLst>
            </p:cNvPr>
            <p:cNvSpPr/>
            <p:nvPr/>
          </p:nvSpPr>
          <p:spPr>
            <a:xfrm>
              <a:off x="15605393" y="6167650"/>
              <a:ext cx="32184" cy="28966"/>
            </a:xfrm>
            <a:custGeom>
              <a:avLst/>
              <a:gdLst>
                <a:gd name="connsiteX0" fmla="*/ 21564 w 32184"/>
                <a:gd name="connsiteY0" fmla="*/ 25426 h 28966"/>
                <a:gd name="connsiteX1" fmla="*/ 10621 w 32184"/>
                <a:gd name="connsiteY1" fmla="*/ 25426 h 28966"/>
                <a:gd name="connsiteX2" fmla="*/ 4828 w 32184"/>
                <a:gd name="connsiteY2" fmla="*/ 19633 h 28966"/>
                <a:gd name="connsiteX3" fmla="*/ 4828 w 32184"/>
                <a:gd name="connsiteY3" fmla="*/ 10621 h 28966"/>
                <a:gd name="connsiteX4" fmla="*/ 10621 w 32184"/>
                <a:gd name="connsiteY4" fmla="*/ 4828 h 28966"/>
                <a:gd name="connsiteX5" fmla="*/ 21564 w 32184"/>
                <a:gd name="connsiteY5" fmla="*/ 4828 h 28966"/>
                <a:gd name="connsiteX6" fmla="*/ 27357 w 32184"/>
                <a:gd name="connsiteY6" fmla="*/ 10621 h 28966"/>
                <a:gd name="connsiteX7" fmla="*/ 27357 w 32184"/>
                <a:gd name="connsiteY7" fmla="*/ 19954 h 28966"/>
                <a:gd name="connsiteX8" fmla="*/ 21564 w 32184"/>
                <a:gd name="connsiteY8" fmla="*/ 25426 h 2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4" h="28966">
                  <a:moveTo>
                    <a:pt x="21564" y="25426"/>
                  </a:moveTo>
                  <a:lnTo>
                    <a:pt x="10621" y="25426"/>
                  </a:lnTo>
                  <a:cubicBezTo>
                    <a:pt x="7402" y="25426"/>
                    <a:pt x="4828" y="22851"/>
                    <a:pt x="4828" y="19633"/>
                  </a:cubicBezTo>
                  <a:lnTo>
                    <a:pt x="4828" y="10621"/>
                  </a:lnTo>
                  <a:cubicBezTo>
                    <a:pt x="4828" y="7402"/>
                    <a:pt x="7402" y="4828"/>
                    <a:pt x="10621" y="4828"/>
                  </a:cubicBezTo>
                  <a:lnTo>
                    <a:pt x="21564" y="4828"/>
                  </a:lnTo>
                  <a:cubicBezTo>
                    <a:pt x="24782" y="4828"/>
                    <a:pt x="27357" y="7402"/>
                    <a:pt x="27357" y="10621"/>
                  </a:cubicBezTo>
                  <a:lnTo>
                    <a:pt x="27357" y="19954"/>
                  </a:lnTo>
                  <a:cubicBezTo>
                    <a:pt x="27357" y="23173"/>
                    <a:pt x="24782" y="25426"/>
                    <a:pt x="21564" y="25426"/>
                  </a:cubicBez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87" name="Freeform: Shape 86">
              <a:extLst>
                <a:ext uri="{FF2B5EF4-FFF2-40B4-BE49-F238E27FC236}">
                  <a16:creationId xmlns:a16="http://schemas.microsoft.com/office/drawing/2014/main" id="{CAFA96D1-4E07-4F79-A6E9-47DE13286149}"/>
                </a:ext>
              </a:extLst>
            </p:cNvPr>
            <p:cNvSpPr/>
            <p:nvPr/>
          </p:nvSpPr>
          <p:spPr>
            <a:xfrm>
              <a:off x="15599600" y="6129029"/>
              <a:ext cx="138393" cy="45058"/>
            </a:xfrm>
            <a:custGeom>
              <a:avLst/>
              <a:gdLst>
                <a:gd name="connsiteX0" fmla="*/ 4828 w 138393"/>
                <a:gd name="connsiteY0" fmla="*/ 4828 h 45058"/>
                <a:gd name="connsiteX1" fmla="*/ 135175 w 138393"/>
                <a:gd name="connsiteY1" fmla="*/ 4828 h 45058"/>
                <a:gd name="connsiteX2" fmla="*/ 135175 w 138393"/>
                <a:gd name="connsiteY2" fmla="*/ 42483 h 45058"/>
                <a:gd name="connsiteX3" fmla="*/ 4828 w 138393"/>
                <a:gd name="connsiteY3" fmla="*/ 42483 h 45058"/>
              </a:gdLst>
              <a:ahLst/>
              <a:cxnLst>
                <a:cxn ang="0">
                  <a:pos x="connsiteX0" y="connsiteY0"/>
                </a:cxn>
                <a:cxn ang="0">
                  <a:pos x="connsiteX1" y="connsiteY1"/>
                </a:cxn>
                <a:cxn ang="0">
                  <a:pos x="connsiteX2" y="connsiteY2"/>
                </a:cxn>
                <a:cxn ang="0">
                  <a:pos x="connsiteX3" y="connsiteY3"/>
                </a:cxn>
              </a:cxnLst>
              <a:rect l="l" t="t" r="r" b="b"/>
              <a:pathLst>
                <a:path w="138393" h="45058">
                  <a:moveTo>
                    <a:pt x="4828" y="4828"/>
                  </a:moveTo>
                  <a:lnTo>
                    <a:pt x="135175" y="4828"/>
                  </a:lnTo>
                  <a:lnTo>
                    <a:pt x="135175" y="42483"/>
                  </a:lnTo>
                  <a:lnTo>
                    <a:pt x="4828" y="42483"/>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88" name="Freeform: Shape 87">
              <a:extLst>
                <a:ext uri="{FF2B5EF4-FFF2-40B4-BE49-F238E27FC236}">
                  <a16:creationId xmlns:a16="http://schemas.microsoft.com/office/drawing/2014/main" id="{28DB53C4-A372-482E-96A3-8459A6AFDD2D}"/>
                </a:ext>
              </a:extLst>
            </p:cNvPr>
            <p:cNvSpPr/>
            <p:nvPr/>
          </p:nvSpPr>
          <p:spPr>
            <a:xfrm>
              <a:off x="15700659" y="6167650"/>
              <a:ext cx="32184" cy="28966"/>
            </a:xfrm>
            <a:custGeom>
              <a:avLst/>
              <a:gdLst>
                <a:gd name="connsiteX0" fmla="*/ 21564 w 32184"/>
                <a:gd name="connsiteY0" fmla="*/ 25426 h 28966"/>
                <a:gd name="connsiteX1" fmla="*/ 10621 w 32184"/>
                <a:gd name="connsiteY1" fmla="*/ 25426 h 28966"/>
                <a:gd name="connsiteX2" fmla="*/ 4828 w 32184"/>
                <a:gd name="connsiteY2" fmla="*/ 19633 h 28966"/>
                <a:gd name="connsiteX3" fmla="*/ 4828 w 32184"/>
                <a:gd name="connsiteY3" fmla="*/ 10621 h 28966"/>
                <a:gd name="connsiteX4" fmla="*/ 10621 w 32184"/>
                <a:gd name="connsiteY4" fmla="*/ 4828 h 28966"/>
                <a:gd name="connsiteX5" fmla="*/ 21564 w 32184"/>
                <a:gd name="connsiteY5" fmla="*/ 4828 h 28966"/>
                <a:gd name="connsiteX6" fmla="*/ 27357 w 32184"/>
                <a:gd name="connsiteY6" fmla="*/ 10621 h 28966"/>
                <a:gd name="connsiteX7" fmla="*/ 27357 w 32184"/>
                <a:gd name="connsiteY7" fmla="*/ 19954 h 28966"/>
                <a:gd name="connsiteX8" fmla="*/ 21564 w 32184"/>
                <a:gd name="connsiteY8" fmla="*/ 25426 h 2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4" h="28966">
                  <a:moveTo>
                    <a:pt x="21564" y="25426"/>
                  </a:moveTo>
                  <a:lnTo>
                    <a:pt x="10621" y="25426"/>
                  </a:lnTo>
                  <a:cubicBezTo>
                    <a:pt x="7402" y="25426"/>
                    <a:pt x="4828" y="22851"/>
                    <a:pt x="4828" y="19633"/>
                  </a:cubicBezTo>
                  <a:lnTo>
                    <a:pt x="4828" y="10621"/>
                  </a:lnTo>
                  <a:cubicBezTo>
                    <a:pt x="4828" y="7402"/>
                    <a:pt x="7402" y="4828"/>
                    <a:pt x="10621" y="4828"/>
                  </a:cubicBezTo>
                  <a:lnTo>
                    <a:pt x="21564" y="4828"/>
                  </a:lnTo>
                  <a:cubicBezTo>
                    <a:pt x="24782" y="4828"/>
                    <a:pt x="27357" y="7402"/>
                    <a:pt x="27357" y="10621"/>
                  </a:cubicBezTo>
                  <a:lnTo>
                    <a:pt x="27357" y="19954"/>
                  </a:lnTo>
                  <a:cubicBezTo>
                    <a:pt x="27357" y="23173"/>
                    <a:pt x="24782" y="25426"/>
                    <a:pt x="21564" y="25426"/>
                  </a:cubicBez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grpSp>
      <p:grpSp>
        <p:nvGrpSpPr>
          <p:cNvPr id="89" name="Group 88">
            <a:extLst>
              <a:ext uri="{FF2B5EF4-FFF2-40B4-BE49-F238E27FC236}">
                <a16:creationId xmlns:a16="http://schemas.microsoft.com/office/drawing/2014/main" id="{BAE84B28-5EDD-4974-86DB-8ACC86C7127E}"/>
              </a:ext>
            </a:extLst>
          </p:cNvPr>
          <p:cNvGrpSpPr>
            <a:grpSpLocks noChangeAspect="1"/>
          </p:cNvGrpSpPr>
          <p:nvPr/>
        </p:nvGrpSpPr>
        <p:grpSpPr>
          <a:xfrm>
            <a:off x="1007560" y="2625421"/>
            <a:ext cx="799395" cy="838200"/>
            <a:chOff x="14965644" y="4524244"/>
            <a:chExt cx="497249" cy="521388"/>
          </a:xfrm>
        </p:grpSpPr>
        <p:sp>
          <p:nvSpPr>
            <p:cNvPr id="90" name="Freeform: Shape 89">
              <a:extLst>
                <a:ext uri="{FF2B5EF4-FFF2-40B4-BE49-F238E27FC236}">
                  <a16:creationId xmlns:a16="http://schemas.microsoft.com/office/drawing/2014/main" id="{AEB72355-7405-438C-966A-77BA6BBEBC36}"/>
                </a:ext>
              </a:extLst>
            </p:cNvPr>
            <p:cNvSpPr/>
            <p:nvPr/>
          </p:nvSpPr>
          <p:spPr>
            <a:xfrm>
              <a:off x="15073461" y="4692247"/>
              <a:ext cx="286442" cy="28966"/>
            </a:xfrm>
            <a:custGeom>
              <a:avLst/>
              <a:gdLst>
                <a:gd name="connsiteX0" fmla="*/ 4828 w 286441"/>
                <a:gd name="connsiteY0" fmla="*/ 4828 h 28966"/>
                <a:gd name="connsiteX1" fmla="*/ 4828 w 286441"/>
                <a:gd name="connsiteY1" fmla="*/ 18667 h 28966"/>
                <a:gd name="connsiteX2" fmla="*/ 5793 w 286441"/>
                <a:gd name="connsiteY2" fmla="*/ 19311 h 28966"/>
                <a:gd name="connsiteX3" fmla="*/ 21242 w 286441"/>
                <a:gd name="connsiteY3" fmla="*/ 24460 h 28966"/>
                <a:gd name="connsiteX4" fmla="*/ 267131 w 286441"/>
                <a:gd name="connsiteY4" fmla="*/ 24460 h 28966"/>
                <a:gd name="connsiteX5" fmla="*/ 280005 w 286441"/>
                <a:gd name="connsiteY5" fmla="*/ 19954 h 28966"/>
                <a:gd name="connsiteX6" fmla="*/ 281936 w 286441"/>
                <a:gd name="connsiteY6" fmla="*/ 18667 h 28966"/>
                <a:gd name="connsiteX7" fmla="*/ 281936 w 286441"/>
                <a:gd name="connsiteY7" fmla="*/ 4828 h 28966"/>
                <a:gd name="connsiteX8" fmla="*/ 4828 w 286441"/>
                <a:gd name="connsiteY8" fmla="*/ 4828 h 2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441" h="28966">
                  <a:moveTo>
                    <a:pt x="4828" y="4828"/>
                  </a:moveTo>
                  <a:lnTo>
                    <a:pt x="4828" y="18667"/>
                  </a:lnTo>
                  <a:lnTo>
                    <a:pt x="5793" y="19311"/>
                  </a:lnTo>
                  <a:cubicBezTo>
                    <a:pt x="10299" y="22529"/>
                    <a:pt x="15770" y="24460"/>
                    <a:pt x="21242" y="24460"/>
                  </a:cubicBezTo>
                  <a:lnTo>
                    <a:pt x="267131" y="24460"/>
                  </a:lnTo>
                  <a:cubicBezTo>
                    <a:pt x="271637" y="24460"/>
                    <a:pt x="276143" y="22851"/>
                    <a:pt x="280005" y="19954"/>
                  </a:cubicBezTo>
                  <a:lnTo>
                    <a:pt x="281936" y="18667"/>
                  </a:lnTo>
                  <a:lnTo>
                    <a:pt x="281936" y="4828"/>
                  </a:lnTo>
                  <a:lnTo>
                    <a:pt x="4828" y="4828"/>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91" name="Freeform: Shape 90">
              <a:extLst>
                <a:ext uri="{FF2B5EF4-FFF2-40B4-BE49-F238E27FC236}">
                  <a16:creationId xmlns:a16="http://schemas.microsoft.com/office/drawing/2014/main" id="{F10F0D33-E13B-4AB8-B18A-4223BD46F680}"/>
                </a:ext>
              </a:extLst>
            </p:cNvPr>
            <p:cNvSpPr/>
            <p:nvPr/>
          </p:nvSpPr>
          <p:spPr>
            <a:xfrm>
              <a:off x="15166474" y="4563187"/>
              <a:ext cx="45058" cy="45058"/>
            </a:xfrm>
            <a:custGeom>
              <a:avLst/>
              <a:gdLst>
                <a:gd name="connsiteX0" fmla="*/ 4828 w 45058"/>
                <a:gd name="connsiteY0" fmla="*/ 4828 h 45058"/>
                <a:gd name="connsiteX1" fmla="*/ 40552 w 45058"/>
                <a:gd name="connsiteY1" fmla="*/ 4828 h 45058"/>
                <a:gd name="connsiteX2" fmla="*/ 40552 w 45058"/>
                <a:gd name="connsiteY2" fmla="*/ 40552 h 45058"/>
                <a:gd name="connsiteX3" fmla="*/ 4828 w 45058"/>
                <a:gd name="connsiteY3" fmla="*/ 40552 h 45058"/>
              </a:gdLst>
              <a:ahLst/>
              <a:cxnLst>
                <a:cxn ang="0">
                  <a:pos x="connsiteX0" y="connsiteY0"/>
                </a:cxn>
                <a:cxn ang="0">
                  <a:pos x="connsiteX1" y="connsiteY1"/>
                </a:cxn>
                <a:cxn ang="0">
                  <a:pos x="connsiteX2" y="connsiteY2"/>
                </a:cxn>
                <a:cxn ang="0">
                  <a:pos x="connsiteX3" y="connsiteY3"/>
                </a:cxn>
              </a:cxnLst>
              <a:rect l="l" t="t" r="r" b="b"/>
              <a:pathLst>
                <a:path w="45058" h="45058">
                  <a:moveTo>
                    <a:pt x="4828" y="4828"/>
                  </a:moveTo>
                  <a:lnTo>
                    <a:pt x="40552" y="4828"/>
                  </a:lnTo>
                  <a:lnTo>
                    <a:pt x="40552" y="40552"/>
                  </a:lnTo>
                  <a:lnTo>
                    <a:pt x="4828" y="40552"/>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92" name="Freeform: Shape 91">
              <a:extLst>
                <a:ext uri="{FF2B5EF4-FFF2-40B4-BE49-F238E27FC236}">
                  <a16:creationId xmlns:a16="http://schemas.microsoft.com/office/drawing/2014/main" id="{96414F2F-3FA1-4AC4-926E-2B129A4901E3}"/>
                </a:ext>
              </a:extLst>
            </p:cNvPr>
            <p:cNvSpPr/>
            <p:nvPr/>
          </p:nvSpPr>
          <p:spPr>
            <a:xfrm>
              <a:off x="15166474" y="4617579"/>
              <a:ext cx="45058" cy="45058"/>
            </a:xfrm>
            <a:custGeom>
              <a:avLst/>
              <a:gdLst>
                <a:gd name="connsiteX0" fmla="*/ 4828 w 45058"/>
                <a:gd name="connsiteY0" fmla="*/ 4828 h 45058"/>
                <a:gd name="connsiteX1" fmla="*/ 40552 w 45058"/>
                <a:gd name="connsiteY1" fmla="*/ 4828 h 45058"/>
                <a:gd name="connsiteX2" fmla="*/ 40552 w 45058"/>
                <a:gd name="connsiteY2" fmla="*/ 40552 h 45058"/>
                <a:gd name="connsiteX3" fmla="*/ 4828 w 45058"/>
                <a:gd name="connsiteY3" fmla="*/ 40552 h 45058"/>
              </a:gdLst>
              <a:ahLst/>
              <a:cxnLst>
                <a:cxn ang="0">
                  <a:pos x="connsiteX0" y="connsiteY0"/>
                </a:cxn>
                <a:cxn ang="0">
                  <a:pos x="connsiteX1" y="connsiteY1"/>
                </a:cxn>
                <a:cxn ang="0">
                  <a:pos x="connsiteX2" y="connsiteY2"/>
                </a:cxn>
                <a:cxn ang="0">
                  <a:pos x="connsiteX3" y="connsiteY3"/>
                </a:cxn>
              </a:cxnLst>
              <a:rect l="l" t="t" r="r" b="b"/>
              <a:pathLst>
                <a:path w="45058" h="45058">
                  <a:moveTo>
                    <a:pt x="4828" y="4828"/>
                  </a:moveTo>
                  <a:lnTo>
                    <a:pt x="40552" y="4828"/>
                  </a:lnTo>
                  <a:lnTo>
                    <a:pt x="40552" y="40552"/>
                  </a:lnTo>
                  <a:lnTo>
                    <a:pt x="4828" y="40552"/>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93" name="Freeform: Shape 92">
              <a:extLst>
                <a:ext uri="{FF2B5EF4-FFF2-40B4-BE49-F238E27FC236}">
                  <a16:creationId xmlns:a16="http://schemas.microsoft.com/office/drawing/2014/main" id="{593FA141-C377-4688-A67E-B170DD60487A}"/>
                </a:ext>
              </a:extLst>
            </p:cNvPr>
            <p:cNvSpPr/>
            <p:nvPr/>
          </p:nvSpPr>
          <p:spPr>
            <a:xfrm>
              <a:off x="15221188" y="4563187"/>
              <a:ext cx="45058" cy="45058"/>
            </a:xfrm>
            <a:custGeom>
              <a:avLst/>
              <a:gdLst>
                <a:gd name="connsiteX0" fmla="*/ 4828 w 45058"/>
                <a:gd name="connsiteY0" fmla="*/ 4828 h 45058"/>
                <a:gd name="connsiteX1" fmla="*/ 40552 w 45058"/>
                <a:gd name="connsiteY1" fmla="*/ 4828 h 45058"/>
                <a:gd name="connsiteX2" fmla="*/ 40552 w 45058"/>
                <a:gd name="connsiteY2" fmla="*/ 40552 h 45058"/>
                <a:gd name="connsiteX3" fmla="*/ 4828 w 45058"/>
                <a:gd name="connsiteY3" fmla="*/ 40552 h 45058"/>
              </a:gdLst>
              <a:ahLst/>
              <a:cxnLst>
                <a:cxn ang="0">
                  <a:pos x="connsiteX0" y="connsiteY0"/>
                </a:cxn>
                <a:cxn ang="0">
                  <a:pos x="connsiteX1" y="connsiteY1"/>
                </a:cxn>
                <a:cxn ang="0">
                  <a:pos x="connsiteX2" y="connsiteY2"/>
                </a:cxn>
                <a:cxn ang="0">
                  <a:pos x="connsiteX3" y="connsiteY3"/>
                </a:cxn>
              </a:cxnLst>
              <a:rect l="l" t="t" r="r" b="b"/>
              <a:pathLst>
                <a:path w="45058" h="45058">
                  <a:moveTo>
                    <a:pt x="4828" y="4828"/>
                  </a:moveTo>
                  <a:lnTo>
                    <a:pt x="40552" y="4828"/>
                  </a:lnTo>
                  <a:lnTo>
                    <a:pt x="40552" y="40552"/>
                  </a:lnTo>
                  <a:lnTo>
                    <a:pt x="4828" y="40552"/>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94" name="Freeform: Shape 93">
              <a:extLst>
                <a:ext uri="{FF2B5EF4-FFF2-40B4-BE49-F238E27FC236}">
                  <a16:creationId xmlns:a16="http://schemas.microsoft.com/office/drawing/2014/main" id="{9D3E2EEB-90D3-4D00-9318-1D307F3AD890}"/>
                </a:ext>
              </a:extLst>
            </p:cNvPr>
            <p:cNvSpPr/>
            <p:nvPr/>
          </p:nvSpPr>
          <p:spPr>
            <a:xfrm>
              <a:off x="15221188" y="4617579"/>
              <a:ext cx="45058" cy="45058"/>
            </a:xfrm>
            <a:custGeom>
              <a:avLst/>
              <a:gdLst>
                <a:gd name="connsiteX0" fmla="*/ 4828 w 45058"/>
                <a:gd name="connsiteY0" fmla="*/ 4828 h 45058"/>
                <a:gd name="connsiteX1" fmla="*/ 40552 w 45058"/>
                <a:gd name="connsiteY1" fmla="*/ 4828 h 45058"/>
                <a:gd name="connsiteX2" fmla="*/ 40552 w 45058"/>
                <a:gd name="connsiteY2" fmla="*/ 40552 h 45058"/>
                <a:gd name="connsiteX3" fmla="*/ 4828 w 45058"/>
                <a:gd name="connsiteY3" fmla="*/ 40552 h 45058"/>
              </a:gdLst>
              <a:ahLst/>
              <a:cxnLst>
                <a:cxn ang="0">
                  <a:pos x="connsiteX0" y="connsiteY0"/>
                </a:cxn>
                <a:cxn ang="0">
                  <a:pos x="connsiteX1" y="connsiteY1"/>
                </a:cxn>
                <a:cxn ang="0">
                  <a:pos x="connsiteX2" y="connsiteY2"/>
                </a:cxn>
                <a:cxn ang="0">
                  <a:pos x="connsiteX3" y="connsiteY3"/>
                </a:cxn>
              </a:cxnLst>
              <a:rect l="l" t="t" r="r" b="b"/>
              <a:pathLst>
                <a:path w="45058" h="45058">
                  <a:moveTo>
                    <a:pt x="4828" y="4828"/>
                  </a:moveTo>
                  <a:lnTo>
                    <a:pt x="40552" y="4828"/>
                  </a:lnTo>
                  <a:lnTo>
                    <a:pt x="40552" y="40552"/>
                  </a:lnTo>
                  <a:lnTo>
                    <a:pt x="4828" y="40552"/>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95" name="Freeform: Shape 94">
              <a:extLst>
                <a:ext uri="{FF2B5EF4-FFF2-40B4-BE49-F238E27FC236}">
                  <a16:creationId xmlns:a16="http://schemas.microsoft.com/office/drawing/2014/main" id="{58C0F04E-572B-4003-BBF0-382A83C38419}"/>
                </a:ext>
              </a:extLst>
            </p:cNvPr>
            <p:cNvSpPr/>
            <p:nvPr/>
          </p:nvSpPr>
          <p:spPr>
            <a:xfrm>
              <a:off x="15115301" y="4543233"/>
              <a:ext cx="202762" cy="138393"/>
            </a:xfrm>
            <a:custGeom>
              <a:avLst/>
              <a:gdLst>
                <a:gd name="connsiteX0" fmla="*/ 199222 w 202762"/>
                <a:gd name="connsiteY0" fmla="*/ 129060 h 138393"/>
                <a:gd name="connsiteX1" fmla="*/ 193750 w 202762"/>
                <a:gd name="connsiteY1" fmla="*/ 134209 h 138393"/>
                <a:gd name="connsiteX2" fmla="*/ 10299 w 202762"/>
                <a:gd name="connsiteY2" fmla="*/ 134209 h 138393"/>
                <a:gd name="connsiteX3" fmla="*/ 4828 w 202762"/>
                <a:gd name="connsiteY3" fmla="*/ 129060 h 138393"/>
                <a:gd name="connsiteX4" fmla="*/ 4828 w 202762"/>
                <a:gd name="connsiteY4" fmla="*/ 9977 h 138393"/>
                <a:gd name="connsiteX5" fmla="*/ 10299 w 202762"/>
                <a:gd name="connsiteY5" fmla="*/ 4828 h 138393"/>
                <a:gd name="connsiteX6" fmla="*/ 192785 w 202762"/>
                <a:gd name="connsiteY6" fmla="*/ 4828 h 138393"/>
                <a:gd name="connsiteX7" fmla="*/ 198256 w 202762"/>
                <a:gd name="connsiteY7" fmla="*/ 9977 h 138393"/>
                <a:gd name="connsiteX8" fmla="*/ 199222 w 202762"/>
                <a:gd name="connsiteY8" fmla="*/ 12906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62" h="138393">
                  <a:moveTo>
                    <a:pt x="199222" y="129060"/>
                  </a:moveTo>
                  <a:cubicBezTo>
                    <a:pt x="199222" y="131956"/>
                    <a:pt x="196969" y="134209"/>
                    <a:pt x="193750" y="134209"/>
                  </a:cubicBezTo>
                  <a:lnTo>
                    <a:pt x="10299" y="134209"/>
                  </a:lnTo>
                  <a:cubicBezTo>
                    <a:pt x="7402" y="134209"/>
                    <a:pt x="4828" y="131956"/>
                    <a:pt x="4828" y="129060"/>
                  </a:cubicBezTo>
                  <a:lnTo>
                    <a:pt x="4828" y="9977"/>
                  </a:lnTo>
                  <a:cubicBezTo>
                    <a:pt x="4828" y="7081"/>
                    <a:pt x="7081" y="4828"/>
                    <a:pt x="10299" y="4828"/>
                  </a:cubicBezTo>
                  <a:lnTo>
                    <a:pt x="192785" y="4828"/>
                  </a:lnTo>
                  <a:cubicBezTo>
                    <a:pt x="195681" y="4828"/>
                    <a:pt x="198256" y="7081"/>
                    <a:pt x="198256" y="9977"/>
                  </a:cubicBezTo>
                  <a:lnTo>
                    <a:pt x="199222" y="129060"/>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96" name="Freeform: Shape 95">
              <a:extLst>
                <a:ext uri="{FF2B5EF4-FFF2-40B4-BE49-F238E27FC236}">
                  <a16:creationId xmlns:a16="http://schemas.microsoft.com/office/drawing/2014/main" id="{D70CB9D9-1801-4302-BFB0-A4B326D707F4}"/>
                </a:ext>
              </a:extLst>
            </p:cNvPr>
            <p:cNvSpPr/>
            <p:nvPr/>
          </p:nvSpPr>
          <p:spPr>
            <a:xfrm>
              <a:off x="15097922" y="4524244"/>
              <a:ext cx="238165" cy="173796"/>
            </a:xfrm>
            <a:custGeom>
              <a:avLst/>
              <a:gdLst>
                <a:gd name="connsiteX0" fmla="*/ 233659 w 238164"/>
                <a:gd name="connsiteY0" fmla="*/ 166715 h 173796"/>
                <a:gd name="connsiteX1" fmla="*/ 228188 w 238164"/>
                <a:gd name="connsiteY1" fmla="*/ 172187 h 173796"/>
                <a:gd name="connsiteX2" fmla="*/ 10299 w 238164"/>
                <a:gd name="connsiteY2" fmla="*/ 172187 h 173796"/>
                <a:gd name="connsiteX3" fmla="*/ 4828 w 238164"/>
                <a:gd name="connsiteY3" fmla="*/ 166715 h 173796"/>
                <a:gd name="connsiteX4" fmla="*/ 4828 w 238164"/>
                <a:gd name="connsiteY4" fmla="*/ 10299 h 173796"/>
                <a:gd name="connsiteX5" fmla="*/ 10299 w 238164"/>
                <a:gd name="connsiteY5" fmla="*/ 4828 h 173796"/>
                <a:gd name="connsiteX6" fmla="*/ 228188 w 238164"/>
                <a:gd name="connsiteY6" fmla="*/ 4828 h 173796"/>
                <a:gd name="connsiteX7" fmla="*/ 233659 w 238164"/>
                <a:gd name="connsiteY7" fmla="*/ 10299 h 173796"/>
                <a:gd name="connsiteX8" fmla="*/ 233659 w 238164"/>
                <a:gd name="connsiteY8" fmla="*/ 166715 h 17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64" h="173796">
                  <a:moveTo>
                    <a:pt x="233659" y="166715"/>
                  </a:moveTo>
                  <a:cubicBezTo>
                    <a:pt x="233659" y="169934"/>
                    <a:pt x="231084" y="172187"/>
                    <a:pt x="228188" y="172187"/>
                  </a:cubicBezTo>
                  <a:lnTo>
                    <a:pt x="10299" y="172187"/>
                  </a:lnTo>
                  <a:cubicBezTo>
                    <a:pt x="7081" y="172187"/>
                    <a:pt x="4828" y="169612"/>
                    <a:pt x="4828" y="166715"/>
                  </a:cubicBezTo>
                  <a:lnTo>
                    <a:pt x="4828" y="10299"/>
                  </a:lnTo>
                  <a:cubicBezTo>
                    <a:pt x="4828" y="7081"/>
                    <a:pt x="7402" y="4828"/>
                    <a:pt x="10299" y="4828"/>
                  </a:cubicBezTo>
                  <a:lnTo>
                    <a:pt x="228188" y="4828"/>
                  </a:lnTo>
                  <a:cubicBezTo>
                    <a:pt x="231406" y="4828"/>
                    <a:pt x="233659" y="7402"/>
                    <a:pt x="233659" y="10299"/>
                  </a:cubicBezTo>
                  <a:lnTo>
                    <a:pt x="233659" y="166715"/>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97" name="Freeform: Shape 96">
              <a:extLst>
                <a:ext uri="{FF2B5EF4-FFF2-40B4-BE49-F238E27FC236}">
                  <a16:creationId xmlns:a16="http://schemas.microsoft.com/office/drawing/2014/main" id="{FC2125DD-8AF3-47F1-84BB-6668FF7F480E}"/>
                </a:ext>
              </a:extLst>
            </p:cNvPr>
            <p:cNvSpPr/>
            <p:nvPr/>
          </p:nvSpPr>
          <p:spPr>
            <a:xfrm>
              <a:off x="15017139" y="4788156"/>
              <a:ext cx="389432" cy="9655"/>
            </a:xfrm>
            <a:custGeom>
              <a:avLst/>
              <a:gdLst>
                <a:gd name="connsiteX0" fmla="*/ 4828 w 389431"/>
                <a:gd name="connsiteY0" fmla="*/ 4828 h 9655"/>
                <a:gd name="connsiteX1" fmla="*/ 387501 w 389431"/>
                <a:gd name="connsiteY1" fmla="*/ 4828 h 9655"/>
              </a:gdLst>
              <a:ahLst/>
              <a:cxnLst>
                <a:cxn ang="0">
                  <a:pos x="connsiteX0" y="connsiteY0"/>
                </a:cxn>
                <a:cxn ang="0">
                  <a:pos x="connsiteX1" y="connsiteY1"/>
                </a:cxn>
              </a:cxnLst>
              <a:rect l="l" t="t" r="r" b="b"/>
              <a:pathLst>
                <a:path w="389431" h="9655">
                  <a:moveTo>
                    <a:pt x="4828" y="4828"/>
                  </a:moveTo>
                  <a:lnTo>
                    <a:pt x="387501"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00" name="Freeform: Shape 99">
              <a:extLst>
                <a:ext uri="{FF2B5EF4-FFF2-40B4-BE49-F238E27FC236}">
                  <a16:creationId xmlns:a16="http://schemas.microsoft.com/office/drawing/2014/main" id="{DC922412-B9C5-4281-9035-B17DE50B099F}"/>
                </a:ext>
              </a:extLst>
            </p:cNvPr>
            <p:cNvSpPr/>
            <p:nvPr/>
          </p:nvSpPr>
          <p:spPr>
            <a:xfrm>
              <a:off x="15208636" y="4745351"/>
              <a:ext cx="9655" cy="154485"/>
            </a:xfrm>
            <a:custGeom>
              <a:avLst/>
              <a:gdLst>
                <a:gd name="connsiteX0" fmla="*/ 4828 w 9655"/>
                <a:gd name="connsiteY0" fmla="*/ 151589 h 154485"/>
                <a:gd name="connsiteX1" fmla="*/ 4828 w 9655"/>
                <a:gd name="connsiteY1" fmla="*/ 4828 h 154485"/>
              </a:gdLst>
              <a:ahLst/>
              <a:cxnLst>
                <a:cxn ang="0">
                  <a:pos x="connsiteX0" y="connsiteY0"/>
                </a:cxn>
                <a:cxn ang="0">
                  <a:pos x="connsiteX1" y="connsiteY1"/>
                </a:cxn>
              </a:cxnLst>
              <a:rect l="l" t="t" r="r" b="b"/>
              <a:pathLst>
                <a:path w="9655" h="154485">
                  <a:moveTo>
                    <a:pt x="4828" y="151589"/>
                  </a:moveTo>
                  <a:lnTo>
                    <a:pt x="4828"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04" name="Freeform: Shape 103">
              <a:extLst>
                <a:ext uri="{FF2B5EF4-FFF2-40B4-BE49-F238E27FC236}">
                  <a16:creationId xmlns:a16="http://schemas.microsoft.com/office/drawing/2014/main" id="{4A5AFFBF-4D6A-4051-89FF-A2546846ACAB}"/>
                </a:ext>
              </a:extLst>
            </p:cNvPr>
            <p:cNvSpPr/>
            <p:nvPr/>
          </p:nvSpPr>
          <p:spPr>
            <a:xfrm>
              <a:off x="15395628" y="4788800"/>
              <a:ext cx="9655" cy="109427"/>
            </a:xfrm>
            <a:custGeom>
              <a:avLst/>
              <a:gdLst>
                <a:gd name="connsiteX0" fmla="*/ 4828 w 9655"/>
                <a:gd name="connsiteY0" fmla="*/ 106852 h 109427"/>
                <a:gd name="connsiteX1" fmla="*/ 4828 w 9655"/>
                <a:gd name="connsiteY1" fmla="*/ 4828 h 109427"/>
              </a:gdLst>
              <a:ahLst/>
              <a:cxnLst>
                <a:cxn ang="0">
                  <a:pos x="connsiteX0" y="connsiteY0"/>
                </a:cxn>
                <a:cxn ang="0">
                  <a:pos x="connsiteX1" y="connsiteY1"/>
                </a:cxn>
              </a:cxnLst>
              <a:rect l="l" t="t" r="r" b="b"/>
              <a:pathLst>
                <a:path w="9655" h="109427">
                  <a:moveTo>
                    <a:pt x="4828" y="106852"/>
                  </a:moveTo>
                  <a:lnTo>
                    <a:pt x="4828"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08" name="Freeform: Shape 107">
              <a:extLst>
                <a:ext uri="{FF2B5EF4-FFF2-40B4-BE49-F238E27FC236}">
                  <a16:creationId xmlns:a16="http://schemas.microsoft.com/office/drawing/2014/main" id="{665EC525-F603-4368-80F7-E9033A8F80D1}"/>
                </a:ext>
              </a:extLst>
            </p:cNvPr>
            <p:cNvSpPr/>
            <p:nvPr/>
          </p:nvSpPr>
          <p:spPr>
            <a:xfrm>
              <a:off x="15021323" y="4788800"/>
              <a:ext cx="9655" cy="109427"/>
            </a:xfrm>
            <a:custGeom>
              <a:avLst/>
              <a:gdLst>
                <a:gd name="connsiteX0" fmla="*/ 4828 w 9655"/>
                <a:gd name="connsiteY0" fmla="*/ 106852 h 109427"/>
                <a:gd name="connsiteX1" fmla="*/ 4828 w 9655"/>
                <a:gd name="connsiteY1" fmla="*/ 4828 h 109427"/>
              </a:gdLst>
              <a:ahLst/>
              <a:cxnLst>
                <a:cxn ang="0">
                  <a:pos x="connsiteX0" y="connsiteY0"/>
                </a:cxn>
                <a:cxn ang="0">
                  <a:pos x="connsiteX1" y="connsiteY1"/>
                </a:cxn>
              </a:cxnLst>
              <a:rect l="l" t="t" r="r" b="b"/>
              <a:pathLst>
                <a:path w="9655" h="109427">
                  <a:moveTo>
                    <a:pt x="4828" y="106852"/>
                  </a:moveTo>
                  <a:lnTo>
                    <a:pt x="4828"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09" name="Freeform: Shape 108">
              <a:extLst>
                <a:ext uri="{FF2B5EF4-FFF2-40B4-BE49-F238E27FC236}">
                  <a16:creationId xmlns:a16="http://schemas.microsoft.com/office/drawing/2014/main" id="{1614DFFD-AC52-4692-973F-03692E94069C}"/>
                </a:ext>
              </a:extLst>
            </p:cNvPr>
            <p:cNvSpPr/>
            <p:nvPr/>
          </p:nvSpPr>
          <p:spPr>
            <a:xfrm>
              <a:off x="15222797" y="4973861"/>
              <a:ext cx="51495" cy="54714"/>
            </a:xfrm>
            <a:custGeom>
              <a:avLst/>
              <a:gdLst>
                <a:gd name="connsiteX0" fmla="*/ 4828 w 51495"/>
                <a:gd name="connsiteY0" fmla="*/ 4828 h 54713"/>
                <a:gd name="connsiteX1" fmla="*/ 46667 w 51495"/>
                <a:gd name="connsiteY1" fmla="*/ 4828 h 54713"/>
                <a:gd name="connsiteX2" fmla="*/ 46667 w 51495"/>
                <a:gd name="connsiteY2" fmla="*/ 52139 h 54713"/>
                <a:gd name="connsiteX3" fmla="*/ 4828 w 51495"/>
                <a:gd name="connsiteY3" fmla="*/ 52139 h 54713"/>
              </a:gdLst>
              <a:ahLst/>
              <a:cxnLst>
                <a:cxn ang="0">
                  <a:pos x="connsiteX0" y="connsiteY0"/>
                </a:cxn>
                <a:cxn ang="0">
                  <a:pos x="connsiteX1" y="connsiteY1"/>
                </a:cxn>
                <a:cxn ang="0">
                  <a:pos x="connsiteX2" y="connsiteY2"/>
                </a:cxn>
                <a:cxn ang="0">
                  <a:pos x="connsiteX3" y="connsiteY3"/>
                </a:cxn>
              </a:cxnLst>
              <a:rect l="l" t="t" r="r" b="b"/>
              <a:pathLst>
                <a:path w="51495" h="54713">
                  <a:moveTo>
                    <a:pt x="4828" y="4828"/>
                  </a:moveTo>
                  <a:lnTo>
                    <a:pt x="46667" y="4828"/>
                  </a:lnTo>
                  <a:lnTo>
                    <a:pt x="46667" y="52139"/>
                  </a:lnTo>
                  <a:lnTo>
                    <a:pt x="4828" y="52139"/>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10" name="Freeform: Shape 109">
              <a:extLst>
                <a:ext uri="{FF2B5EF4-FFF2-40B4-BE49-F238E27FC236}">
                  <a16:creationId xmlns:a16="http://schemas.microsoft.com/office/drawing/2014/main" id="{48D74371-FAC1-4BE4-A964-B4755FBA718A}"/>
                </a:ext>
              </a:extLst>
            </p:cNvPr>
            <p:cNvSpPr/>
            <p:nvPr/>
          </p:nvSpPr>
          <p:spPr>
            <a:xfrm>
              <a:off x="15222797" y="4955516"/>
              <a:ext cx="51495" cy="90116"/>
            </a:xfrm>
            <a:custGeom>
              <a:avLst/>
              <a:gdLst>
                <a:gd name="connsiteX0" fmla="*/ 46667 w 51495"/>
                <a:gd name="connsiteY0" fmla="*/ 82392 h 90116"/>
                <a:gd name="connsiteX1" fmla="*/ 39587 w 51495"/>
                <a:gd name="connsiteY1" fmla="*/ 87864 h 90116"/>
                <a:gd name="connsiteX2" fmla="*/ 11908 w 51495"/>
                <a:gd name="connsiteY2" fmla="*/ 87864 h 90116"/>
                <a:gd name="connsiteX3" fmla="*/ 4828 w 51495"/>
                <a:gd name="connsiteY3" fmla="*/ 82392 h 90116"/>
                <a:gd name="connsiteX4" fmla="*/ 4828 w 51495"/>
                <a:gd name="connsiteY4" fmla="*/ 11908 h 90116"/>
                <a:gd name="connsiteX5" fmla="*/ 11908 w 51495"/>
                <a:gd name="connsiteY5" fmla="*/ 4828 h 90116"/>
                <a:gd name="connsiteX6" fmla="*/ 39587 w 51495"/>
                <a:gd name="connsiteY6" fmla="*/ 4828 h 90116"/>
                <a:gd name="connsiteX7" fmla="*/ 46667 w 51495"/>
                <a:gd name="connsiteY7" fmla="*/ 11908 h 90116"/>
                <a:gd name="connsiteX8" fmla="*/ 46667 w 51495"/>
                <a:gd name="connsiteY8" fmla="*/ 82392 h 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5" h="90116">
                  <a:moveTo>
                    <a:pt x="46667" y="82392"/>
                  </a:moveTo>
                  <a:cubicBezTo>
                    <a:pt x="46667" y="86254"/>
                    <a:pt x="43449" y="87864"/>
                    <a:pt x="39587" y="87864"/>
                  </a:cubicBezTo>
                  <a:lnTo>
                    <a:pt x="11908" y="87864"/>
                  </a:lnTo>
                  <a:cubicBezTo>
                    <a:pt x="8046" y="87864"/>
                    <a:pt x="4828" y="86254"/>
                    <a:pt x="4828" y="82392"/>
                  </a:cubicBezTo>
                  <a:lnTo>
                    <a:pt x="4828" y="11908"/>
                  </a:lnTo>
                  <a:cubicBezTo>
                    <a:pt x="4828" y="8046"/>
                    <a:pt x="8046" y="4828"/>
                    <a:pt x="11908" y="4828"/>
                  </a:cubicBezTo>
                  <a:lnTo>
                    <a:pt x="39587" y="4828"/>
                  </a:lnTo>
                  <a:cubicBezTo>
                    <a:pt x="43449" y="4828"/>
                    <a:pt x="46667" y="8046"/>
                    <a:pt x="46667" y="11908"/>
                  </a:cubicBezTo>
                  <a:lnTo>
                    <a:pt x="46667" y="82392"/>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11" name="Freeform: Shape 110">
              <a:extLst>
                <a:ext uri="{FF2B5EF4-FFF2-40B4-BE49-F238E27FC236}">
                  <a16:creationId xmlns:a16="http://schemas.microsoft.com/office/drawing/2014/main" id="{21704982-DAC0-45DE-B2E2-56FF437ACF25}"/>
                </a:ext>
              </a:extLst>
            </p:cNvPr>
            <p:cNvSpPr/>
            <p:nvPr/>
          </p:nvSpPr>
          <p:spPr>
            <a:xfrm>
              <a:off x="15165831" y="4913676"/>
              <a:ext cx="51495" cy="51495"/>
            </a:xfrm>
            <a:custGeom>
              <a:avLst/>
              <a:gdLst>
                <a:gd name="connsiteX0" fmla="*/ 4828 w 51495"/>
                <a:gd name="connsiteY0" fmla="*/ 25748 h 51495"/>
                <a:gd name="connsiteX1" fmla="*/ 25748 w 51495"/>
                <a:gd name="connsiteY1" fmla="*/ 4828 h 51495"/>
                <a:gd name="connsiteX2" fmla="*/ 46667 w 51495"/>
                <a:gd name="connsiteY2" fmla="*/ 25748 h 51495"/>
                <a:gd name="connsiteX3" fmla="*/ 25748 w 51495"/>
                <a:gd name="connsiteY3" fmla="*/ 46667 h 51495"/>
                <a:gd name="connsiteX4" fmla="*/ 4828 w 51495"/>
                <a:gd name="connsiteY4" fmla="*/ 25748 h 5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5" h="51495">
                  <a:moveTo>
                    <a:pt x="4828" y="25748"/>
                  </a:moveTo>
                  <a:cubicBezTo>
                    <a:pt x="4828" y="14161"/>
                    <a:pt x="14161" y="4828"/>
                    <a:pt x="25748" y="4828"/>
                  </a:cubicBezTo>
                  <a:cubicBezTo>
                    <a:pt x="37334" y="4828"/>
                    <a:pt x="46667" y="14161"/>
                    <a:pt x="46667" y="25748"/>
                  </a:cubicBezTo>
                  <a:cubicBezTo>
                    <a:pt x="46667" y="37334"/>
                    <a:pt x="37334" y="46667"/>
                    <a:pt x="25748" y="46667"/>
                  </a:cubicBezTo>
                  <a:cubicBezTo>
                    <a:pt x="14161" y="46667"/>
                    <a:pt x="4828" y="37334"/>
                    <a:pt x="4828" y="25748"/>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12" name="Freeform: Shape 111">
              <a:extLst>
                <a:ext uri="{FF2B5EF4-FFF2-40B4-BE49-F238E27FC236}">
                  <a16:creationId xmlns:a16="http://schemas.microsoft.com/office/drawing/2014/main" id="{FBC0A796-9FF1-43E8-BE60-69D4CA172DFB}"/>
                </a:ext>
              </a:extLst>
            </p:cNvPr>
            <p:cNvSpPr/>
            <p:nvPr/>
          </p:nvSpPr>
          <p:spPr>
            <a:xfrm>
              <a:off x="15150060" y="4956786"/>
              <a:ext cx="64369" cy="45058"/>
            </a:xfrm>
            <a:custGeom>
              <a:avLst/>
              <a:gdLst>
                <a:gd name="connsiteX0" fmla="*/ 60829 w 64368"/>
                <a:gd name="connsiteY0" fmla="*/ 42500 h 45058"/>
                <a:gd name="connsiteX1" fmla="*/ 4828 w 64368"/>
                <a:gd name="connsiteY1" fmla="*/ 42822 h 45058"/>
                <a:gd name="connsiteX2" fmla="*/ 42162 w 64368"/>
                <a:gd name="connsiteY2" fmla="*/ 4844 h 45058"/>
                <a:gd name="connsiteX3" fmla="*/ 61472 w 64368"/>
                <a:gd name="connsiteY3" fmla="*/ 10959 h 45058"/>
              </a:gdLst>
              <a:ahLst/>
              <a:cxnLst>
                <a:cxn ang="0">
                  <a:pos x="connsiteX0" y="connsiteY0"/>
                </a:cxn>
                <a:cxn ang="0">
                  <a:pos x="connsiteX1" y="connsiteY1"/>
                </a:cxn>
                <a:cxn ang="0">
                  <a:pos x="connsiteX2" y="connsiteY2"/>
                </a:cxn>
                <a:cxn ang="0">
                  <a:pos x="connsiteX3" y="connsiteY3"/>
                </a:cxn>
              </a:cxnLst>
              <a:rect l="l" t="t" r="r" b="b"/>
              <a:pathLst>
                <a:path w="64368" h="45058">
                  <a:moveTo>
                    <a:pt x="60829" y="42500"/>
                  </a:moveTo>
                  <a:lnTo>
                    <a:pt x="4828" y="42822"/>
                  </a:lnTo>
                  <a:cubicBezTo>
                    <a:pt x="7081" y="4522"/>
                    <a:pt x="42162" y="4844"/>
                    <a:pt x="42162" y="4844"/>
                  </a:cubicBezTo>
                  <a:cubicBezTo>
                    <a:pt x="42162" y="4844"/>
                    <a:pt x="52139" y="4200"/>
                    <a:pt x="61472" y="10959"/>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13" name="Freeform: Shape 112">
              <a:extLst>
                <a:ext uri="{FF2B5EF4-FFF2-40B4-BE49-F238E27FC236}">
                  <a16:creationId xmlns:a16="http://schemas.microsoft.com/office/drawing/2014/main" id="{A56182DC-B5B0-48EC-ABFF-2F30DB707C54}"/>
                </a:ext>
              </a:extLst>
            </p:cNvPr>
            <p:cNvSpPr/>
            <p:nvPr/>
          </p:nvSpPr>
          <p:spPr>
            <a:xfrm>
              <a:off x="15411398" y="4973861"/>
              <a:ext cx="51495" cy="54714"/>
            </a:xfrm>
            <a:custGeom>
              <a:avLst/>
              <a:gdLst>
                <a:gd name="connsiteX0" fmla="*/ 4828 w 51495"/>
                <a:gd name="connsiteY0" fmla="*/ 4828 h 54713"/>
                <a:gd name="connsiteX1" fmla="*/ 46667 w 51495"/>
                <a:gd name="connsiteY1" fmla="*/ 4828 h 54713"/>
                <a:gd name="connsiteX2" fmla="*/ 46667 w 51495"/>
                <a:gd name="connsiteY2" fmla="*/ 52139 h 54713"/>
                <a:gd name="connsiteX3" fmla="*/ 4828 w 51495"/>
                <a:gd name="connsiteY3" fmla="*/ 52139 h 54713"/>
              </a:gdLst>
              <a:ahLst/>
              <a:cxnLst>
                <a:cxn ang="0">
                  <a:pos x="connsiteX0" y="connsiteY0"/>
                </a:cxn>
                <a:cxn ang="0">
                  <a:pos x="connsiteX1" y="connsiteY1"/>
                </a:cxn>
                <a:cxn ang="0">
                  <a:pos x="connsiteX2" y="connsiteY2"/>
                </a:cxn>
                <a:cxn ang="0">
                  <a:pos x="connsiteX3" y="connsiteY3"/>
                </a:cxn>
              </a:cxnLst>
              <a:rect l="l" t="t" r="r" b="b"/>
              <a:pathLst>
                <a:path w="51495" h="54713">
                  <a:moveTo>
                    <a:pt x="4828" y="4828"/>
                  </a:moveTo>
                  <a:lnTo>
                    <a:pt x="46667" y="4828"/>
                  </a:lnTo>
                  <a:lnTo>
                    <a:pt x="46667" y="52139"/>
                  </a:lnTo>
                  <a:lnTo>
                    <a:pt x="4828" y="52139"/>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14" name="Freeform: Shape 113">
              <a:extLst>
                <a:ext uri="{FF2B5EF4-FFF2-40B4-BE49-F238E27FC236}">
                  <a16:creationId xmlns:a16="http://schemas.microsoft.com/office/drawing/2014/main" id="{B29E7089-1BA7-4651-A7FD-99EB6D851257}"/>
                </a:ext>
              </a:extLst>
            </p:cNvPr>
            <p:cNvSpPr/>
            <p:nvPr/>
          </p:nvSpPr>
          <p:spPr>
            <a:xfrm>
              <a:off x="15411398" y="4955516"/>
              <a:ext cx="51495" cy="90116"/>
            </a:xfrm>
            <a:custGeom>
              <a:avLst/>
              <a:gdLst>
                <a:gd name="connsiteX0" fmla="*/ 46667 w 51495"/>
                <a:gd name="connsiteY0" fmla="*/ 82392 h 90116"/>
                <a:gd name="connsiteX1" fmla="*/ 39587 w 51495"/>
                <a:gd name="connsiteY1" fmla="*/ 87864 h 90116"/>
                <a:gd name="connsiteX2" fmla="*/ 11908 w 51495"/>
                <a:gd name="connsiteY2" fmla="*/ 87864 h 90116"/>
                <a:gd name="connsiteX3" fmla="*/ 4828 w 51495"/>
                <a:gd name="connsiteY3" fmla="*/ 82392 h 90116"/>
                <a:gd name="connsiteX4" fmla="*/ 4828 w 51495"/>
                <a:gd name="connsiteY4" fmla="*/ 11908 h 90116"/>
                <a:gd name="connsiteX5" fmla="*/ 11908 w 51495"/>
                <a:gd name="connsiteY5" fmla="*/ 4828 h 90116"/>
                <a:gd name="connsiteX6" fmla="*/ 39587 w 51495"/>
                <a:gd name="connsiteY6" fmla="*/ 4828 h 90116"/>
                <a:gd name="connsiteX7" fmla="*/ 46667 w 51495"/>
                <a:gd name="connsiteY7" fmla="*/ 11908 h 90116"/>
                <a:gd name="connsiteX8" fmla="*/ 46667 w 51495"/>
                <a:gd name="connsiteY8" fmla="*/ 82392 h 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5" h="90116">
                  <a:moveTo>
                    <a:pt x="46667" y="82392"/>
                  </a:moveTo>
                  <a:cubicBezTo>
                    <a:pt x="46667" y="86254"/>
                    <a:pt x="43449" y="87864"/>
                    <a:pt x="39587" y="87864"/>
                  </a:cubicBezTo>
                  <a:lnTo>
                    <a:pt x="11908" y="87864"/>
                  </a:lnTo>
                  <a:cubicBezTo>
                    <a:pt x="8046" y="87864"/>
                    <a:pt x="4828" y="86254"/>
                    <a:pt x="4828" y="82392"/>
                  </a:cubicBezTo>
                  <a:lnTo>
                    <a:pt x="4828" y="11908"/>
                  </a:lnTo>
                  <a:cubicBezTo>
                    <a:pt x="4828" y="8046"/>
                    <a:pt x="8046" y="4828"/>
                    <a:pt x="11908" y="4828"/>
                  </a:cubicBezTo>
                  <a:lnTo>
                    <a:pt x="39587" y="4828"/>
                  </a:lnTo>
                  <a:cubicBezTo>
                    <a:pt x="43449" y="4828"/>
                    <a:pt x="46667" y="8046"/>
                    <a:pt x="46667" y="11908"/>
                  </a:cubicBezTo>
                  <a:lnTo>
                    <a:pt x="46667" y="82392"/>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15" name="Freeform: Shape 114">
              <a:extLst>
                <a:ext uri="{FF2B5EF4-FFF2-40B4-BE49-F238E27FC236}">
                  <a16:creationId xmlns:a16="http://schemas.microsoft.com/office/drawing/2014/main" id="{B09C4F8F-C39B-40A0-AA16-A386A1393483}"/>
                </a:ext>
              </a:extLst>
            </p:cNvPr>
            <p:cNvSpPr/>
            <p:nvPr/>
          </p:nvSpPr>
          <p:spPr>
            <a:xfrm>
              <a:off x="15354432" y="4913676"/>
              <a:ext cx="51495" cy="51495"/>
            </a:xfrm>
            <a:custGeom>
              <a:avLst/>
              <a:gdLst>
                <a:gd name="connsiteX0" fmla="*/ 4828 w 51495"/>
                <a:gd name="connsiteY0" fmla="*/ 25748 h 51495"/>
                <a:gd name="connsiteX1" fmla="*/ 25748 w 51495"/>
                <a:gd name="connsiteY1" fmla="*/ 4828 h 51495"/>
                <a:gd name="connsiteX2" fmla="*/ 46667 w 51495"/>
                <a:gd name="connsiteY2" fmla="*/ 25748 h 51495"/>
                <a:gd name="connsiteX3" fmla="*/ 25748 w 51495"/>
                <a:gd name="connsiteY3" fmla="*/ 46667 h 51495"/>
                <a:gd name="connsiteX4" fmla="*/ 4828 w 51495"/>
                <a:gd name="connsiteY4" fmla="*/ 25748 h 5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5" h="51495">
                  <a:moveTo>
                    <a:pt x="4828" y="25748"/>
                  </a:moveTo>
                  <a:cubicBezTo>
                    <a:pt x="4828" y="14161"/>
                    <a:pt x="14161" y="4828"/>
                    <a:pt x="25748" y="4828"/>
                  </a:cubicBezTo>
                  <a:cubicBezTo>
                    <a:pt x="37334" y="4828"/>
                    <a:pt x="46667" y="14161"/>
                    <a:pt x="46667" y="25748"/>
                  </a:cubicBezTo>
                  <a:cubicBezTo>
                    <a:pt x="46667" y="37334"/>
                    <a:pt x="37334" y="46667"/>
                    <a:pt x="25748" y="46667"/>
                  </a:cubicBezTo>
                  <a:cubicBezTo>
                    <a:pt x="14161" y="46667"/>
                    <a:pt x="4828" y="37334"/>
                    <a:pt x="4828" y="25748"/>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16" name="Freeform: Shape 115">
              <a:extLst>
                <a:ext uri="{FF2B5EF4-FFF2-40B4-BE49-F238E27FC236}">
                  <a16:creationId xmlns:a16="http://schemas.microsoft.com/office/drawing/2014/main" id="{93983BFF-B385-462C-A8C5-5E6ECE10203F}"/>
                </a:ext>
              </a:extLst>
            </p:cNvPr>
            <p:cNvSpPr/>
            <p:nvPr/>
          </p:nvSpPr>
          <p:spPr>
            <a:xfrm>
              <a:off x="15338661" y="4956786"/>
              <a:ext cx="64369" cy="45058"/>
            </a:xfrm>
            <a:custGeom>
              <a:avLst/>
              <a:gdLst>
                <a:gd name="connsiteX0" fmla="*/ 60829 w 64368"/>
                <a:gd name="connsiteY0" fmla="*/ 42500 h 45058"/>
                <a:gd name="connsiteX1" fmla="*/ 4828 w 64368"/>
                <a:gd name="connsiteY1" fmla="*/ 42822 h 45058"/>
                <a:gd name="connsiteX2" fmla="*/ 42162 w 64368"/>
                <a:gd name="connsiteY2" fmla="*/ 4844 h 45058"/>
                <a:gd name="connsiteX3" fmla="*/ 61472 w 64368"/>
                <a:gd name="connsiteY3" fmla="*/ 10959 h 45058"/>
              </a:gdLst>
              <a:ahLst/>
              <a:cxnLst>
                <a:cxn ang="0">
                  <a:pos x="connsiteX0" y="connsiteY0"/>
                </a:cxn>
                <a:cxn ang="0">
                  <a:pos x="connsiteX1" y="connsiteY1"/>
                </a:cxn>
                <a:cxn ang="0">
                  <a:pos x="connsiteX2" y="connsiteY2"/>
                </a:cxn>
                <a:cxn ang="0">
                  <a:pos x="connsiteX3" y="connsiteY3"/>
                </a:cxn>
              </a:cxnLst>
              <a:rect l="l" t="t" r="r" b="b"/>
              <a:pathLst>
                <a:path w="64368" h="45058">
                  <a:moveTo>
                    <a:pt x="60829" y="42500"/>
                  </a:moveTo>
                  <a:lnTo>
                    <a:pt x="4828" y="42822"/>
                  </a:lnTo>
                  <a:cubicBezTo>
                    <a:pt x="7081" y="4522"/>
                    <a:pt x="42162" y="4844"/>
                    <a:pt x="42162" y="4844"/>
                  </a:cubicBezTo>
                  <a:cubicBezTo>
                    <a:pt x="42162" y="4844"/>
                    <a:pt x="52139" y="4200"/>
                    <a:pt x="61472" y="10959"/>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17" name="Freeform: Shape 116">
              <a:extLst>
                <a:ext uri="{FF2B5EF4-FFF2-40B4-BE49-F238E27FC236}">
                  <a16:creationId xmlns:a16="http://schemas.microsoft.com/office/drawing/2014/main" id="{DAB815FC-3383-489C-88D6-511083AE78D0}"/>
                </a:ext>
              </a:extLst>
            </p:cNvPr>
            <p:cNvSpPr/>
            <p:nvPr/>
          </p:nvSpPr>
          <p:spPr>
            <a:xfrm>
              <a:off x="15038380" y="4973861"/>
              <a:ext cx="51495" cy="54714"/>
            </a:xfrm>
            <a:custGeom>
              <a:avLst/>
              <a:gdLst>
                <a:gd name="connsiteX0" fmla="*/ 4828 w 51495"/>
                <a:gd name="connsiteY0" fmla="*/ 4828 h 54713"/>
                <a:gd name="connsiteX1" fmla="*/ 46667 w 51495"/>
                <a:gd name="connsiteY1" fmla="*/ 4828 h 54713"/>
                <a:gd name="connsiteX2" fmla="*/ 46667 w 51495"/>
                <a:gd name="connsiteY2" fmla="*/ 52139 h 54713"/>
                <a:gd name="connsiteX3" fmla="*/ 4828 w 51495"/>
                <a:gd name="connsiteY3" fmla="*/ 52139 h 54713"/>
              </a:gdLst>
              <a:ahLst/>
              <a:cxnLst>
                <a:cxn ang="0">
                  <a:pos x="connsiteX0" y="connsiteY0"/>
                </a:cxn>
                <a:cxn ang="0">
                  <a:pos x="connsiteX1" y="connsiteY1"/>
                </a:cxn>
                <a:cxn ang="0">
                  <a:pos x="connsiteX2" y="connsiteY2"/>
                </a:cxn>
                <a:cxn ang="0">
                  <a:pos x="connsiteX3" y="connsiteY3"/>
                </a:cxn>
              </a:cxnLst>
              <a:rect l="l" t="t" r="r" b="b"/>
              <a:pathLst>
                <a:path w="51495" h="54713">
                  <a:moveTo>
                    <a:pt x="4828" y="4828"/>
                  </a:moveTo>
                  <a:lnTo>
                    <a:pt x="46667" y="4828"/>
                  </a:lnTo>
                  <a:lnTo>
                    <a:pt x="46667" y="52139"/>
                  </a:lnTo>
                  <a:lnTo>
                    <a:pt x="4828" y="52139"/>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18" name="Freeform: Shape 117">
              <a:extLst>
                <a:ext uri="{FF2B5EF4-FFF2-40B4-BE49-F238E27FC236}">
                  <a16:creationId xmlns:a16="http://schemas.microsoft.com/office/drawing/2014/main" id="{34600EF0-6E80-4EE5-94A3-07CE39C5440E}"/>
                </a:ext>
              </a:extLst>
            </p:cNvPr>
            <p:cNvSpPr/>
            <p:nvPr/>
          </p:nvSpPr>
          <p:spPr>
            <a:xfrm>
              <a:off x="15038380" y="4955516"/>
              <a:ext cx="51495" cy="90116"/>
            </a:xfrm>
            <a:custGeom>
              <a:avLst/>
              <a:gdLst>
                <a:gd name="connsiteX0" fmla="*/ 46667 w 51495"/>
                <a:gd name="connsiteY0" fmla="*/ 82392 h 90116"/>
                <a:gd name="connsiteX1" fmla="*/ 39587 w 51495"/>
                <a:gd name="connsiteY1" fmla="*/ 87864 h 90116"/>
                <a:gd name="connsiteX2" fmla="*/ 11908 w 51495"/>
                <a:gd name="connsiteY2" fmla="*/ 87864 h 90116"/>
                <a:gd name="connsiteX3" fmla="*/ 4828 w 51495"/>
                <a:gd name="connsiteY3" fmla="*/ 82392 h 90116"/>
                <a:gd name="connsiteX4" fmla="*/ 4828 w 51495"/>
                <a:gd name="connsiteY4" fmla="*/ 11908 h 90116"/>
                <a:gd name="connsiteX5" fmla="*/ 11908 w 51495"/>
                <a:gd name="connsiteY5" fmla="*/ 4828 h 90116"/>
                <a:gd name="connsiteX6" fmla="*/ 39587 w 51495"/>
                <a:gd name="connsiteY6" fmla="*/ 4828 h 90116"/>
                <a:gd name="connsiteX7" fmla="*/ 46667 w 51495"/>
                <a:gd name="connsiteY7" fmla="*/ 11908 h 90116"/>
                <a:gd name="connsiteX8" fmla="*/ 46667 w 51495"/>
                <a:gd name="connsiteY8" fmla="*/ 82392 h 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5" h="90116">
                  <a:moveTo>
                    <a:pt x="46667" y="82392"/>
                  </a:moveTo>
                  <a:cubicBezTo>
                    <a:pt x="46667" y="86254"/>
                    <a:pt x="43449" y="87864"/>
                    <a:pt x="39587" y="87864"/>
                  </a:cubicBezTo>
                  <a:lnTo>
                    <a:pt x="11908" y="87864"/>
                  </a:lnTo>
                  <a:cubicBezTo>
                    <a:pt x="8046" y="87864"/>
                    <a:pt x="4828" y="86254"/>
                    <a:pt x="4828" y="82392"/>
                  </a:cubicBezTo>
                  <a:lnTo>
                    <a:pt x="4828" y="11908"/>
                  </a:lnTo>
                  <a:cubicBezTo>
                    <a:pt x="4828" y="8046"/>
                    <a:pt x="8046" y="4828"/>
                    <a:pt x="11908" y="4828"/>
                  </a:cubicBezTo>
                  <a:lnTo>
                    <a:pt x="39587" y="4828"/>
                  </a:lnTo>
                  <a:cubicBezTo>
                    <a:pt x="43449" y="4828"/>
                    <a:pt x="46667" y="8046"/>
                    <a:pt x="46667" y="11908"/>
                  </a:cubicBezTo>
                  <a:lnTo>
                    <a:pt x="46667" y="82392"/>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19" name="Freeform: Shape 118">
              <a:extLst>
                <a:ext uri="{FF2B5EF4-FFF2-40B4-BE49-F238E27FC236}">
                  <a16:creationId xmlns:a16="http://schemas.microsoft.com/office/drawing/2014/main" id="{71611CAB-38F2-4EDF-B865-A0979482DFC2}"/>
                </a:ext>
              </a:extLst>
            </p:cNvPr>
            <p:cNvSpPr/>
            <p:nvPr/>
          </p:nvSpPr>
          <p:spPr>
            <a:xfrm>
              <a:off x="14981092" y="4913676"/>
              <a:ext cx="51495" cy="51495"/>
            </a:xfrm>
            <a:custGeom>
              <a:avLst/>
              <a:gdLst>
                <a:gd name="connsiteX0" fmla="*/ 4828 w 51495"/>
                <a:gd name="connsiteY0" fmla="*/ 25748 h 51495"/>
                <a:gd name="connsiteX1" fmla="*/ 25748 w 51495"/>
                <a:gd name="connsiteY1" fmla="*/ 4828 h 51495"/>
                <a:gd name="connsiteX2" fmla="*/ 46667 w 51495"/>
                <a:gd name="connsiteY2" fmla="*/ 25748 h 51495"/>
                <a:gd name="connsiteX3" fmla="*/ 25748 w 51495"/>
                <a:gd name="connsiteY3" fmla="*/ 46667 h 51495"/>
                <a:gd name="connsiteX4" fmla="*/ 4828 w 51495"/>
                <a:gd name="connsiteY4" fmla="*/ 25748 h 5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5" h="51495">
                  <a:moveTo>
                    <a:pt x="4828" y="25748"/>
                  </a:moveTo>
                  <a:cubicBezTo>
                    <a:pt x="4828" y="14161"/>
                    <a:pt x="14161" y="4828"/>
                    <a:pt x="25748" y="4828"/>
                  </a:cubicBezTo>
                  <a:cubicBezTo>
                    <a:pt x="37334" y="4828"/>
                    <a:pt x="46667" y="14161"/>
                    <a:pt x="46667" y="25748"/>
                  </a:cubicBezTo>
                  <a:cubicBezTo>
                    <a:pt x="46667" y="37334"/>
                    <a:pt x="37334" y="46667"/>
                    <a:pt x="25748" y="46667"/>
                  </a:cubicBezTo>
                  <a:cubicBezTo>
                    <a:pt x="14161" y="46667"/>
                    <a:pt x="4828" y="37334"/>
                    <a:pt x="4828" y="25748"/>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20" name="Freeform: Shape 119">
              <a:extLst>
                <a:ext uri="{FF2B5EF4-FFF2-40B4-BE49-F238E27FC236}">
                  <a16:creationId xmlns:a16="http://schemas.microsoft.com/office/drawing/2014/main" id="{884CA397-51F4-47A2-BA75-F259342F97C0}"/>
                </a:ext>
              </a:extLst>
            </p:cNvPr>
            <p:cNvSpPr/>
            <p:nvPr/>
          </p:nvSpPr>
          <p:spPr>
            <a:xfrm>
              <a:off x="14965644" y="4956786"/>
              <a:ext cx="64369" cy="45058"/>
            </a:xfrm>
            <a:custGeom>
              <a:avLst/>
              <a:gdLst>
                <a:gd name="connsiteX0" fmla="*/ 60829 w 64368"/>
                <a:gd name="connsiteY0" fmla="*/ 42500 h 45058"/>
                <a:gd name="connsiteX1" fmla="*/ 4828 w 64368"/>
                <a:gd name="connsiteY1" fmla="*/ 42822 h 45058"/>
                <a:gd name="connsiteX2" fmla="*/ 42162 w 64368"/>
                <a:gd name="connsiteY2" fmla="*/ 4844 h 45058"/>
                <a:gd name="connsiteX3" fmla="*/ 61472 w 64368"/>
                <a:gd name="connsiteY3" fmla="*/ 10959 h 45058"/>
              </a:gdLst>
              <a:ahLst/>
              <a:cxnLst>
                <a:cxn ang="0">
                  <a:pos x="connsiteX0" y="connsiteY0"/>
                </a:cxn>
                <a:cxn ang="0">
                  <a:pos x="connsiteX1" y="connsiteY1"/>
                </a:cxn>
                <a:cxn ang="0">
                  <a:pos x="connsiteX2" y="connsiteY2"/>
                </a:cxn>
                <a:cxn ang="0">
                  <a:pos x="connsiteX3" y="connsiteY3"/>
                </a:cxn>
              </a:cxnLst>
              <a:rect l="l" t="t" r="r" b="b"/>
              <a:pathLst>
                <a:path w="64368" h="45058">
                  <a:moveTo>
                    <a:pt x="60829" y="42500"/>
                  </a:moveTo>
                  <a:lnTo>
                    <a:pt x="4828" y="42822"/>
                  </a:lnTo>
                  <a:cubicBezTo>
                    <a:pt x="7081" y="4522"/>
                    <a:pt x="42162" y="4844"/>
                    <a:pt x="42162" y="4844"/>
                  </a:cubicBezTo>
                  <a:cubicBezTo>
                    <a:pt x="42162" y="4844"/>
                    <a:pt x="52139" y="4200"/>
                    <a:pt x="61472" y="10959"/>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grpSp>
      <p:grpSp>
        <p:nvGrpSpPr>
          <p:cNvPr id="121" name="Group 120">
            <a:extLst>
              <a:ext uri="{FF2B5EF4-FFF2-40B4-BE49-F238E27FC236}">
                <a16:creationId xmlns:a16="http://schemas.microsoft.com/office/drawing/2014/main" id="{E2C787E1-B50B-48F3-B62D-0F416DE9F18C}"/>
              </a:ext>
            </a:extLst>
          </p:cNvPr>
          <p:cNvGrpSpPr>
            <a:grpSpLocks noChangeAspect="1"/>
          </p:cNvGrpSpPr>
          <p:nvPr/>
        </p:nvGrpSpPr>
        <p:grpSpPr>
          <a:xfrm>
            <a:off x="3785987" y="4553626"/>
            <a:ext cx="914400" cy="596708"/>
            <a:chOff x="15242206" y="933213"/>
            <a:chExt cx="532652" cy="347592"/>
          </a:xfrm>
        </p:grpSpPr>
        <p:sp>
          <p:nvSpPr>
            <p:cNvPr id="122" name="Freeform: Shape 121">
              <a:extLst>
                <a:ext uri="{FF2B5EF4-FFF2-40B4-BE49-F238E27FC236}">
                  <a16:creationId xmlns:a16="http://schemas.microsoft.com/office/drawing/2014/main" id="{74735327-7824-4581-9AA3-438FE57D4047}"/>
                </a:ext>
              </a:extLst>
            </p:cNvPr>
            <p:cNvSpPr/>
            <p:nvPr/>
          </p:nvSpPr>
          <p:spPr>
            <a:xfrm>
              <a:off x="15242206" y="933213"/>
              <a:ext cx="337937" cy="347592"/>
            </a:xfrm>
            <a:custGeom>
              <a:avLst/>
              <a:gdLst>
                <a:gd name="connsiteX0" fmla="*/ 336006 w 337936"/>
                <a:gd name="connsiteY0" fmla="*/ 220463 h 347592"/>
                <a:gd name="connsiteX1" fmla="*/ 173796 w 337936"/>
                <a:gd name="connsiteY1" fmla="*/ 342764 h 347592"/>
                <a:gd name="connsiteX2" fmla="*/ 4828 w 337936"/>
                <a:gd name="connsiteY2" fmla="*/ 173796 h 347592"/>
                <a:gd name="connsiteX3" fmla="*/ 173796 w 337936"/>
                <a:gd name="connsiteY3" fmla="*/ 4828 h 347592"/>
                <a:gd name="connsiteX4" fmla="*/ 288373 w 337936"/>
                <a:gd name="connsiteY4" fmla="*/ 49886 h 34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36" h="347592">
                  <a:moveTo>
                    <a:pt x="336006" y="220463"/>
                  </a:moveTo>
                  <a:cubicBezTo>
                    <a:pt x="315729" y="290947"/>
                    <a:pt x="250717" y="342764"/>
                    <a:pt x="173796" y="342764"/>
                  </a:cubicBezTo>
                  <a:cubicBezTo>
                    <a:pt x="80461" y="342764"/>
                    <a:pt x="4828" y="267131"/>
                    <a:pt x="4828" y="173796"/>
                  </a:cubicBezTo>
                  <a:cubicBezTo>
                    <a:pt x="4828" y="80461"/>
                    <a:pt x="80461" y="4828"/>
                    <a:pt x="173796" y="4828"/>
                  </a:cubicBezTo>
                  <a:cubicBezTo>
                    <a:pt x="218211" y="4828"/>
                    <a:pt x="258441" y="21885"/>
                    <a:pt x="288373" y="49886"/>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23" name="Freeform: Shape 122">
              <a:extLst>
                <a:ext uri="{FF2B5EF4-FFF2-40B4-BE49-F238E27FC236}">
                  <a16:creationId xmlns:a16="http://schemas.microsoft.com/office/drawing/2014/main" id="{AC6E28FD-4B9C-4123-9641-530A8C6756F6}"/>
                </a:ext>
              </a:extLst>
            </p:cNvPr>
            <p:cNvSpPr/>
            <p:nvPr/>
          </p:nvSpPr>
          <p:spPr>
            <a:xfrm>
              <a:off x="15472646" y="1155930"/>
              <a:ext cx="38621" cy="112646"/>
            </a:xfrm>
            <a:custGeom>
              <a:avLst/>
              <a:gdLst>
                <a:gd name="connsiteX0" fmla="*/ 33794 w 38621"/>
                <a:gd name="connsiteY0" fmla="*/ 4828 h 112645"/>
                <a:gd name="connsiteX1" fmla="*/ 4828 w 38621"/>
                <a:gd name="connsiteY1" fmla="*/ 108783 h 112645"/>
              </a:gdLst>
              <a:ahLst/>
              <a:cxnLst>
                <a:cxn ang="0">
                  <a:pos x="connsiteX0" y="connsiteY0"/>
                </a:cxn>
                <a:cxn ang="0">
                  <a:pos x="connsiteX1" y="connsiteY1"/>
                </a:cxn>
              </a:cxnLst>
              <a:rect l="l" t="t" r="r" b="b"/>
              <a:pathLst>
                <a:path w="38621" h="112645">
                  <a:moveTo>
                    <a:pt x="33794" y="4828"/>
                  </a:moveTo>
                  <a:cubicBezTo>
                    <a:pt x="29610" y="37978"/>
                    <a:pt x="20920" y="73059"/>
                    <a:pt x="4828" y="108783"/>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24" name="Freeform: Shape 123">
              <a:extLst>
                <a:ext uri="{FF2B5EF4-FFF2-40B4-BE49-F238E27FC236}">
                  <a16:creationId xmlns:a16="http://schemas.microsoft.com/office/drawing/2014/main" id="{7338279F-6B46-495B-9BFA-C4144B4203A7}"/>
                </a:ext>
              </a:extLst>
            </p:cNvPr>
            <p:cNvSpPr/>
            <p:nvPr/>
          </p:nvSpPr>
          <p:spPr>
            <a:xfrm>
              <a:off x="15472646" y="945122"/>
              <a:ext cx="38621" cy="125519"/>
            </a:xfrm>
            <a:custGeom>
              <a:avLst/>
              <a:gdLst>
                <a:gd name="connsiteX0" fmla="*/ 4828 w 38621"/>
                <a:gd name="connsiteY0" fmla="*/ 4828 h 125519"/>
                <a:gd name="connsiteX1" fmla="*/ 34437 w 38621"/>
                <a:gd name="connsiteY1" fmla="*/ 123588 h 125519"/>
              </a:gdLst>
              <a:ahLst/>
              <a:cxnLst>
                <a:cxn ang="0">
                  <a:pos x="connsiteX0" y="connsiteY0"/>
                </a:cxn>
                <a:cxn ang="0">
                  <a:pos x="connsiteX1" y="connsiteY1"/>
                </a:cxn>
              </a:cxnLst>
              <a:rect l="l" t="t" r="r" b="b"/>
              <a:pathLst>
                <a:path w="38621" h="125519">
                  <a:moveTo>
                    <a:pt x="4828" y="4828"/>
                  </a:moveTo>
                  <a:cubicBezTo>
                    <a:pt x="4828" y="4828"/>
                    <a:pt x="27357" y="53104"/>
                    <a:pt x="34437" y="123588"/>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25" name="Freeform: Shape 124">
              <a:extLst>
                <a:ext uri="{FF2B5EF4-FFF2-40B4-BE49-F238E27FC236}">
                  <a16:creationId xmlns:a16="http://schemas.microsoft.com/office/drawing/2014/main" id="{3A238092-E9E8-4520-B0B4-83BE3385B582}"/>
                </a:ext>
              </a:extLst>
            </p:cNvPr>
            <p:cNvSpPr/>
            <p:nvPr/>
          </p:nvSpPr>
          <p:spPr>
            <a:xfrm>
              <a:off x="15318769" y="945122"/>
              <a:ext cx="38621" cy="321845"/>
            </a:xfrm>
            <a:custGeom>
              <a:avLst/>
              <a:gdLst>
                <a:gd name="connsiteX0" fmla="*/ 36726 w 38621"/>
                <a:gd name="connsiteY0" fmla="*/ 319592 h 321844"/>
                <a:gd name="connsiteX1" fmla="*/ 36726 w 38621"/>
                <a:gd name="connsiteY1" fmla="*/ 4828 h 321844"/>
              </a:gdLst>
              <a:ahLst/>
              <a:cxnLst>
                <a:cxn ang="0">
                  <a:pos x="connsiteX0" y="connsiteY0"/>
                </a:cxn>
                <a:cxn ang="0">
                  <a:pos x="connsiteX1" y="connsiteY1"/>
                </a:cxn>
              </a:cxnLst>
              <a:rect l="l" t="t" r="r" b="b"/>
              <a:pathLst>
                <a:path w="38621" h="321844">
                  <a:moveTo>
                    <a:pt x="36726" y="319592"/>
                  </a:moveTo>
                  <a:cubicBezTo>
                    <a:pt x="36726" y="319592"/>
                    <a:pt x="-35045" y="165428"/>
                    <a:pt x="36726" y="4828"/>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26" name="Freeform: Shape 125">
              <a:extLst>
                <a:ext uri="{FF2B5EF4-FFF2-40B4-BE49-F238E27FC236}">
                  <a16:creationId xmlns:a16="http://schemas.microsoft.com/office/drawing/2014/main" id="{2A9A5267-331F-482B-A72C-4890B64A6913}"/>
                </a:ext>
              </a:extLst>
            </p:cNvPr>
            <p:cNvSpPr/>
            <p:nvPr/>
          </p:nvSpPr>
          <p:spPr>
            <a:xfrm>
              <a:off x="15242206" y="1108297"/>
              <a:ext cx="222073" cy="9655"/>
            </a:xfrm>
            <a:custGeom>
              <a:avLst/>
              <a:gdLst>
                <a:gd name="connsiteX0" fmla="*/ 4828 w 222072"/>
                <a:gd name="connsiteY0" fmla="*/ 4828 h 9655"/>
                <a:gd name="connsiteX1" fmla="*/ 218532 w 222072"/>
                <a:gd name="connsiteY1" fmla="*/ 4828 h 9655"/>
              </a:gdLst>
              <a:ahLst/>
              <a:cxnLst>
                <a:cxn ang="0">
                  <a:pos x="connsiteX0" y="connsiteY0"/>
                </a:cxn>
                <a:cxn ang="0">
                  <a:pos x="connsiteX1" y="connsiteY1"/>
                </a:cxn>
              </a:cxnLst>
              <a:rect l="l" t="t" r="r" b="b"/>
              <a:pathLst>
                <a:path w="222072" h="9655">
                  <a:moveTo>
                    <a:pt x="4828" y="4828"/>
                  </a:moveTo>
                  <a:lnTo>
                    <a:pt x="218532" y="4828"/>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27" name="Freeform: Shape 126">
              <a:extLst>
                <a:ext uri="{FF2B5EF4-FFF2-40B4-BE49-F238E27FC236}">
                  <a16:creationId xmlns:a16="http://schemas.microsoft.com/office/drawing/2014/main" id="{460D474E-90A8-4697-B191-1191279395A9}"/>
                </a:ext>
              </a:extLst>
            </p:cNvPr>
            <p:cNvSpPr/>
            <p:nvPr/>
          </p:nvSpPr>
          <p:spPr>
            <a:xfrm>
              <a:off x="15411174" y="933213"/>
              <a:ext cx="9655" cy="347592"/>
            </a:xfrm>
            <a:custGeom>
              <a:avLst/>
              <a:gdLst>
                <a:gd name="connsiteX0" fmla="*/ 4828 w 9655"/>
                <a:gd name="connsiteY0" fmla="*/ 342764 h 347592"/>
                <a:gd name="connsiteX1" fmla="*/ 4828 w 9655"/>
                <a:gd name="connsiteY1" fmla="*/ 4828 h 347592"/>
              </a:gdLst>
              <a:ahLst/>
              <a:cxnLst>
                <a:cxn ang="0">
                  <a:pos x="connsiteX0" y="connsiteY0"/>
                </a:cxn>
                <a:cxn ang="0">
                  <a:pos x="connsiteX1" y="connsiteY1"/>
                </a:cxn>
              </a:cxnLst>
              <a:rect l="l" t="t" r="r" b="b"/>
              <a:pathLst>
                <a:path w="9655" h="347592">
                  <a:moveTo>
                    <a:pt x="4828" y="342764"/>
                  </a:moveTo>
                  <a:lnTo>
                    <a:pt x="4828" y="4828"/>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28" name="Freeform: Shape 127">
              <a:extLst>
                <a:ext uri="{FF2B5EF4-FFF2-40B4-BE49-F238E27FC236}">
                  <a16:creationId xmlns:a16="http://schemas.microsoft.com/office/drawing/2014/main" id="{164A9FCC-14E8-42CF-9F64-CFE0FB6B378A}"/>
                </a:ext>
              </a:extLst>
            </p:cNvPr>
            <p:cNvSpPr/>
            <p:nvPr/>
          </p:nvSpPr>
          <p:spPr>
            <a:xfrm>
              <a:off x="15256367" y="1002209"/>
              <a:ext cx="296097" cy="45058"/>
            </a:xfrm>
            <a:custGeom>
              <a:avLst/>
              <a:gdLst>
                <a:gd name="connsiteX0" fmla="*/ 4828 w 296096"/>
                <a:gd name="connsiteY0" fmla="*/ 40753 h 45058"/>
                <a:gd name="connsiteX1" fmla="*/ 294166 w 296096"/>
                <a:gd name="connsiteY1" fmla="*/ 30776 h 45058"/>
              </a:gdLst>
              <a:ahLst/>
              <a:cxnLst>
                <a:cxn ang="0">
                  <a:pos x="connsiteX0" y="connsiteY0"/>
                </a:cxn>
                <a:cxn ang="0">
                  <a:pos x="connsiteX1" y="connsiteY1"/>
                </a:cxn>
              </a:cxnLst>
              <a:rect l="l" t="t" r="r" b="b"/>
              <a:pathLst>
                <a:path w="296096" h="45058">
                  <a:moveTo>
                    <a:pt x="4828" y="40753"/>
                  </a:moveTo>
                  <a:cubicBezTo>
                    <a:pt x="4828" y="40753"/>
                    <a:pt x="144508" y="-32949"/>
                    <a:pt x="294166" y="30776"/>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29" name="Freeform: Shape 128">
              <a:extLst>
                <a:ext uri="{FF2B5EF4-FFF2-40B4-BE49-F238E27FC236}">
                  <a16:creationId xmlns:a16="http://schemas.microsoft.com/office/drawing/2014/main" id="{D2BA2802-8000-447E-87AD-934443AE2E90}"/>
                </a:ext>
              </a:extLst>
            </p:cNvPr>
            <p:cNvSpPr/>
            <p:nvPr/>
          </p:nvSpPr>
          <p:spPr>
            <a:xfrm>
              <a:off x="15257976" y="1173631"/>
              <a:ext cx="315408" cy="45058"/>
            </a:xfrm>
            <a:custGeom>
              <a:avLst/>
              <a:gdLst>
                <a:gd name="connsiteX0" fmla="*/ 4828 w 315407"/>
                <a:gd name="connsiteY0" fmla="*/ 4828 h 45058"/>
                <a:gd name="connsiteX1" fmla="*/ 310902 w 315407"/>
                <a:gd name="connsiteY1" fmla="*/ 4828 h 45058"/>
              </a:gdLst>
              <a:ahLst/>
              <a:cxnLst>
                <a:cxn ang="0">
                  <a:pos x="connsiteX0" y="connsiteY0"/>
                </a:cxn>
                <a:cxn ang="0">
                  <a:pos x="connsiteX1" y="connsiteY1"/>
                </a:cxn>
              </a:cxnLst>
              <a:rect l="l" t="t" r="r" b="b"/>
              <a:pathLst>
                <a:path w="315407" h="45058">
                  <a:moveTo>
                    <a:pt x="4828" y="4828"/>
                  </a:moveTo>
                  <a:cubicBezTo>
                    <a:pt x="4828" y="4828"/>
                    <a:pt x="153520" y="85611"/>
                    <a:pt x="310902" y="4828"/>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30" name="Freeform: Shape 129">
              <a:extLst>
                <a:ext uri="{FF2B5EF4-FFF2-40B4-BE49-F238E27FC236}">
                  <a16:creationId xmlns:a16="http://schemas.microsoft.com/office/drawing/2014/main" id="{8CCFF62E-DE0D-4A32-A646-7091517E5255}"/>
                </a:ext>
              </a:extLst>
            </p:cNvPr>
            <p:cNvSpPr/>
            <p:nvPr/>
          </p:nvSpPr>
          <p:spPr>
            <a:xfrm>
              <a:off x="15597844" y="1133401"/>
              <a:ext cx="25748" cy="67587"/>
            </a:xfrm>
            <a:custGeom>
              <a:avLst/>
              <a:gdLst>
                <a:gd name="connsiteX0" fmla="*/ 4828 w 25747"/>
                <a:gd name="connsiteY0" fmla="*/ 65978 h 67587"/>
                <a:gd name="connsiteX1" fmla="*/ 23817 w 25747"/>
                <a:gd name="connsiteY1" fmla="*/ 4828 h 67587"/>
              </a:gdLst>
              <a:ahLst/>
              <a:cxnLst>
                <a:cxn ang="0">
                  <a:pos x="connsiteX0" y="connsiteY0"/>
                </a:cxn>
                <a:cxn ang="0">
                  <a:pos x="connsiteX1" y="connsiteY1"/>
                </a:cxn>
              </a:cxnLst>
              <a:rect l="l" t="t" r="r" b="b"/>
              <a:pathLst>
                <a:path w="25747" h="67587">
                  <a:moveTo>
                    <a:pt x="4828" y="65978"/>
                  </a:moveTo>
                  <a:lnTo>
                    <a:pt x="23817"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31" name="Freeform: Shape 130">
              <a:extLst>
                <a:ext uri="{FF2B5EF4-FFF2-40B4-BE49-F238E27FC236}">
                  <a16:creationId xmlns:a16="http://schemas.microsoft.com/office/drawing/2014/main" id="{2B19D2B9-8ECD-4322-846A-159622221724}"/>
                </a:ext>
              </a:extLst>
            </p:cNvPr>
            <p:cNvSpPr/>
            <p:nvPr/>
          </p:nvSpPr>
          <p:spPr>
            <a:xfrm>
              <a:off x="15522532" y="1106688"/>
              <a:ext cx="83680" cy="9655"/>
            </a:xfrm>
            <a:custGeom>
              <a:avLst/>
              <a:gdLst>
                <a:gd name="connsiteX0" fmla="*/ 4828 w 83679"/>
                <a:gd name="connsiteY0" fmla="*/ 4828 h 9655"/>
                <a:gd name="connsiteX1" fmla="*/ 78852 w 83679"/>
                <a:gd name="connsiteY1" fmla="*/ 4828 h 9655"/>
              </a:gdLst>
              <a:ahLst/>
              <a:cxnLst>
                <a:cxn ang="0">
                  <a:pos x="connsiteX0" y="connsiteY0"/>
                </a:cxn>
                <a:cxn ang="0">
                  <a:pos x="connsiteX1" y="connsiteY1"/>
                </a:cxn>
              </a:cxnLst>
              <a:rect l="l" t="t" r="r" b="b"/>
              <a:pathLst>
                <a:path w="83679" h="9655">
                  <a:moveTo>
                    <a:pt x="4828" y="4828"/>
                  </a:moveTo>
                  <a:lnTo>
                    <a:pt x="78852"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32" name="Freeform: Shape 131">
              <a:extLst>
                <a:ext uri="{FF2B5EF4-FFF2-40B4-BE49-F238E27FC236}">
                  <a16:creationId xmlns:a16="http://schemas.microsoft.com/office/drawing/2014/main" id="{5EBA2816-EA65-4211-A524-9C618B44B489}"/>
                </a:ext>
              </a:extLst>
            </p:cNvPr>
            <p:cNvSpPr/>
            <p:nvPr/>
          </p:nvSpPr>
          <p:spPr>
            <a:xfrm>
              <a:off x="15577246" y="994364"/>
              <a:ext cx="45058" cy="83680"/>
            </a:xfrm>
            <a:custGeom>
              <a:avLst/>
              <a:gdLst>
                <a:gd name="connsiteX0" fmla="*/ 4828 w 45058"/>
                <a:gd name="connsiteY0" fmla="*/ 4828 h 83679"/>
                <a:gd name="connsiteX1" fmla="*/ 43127 w 45058"/>
                <a:gd name="connsiteY1" fmla="*/ 80461 h 83679"/>
              </a:gdLst>
              <a:ahLst/>
              <a:cxnLst>
                <a:cxn ang="0">
                  <a:pos x="connsiteX0" y="connsiteY0"/>
                </a:cxn>
                <a:cxn ang="0">
                  <a:pos x="connsiteX1" y="connsiteY1"/>
                </a:cxn>
              </a:cxnLst>
              <a:rect l="l" t="t" r="r" b="b"/>
              <a:pathLst>
                <a:path w="45058" h="83679">
                  <a:moveTo>
                    <a:pt x="4828" y="4828"/>
                  </a:moveTo>
                  <a:lnTo>
                    <a:pt x="43127" y="80461"/>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33" name="Freeform: Shape 132">
              <a:extLst>
                <a:ext uri="{FF2B5EF4-FFF2-40B4-BE49-F238E27FC236}">
                  <a16:creationId xmlns:a16="http://schemas.microsoft.com/office/drawing/2014/main" id="{21DB66B3-6062-46AB-A684-9FEBBDB63D22}"/>
                </a:ext>
              </a:extLst>
            </p:cNvPr>
            <p:cNvSpPr/>
            <p:nvPr/>
          </p:nvSpPr>
          <p:spPr>
            <a:xfrm>
              <a:off x="15645477" y="1030411"/>
              <a:ext cx="38621" cy="48277"/>
            </a:xfrm>
            <a:custGeom>
              <a:avLst/>
              <a:gdLst>
                <a:gd name="connsiteX0" fmla="*/ 34759 w 38621"/>
                <a:gd name="connsiteY0" fmla="*/ 4828 h 48276"/>
                <a:gd name="connsiteX1" fmla="*/ 4828 w 38621"/>
                <a:gd name="connsiteY1" fmla="*/ 44415 h 48276"/>
              </a:gdLst>
              <a:ahLst/>
              <a:cxnLst>
                <a:cxn ang="0">
                  <a:pos x="connsiteX0" y="connsiteY0"/>
                </a:cxn>
                <a:cxn ang="0">
                  <a:pos x="connsiteX1" y="connsiteY1"/>
                </a:cxn>
              </a:cxnLst>
              <a:rect l="l" t="t" r="r" b="b"/>
              <a:pathLst>
                <a:path w="38621" h="48276">
                  <a:moveTo>
                    <a:pt x="34759" y="4828"/>
                  </a:moveTo>
                  <a:lnTo>
                    <a:pt x="4828" y="44415"/>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34" name="Freeform: Shape 133">
              <a:extLst>
                <a:ext uri="{FF2B5EF4-FFF2-40B4-BE49-F238E27FC236}">
                  <a16:creationId xmlns:a16="http://schemas.microsoft.com/office/drawing/2014/main" id="{1EEA877F-12DC-451D-83CA-E769E8C18889}"/>
                </a:ext>
              </a:extLst>
            </p:cNvPr>
            <p:cNvSpPr/>
            <p:nvPr/>
          </p:nvSpPr>
          <p:spPr>
            <a:xfrm>
              <a:off x="15594947" y="1067101"/>
              <a:ext cx="77243" cy="77243"/>
            </a:xfrm>
            <a:custGeom>
              <a:avLst/>
              <a:gdLst>
                <a:gd name="connsiteX0" fmla="*/ 73059 w 77242"/>
                <a:gd name="connsiteY0" fmla="*/ 38943 h 77242"/>
                <a:gd name="connsiteX1" fmla="*/ 38943 w 77242"/>
                <a:gd name="connsiteY1" fmla="*/ 73059 h 77242"/>
                <a:gd name="connsiteX2" fmla="*/ 4828 w 77242"/>
                <a:gd name="connsiteY2" fmla="*/ 38943 h 77242"/>
                <a:gd name="connsiteX3" fmla="*/ 38943 w 77242"/>
                <a:gd name="connsiteY3" fmla="*/ 4828 h 77242"/>
                <a:gd name="connsiteX4" fmla="*/ 73059 w 77242"/>
                <a:gd name="connsiteY4" fmla="*/ 38943 h 7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2" h="77242">
                  <a:moveTo>
                    <a:pt x="73059" y="38943"/>
                  </a:moveTo>
                  <a:cubicBezTo>
                    <a:pt x="73059" y="57785"/>
                    <a:pt x="57785" y="73059"/>
                    <a:pt x="38943" y="73059"/>
                  </a:cubicBezTo>
                  <a:cubicBezTo>
                    <a:pt x="20102" y="73059"/>
                    <a:pt x="4828" y="57785"/>
                    <a:pt x="4828" y="38943"/>
                  </a:cubicBezTo>
                  <a:cubicBezTo>
                    <a:pt x="4828" y="20102"/>
                    <a:pt x="20102" y="4828"/>
                    <a:pt x="38943" y="4828"/>
                  </a:cubicBezTo>
                  <a:cubicBezTo>
                    <a:pt x="57785" y="4828"/>
                    <a:pt x="73059" y="20102"/>
                    <a:pt x="73059" y="38943"/>
                  </a:cubicBez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35" name="Freeform: Shape 134">
              <a:extLst>
                <a:ext uri="{FF2B5EF4-FFF2-40B4-BE49-F238E27FC236}">
                  <a16:creationId xmlns:a16="http://schemas.microsoft.com/office/drawing/2014/main" id="{C6EEAE24-7B31-483D-86EB-FC1135A578B6}"/>
                </a:ext>
              </a:extLst>
            </p:cNvPr>
            <p:cNvSpPr/>
            <p:nvPr/>
          </p:nvSpPr>
          <p:spPr>
            <a:xfrm>
              <a:off x="15485198" y="1089630"/>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36" name="Freeform: Shape 135">
              <a:extLst>
                <a:ext uri="{FF2B5EF4-FFF2-40B4-BE49-F238E27FC236}">
                  <a16:creationId xmlns:a16="http://schemas.microsoft.com/office/drawing/2014/main" id="{147CBBCB-0E77-4D35-A44E-ADEF4089BB9C}"/>
                </a:ext>
              </a:extLst>
            </p:cNvPr>
            <p:cNvSpPr/>
            <p:nvPr/>
          </p:nvSpPr>
          <p:spPr>
            <a:xfrm>
              <a:off x="15549567" y="957030"/>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37" name="Freeform: Shape 136">
              <a:extLst>
                <a:ext uri="{FF2B5EF4-FFF2-40B4-BE49-F238E27FC236}">
                  <a16:creationId xmlns:a16="http://schemas.microsoft.com/office/drawing/2014/main" id="{C6EF705A-6A1D-4D70-9678-2753C9E32F7F}"/>
                </a:ext>
              </a:extLst>
            </p:cNvPr>
            <p:cNvSpPr/>
            <p:nvPr/>
          </p:nvSpPr>
          <p:spPr>
            <a:xfrm>
              <a:off x="15658029" y="1117952"/>
              <a:ext cx="80461" cy="51495"/>
            </a:xfrm>
            <a:custGeom>
              <a:avLst/>
              <a:gdLst>
                <a:gd name="connsiteX0" fmla="*/ 77886 w 80461"/>
                <a:gd name="connsiteY0" fmla="*/ 48277 h 51495"/>
                <a:gd name="connsiteX1" fmla="*/ 4828 w 80461"/>
                <a:gd name="connsiteY1" fmla="*/ 4828 h 51495"/>
              </a:gdLst>
              <a:ahLst/>
              <a:cxnLst>
                <a:cxn ang="0">
                  <a:pos x="connsiteX0" y="connsiteY0"/>
                </a:cxn>
                <a:cxn ang="0">
                  <a:pos x="connsiteX1" y="connsiteY1"/>
                </a:cxn>
              </a:cxnLst>
              <a:rect l="l" t="t" r="r" b="b"/>
              <a:pathLst>
                <a:path w="80461" h="51495">
                  <a:moveTo>
                    <a:pt x="77886" y="48277"/>
                  </a:moveTo>
                  <a:lnTo>
                    <a:pt x="4828"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38" name="Freeform: Shape 137">
              <a:extLst>
                <a:ext uri="{FF2B5EF4-FFF2-40B4-BE49-F238E27FC236}">
                  <a16:creationId xmlns:a16="http://schemas.microsoft.com/office/drawing/2014/main" id="{C49D4BD2-8118-442D-B1E1-C12439E5CE1C}"/>
                </a:ext>
              </a:extLst>
            </p:cNvPr>
            <p:cNvSpPr/>
            <p:nvPr/>
          </p:nvSpPr>
          <p:spPr>
            <a:xfrm>
              <a:off x="15729800" y="1153677"/>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39" name="Freeform: Shape 138">
              <a:extLst>
                <a:ext uri="{FF2B5EF4-FFF2-40B4-BE49-F238E27FC236}">
                  <a16:creationId xmlns:a16="http://schemas.microsoft.com/office/drawing/2014/main" id="{4858132A-D032-4D26-A3DA-83D2A4B838B3}"/>
                </a:ext>
              </a:extLst>
            </p:cNvPr>
            <p:cNvSpPr/>
            <p:nvPr/>
          </p:nvSpPr>
          <p:spPr>
            <a:xfrm>
              <a:off x="15573384" y="1193586"/>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140" name="Freeform: Shape 139">
              <a:extLst>
                <a:ext uri="{FF2B5EF4-FFF2-40B4-BE49-F238E27FC236}">
                  <a16:creationId xmlns:a16="http://schemas.microsoft.com/office/drawing/2014/main" id="{7737C329-357D-4D27-965A-9CD7E8689073}"/>
                </a:ext>
              </a:extLst>
            </p:cNvPr>
            <p:cNvSpPr/>
            <p:nvPr/>
          </p:nvSpPr>
          <p:spPr>
            <a:xfrm>
              <a:off x="15668328" y="996939"/>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grpSp>
      <p:grpSp>
        <p:nvGrpSpPr>
          <p:cNvPr id="8" name="Group 7">
            <a:extLst>
              <a:ext uri="{FF2B5EF4-FFF2-40B4-BE49-F238E27FC236}">
                <a16:creationId xmlns:a16="http://schemas.microsoft.com/office/drawing/2014/main" id="{FAF994BE-5A8E-45E7-BE4B-F20F38B01513}"/>
              </a:ext>
            </a:extLst>
          </p:cNvPr>
          <p:cNvGrpSpPr>
            <a:grpSpLocks noChangeAspect="1"/>
          </p:cNvGrpSpPr>
          <p:nvPr/>
        </p:nvGrpSpPr>
        <p:grpSpPr>
          <a:xfrm>
            <a:off x="7188933" y="4478728"/>
            <a:ext cx="838200" cy="748131"/>
            <a:chOff x="15093741" y="2048127"/>
            <a:chExt cx="545120" cy="486543"/>
          </a:xfrm>
        </p:grpSpPr>
        <p:sp>
          <p:nvSpPr>
            <p:cNvPr id="208" name="Freeform: Shape 207">
              <a:extLst>
                <a:ext uri="{FF2B5EF4-FFF2-40B4-BE49-F238E27FC236}">
                  <a16:creationId xmlns:a16="http://schemas.microsoft.com/office/drawing/2014/main" id="{9210EA0F-8025-4C76-925B-0F7F881769C7}"/>
                </a:ext>
              </a:extLst>
            </p:cNvPr>
            <p:cNvSpPr/>
            <p:nvPr/>
          </p:nvSpPr>
          <p:spPr>
            <a:xfrm>
              <a:off x="15238808" y="2108547"/>
              <a:ext cx="247820" cy="86898"/>
            </a:xfrm>
            <a:custGeom>
              <a:avLst/>
              <a:gdLst>
                <a:gd name="connsiteX0" fmla="*/ 245567 w 247820"/>
                <a:gd name="connsiteY0" fmla="*/ 46989 h 86898"/>
                <a:gd name="connsiteX1" fmla="*/ 125198 w 247820"/>
                <a:gd name="connsiteY1" fmla="*/ 84645 h 86898"/>
                <a:gd name="connsiteX2" fmla="*/ 4828 w 247820"/>
                <a:gd name="connsiteY2" fmla="*/ 46989 h 86898"/>
                <a:gd name="connsiteX3" fmla="*/ 125198 w 247820"/>
                <a:gd name="connsiteY3" fmla="*/ 4828 h 86898"/>
                <a:gd name="connsiteX4" fmla="*/ 245567 w 247820"/>
                <a:gd name="connsiteY4" fmla="*/ 46989 h 8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20" h="86898">
                  <a:moveTo>
                    <a:pt x="245567" y="46989"/>
                  </a:moveTo>
                  <a:cubicBezTo>
                    <a:pt x="245567" y="67587"/>
                    <a:pt x="194716" y="84645"/>
                    <a:pt x="125198" y="84645"/>
                  </a:cubicBezTo>
                  <a:cubicBezTo>
                    <a:pt x="55679" y="84645"/>
                    <a:pt x="4828" y="67909"/>
                    <a:pt x="4828" y="46989"/>
                  </a:cubicBezTo>
                  <a:cubicBezTo>
                    <a:pt x="4828" y="26069"/>
                    <a:pt x="55679" y="4828"/>
                    <a:pt x="125198" y="4828"/>
                  </a:cubicBezTo>
                  <a:cubicBezTo>
                    <a:pt x="194716" y="4828"/>
                    <a:pt x="245567" y="26391"/>
                    <a:pt x="245567" y="46989"/>
                  </a:cubicBez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09" name="Freeform: Shape 208">
              <a:extLst>
                <a:ext uri="{FF2B5EF4-FFF2-40B4-BE49-F238E27FC236}">
                  <a16:creationId xmlns:a16="http://schemas.microsoft.com/office/drawing/2014/main" id="{D3DBF153-5C6E-482D-A6EE-585452204E4E}"/>
                </a:ext>
              </a:extLst>
            </p:cNvPr>
            <p:cNvSpPr/>
            <p:nvPr/>
          </p:nvSpPr>
          <p:spPr>
            <a:xfrm>
              <a:off x="15238486" y="2225377"/>
              <a:ext cx="164141" cy="45058"/>
            </a:xfrm>
            <a:custGeom>
              <a:avLst/>
              <a:gdLst>
                <a:gd name="connsiteX0" fmla="*/ 4828 w 164140"/>
                <a:gd name="connsiteY0" fmla="*/ 4828 h 45058"/>
                <a:gd name="connsiteX1" fmla="*/ 125198 w 164140"/>
                <a:gd name="connsiteY1" fmla="*/ 42483 h 45058"/>
                <a:gd name="connsiteX2" fmla="*/ 159313 w 164140"/>
                <a:gd name="connsiteY2" fmla="*/ 42483 h 45058"/>
              </a:gdLst>
              <a:ahLst/>
              <a:cxnLst>
                <a:cxn ang="0">
                  <a:pos x="connsiteX0" y="connsiteY0"/>
                </a:cxn>
                <a:cxn ang="0">
                  <a:pos x="connsiteX1" y="connsiteY1"/>
                </a:cxn>
                <a:cxn ang="0">
                  <a:pos x="connsiteX2" y="connsiteY2"/>
                </a:cxn>
              </a:cxnLst>
              <a:rect l="l" t="t" r="r" b="b"/>
              <a:pathLst>
                <a:path w="164140" h="45058">
                  <a:moveTo>
                    <a:pt x="4828" y="4828"/>
                  </a:moveTo>
                  <a:cubicBezTo>
                    <a:pt x="4828" y="25426"/>
                    <a:pt x="55679" y="42483"/>
                    <a:pt x="125198" y="42483"/>
                  </a:cubicBezTo>
                  <a:lnTo>
                    <a:pt x="159313" y="42483"/>
                  </a:ln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10" name="Freeform: Shape 209">
              <a:extLst>
                <a:ext uri="{FF2B5EF4-FFF2-40B4-BE49-F238E27FC236}">
                  <a16:creationId xmlns:a16="http://schemas.microsoft.com/office/drawing/2014/main" id="{79C42B3B-30ED-44E9-B4FD-DAC4C8723800}"/>
                </a:ext>
              </a:extLst>
            </p:cNvPr>
            <p:cNvSpPr/>
            <p:nvPr/>
          </p:nvSpPr>
          <p:spPr>
            <a:xfrm>
              <a:off x="15238808" y="2299079"/>
              <a:ext cx="157704" cy="45058"/>
            </a:xfrm>
            <a:custGeom>
              <a:avLst/>
              <a:gdLst>
                <a:gd name="connsiteX0" fmla="*/ 154485 w 157703"/>
                <a:gd name="connsiteY0" fmla="*/ 42483 h 45058"/>
                <a:gd name="connsiteX1" fmla="*/ 4828 w 157703"/>
                <a:gd name="connsiteY1" fmla="*/ 4828 h 45058"/>
              </a:gdLst>
              <a:ahLst/>
              <a:cxnLst>
                <a:cxn ang="0">
                  <a:pos x="connsiteX0" y="connsiteY0"/>
                </a:cxn>
                <a:cxn ang="0">
                  <a:pos x="connsiteX1" y="connsiteY1"/>
                </a:cxn>
              </a:cxnLst>
              <a:rect l="l" t="t" r="r" b="b"/>
              <a:pathLst>
                <a:path w="157703" h="45058">
                  <a:moveTo>
                    <a:pt x="154485" y="42483"/>
                  </a:moveTo>
                  <a:cubicBezTo>
                    <a:pt x="79496" y="44093"/>
                    <a:pt x="4828" y="25748"/>
                    <a:pt x="4828" y="4828"/>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11" name="Freeform: Shape 210">
              <a:extLst>
                <a:ext uri="{FF2B5EF4-FFF2-40B4-BE49-F238E27FC236}">
                  <a16:creationId xmlns:a16="http://schemas.microsoft.com/office/drawing/2014/main" id="{62EE405B-4BB9-4454-994F-220983E8F3A8}"/>
                </a:ext>
              </a:extLst>
            </p:cNvPr>
            <p:cNvSpPr/>
            <p:nvPr/>
          </p:nvSpPr>
          <p:spPr>
            <a:xfrm>
              <a:off x="15238486" y="2148456"/>
              <a:ext cx="9655" cy="228510"/>
            </a:xfrm>
            <a:custGeom>
              <a:avLst/>
              <a:gdLst>
                <a:gd name="connsiteX0" fmla="*/ 4828 w 9655"/>
                <a:gd name="connsiteY0" fmla="*/ 4828 h 228509"/>
                <a:gd name="connsiteX1" fmla="*/ 4828 w 9655"/>
                <a:gd name="connsiteY1" fmla="*/ 225291 h 228509"/>
              </a:gdLst>
              <a:ahLst/>
              <a:cxnLst>
                <a:cxn ang="0">
                  <a:pos x="connsiteX0" y="connsiteY0"/>
                </a:cxn>
                <a:cxn ang="0">
                  <a:pos x="connsiteX1" y="connsiteY1"/>
                </a:cxn>
              </a:cxnLst>
              <a:rect l="l" t="t" r="r" b="b"/>
              <a:pathLst>
                <a:path w="9655" h="228509">
                  <a:moveTo>
                    <a:pt x="4828" y="4828"/>
                  </a:moveTo>
                  <a:lnTo>
                    <a:pt x="4828" y="225291"/>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12" name="Freeform: Shape 211">
              <a:extLst>
                <a:ext uri="{FF2B5EF4-FFF2-40B4-BE49-F238E27FC236}">
                  <a16:creationId xmlns:a16="http://schemas.microsoft.com/office/drawing/2014/main" id="{E221D5E4-19FA-4A73-9DCF-54266550304D}"/>
                </a:ext>
              </a:extLst>
            </p:cNvPr>
            <p:cNvSpPr/>
            <p:nvPr/>
          </p:nvSpPr>
          <p:spPr>
            <a:xfrm>
              <a:off x="15479548" y="2150709"/>
              <a:ext cx="9655" cy="61150"/>
            </a:xfrm>
            <a:custGeom>
              <a:avLst/>
              <a:gdLst>
                <a:gd name="connsiteX0" fmla="*/ 4828 w 9655"/>
                <a:gd name="connsiteY0" fmla="*/ 4828 h 61150"/>
                <a:gd name="connsiteX1" fmla="*/ 4828 w 9655"/>
                <a:gd name="connsiteY1" fmla="*/ 56645 h 61150"/>
              </a:gdLst>
              <a:ahLst/>
              <a:cxnLst>
                <a:cxn ang="0">
                  <a:pos x="connsiteX0" y="connsiteY0"/>
                </a:cxn>
                <a:cxn ang="0">
                  <a:pos x="connsiteX1" y="connsiteY1"/>
                </a:cxn>
              </a:cxnLst>
              <a:rect l="l" t="t" r="r" b="b"/>
              <a:pathLst>
                <a:path w="9655" h="61150">
                  <a:moveTo>
                    <a:pt x="4828" y="4828"/>
                  </a:moveTo>
                  <a:lnTo>
                    <a:pt x="4828" y="56645"/>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13" name="Freeform: Shape 212">
              <a:extLst>
                <a:ext uri="{FF2B5EF4-FFF2-40B4-BE49-F238E27FC236}">
                  <a16:creationId xmlns:a16="http://schemas.microsoft.com/office/drawing/2014/main" id="{F746F7FD-B9D3-4A1A-84CB-29DEB90357D5}"/>
                </a:ext>
              </a:extLst>
            </p:cNvPr>
            <p:cNvSpPr/>
            <p:nvPr/>
          </p:nvSpPr>
          <p:spPr>
            <a:xfrm>
              <a:off x="15238486" y="2367954"/>
              <a:ext cx="154485" cy="45058"/>
            </a:xfrm>
            <a:custGeom>
              <a:avLst/>
              <a:gdLst>
                <a:gd name="connsiteX0" fmla="*/ 150945 w 154485"/>
                <a:gd name="connsiteY0" fmla="*/ 42483 h 45058"/>
                <a:gd name="connsiteX1" fmla="*/ 4828 w 154485"/>
                <a:gd name="connsiteY1" fmla="*/ 4828 h 45058"/>
              </a:gdLst>
              <a:ahLst/>
              <a:cxnLst>
                <a:cxn ang="0">
                  <a:pos x="connsiteX0" y="connsiteY0"/>
                </a:cxn>
                <a:cxn ang="0">
                  <a:pos x="connsiteX1" y="connsiteY1"/>
                </a:cxn>
              </a:cxnLst>
              <a:rect l="l" t="t" r="r" b="b"/>
              <a:pathLst>
                <a:path w="154485" h="45058">
                  <a:moveTo>
                    <a:pt x="150945" y="42483"/>
                  </a:moveTo>
                  <a:cubicBezTo>
                    <a:pt x="66300" y="47311"/>
                    <a:pt x="4828" y="25748"/>
                    <a:pt x="4828" y="4828"/>
                  </a:cubicBezTo>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14" name="Freeform: Shape 213">
              <a:extLst>
                <a:ext uri="{FF2B5EF4-FFF2-40B4-BE49-F238E27FC236}">
                  <a16:creationId xmlns:a16="http://schemas.microsoft.com/office/drawing/2014/main" id="{AACF00C7-8194-4638-A627-AE4A5FD8070C}"/>
                </a:ext>
              </a:extLst>
            </p:cNvPr>
            <p:cNvSpPr/>
            <p:nvPr/>
          </p:nvSpPr>
          <p:spPr>
            <a:xfrm>
              <a:off x="15420007" y="2225699"/>
              <a:ext cx="218854" cy="308971"/>
            </a:xfrm>
            <a:custGeom>
              <a:avLst/>
              <a:gdLst>
                <a:gd name="connsiteX0" fmla="*/ 4828 w 218854"/>
                <a:gd name="connsiteY0" fmla="*/ 297062 h 308970"/>
                <a:gd name="connsiteX1" fmla="*/ 4828 w 218854"/>
                <a:gd name="connsiteY1" fmla="*/ 12874 h 308970"/>
                <a:gd name="connsiteX2" fmla="*/ 12874 w 218854"/>
                <a:gd name="connsiteY2" fmla="*/ 4828 h 308970"/>
                <a:gd name="connsiteX3" fmla="*/ 144186 w 218854"/>
                <a:gd name="connsiteY3" fmla="*/ 4828 h 308970"/>
                <a:gd name="connsiteX4" fmla="*/ 214027 w 218854"/>
                <a:gd name="connsiteY4" fmla="*/ 74668 h 308970"/>
                <a:gd name="connsiteX5" fmla="*/ 214027 w 218854"/>
                <a:gd name="connsiteY5" fmla="*/ 297062 h 308970"/>
                <a:gd name="connsiteX6" fmla="*/ 205980 w 218854"/>
                <a:gd name="connsiteY6" fmla="*/ 305109 h 308970"/>
                <a:gd name="connsiteX7" fmla="*/ 13196 w 218854"/>
                <a:gd name="connsiteY7" fmla="*/ 305109 h 308970"/>
                <a:gd name="connsiteX8" fmla="*/ 4828 w 218854"/>
                <a:gd name="connsiteY8" fmla="*/ 297062 h 30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854" h="308970">
                  <a:moveTo>
                    <a:pt x="4828" y="297062"/>
                  </a:moveTo>
                  <a:lnTo>
                    <a:pt x="4828" y="12874"/>
                  </a:lnTo>
                  <a:cubicBezTo>
                    <a:pt x="4828" y="8368"/>
                    <a:pt x="8368" y="4828"/>
                    <a:pt x="12874" y="4828"/>
                  </a:cubicBezTo>
                  <a:lnTo>
                    <a:pt x="144186" y="4828"/>
                  </a:lnTo>
                  <a:lnTo>
                    <a:pt x="214027" y="74668"/>
                  </a:lnTo>
                  <a:lnTo>
                    <a:pt x="214027" y="297062"/>
                  </a:lnTo>
                  <a:cubicBezTo>
                    <a:pt x="214027" y="301568"/>
                    <a:pt x="210486" y="305109"/>
                    <a:pt x="205980" y="305109"/>
                  </a:cubicBezTo>
                  <a:lnTo>
                    <a:pt x="13196" y="305109"/>
                  </a:lnTo>
                  <a:cubicBezTo>
                    <a:pt x="8368" y="305109"/>
                    <a:pt x="4828" y="301568"/>
                    <a:pt x="4828" y="297062"/>
                  </a:cubicBez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15" name="Freeform: Shape 214">
              <a:extLst>
                <a:ext uri="{FF2B5EF4-FFF2-40B4-BE49-F238E27FC236}">
                  <a16:creationId xmlns:a16="http://schemas.microsoft.com/office/drawing/2014/main" id="{B6FB6401-0357-47E4-BF1A-8DE3C711D607}"/>
                </a:ext>
              </a:extLst>
            </p:cNvPr>
            <p:cNvSpPr/>
            <p:nvPr/>
          </p:nvSpPr>
          <p:spPr>
            <a:xfrm>
              <a:off x="15559365" y="2225699"/>
              <a:ext cx="77243" cy="77243"/>
            </a:xfrm>
            <a:custGeom>
              <a:avLst/>
              <a:gdLst>
                <a:gd name="connsiteX0" fmla="*/ 4828 w 77242"/>
                <a:gd name="connsiteY0" fmla="*/ 74668 h 77242"/>
                <a:gd name="connsiteX1" fmla="*/ 74668 w 77242"/>
                <a:gd name="connsiteY1" fmla="*/ 74668 h 77242"/>
                <a:gd name="connsiteX2" fmla="*/ 4828 w 77242"/>
                <a:gd name="connsiteY2" fmla="*/ 4828 h 77242"/>
              </a:gdLst>
              <a:ahLst/>
              <a:cxnLst>
                <a:cxn ang="0">
                  <a:pos x="connsiteX0" y="connsiteY0"/>
                </a:cxn>
                <a:cxn ang="0">
                  <a:pos x="connsiteX1" y="connsiteY1"/>
                </a:cxn>
                <a:cxn ang="0">
                  <a:pos x="connsiteX2" y="connsiteY2"/>
                </a:cxn>
              </a:cxnLst>
              <a:rect l="l" t="t" r="r" b="b"/>
              <a:pathLst>
                <a:path w="77242" h="77242">
                  <a:moveTo>
                    <a:pt x="4828" y="74668"/>
                  </a:moveTo>
                  <a:lnTo>
                    <a:pt x="74668" y="74668"/>
                  </a:lnTo>
                  <a:lnTo>
                    <a:pt x="4828" y="4828"/>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16" name="Freeform: Shape 215">
              <a:extLst>
                <a:ext uri="{FF2B5EF4-FFF2-40B4-BE49-F238E27FC236}">
                  <a16:creationId xmlns:a16="http://schemas.microsoft.com/office/drawing/2014/main" id="{031DC293-3F11-4D19-A4EA-21A7426054E6}"/>
                </a:ext>
              </a:extLst>
            </p:cNvPr>
            <p:cNvSpPr/>
            <p:nvPr/>
          </p:nvSpPr>
          <p:spPr>
            <a:xfrm>
              <a:off x="15450904" y="2351862"/>
              <a:ext cx="154485" cy="9655"/>
            </a:xfrm>
            <a:custGeom>
              <a:avLst/>
              <a:gdLst>
                <a:gd name="connsiteX0" fmla="*/ 4828 w 154485"/>
                <a:gd name="connsiteY0" fmla="*/ 4828 h 9655"/>
                <a:gd name="connsiteX1" fmla="*/ 152554 w 154485"/>
                <a:gd name="connsiteY1" fmla="*/ 4828 h 9655"/>
              </a:gdLst>
              <a:ahLst/>
              <a:cxnLst>
                <a:cxn ang="0">
                  <a:pos x="connsiteX0" y="connsiteY0"/>
                </a:cxn>
                <a:cxn ang="0">
                  <a:pos x="connsiteX1" y="connsiteY1"/>
                </a:cxn>
              </a:cxnLst>
              <a:rect l="l" t="t" r="r" b="b"/>
              <a:pathLst>
                <a:path w="154485" h="9655">
                  <a:moveTo>
                    <a:pt x="4828" y="4828"/>
                  </a:moveTo>
                  <a:lnTo>
                    <a:pt x="152554" y="4828"/>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17" name="Freeform: Shape 216">
              <a:extLst>
                <a:ext uri="{FF2B5EF4-FFF2-40B4-BE49-F238E27FC236}">
                  <a16:creationId xmlns:a16="http://schemas.microsoft.com/office/drawing/2014/main" id="{7E543776-F10C-4F5E-B83A-A70596A00B39}"/>
                </a:ext>
              </a:extLst>
            </p:cNvPr>
            <p:cNvSpPr/>
            <p:nvPr/>
          </p:nvSpPr>
          <p:spPr>
            <a:xfrm>
              <a:off x="15450904" y="2392736"/>
              <a:ext cx="154485" cy="9655"/>
            </a:xfrm>
            <a:custGeom>
              <a:avLst/>
              <a:gdLst>
                <a:gd name="connsiteX0" fmla="*/ 4828 w 154485"/>
                <a:gd name="connsiteY0" fmla="*/ 4828 h 9655"/>
                <a:gd name="connsiteX1" fmla="*/ 152554 w 154485"/>
                <a:gd name="connsiteY1" fmla="*/ 4828 h 9655"/>
              </a:gdLst>
              <a:ahLst/>
              <a:cxnLst>
                <a:cxn ang="0">
                  <a:pos x="connsiteX0" y="connsiteY0"/>
                </a:cxn>
                <a:cxn ang="0">
                  <a:pos x="connsiteX1" y="connsiteY1"/>
                </a:cxn>
              </a:cxnLst>
              <a:rect l="l" t="t" r="r" b="b"/>
              <a:pathLst>
                <a:path w="154485" h="9655">
                  <a:moveTo>
                    <a:pt x="4828" y="4828"/>
                  </a:moveTo>
                  <a:lnTo>
                    <a:pt x="152554" y="4828"/>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18" name="Freeform: Shape 217">
              <a:extLst>
                <a:ext uri="{FF2B5EF4-FFF2-40B4-BE49-F238E27FC236}">
                  <a16:creationId xmlns:a16="http://schemas.microsoft.com/office/drawing/2014/main" id="{985C795C-384A-4AFA-9235-07187EA30150}"/>
                </a:ext>
              </a:extLst>
            </p:cNvPr>
            <p:cNvSpPr/>
            <p:nvPr/>
          </p:nvSpPr>
          <p:spPr>
            <a:xfrm>
              <a:off x="15450904" y="2433932"/>
              <a:ext cx="151267" cy="9655"/>
            </a:xfrm>
            <a:custGeom>
              <a:avLst/>
              <a:gdLst>
                <a:gd name="connsiteX0" fmla="*/ 4828 w 151266"/>
                <a:gd name="connsiteY0" fmla="*/ 4828 h 9655"/>
                <a:gd name="connsiteX1" fmla="*/ 148692 w 151266"/>
                <a:gd name="connsiteY1" fmla="*/ 4828 h 9655"/>
              </a:gdLst>
              <a:ahLst/>
              <a:cxnLst>
                <a:cxn ang="0">
                  <a:pos x="connsiteX0" y="connsiteY0"/>
                </a:cxn>
                <a:cxn ang="0">
                  <a:pos x="connsiteX1" y="connsiteY1"/>
                </a:cxn>
              </a:cxnLst>
              <a:rect l="l" t="t" r="r" b="b"/>
              <a:pathLst>
                <a:path w="151266" h="9655">
                  <a:moveTo>
                    <a:pt x="4828" y="4828"/>
                  </a:moveTo>
                  <a:lnTo>
                    <a:pt x="148692" y="4828"/>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19" name="Freeform: Shape 218">
              <a:extLst>
                <a:ext uri="{FF2B5EF4-FFF2-40B4-BE49-F238E27FC236}">
                  <a16:creationId xmlns:a16="http://schemas.microsoft.com/office/drawing/2014/main" id="{B272F93D-169B-40C0-95A8-7AE7C06B288E}"/>
                </a:ext>
              </a:extLst>
            </p:cNvPr>
            <p:cNvSpPr/>
            <p:nvPr/>
          </p:nvSpPr>
          <p:spPr>
            <a:xfrm>
              <a:off x="15450904" y="2474806"/>
              <a:ext cx="57932" cy="9655"/>
            </a:xfrm>
            <a:custGeom>
              <a:avLst/>
              <a:gdLst>
                <a:gd name="connsiteX0" fmla="*/ 4828 w 57932"/>
                <a:gd name="connsiteY0" fmla="*/ 4828 h 9655"/>
                <a:gd name="connsiteX1" fmla="*/ 55357 w 57932"/>
                <a:gd name="connsiteY1" fmla="*/ 4828 h 9655"/>
              </a:gdLst>
              <a:ahLst/>
              <a:cxnLst>
                <a:cxn ang="0">
                  <a:pos x="connsiteX0" y="connsiteY0"/>
                </a:cxn>
                <a:cxn ang="0">
                  <a:pos x="connsiteX1" y="connsiteY1"/>
                </a:cxn>
              </a:cxnLst>
              <a:rect l="l" t="t" r="r" b="b"/>
              <a:pathLst>
                <a:path w="57932" h="9655">
                  <a:moveTo>
                    <a:pt x="4828" y="4828"/>
                  </a:moveTo>
                  <a:lnTo>
                    <a:pt x="55357" y="4828"/>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20" name="Freeform: Shape 219">
              <a:extLst>
                <a:ext uri="{FF2B5EF4-FFF2-40B4-BE49-F238E27FC236}">
                  <a16:creationId xmlns:a16="http://schemas.microsoft.com/office/drawing/2014/main" id="{4412CF56-773D-405F-B996-07E6E4F87587}"/>
                </a:ext>
              </a:extLst>
            </p:cNvPr>
            <p:cNvSpPr/>
            <p:nvPr/>
          </p:nvSpPr>
          <p:spPr>
            <a:xfrm>
              <a:off x="15450904" y="2310987"/>
              <a:ext cx="90116" cy="9655"/>
            </a:xfrm>
            <a:custGeom>
              <a:avLst/>
              <a:gdLst>
                <a:gd name="connsiteX0" fmla="*/ 4828 w 90116"/>
                <a:gd name="connsiteY0" fmla="*/ 4828 h 9655"/>
                <a:gd name="connsiteX1" fmla="*/ 88185 w 90116"/>
                <a:gd name="connsiteY1" fmla="*/ 4828 h 9655"/>
              </a:gdLst>
              <a:ahLst/>
              <a:cxnLst>
                <a:cxn ang="0">
                  <a:pos x="connsiteX0" y="connsiteY0"/>
                </a:cxn>
                <a:cxn ang="0">
                  <a:pos x="connsiteX1" y="connsiteY1"/>
                </a:cxn>
              </a:cxnLst>
              <a:rect l="l" t="t" r="r" b="b"/>
              <a:pathLst>
                <a:path w="90116" h="9655">
                  <a:moveTo>
                    <a:pt x="4828" y="4828"/>
                  </a:moveTo>
                  <a:lnTo>
                    <a:pt x="88185" y="4828"/>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21" name="Freeform: Shape 220">
              <a:extLst>
                <a:ext uri="{FF2B5EF4-FFF2-40B4-BE49-F238E27FC236}">
                  <a16:creationId xmlns:a16="http://schemas.microsoft.com/office/drawing/2014/main" id="{F2021F9B-D8AD-4A3B-9068-039BE20E20EB}"/>
                </a:ext>
              </a:extLst>
            </p:cNvPr>
            <p:cNvSpPr/>
            <p:nvPr/>
          </p:nvSpPr>
          <p:spPr>
            <a:xfrm>
              <a:off x="15160718" y="2100949"/>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22" name="Freeform: Shape 221">
              <a:extLst>
                <a:ext uri="{FF2B5EF4-FFF2-40B4-BE49-F238E27FC236}">
                  <a16:creationId xmlns:a16="http://schemas.microsoft.com/office/drawing/2014/main" id="{6A0424A1-3E24-418C-9AB3-D5C87A2BA96C}"/>
                </a:ext>
              </a:extLst>
            </p:cNvPr>
            <p:cNvSpPr/>
            <p:nvPr/>
          </p:nvSpPr>
          <p:spPr>
            <a:xfrm>
              <a:off x="15256892" y="2098796"/>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23" name="Freeform: Shape 222">
              <a:extLst>
                <a:ext uri="{FF2B5EF4-FFF2-40B4-BE49-F238E27FC236}">
                  <a16:creationId xmlns:a16="http://schemas.microsoft.com/office/drawing/2014/main" id="{A8F742DC-532D-4A3B-98B7-822FEBCC38BD}"/>
                </a:ext>
              </a:extLst>
            </p:cNvPr>
            <p:cNvSpPr/>
            <p:nvPr/>
          </p:nvSpPr>
          <p:spPr>
            <a:xfrm>
              <a:off x="15137551" y="2159332"/>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24" name="Freeform: Shape 223">
              <a:extLst>
                <a:ext uri="{FF2B5EF4-FFF2-40B4-BE49-F238E27FC236}">
                  <a16:creationId xmlns:a16="http://schemas.microsoft.com/office/drawing/2014/main" id="{4F570F55-B7D4-43EF-8860-AC617143231D}"/>
                </a:ext>
              </a:extLst>
            </p:cNvPr>
            <p:cNvSpPr/>
            <p:nvPr/>
          </p:nvSpPr>
          <p:spPr>
            <a:xfrm>
              <a:off x="15196211" y="2159332"/>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25" name="Freeform: Shape 224">
              <a:extLst>
                <a:ext uri="{FF2B5EF4-FFF2-40B4-BE49-F238E27FC236}">
                  <a16:creationId xmlns:a16="http://schemas.microsoft.com/office/drawing/2014/main" id="{35F27152-02E4-4F64-84BA-451F3EAB656D}"/>
                </a:ext>
              </a:extLst>
            </p:cNvPr>
            <p:cNvSpPr/>
            <p:nvPr/>
          </p:nvSpPr>
          <p:spPr>
            <a:xfrm>
              <a:off x="15117566" y="2229549"/>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26" name="Freeform: Shape 225">
              <a:extLst>
                <a:ext uri="{FF2B5EF4-FFF2-40B4-BE49-F238E27FC236}">
                  <a16:creationId xmlns:a16="http://schemas.microsoft.com/office/drawing/2014/main" id="{6DDC1043-942F-4577-BF7D-143DC64844B0}"/>
                </a:ext>
              </a:extLst>
            </p:cNvPr>
            <p:cNvSpPr/>
            <p:nvPr/>
          </p:nvSpPr>
          <p:spPr>
            <a:xfrm>
              <a:off x="15170026" y="2203232"/>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27" name="Freeform: Shape 226">
              <a:extLst>
                <a:ext uri="{FF2B5EF4-FFF2-40B4-BE49-F238E27FC236}">
                  <a16:creationId xmlns:a16="http://schemas.microsoft.com/office/drawing/2014/main" id="{6064486F-33B0-42FE-89AA-1BD827B04392}"/>
                </a:ext>
              </a:extLst>
            </p:cNvPr>
            <p:cNvSpPr/>
            <p:nvPr/>
          </p:nvSpPr>
          <p:spPr>
            <a:xfrm>
              <a:off x="15213215" y="2077664"/>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28" name="Freeform: Shape 227">
              <a:extLst>
                <a:ext uri="{FF2B5EF4-FFF2-40B4-BE49-F238E27FC236}">
                  <a16:creationId xmlns:a16="http://schemas.microsoft.com/office/drawing/2014/main" id="{7B2A8AF7-CD61-4BA6-9206-22F3BB1B3847}"/>
                </a:ext>
              </a:extLst>
            </p:cNvPr>
            <p:cNvSpPr/>
            <p:nvPr/>
          </p:nvSpPr>
          <p:spPr>
            <a:xfrm>
              <a:off x="15093741" y="2048127"/>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grpSp>
      <p:grpSp>
        <p:nvGrpSpPr>
          <p:cNvPr id="249" name="Group 248">
            <a:extLst>
              <a:ext uri="{FF2B5EF4-FFF2-40B4-BE49-F238E27FC236}">
                <a16:creationId xmlns:a16="http://schemas.microsoft.com/office/drawing/2014/main" id="{AE4C22D6-9CBC-4E52-87F6-CC4BF62C552D}"/>
              </a:ext>
            </a:extLst>
          </p:cNvPr>
          <p:cNvGrpSpPr>
            <a:grpSpLocks noChangeAspect="1"/>
          </p:cNvGrpSpPr>
          <p:nvPr/>
        </p:nvGrpSpPr>
        <p:grpSpPr>
          <a:xfrm>
            <a:off x="4859429" y="1086192"/>
            <a:ext cx="1843673" cy="1003507"/>
            <a:chOff x="8943707" y="62237"/>
            <a:chExt cx="2212408" cy="1204208"/>
          </a:xfrm>
        </p:grpSpPr>
        <p:grpSp>
          <p:nvGrpSpPr>
            <p:cNvPr id="250" name="Group 249">
              <a:extLst>
                <a:ext uri="{FF2B5EF4-FFF2-40B4-BE49-F238E27FC236}">
                  <a16:creationId xmlns:a16="http://schemas.microsoft.com/office/drawing/2014/main" id="{6FAE2D6F-9804-4798-A49D-0CDBB483B29B}"/>
                </a:ext>
              </a:extLst>
            </p:cNvPr>
            <p:cNvGrpSpPr>
              <a:grpSpLocks noChangeAspect="1"/>
            </p:cNvGrpSpPr>
            <p:nvPr/>
          </p:nvGrpSpPr>
          <p:grpSpPr>
            <a:xfrm>
              <a:off x="8943707" y="62237"/>
              <a:ext cx="2212408" cy="1204208"/>
              <a:chOff x="14936058" y="1687362"/>
              <a:chExt cx="555825" cy="302534"/>
            </a:xfrm>
          </p:grpSpPr>
          <p:sp>
            <p:nvSpPr>
              <p:cNvPr id="252" name="Freeform: Shape 251">
                <a:extLst>
                  <a:ext uri="{FF2B5EF4-FFF2-40B4-BE49-F238E27FC236}">
                    <a16:creationId xmlns:a16="http://schemas.microsoft.com/office/drawing/2014/main" id="{1A01B402-B754-470A-A576-9EE6A48169DD}"/>
                  </a:ext>
                </a:extLst>
              </p:cNvPr>
              <p:cNvSpPr/>
              <p:nvPr/>
            </p:nvSpPr>
            <p:spPr>
              <a:xfrm>
                <a:off x="15028427" y="1687362"/>
                <a:ext cx="463456" cy="302534"/>
              </a:xfrm>
              <a:custGeom>
                <a:avLst/>
                <a:gdLst>
                  <a:gd name="connsiteX0" fmla="*/ 67587 w 463456"/>
                  <a:gd name="connsiteY0" fmla="*/ 135781 h 302533"/>
                  <a:gd name="connsiteX1" fmla="*/ 66622 w 463456"/>
                  <a:gd name="connsiteY1" fmla="*/ 121298 h 302533"/>
                  <a:gd name="connsiteX2" fmla="*/ 135175 w 463456"/>
                  <a:gd name="connsiteY2" fmla="*/ 14767 h 302533"/>
                  <a:gd name="connsiteX3" fmla="*/ 265522 w 463456"/>
                  <a:gd name="connsiteY3" fmla="*/ 40837 h 302533"/>
                  <a:gd name="connsiteX4" fmla="*/ 297384 w 463456"/>
                  <a:gd name="connsiteY4" fmla="*/ 93297 h 302533"/>
                  <a:gd name="connsiteX5" fmla="*/ 297384 w 463456"/>
                  <a:gd name="connsiteY5" fmla="*/ 93297 h 302533"/>
                  <a:gd name="connsiteX6" fmla="*/ 387179 w 463456"/>
                  <a:gd name="connsiteY6" fmla="*/ 133528 h 302533"/>
                  <a:gd name="connsiteX7" fmla="*/ 387179 w 463456"/>
                  <a:gd name="connsiteY7" fmla="*/ 134493 h 302533"/>
                  <a:gd name="connsiteX8" fmla="*/ 461203 w 463456"/>
                  <a:gd name="connsiteY8" fmla="*/ 217529 h 302533"/>
                  <a:gd name="connsiteX9" fmla="*/ 384926 w 463456"/>
                  <a:gd name="connsiteY9" fmla="*/ 300565 h 302533"/>
                  <a:gd name="connsiteX10" fmla="*/ 89151 w 463456"/>
                  <a:gd name="connsiteY10" fmla="*/ 300243 h 302533"/>
                  <a:gd name="connsiteX11" fmla="*/ 5150 w 463456"/>
                  <a:gd name="connsiteY11" fmla="*/ 223644 h 302533"/>
                  <a:gd name="connsiteX12" fmla="*/ 4828 w 463456"/>
                  <a:gd name="connsiteY12" fmla="*/ 216886 h 302533"/>
                  <a:gd name="connsiteX13" fmla="*/ 67587 w 463456"/>
                  <a:gd name="connsiteY13" fmla="*/ 135781 h 302533"/>
                  <a:gd name="connsiteX14" fmla="*/ 67587 w 463456"/>
                  <a:gd name="connsiteY14" fmla="*/ 135781 h 30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456" h="302533">
                    <a:moveTo>
                      <a:pt x="67587" y="135781"/>
                    </a:moveTo>
                    <a:cubicBezTo>
                      <a:pt x="66944" y="130953"/>
                      <a:pt x="66622" y="126126"/>
                      <a:pt x="66622" y="121298"/>
                    </a:cubicBezTo>
                    <a:cubicBezTo>
                      <a:pt x="66622" y="79780"/>
                      <a:pt x="94944" y="31825"/>
                      <a:pt x="135175" y="14767"/>
                    </a:cubicBezTo>
                    <a:cubicBezTo>
                      <a:pt x="186992" y="-7118"/>
                      <a:pt x="234303" y="9618"/>
                      <a:pt x="265522" y="40837"/>
                    </a:cubicBezTo>
                    <a:cubicBezTo>
                      <a:pt x="280005" y="55320"/>
                      <a:pt x="290626" y="73343"/>
                      <a:pt x="297384" y="93297"/>
                    </a:cubicBezTo>
                    <a:lnTo>
                      <a:pt x="297384" y="93297"/>
                    </a:lnTo>
                    <a:cubicBezTo>
                      <a:pt x="323776" y="57573"/>
                      <a:pt x="382673" y="68837"/>
                      <a:pt x="387179" y="133528"/>
                    </a:cubicBezTo>
                    <a:lnTo>
                      <a:pt x="387179" y="134493"/>
                    </a:lnTo>
                    <a:cubicBezTo>
                      <a:pt x="413892" y="138999"/>
                      <a:pt x="461203" y="157988"/>
                      <a:pt x="461203" y="217529"/>
                    </a:cubicBezTo>
                    <a:cubicBezTo>
                      <a:pt x="461203" y="294128"/>
                      <a:pt x="384926" y="300565"/>
                      <a:pt x="384926" y="300565"/>
                    </a:cubicBezTo>
                    <a:lnTo>
                      <a:pt x="89151" y="300243"/>
                    </a:lnTo>
                    <a:cubicBezTo>
                      <a:pt x="45702" y="300243"/>
                      <a:pt x="7724" y="267093"/>
                      <a:pt x="5150" y="223644"/>
                    </a:cubicBezTo>
                    <a:cubicBezTo>
                      <a:pt x="5150" y="221391"/>
                      <a:pt x="4828" y="219139"/>
                      <a:pt x="4828" y="216886"/>
                    </a:cubicBezTo>
                    <a:cubicBezTo>
                      <a:pt x="4828" y="165712"/>
                      <a:pt x="38300" y="143505"/>
                      <a:pt x="67587" y="135781"/>
                    </a:cubicBezTo>
                    <a:lnTo>
                      <a:pt x="67587" y="135781"/>
                    </a:lnTo>
                    <a:close/>
                  </a:path>
                </a:pathLst>
              </a:custGeom>
              <a:noFill/>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53" name="Freeform: Shape 252">
                <a:extLst>
                  <a:ext uri="{FF2B5EF4-FFF2-40B4-BE49-F238E27FC236}">
                    <a16:creationId xmlns:a16="http://schemas.microsoft.com/office/drawing/2014/main" id="{C7CABE3F-7AB7-43D2-8229-DD2CD40E5A9D}"/>
                  </a:ext>
                </a:extLst>
              </p:cNvPr>
              <p:cNvSpPr/>
              <p:nvPr/>
            </p:nvSpPr>
            <p:spPr>
              <a:xfrm>
                <a:off x="15077670" y="1897489"/>
                <a:ext cx="157704" cy="9655"/>
              </a:xfrm>
              <a:custGeom>
                <a:avLst/>
                <a:gdLst>
                  <a:gd name="connsiteX0" fmla="*/ 4828 w 157703"/>
                  <a:gd name="connsiteY0" fmla="*/ 4828 h 9655"/>
                  <a:gd name="connsiteX1" fmla="*/ 155451 w 157703"/>
                  <a:gd name="connsiteY1" fmla="*/ 4828 h 9655"/>
                </a:gdLst>
                <a:ahLst/>
                <a:cxnLst>
                  <a:cxn ang="0">
                    <a:pos x="connsiteX0" y="connsiteY0"/>
                  </a:cxn>
                  <a:cxn ang="0">
                    <a:pos x="connsiteX1" y="connsiteY1"/>
                  </a:cxn>
                </a:cxnLst>
                <a:rect l="l" t="t" r="r" b="b"/>
                <a:pathLst>
                  <a:path w="157703" h="9655">
                    <a:moveTo>
                      <a:pt x="4828" y="4828"/>
                    </a:moveTo>
                    <a:lnTo>
                      <a:pt x="155451" y="4828"/>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54" name="Freeform: Shape 253">
                <a:extLst>
                  <a:ext uri="{FF2B5EF4-FFF2-40B4-BE49-F238E27FC236}">
                    <a16:creationId xmlns:a16="http://schemas.microsoft.com/office/drawing/2014/main" id="{2EA88FC9-8085-4FF0-972D-6B7ADE56691D}"/>
                  </a:ext>
                </a:extLst>
              </p:cNvPr>
              <p:cNvSpPr/>
              <p:nvPr/>
            </p:nvSpPr>
            <p:spPr>
              <a:xfrm>
                <a:off x="15000427" y="1854040"/>
                <a:ext cx="28966" cy="9655"/>
              </a:xfrm>
              <a:custGeom>
                <a:avLst/>
                <a:gdLst>
                  <a:gd name="connsiteX0" fmla="*/ 4828 w 28966"/>
                  <a:gd name="connsiteY0" fmla="*/ 4828 h 9655"/>
                  <a:gd name="connsiteX1" fmla="*/ 24138 w 28966"/>
                  <a:gd name="connsiteY1" fmla="*/ 4828 h 9655"/>
                </a:gdLst>
                <a:ahLst/>
                <a:cxnLst>
                  <a:cxn ang="0">
                    <a:pos x="connsiteX0" y="connsiteY0"/>
                  </a:cxn>
                  <a:cxn ang="0">
                    <a:pos x="connsiteX1" y="connsiteY1"/>
                  </a:cxn>
                </a:cxnLst>
                <a:rect l="l" t="t" r="r" b="b"/>
                <a:pathLst>
                  <a:path w="28966" h="9655">
                    <a:moveTo>
                      <a:pt x="4828" y="4828"/>
                    </a:moveTo>
                    <a:lnTo>
                      <a:pt x="24138"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55" name="Freeform: Shape 254">
                <a:extLst>
                  <a:ext uri="{FF2B5EF4-FFF2-40B4-BE49-F238E27FC236}">
                    <a16:creationId xmlns:a16="http://schemas.microsoft.com/office/drawing/2014/main" id="{0BBAEABA-380D-480D-94BD-062FB9231168}"/>
                  </a:ext>
                </a:extLst>
              </p:cNvPr>
              <p:cNvSpPr/>
              <p:nvPr/>
            </p:nvSpPr>
            <p:spPr>
              <a:xfrm>
                <a:off x="15057071" y="1854040"/>
                <a:ext cx="64369" cy="9655"/>
              </a:xfrm>
              <a:custGeom>
                <a:avLst/>
                <a:gdLst>
                  <a:gd name="connsiteX0" fmla="*/ 4828 w 64368"/>
                  <a:gd name="connsiteY0" fmla="*/ 4828 h 9655"/>
                  <a:gd name="connsiteX1" fmla="*/ 60829 w 64368"/>
                  <a:gd name="connsiteY1" fmla="*/ 4828 h 9655"/>
                </a:gdLst>
                <a:ahLst/>
                <a:cxnLst>
                  <a:cxn ang="0">
                    <a:pos x="connsiteX0" y="connsiteY0"/>
                  </a:cxn>
                  <a:cxn ang="0">
                    <a:pos x="connsiteX1" y="connsiteY1"/>
                  </a:cxn>
                </a:cxnLst>
                <a:rect l="l" t="t" r="r" b="b"/>
                <a:pathLst>
                  <a:path w="64368" h="9655">
                    <a:moveTo>
                      <a:pt x="4828" y="4828"/>
                    </a:moveTo>
                    <a:lnTo>
                      <a:pt x="60829" y="4828"/>
                    </a:lnTo>
                  </a:path>
                </a:pathLst>
              </a:custGeom>
              <a:ln w="19050" cap="flat">
                <a:solidFill>
                  <a:schemeClr val="accent2"/>
                </a:solidFill>
                <a:custDash>
                  <a:ds d="869873" sp="869873"/>
                </a:custDash>
                <a:round/>
              </a:ln>
            </p:spPr>
            <p:txBody>
              <a:bodyPr rtlCol="0" anchor="ctr"/>
              <a:lstStyle/>
              <a:p>
                <a:pPr defTabSz="609585">
                  <a:defRPr/>
                </a:pPr>
                <a:endParaRPr lang="en-US" sz="1500" dirty="0">
                  <a:solidFill>
                    <a:srgbClr val="FFFFFF"/>
                  </a:solidFill>
                  <a:latin typeface="Amazon Ember"/>
                </a:endParaRPr>
              </a:p>
            </p:txBody>
          </p:sp>
          <p:sp>
            <p:nvSpPr>
              <p:cNvPr id="256" name="Freeform: Shape 255">
                <a:extLst>
                  <a:ext uri="{FF2B5EF4-FFF2-40B4-BE49-F238E27FC236}">
                    <a16:creationId xmlns:a16="http://schemas.microsoft.com/office/drawing/2014/main" id="{6F67BE5A-E0F1-438F-9FD4-666C7552060E}"/>
                  </a:ext>
                </a:extLst>
              </p:cNvPr>
              <p:cNvSpPr/>
              <p:nvPr/>
            </p:nvSpPr>
            <p:spPr>
              <a:xfrm>
                <a:off x="15131739" y="1854040"/>
                <a:ext cx="28966" cy="9655"/>
              </a:xfrm>
              <a:custGeom>
                <a:avLst/>
                <a:gdLst>
                  <a:gd name="connsiteX0" fmla="*/ 4828 w 28966"/>
                  <a:gd name="connsiteY0" fmla="*/ 4828 h 9655"/>
                  <a:gd name="connsiteX1" fmla="*/ 24138 w 28966"/>
                  <a:gd name="connsiteY1" fmla="*/ 4828 h 9655"/>
                </a:gdLst>
                <a:ahLst/>
                <a:cxnLst>
                  <a:cxn ang="0">
                    <a:pos x="connsiteX0" y="connsiteY0"/>
                  </a:cxn>
                  <a:cxn ang="0">
                    <a:pos x="connsiteX1" y="connsiteY1"/>
                  </a:cxn>
                </a:cxnLst>
                <a:rect l="l" t="t" r="r" b="b"/>
                <a:pathLst>
                  <a:path w="28966" h="9655">
                    <a:moveTo>
                      <a:pt x="4828" y="4828"/>
                    </a:moveTo>
                    <a:lnTo>
                      <a:pt x="24138"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57" name="Freeform: Shape 256">
                <a:extLst>
                  <a:ext uri="{FF2B5EF4-FFF2-40B4-BE49-F238E27FC236}">
                    <a16:creationId xmlns:a16="http://schemas.microsoft.com/office/drawing/2014/main" id="{5A97D01D-658B-494B-AEB4-EA6629F01454}"/>
                  </a:ext>
                </a:extLst>
              </p:cNvPr>
              <p:cNvSpPr/>
              <p:nvPr/>
            </p:nvSpPr>
            <p:spPr>
              <a:xfrm>
                <a:off x="15261765" y="1897489"/>
                <a:ext cx="64369" cy="9655"/>
              </a:xfrm>
              <a:custGeom>
                <a:avLst/>
                <a:gdLst>
                  <a:gd name="connsiteX0" fmla="*/ 4828 w 64368"/>
                  <a:gd name="connsiteY0" fmla="*/ 4828 h 9655"/>
                  <a:gd name="connsiteX1" fmla="*/ 59863 w 64368"/>
                  <a:gd name="connsiteY1" fmla="*/ 4828 h 9655"/>
                </a:gdLst>
                <a:ahLst/>
                <a:cxnLst>
                  <a:cxn ang="0">
                    <a:pos x="connsiteX0" y="connsiteY0"/>
                  </a:cxn>
                  <a:cxn ang="0">
                    <a:pos x="connsiteX1" y="connsiteY1"/>
                  </a:cxn>
                </a:cxnLst>
                <a:rect l="l" t="t" r="r" b="b"/>
                <a:pathLst>
                  <a:path w="64368" h="9655">
                    <a:moveTo>
                      <a:pt x="4828" y="4828"/>
                    </a:moveTo>
                    <a:lnTo>
                      <a:pt x="59863" y="4828"/>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58" name="Freeform: Shape 257">
                <a:extLst>
                  <a:ext uri="{FF2B5EF4-FFF2-40B4-BE49-F238E27FC236}">
                    <a16:creationId xmlns:a16="http://schemas.microsoft.com/office/drawing/2014/main" id="{FF3B914E-4A10-4ED4-90BF-6E563F48765C}"/>
                  </a:ext>
                </a:extLst>
              </p:cNvPr>
              <p:cNvSpPr/>
              <p:nvPr/>
            </p:nvSpPr>
            <p:spPr>
              <a:xfrm>
                <a:off x="15175188" y="1854040"/>
                <a:ext cx="205980" cy="9655"/>
              </a:xfrm>
              <a:custGeom>
                <a:avLst/>
                <a:gdLst>
                  <a:gd name="connsiteX0" fmla="*/ 4828 w 205980"/>
                  <a:gd name="connsiteY0" fmla="*/ 4828 h 9655"/>
                  <a:gd name="connsiteX1" fmla="*/ 201796 w 205980"/>
                  <a:gd name="connsiteY1" fmla="*/ 4828 h 9655"/>
                </a:gdLst>
                <a:ahLst/>
                <a:cxnLst>
                  <a:cxn ang="0">
                    <a:pos x="connsiteX0" y="connsiteY0"/>
                  </a:cxn>
                  <a:cxn ang="0">
                    <a:pos x="connsiteX1" y="connsiteY1"/>
                  </a:cxn>
                </a:cxnLst>
                <a:rect l="l" t="t" r="r" b="b"/>
                <a:pathLst>
                  <a:path w="205980" h="9655">
                    <a:moveTo>
                      <a:pt x="4828" y="4828"/>
                    </a:moveTo>
                    <a:lnTo>
                      <a:pt x="201796" y="4828"/>
                    </a:lnTo>
                  </a:path>
                </a:pathLst>
              </a:custGeom>
              <a:ln w="19050" cap="flat">
                <a:solidFill>
                  <a:schemeClr val="tx1"/>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59" name="Freeform: Shape 258">
                <a:extLst>
                  <a:ext uri="{FF2B5EF4-FFF2-40B4-BE49-F238E27FC236}">
                    <a16:creationId xmlns:a16="http://schemas.microsoft.com/office/drawing/2014/main" id="{69E9A902-F127-4F49-8377-CA6B6DEEA28D}"/>
                  </a:ext>
                </a:extLst>
              </p:cNvPr>
              <p:cNvSpPr/>
              <p:nvPr/>
            </p:nvSpPr>
            <p:spPr>
              <a:xfrm>
                <a:off x="14936058" y="1941260"/>
                <a:ext cx="25748" cy="9655"/>
              </a:xfrm>
              <a:custGeom>
                <a:avLst/>
                <a:gdLst>
                  <a:gd name="connsiteX0" fmla="*/ 4828 w 25747"/>
                  <a:gd name="connsiteY0" fmla="*/ 4828 h 9655"/>
                  <a:gd name="connsiteX1" fmla="*/ 24138 w 25747"/>
                  <a:gd name="connsiteY1" fmla="*/ 4828 h 9655"/>
                </a:gdLst>
                <a:ahLst/>
                <a:cxnLst>
                  <a:cxn ang="0">
                    <a:pos x="connsiteX0" y="connsiteY0"/>
                  </a:cxn>
                  <a:cxn ang="0">
                    <a:pos x="connsiteX1" y="connsiteY1"/>
                  </a:cxn>
                </a:cxnLst>
                <a:rect l="l" t="t" r="r" b="b"/>
                <a:pathLst>
                  <a:path w="25747" h="9655">
                    <a:moveTo>
                      <a:pt x="4828" y="4828"/>
                    </a:moveTo>
                    <a:lnTo>
                      <a:pt x="24138"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60" name="Freeform: Shape 259">
                <a:extLst>
                  <a:ext uri="{FF2B5EF4-FFF2-40B4-BE49-F238E27FC236}">
                    <a16:creationId xmlns:a16="http://schemas.microsoft.com/office/drawing/2014/main" id="{7087404F-554D-454D-8A33-20FD0D5FA912}"/>
                  </a:ext>
                </a:extLst>
              </p:cNvPr>
              <p:cNvSpPr/>
              <p:nvPr/>
            </p:nvSpPr>
            <p:spPr>
              <a:xfrm>
                <a:off x="14989484" y="1941260"/>
                <a:ext cx="128738" cy="9655"/>
              </a:xfrm>
              <a:custGeom>
                <a:avLst/>
                <a:gdLst>
                  <a:gd name="connsiteX0" fmla="*/ 4828 w 128737"/>
                  <a:gd name="connsiteY0" fmla="*/ 4828 h 9655"/>
                  <a:gd name="connsiteX1" fmla="*/ 124232 w 128737"/>
                  <a:gd name="connsiteY1" fmla="*/ 4828 h 9655"/>
                </a:gdLst>
                <a:ahLst/>
                <a:cxnLst>
                  <a:cxn ang="0">
                    <a:pos x="connsiteX0" y="connsiteY0"/>
                  </a:cxn>
                  <a:cxn ang="0">
                    <a:pos x="connsiteX1" y="connsiteY1"/>
                  </a:cxn>
                </a:cxnLst>
                <a:rect l="l" t="t" r="r" b="b"/>
                <a:pathLst>
                  <a:path w="128737" h="9655">
                    <a:moveTo>
                      <a:pt x="4828" y="4828"/>
                    </a:moveTo>
                    <a:lnTo>
                      <a:pt x="124232" y="4828"/>
                    </a:lnTo>
                  </a:path>
                </a:pathLst>
              </a:custGeom>
              <a:ln w="19050" cap="flat">
                <a:solidFill>
                  <a:schemeClr val="accent2"/>
                </a:solidFill>
                <a:custDash>
                  <a:ds d="795000" sp="795000"/>
                </a:custDash>
                <a:round/>
              </a:ln>
            </p:spPr>
            <p:txBody>
              <a:bodyPr rtlCol="0" anchor="ctr"/>
              <a:lstStyle/>
              <a:p>
                <a:pPr defTabSz="609585">
                  <a:defRPr/>
                </a:pPr>
                <a:endParaRPr lang="en-US" sz="1500" dirty="0">
                  <a:solidFill>
                    <a:srgbClr val="FFFFFF"/>
                  </a:solidFill>
                  <a:latin typeface="Amazon Ember"/>
                </a:endParaRPr>
              </a:p>
            </p:txBody>
          </p:sp>
          <p:sp>
            <p:nvSpPr>
              <p:cNvPr id="261" name="Freeform: Shape 260">
                <a:extLst>
                  <a:ext uri="{FF2B5EF4-FFF2-40B4-BE49-F238E27FC236}">
                    <a16:creationId xmlns:a16="http://schemas.microsoft.com/office/drawing/2014/main" id="{0FE666A8-6C49-49E7-9945-B93A5C2E9826}"/>
                  </a:ext>
                </a:extLst>
              </p:cNvPr>
              <p:cNvSpPr/>
              <p:nvPr/>
            </p:nvSpPr>
            <p:spPr>
              <a:xfrm>
                <a:off x="15125946" y="1941260"/>
                <a:ext cx="28966" cy="9655"/>
              </a:xfrm>
              <a:custGeom>
                <a:avLst/>
                <a:gdLst>
                  <a:gd name="connsiteX0" fmla="*/ 4828 w 28966"/>
                  <a:gd name="connsiteY0" fmla="*/ 4828 h 9655"/>
                  <a:gd name="connsiteX1" fmla="*/ 24138 w 28966"/>
                  <a:gd name="connsiteY1" fmla="*/ 4828 h 9655"/>
                </a:gdLst>
                <a:ahLst/>
                <a:cxnLst>
                  <a:cxn ang="0">
                    <a:pos x="connsiteX0" y="connsiteY0"/>
                  </a:cxn>
                  <a:cxn ang="0">
                    <a:pos x="connsiteX1" y="connsiteY1"/>
                  </a:cxn>
                </a:cxnLst>
                <a:rect l="l" t="t" r="r" b="b"/>
                <a:pathLst>
                  <a:path w="28966" h="9655">
                    <a:moveTo>
                      <a:pt x="4828" y="4828"/>
                    </a:moveTo>
                    <a:lnTo>
                      <a:pt x="24138"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62" name="Freeform: Shape 261">
                <a:extLst>
                  <a:ext uri="{FF2B5EF4-FFF2-40B4-BE49-F238E27FC236}">
                    <a16:creationId xmlns:a16="http://schemas.microsoft.com/office/drawing/2014/main" id="{2EF4D1CC-9513-4237-AF9A-8BC925290996}"/>
                  </a:ext>
                </a:extLst>
              </p:cNvPr>
              <p:cNvSpPr/>
              <p:nvPr/>
            </p:nvSpPr>
            <p:spPr>
              <a:xfrm>
                <a:off x="15296846" y="1724980"/>
                <a:ext cx="28966" cy="9655"/>
              </a:xfrm>
              <a:custGeom>
                <a:avLst/>
                <a:gdLst>
                  <a:gd name="connsiteX0" fmla="*/ 4828 w 28966"/>
                  <a:gd name="connsiteY0" fmla="*/ 4828 h 9655"/>
                  <a:gd name="connsiteX1" fmla="*/ 24138 w 28966"/>
                  <a:gd name="connsiteY1" fmla="*/ 4828 h 9655"/>
                </a:gdLst>
                <a:ahLst/>
                <a:cxnLst>
                  <a:cxn ang="0">
                    <a:pos x="connsiteX0" y="connsiteY0"/>
                  </a:cxn>
                  <a:cxn ang="0">
                    <a:pos x="connsiteX1" y="connsiteY1"/>
                  </a:cxn>
                </a:cxnLst>
                <a:rect l="l" t="t" r="r" b="b"/>
                <a:pathLst>
                  <a:path w="28966" h="9655">
                    <a:moveTo>
                      <a:pt x="4828" y="4828"/>
                    </a:moveTo>
                    <a:lnTo>
                      <a:pt x="24138"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sp>
            <p:nvSpPr>
              <p:cNvPr id="263" name="Freeform: Shape 262">
                <a:extLst>
                  <a:ext uri="{FF2B5EF4-FFF2-40B4-BE49-F238E27FC236}">
                    <a16:creationId xmlns:a16="http://schemas.microsoft.com/office/drawing/2014/main" id="{B09C194D-CF2E-4845-BD6C-E5990FCD78C9}"/>
                  </a:ext>
                </a:extLst>
              </p:cNvPr>
              <p:cNvSpPr/>
              <p:nvPr/>
            </p:nvSpPr>
            <p:spPr>
              <a:xfrm>
                <a:off x="15353490" y="1724980"/>
                <a:ext cx="64369" cy="9655"/>
              </a:xfrm>
              <a:custGeom>
                <a:avLst/>
                <a:gdLst>
                  <a:gd name="connsiteX0" fmla="*/ 4828 w 64368"/>
                  <a:gd name="connsiteY0" fmla="*/ 4828 h 9655"/>
                  <a:gd name="connsiteX1" fmla="*/ 60829 w 64368"/>
                  <a:gd name="connsiteY1" fmla="*/ 4828 h 9655"/>
                </a:gdLst>
                <a:ahLst/>
                <a:cxnLst>
                  <a:cxn ang="0">
                    <a:pos x="connsiteX0" y="connsiteY0"/>
                  </a:cxn>
                  <a:cxn ang="0">
                    <a:pos x="connsiteX1" y="connsiteY1"/>
                  </a:cxn>
                </a:cxnLst>
                <a:rect l="l" t="t" r="r" b="b"/>
                <a:pathLst>
                  <a:path w="64368" h="9655">
                    <a:moveTo>
                      <a:pt x="4828" y="4828"/>
                    </a:moveTo>
                    <a:lnTo>
                      <a:pt x="60829" y="4828"/>
                    </a:lnTo>
                  </a:path>
                </a:pathLst>
              </a:custGeom>
              <a:ln w="19050" cap="flat">
                <a:solidFill>
                  <a:schemeClr val="accent2"/>
                </a:solidFill>
                <a:custDash>
                  <a:ds d="869873" sp="869873"/>
                </a:custDash>
                <a:round/>
              </a:ln>
            </p:spPr>
            <p:txBody>
              <a:bodyPr rtlCol="0" anchor="ctr"/>
              <a:lstStyle/>
              <a:p>
                <a:pPr defTabSz="609585">
                  <a:defRPr/>
                </a:pPr>
                <a:endParaRPr lang="en-US" sz="1500" dirty="0">
                  <a:solidFill>
                    <a:srgbClr val="FFFFFF"/>
                  </a:solidFill>
                  <a:latin typeface="Amazon Ember"/>
                </a:endParaRPr>
              </a:p>
            </p:txBody>
          </p:sp>
          <p:sp>
            <p:nvSpPr>
              <p:cNvPr id="264" name="Freeform: Shape 263">
                <a:extLst>
                  <a:ext uri="{FF2B5EF4-FFF2-40B4-BE49-F238E27FC236}">
                    <a16:creationId xmlns:a16="http://schemas.microsoft.com/office/drawing/2014/main" id="{8D850E09-B963-4BEB-8440-8852EA9EB11D}"/>
                  </a:ext>
                </a:extLst>
              </p:cNvPr>
              <p:cNvSpPr/>
              <p:nvPr/>
            </p:nvSpPr>
            <p:spPr>
              <a:xfrm>
                <a:off x="15428158" y="1724980"/>
                <a:ext cx="28966" cy="9655"/>
              </a:xfrm>
              <a:custGeom>
                <a:avLst/>
                <a:gdLst>
                  <a:gd name="connsiteX0" fmla="*/ 4828 w 28966"/>
                  <a:gd name="connsiteY0" fmla="*/ 4828 h 9655"/>
                  <a:gd name="connsiteX1" fmla="*/ 24138 w 28966"/>
                  <a:gd name="connsiteY1" fmla="*/ 4828 h 9655"/>
                </a:gdLst>
                <a:ahLst/>
                <a:cxnLst>
                  <a:cxn ang="0">
                    <a:pos x="connsiteX0" y="connsiteY0"/>
                  </a:cxn>
                  <a:cxn ang="0">
                    <a:pos x="connsiteX1" y="connsiteY1"/>
                  </a:cxn>
                </a:cxnLst>
                <a:rect l="l" t="t" r="r" b="b"/>
                <a:pathLst>
                  <a:path w="28966" h="9655">
                    <a:moveTo>
                      <a:pt x="4828" y="4828"/>
                    </a:moveTo>
                    <a:lnTo>
                      <a:pt x="24138" y="4828"/>
                    </a:lnTo>
                  </a:path>
                </a:pathLst>
              </a:custGeom>
              <a:ln w="19050" cap="flat">
                <a:solidFill>
                  <a:schemeClr val="accent2"/>
                </a:solidFill>
                <a:prstDash val="solid"/>
                <a:round/>
              </a:ln>
            </p:spPr>
            <p:txBody>
              <a:bodyPr rtlCol="0" anchor="ctr"/>
              <a:lstStyle/>
              <a:p>
                <a:pPr defTabSz="609585">
                  <a:defRPr/>
                </a:pPr>
                <a:endParaRPr lang="en-US" sz="1500" dirty="0">
                  <a:solidFill>
                    <a:srgbClr val="FFFFFF"/>
                  </a:solidFill>
                  <a:latin typeface="Amazon Ember"/>
                </a:endParaRPr>
              </a:p>
            </p:txBody>
          </p:sp>
        </p:grpSp>
        <p:sp>
          <p:nvSpPr>
            <p:cNvPr id="251" name="Freeform: Shape 250">
              <a:extLst>
                <a:ext uri="{FF2B5EF4-FFF2-40B4-BE49-F238E27FC236}">
                  <a16:creationId xmlns:a16="http://schemas.microsoft.com/office/drawing/2014/main" id="{9802B343-584F-4893-A030-AC4E0A30A872}"/>
                </a:ext>
              </a:extLst>
            </p:cNvPr>
            <p:cNvSpPr>
              <a:spLocks noChangeAspect="1"/>
            </p:cNvSpPr>
            <p:nvPr/>
          </p:nvSpPr>
          <p:spPr bwMode="black">
            <a:xfrm>
              <a:off x="9795717" y="300479"/>
              <a:ext cx="457200" cy="274288"/>
            </a:xfrm>
            <a:custGeom>
              <a:avLst/>
              <a:gdLst>
                <a:gd name="connsiteX0" fmla="*/ 16294 w 1038916"/>
                <a:gd name="connsiteY0" fmla="*/ 412214 h 623280"/>
                <a:gd name="connsiteX1" fmla="*/ 530500 w 1038916"/>
                <a:gd name="connsiteY1" fmla="*/ 548204 h 623280"/>
                <a:gd name="connsiteX2" fmla="*/ 922882 w 1038916"/>
                <a:gd name="connsiteY2" fmla="*/ 467460 h 623280"/>
                <a:gd name="connsiteX3" fmla="*/ 939881 w 1038916"/>
                <a:gd name="connsiteY3" fmla="*/ 494374 h 623280"/>
                <a:gd name="connsiteX4" fmla="*/ 519167 w 1038916"/>
                <a:gd name="connsiteY4" fmla="*/ 623280 h 623280"/>
                <a:gd name="connsiteX5" fmla="*/ 4961 w 1038916"/>
                <a:gd name="connsiteY5" fmla="*/ 427796 h 623280"/>
                <a:gd name="connsiteX6" fmla="*/ 16294 w 1038916"/>
                <a:gd name="connsiteY6" fmla="*/ 412214 h 623280"/>
                <a:gd name="connsiteX7" fmla="*/ 962369 w 1038916"/>
                <a:gd name="connsiteY7" fmla="*/ 389372 h 623280"/>
                <a:gd name="connsiteX8" fmla="*/ 1034790 w 1038916"/>
                <a:gd name="connsiteY8" fmla="*/ 403715 h 623280"/>
                <a:gd name="connsiteX9" fmla="*/ 971045 w 1038916"/>
                <a:gd name="connsiteY9" fmla="*/ 576534 h 623280"/>
                <a:gd name="connsiteX10" fmla="*/ 956880 w 1038916"/>
                <a:gd name="connsiteY10" fmla="*/ 569451 h 623280"/>
                <a:gd name="connsiteX11" fmla="*/ 986627 w 1038916"/>
                <a:gd name="connsiteY11" fmla="*/ 440545 h 623280"/>
                <a:gd name="connsiteX12" fmla="*/ 853471 w 1038916"/>
                <a:gd name="connsiteY12" fmla="*/ 436295 h 623280"/>
                <a:gd name="connsiteX13" fmla="*/ 850638 w 1038916"/>
                <a:gd name="connsiteY13" fmla="*/ 420713 h 623280"/>
                <a:gd name="connsiteX14" fmla="*/ 962369 w 1038916"/>
                <a:gd name="connsiteY14" fmla="*/ 389372 h 623280"/>
                <a:gd name="connsiteX15" fmla="*/ 172113 w 1038916"/>
                <a:gd name="connsiteY15" fmla="*/ 175652 h 623280"/>
                <a:gd name="connsiteX16" fmla="*/ 121118 w 1038916"/>
                <a:gd name="connsiteY16" fmla="*/ 189817 h 623280"/>
                <a:gd name="connsiteX17" fmla="*/ 104119 w 1038916"/>
                <a:gd name="connsiteY17" fmla="*/ 229480 h 623280"/>
                <a:gd name="connsiteX18" fmla="*/ 116868 w 1038916"/>
                <a:gd name="connsiteY18" fmla="*/ 266310 h 623280"/>
                <a:gd name="connsiteX19" fmla="*/ 153698 w 1038916"/>
                <a:gd name="connsiteY19" fmla="*/ 277643 h 623280"/>
                <a:gd name="connsiteX20" fmla="*/ 189112 w 1038916"/>
                <a:gd name="connsiteY20" fmla="*/ 271976 h 623280"/>
                <a:gd name="connsiteX21" fmla="*/ 221692 w 1038916"/>
                <a:gd name="connsiteY21" fmla="*/ 249312 h 623280"/>
                <a:gd name="connsiteX22" fmla="*/ 233025 w 1038916"/>
                <a:gd name="connsiteY22" fmla="*/ 226647 h 623280"/>
                <a:gd name="connsiteX23" fmla="*/ 235858 w 1038916"/>
                <a:gd name="connsiteY23" fmla="*/ 196900 h 623280"/>
                <a:gd name="connsiteX24" fmla="*/ 235858 w 1038916"/>
                <a:gd name="connsiteY24" fmla="*/ 182734 h 623280"/>
                <a:gd name="connsiteX25" fmla="*/ 204694 w 1038916"/>
                <a:gd name="connsiteY25" fmla="*/ 177068 h 623280"/>
                <a:gd name="connsiteX26" fmla="*/ 172113 w 1038916"/>
                <a:gd name="connsiteY26" fmla="*/ 175652 h 623280"/>
                <a:gd name="connsiteX27" fmla="*/ 335016 w 1038916"/>
                <a:gd name="connsiteY27" fmla="*/ 8499 h 623280"/>
                <a:gd name="connsiteX28" fmla="*/ 369013 w 1038916"/>
                <a:gd name="connsiteY28" fmla="*/ 8499 h 623280"/>
                <a:gd name="connsiteX29" fmla="*/ 383178 w 1038916"/>
                <a:gd name="connsiteY29" fmla="*/ 11332 h 623280"/>
                <a:gd name="connsiteX30" fmla="*/ 390261 w 1038916"/>
                <a:gd name="connsiteY30" fmla="*/ 25498 h 623280"/>
                <a:gd name="connsiteX31" fmla="*/ 448339 w 1038916"/>
                <a:gd name="connsiteY31" fmla="*/ 253561 h 623280"/>
                <a:gd name="connsiteX32" fmla="*/ 502169 w 1038916"/>
                <a:gd name="connsiteY32" fmla="*/ 25498 h 623280"/>
                <a:gd name="connsiteX33" fmla="*/ 509251 w 1038916"/>
                <a:gd name="connsiteY33" fmla="*/ 11332 h 623280"/>
                <a:gd name="connsiteX34" fmla="*/ 523417 w 1038916"/>
                <a:gd name="connsiteY34" fmla="*/ 8499 h 623280"/>
                <a:gd name="connsiteX35" fmla="*/ 551748 w 1038916"/>
                <a:gd name="connsiteY35" fmla="*/ 8499 h 623280"/>
                <a:gd name="connsiteX36" fmla="*/ 565914 w 1038916"/>
                <a:gd name="connsiteY36" fmla="*/ 11332 h 623280"/>
                <a:gd name="connsiteX37" fmla="*/ 572996 w 1038916"/>
                <a:gd name="connsiteY37" fmla="*/ 25498 h 623280"/>
                <a:gd name="connsiteX38" fmla="*/ 623992 w 1038916"/>
                <a:gd name="connsiteY38" fmla="*/ 257811 h 623280"/>
                <a:gd name="connsiteX39" fmla="*/ 683487 w 1038916"/>
                <a:gd name="connsiteY39" fmla="*/ 26914 h 623280"/>
                <a:gd name="connsiteX40" fmla="*/ 690569 w 1038916"/>
                <a:gd name="connsiteY40" fmla="*/ 12749 h 623280"/>
                <a:gd name="connsiteX41" fmla="*/ 704735 w 1038916"/>
                <a:gd name="connsiteY41" fmla="*/ 9916 h 623280"/>
                <a:gd name="connsiteX42" fmla="*/ 737315 w 1038916"/>
                <a:gd name="connsiteY42" fmla="*/ 9916 h 623280"/>
                <a:gd name="connsiteX43" fmla="*/ 745815 w 1038916"/>
                <a:gd name="connsiteY43" fmla="*/ 18415 h 623280"/>
                <a:gd name="connsiteX44" fmla="*/ 745815 w 1038916"/>
                <a:gd name="connsiteY44" fmla="*/ 24081 h 623280"/>
                <a:gd name="connsiteX45" fmla="*/ 742982 w 1038916"/>
                <a:gd name="connsiteY45" fmla="*/ 32581 h 623280"/>
                <a:gd name="connsiteX46" fmla="*/ 659405 w 1038916"/>
                <a:gd name="connsiteY46" fmla="*/ 300307 h 623280"/>
                <a:gd name="connsiteX47" fmla="*/ 652323 w 1038916"/>
                <a:gd name="connsiteY47" fmla="*/ 314473 h 623280"/>
                <a:gd name="connsiteX48" fmla="*/ 639574 w 1038916"/>
                <a:gd name="connsiteY48" fmla="*/ 317306 h 623280"/>
                <a:gd name="connsiteX49" fmla="*/ 609826 w 1038916"/>
                <a:gd name="connsiteY49" fmla="*/ 317306 h 623280"/>
                <a:gd name="connsiteX50" fmla="*/ 595661 w 1038916"/>
                <a:gd name="connsiteY50" fmla="*/ 313056 h 623280"/>
                <a:gd name="connsiteX51" fmla="*/ 588578 w 1038916"/>
                <a:gd name="connsiteY51" fmla="*/ 298891 h 623280"/>
                <a:gd name="connsiteX52" fmla="*/ 534750 w 1038916"/>
                <a:gd name="connsiteY52" fmla="*/ 76493 h 623280"/>
                <a:gd name="connsiteX53" fmla="*/ 480920 w 1038916"/>
                <a:gd name="connsiteY53" fmla="*/ 298891 h 623280"/>
                <a:gd name="connsiteX54" fmla="*/ 473837 w 1038916"/>
                <a:gd name="connsiteY54" fmla="*/ 313056 h 623280"/>
                <a:gd name="connsiteX55" fmla="*/ 459672 w 1038916"/>
                <a:gd name="connsiteY55" fmla="*/ 317306 h 623280"/>
                <a:gd name="connsiteX56" fmla="*/ 431341 w 1038916"/>
                <a:gd name="connsiteY56" fmla="*/ 317306 h 623280"/>
                <a:gd name="connsiteX57" fmla="*/ 431341 w 1038916"/>
                <a:gd name="connsiteY57" fmla="*/ 315889 h 623280"/>
                <a:gd name="connsiteX58" fmla="*/ 418592 w 1038916"/>
                <a:gd name="connsiteY58" fmla="*/ 313056 h 623280"/>
                <a:gd name="connsiteX59" fmla="*/ 411509 w 1038916"/>
                <a:gd name="connsiteY59" fmla="*/ 298891 h 623280"/>
                <a:gd name="connsiteX60" fmla="*/ 330766 w 1038916"/>
                <a:gd name="connsiteY60" fmla="*/ 31164 h 623280"/>
                <a:gd name="connsiteX61" fmla="*/ 326517 w 1038916"/>
                <a:gd name="connsiteY61" fmla="*/ 16999 h 623280"/>
                <a:gd name="connsiteX62" fmla="*/ 335016 w 1038916"/>
                <a:gd name="connsiteY62" fmla="*/ 8499 h 623280"/>
                <a:gd name="connsiteX63" fmla="*/ 887469 w 1038916"/>
                <a:gd name="connsiteY63" fmla="*/ 1417 h 623280"/>
                <a:gd name="connsiteX64" fmla="*/ 910134 w 1038916"/>
                <a:gd name="connsiteY64" fmla="*/ 2833 h 623280"/>
                <a:gd name="connsiteX65" fmla="*/ 932798 w 1038916"/>
                <a:gd name="connsiteY65" fmla="*/ 7083 h 623280"/>
                <a:gd name="connsiteX66" fmla="*/ 952630 w 1038916"/>
                <a:gd name="connsiteY66" fmla="*/ 12749 h 623280"/>
                <a:gd name="connsiteX67" fmla="*/ 966795 w 1038916"/>
                <a:gd name="connsiteY67" fmla="*/ 18415 h 623280"/>
                <a:gd name="connsiteX68" fmla="*/ 976711 w 1038916"/>
                <a:gd name="connsiteY68" fmla="*/ 26914 h 623280"/>
                <a:gd name="connsiteX69" fmla="*/ 979544 w 1038916"/>
                <a:gd name="connsiteY69" fmla="*/ 38247 h 623280"/>
                <a:gd name="connsiteX70" fmla="*/ 979544 w 1038916"/>
                <a:gd name="connsiteY70" fmla="*/ 55245 h 623280"/>
                <a:gd name="connsiteX71" fmla="*/ 971045 w 1038916"/>
                <a:gd name="connsiteY71" fmla="*/ 66578 h 623280"/>
                <a:gd name="connsiteX72" fmla="*/ 958296 w 1038916"/>
                <a:gd name="connsiteY72" fmla="*/ 62328 h 623280"/>
                <a:gd name="connsiteX73" fmla="*/ 891719 w 1038916"/>
                <a:gd name="connsiteY73" fmla="*/ 49579 h 623280"/>
                <a:gd name="connsiteX74" fmla="*/ 846389 w 1038916"/>
                <a:gd name="connsiteY74" fmla="*/ 59495 h 623280"/>
                <a:gd name="connsiteX75" fmla="*/ 829391 w 1038916"/>
                <a:gd name="connsiteY75" fmla="*/ 90659 h 623280"/>
                <a:gd name="connsiteX76" fmla="*/ 839307 w 1038916"/>
                <a:gd name="connsiteY76" fmla="*/ 114740 h 623280"/>
                <a:gd name="connsiteX77" fmla="*/ 877553 w 1038916"/>
                <a:gd name="connsiteY77" fmla="*/ 133155 h 623280"/>
                <a:gd name="connsiteX78" fmla="*/ 927132 w 1038916"/>
                <a:gd name="connsiteY78" fmla="*/ 148737 h 623280"/>
                <a:gd name="connsiteX79" fmla="*/ 980961 w 1038916"/>
                <a:gd name="connsiteY79" fmla="*/ 181318 h 623280"/>
                <a:gd name="connsiteX80" fmla="*/ 996543 w 1038916"/>
                <a:gd name="connsiteY80" fmla="*/ 229480 h 623280"/>
                <a:gd name="connsiteX81" fmla="*/ 988044 w 1038916"/>
                <a:gd name="connsiteY81" fmla="*/ 269143 h 623280"/>
                <a:gd name="connsiteX82" fmla="*/ 962546 w 1038916"/>
                <a:gd name="connsiteY82" fmla="*/ 300307 h 623280"/>
                <a:gd name="connsiteX83" fmla="*/ 924299 w 1038916"/>
                <a:gd name="connsiteY83" fmla="*/ 320139 h 623280"/>
                <a:gd name="connsiteX84" fmla="*/ 874720 w 1038916"/>
                <a:gd name="connsiteY84" fmla="*/ 324389 h 623280"/>
                <a:gd name="connsiteX85" fmla="*/ 820891 w 1038916"/>
                <a:gd name="connsiteY85" fmla="*/ 318722 h 623280"/>
                <a:gd name="connsiteX86" fmla="*/ 781228 w 1038916"/>
                <a:gd name="connsiteY86" fmla="*/ 304557 h 623280"/>
                <a:gd name="connsiteX87" fmla="*/ 771312 w 1038916"/>
                <a:gd name="connsiteY87" fmla="*/ 294641 h 623280"/>
                <a:gd name="connsiteX88" fmla="*/ 769896 w 1038916"/>
                <a:gd name="connsiteY88" fmla="*/ 284725 h 623280"/>
                <a:gd name="connsiteX89" fmla="*/ 769896 w 1038916"/>
                <a:gd name="connsiteY89" fmla="*/ 267727 h 623280"/>
                <a:gd name="connsiteX90" fmla="*/ 778395 w 1038916"/>
                <a:gd name="connsiteY90" fmla="*/ 256395 h 623280"/>
                <a:gd name="connsiteX91" fmla="*/ 784061 w 1038916"/>
                <a:gd name="connsiteY91" fmla="*/ 257811 h 623280"/>
                <a:gd name="connsiteX92" fmla="*/ 792561 w 1038916"/>
                <a:gd name="connsiteY92" fmla="*/ 262061 h 623280"/>
                <a:gd name="connsiteX93" fmla="*/ 830807 w 1038916"/>
                <a:gd name="connsiteY93" fmla="*/ 274810 h 623280"/>
                <a:gd name="connsiteX94" fmla="*/ 871887 w 1038916"/>
                <a:gd name="connsiteY94" fmla="*/ 279059 h 623280"/>
                <a:gd name="connsiteX95" fmla="*/ 922883 w 1038916"/>
                <a:gd name="connsiteY95" fmla="*/ 267727 h 623280"/>
                <a:gd name="connsiteX96" fmla="*/ 941298 w 1038916"/>
                <a:gd name="connsiteY96" fmla="*/ 235146 h 623280"/>
                <a:gd name="connsiteX97" fmla="*/ 931382 w 1038916"/>
                <a:gd name="connsiteY97" fmla="*/ 211065 h 623280"/>
                <a:gd name="connsiteX98" fmla="*/ 895968 w 1038916"/>
                <a:gd name="connsiteY98" fmla="*/ 192650 h 623280"/>
                <a:gd name="connsiteX99" fmla="*/ 846389 w 1038916"/>
                <a:gd name="connsiteY99" fmla="*/ 177068 h 623280"/>
                <a:gd name="connsiteX100" fmla="*/ 791144 w 1038916"/>
                <a:gd name="connsiteY100" fmla="*/ 141654 h 623280"/>
                <a:gd name="connsiteX101" fmla="*/ 774145 w 1038916"/>
                <a:gd name="connsiteY101" fmla="*/ 92075 h 623280"/>
                <a:gd name="connsiteX102" fmla="*/ 784061 w 1038916"/>
                <a:gd name="connsiteY102" fmla="*/ 53829 h 623280"/>
                <a:gd name="connsiteX103" fmla="*/ 808143 w 1038916"/>
                <a:gd name="connsiteY103" fmla="*/ 25498 h 623280"/>
                <a:gd name="connsiteX104" fmla="*/ 843556 w 1038916"/>
                <a:gd name="connsiteY104" fmla="*/ 7083 h 623280"/>
                <a:gd name="connsiteX105" fmla="*/ 887469 w 1038916"/>
                <a:gd name="connsiteY105" fmla="*/ 1417 h 623280"/>
                <a:gd name="connsiteX106" fmla="*/ 176363 w 1038916"/>
                <a:gd name="connsiteY106" fmla="*/ 0 h 623280"/>
                <a:gd name="connsiteX107" fmla="*/ 267022 w 1038916"/>
                <a:gd name="connsiteY107" fmla="*/ 28331 h 623280"/>
                <a:gd name="connsiteX108" fmla="*/ 295353 w 1038916"/>
                <a:gd name="connsiteY108" fmla="*/ 113324 h 623280"/>
                <a:gd name="connsiteX109" fmla="*/ 295353 w 1038916"/>
                <a:gd name="connsiteY109" fmla="*/ 225231 h 623280"/>
                <a:gd name="connsiteX110" fmla="*/ 293936 w 1038916"/>
                <a:gd name="connsiteY110" fmla="*/ 225231 h 623280"/>
                <a:gd name="connsiteX111" fmla="*/ 298186 w 1038916"/>
                <a:gd name="connsiteY111" fmla="*/ 256395 h 623280"/>
                <a:gd name="connsiteX112" fmla="*/ 309518 w 1038916"/>
                <a:gd name="connsiteY112" fmla="*/ 280476 h 623280"/>
                <a:gd name="connsiteX113" fmla="*/ 312351 w 1038916"/>
                <a:gd name="connsiteY113" fmla="*/ 288975 h 623280"/>
                <a:gd name="connsiteX114" fmla="*/ 305269 w 1038916"/>
                <a:gd name="connsiteY114" fmla="*/ 298891 h 623280"/>
                <a:gd name="connsiteX115" fmla="*/ 284020 w 1038916"/>
                <a:gd name="connsiteY115" fmla="*/ 313056 h 623280"/>
                <a:gd name="connsiteX116" fmla="*/ 275521 w 1038916"/>
                <a:gd name="connsiteY116" fmla="*/ 315889 h 623280"/>
                <a:gd name="connsiteX117" fmla="*/ 265605 w 1038916"/>
                <a:gd name="connsiteY117" fmla="*/ 311640 h 623280"/>
                <a:gd name="connsiteX118" fmla="*/ 252856 w 1038916"/>
                <a:gd name="connsiteY118" fmla="*/ 296058 h 623280"/>
                <a:gd name="connsiteX119" fmla="*/ 242941 w 1038916"/>
                <a:gd name="connsiteY119" fmla="*/ 276226 h 623280"/>
                <a:gd name="connsiteX120" fmla="*/ 140949 w 1038916"/>
                <a:gd name="connsiteY120" fmla="*/ 324389 h 623280"/>
                <a:gd name="connsiteX121" fmla="*/ 71539 w 1038916"/>
                <a:gd name="connsiteY121" fmla="*/ 300307 h 623280"/>
                <a:gd name="connsiteX122" fmla="*/ 46041 w 1038916"/>
                <a:gd name="connsiteY122" fmla="*/ 233730 h 623280"/>
                <a:gd name="connsiteX123" fmla="*/ 77205 w 1038916"/>
                <a:gd name="connsiteY123" fmla="*/ 162903 h 623280"/>
                <a:gd name="connsiteX124" fmla="*/ 162198 w 1038916"/>
                <a:gd name="connsiteY124" fmla="*/ 135988 h 623280"/>
                <a:gd name="connsiteX125" fmla="*/ 199028 w 1038916"/>
                <a:gd name="connsiteY125" fmla="*/ 138821 h 623280"/>
                <a:gd name="connsiteX126" fmla="*/ 238691 w 1038916"/>
                <a:gd name="connsiteY126" fmla="*/ 145904 h 623280"/>
                <a:gd name="connsiteX127" fmla="*/ 238691 w 1038916"/>
                <a:gd name="connsiteY127" fmla="*/ 120406 h 623280"/>
                <a:gd name="connsiteX128" fmla="*/ 221692 w 1038916"/>
                <a:gd name="connsiteY128" fmla="*/ 65161 h 623280"/>
                <a:gd name="connsiteX129" fmla="*/ 165031 w 1038916"/>
                <a:gd name="connsiteY129" fmla="*/ 49579 h 623280"/>
                <a:gd name="connsiteX130" fmla="*/ 128201 w 1038916"/>
                <a:gd name="connsiteY130" fmla="*/ 53829 h 623280"/>
                <a:gd name="connsiteX131" fmla="*/ 91370 w 1038916"/>
                <a:gd name="connsiteY131" fmla="*/ 65161 h 623280"/>
                <a:gd name="connsiteX132" fmla="*/ 78622 w 1038916"/>
                <a:gd name="connsiteY132" fmla="*/ 69411 h 623280"/>
                <a:gd name="connsiteX133" fmla="*/ 72955 w 1038916"/>
                <a:gd name="connsiteY133" fmla="*/ 70827 h 623280"/>
                <a:gd name="connsiteX134" fmla="*/ 65873 w 1038916"/>
                <a:gd name="connsiteY134" fmla="*/ 59495 h 623280"/>
                <a:gd name="connsiteX135" fmla="*/ 65873 w 1038916"/>
                <a:gd name="connsiteY135" fmla="*/ 42496 h 623280"/>
                <a:gd name="connsiteX136" fmla="*/ 68706 w 1038916"/>
                <a:gd name="connsiteY136" fmla="*/ 29747 h 623280"/>
                <a:gd name="connsiteX137" fmla="*/ 78622 w 1038916"/>
                <a:gd name="connsiteY137" fmla="*/ 22665 h 623280"/>
                <a:gd name="connsiteX138" fmla="*/ 122534 w 1038916"/>
                <a:gd name="connsiteY138" fmla="*/ 7083 h 623280"/>
                <a:gd name="connsiteX139" fmla="*/ 176363 w 1038916"/>
                <a:gd name="connsiteY139" fmla="*/ 0 h 62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038916" h="623280">
                  <a:moveTo>
                    <a:pt x="16294" y="412214"/>
                  </a:moveTo>
                  <a:cubicBezTo>
                    <a:pt x="162198" y="497207"/>
                    <a:pt x="343515" y="548204"/>
                    <a:pt x="530500" y="548204"/>
                  </a:cubicBezTo>
                  <a:cubicBezTo>
                    <a:pt x="656572" y="548204"/>
                    <a:pt x="795393" y="522706"/>
                    <a:pt x="922882" y="467460"/>
                  </a:cubicBezTo>
                  <a:cubicBezTo>
                    <a:pt x="942714" y="460377"/>
                    <a:pt x="958296" y="480208"/>
                    <a:pt x="939881" y="494374"/>
                  </a:cubicBezTo>
                  <a:cubicBezTo>
                    <a:pt x="826557" y="577951"/>
                    <a:pt x="660822" y="623280"/>
                    <a:pt x="519167" y="623280"/>
                  </a:cubicBezTo>
                  <a:cubicBezTo>
                    <a:pt x="320850" y="623280"/>
                    <a:pt x="140949" y="549620"/>
                    <a:pt x="4961" y="427796"/>
                  </a:cubicBezTo>
                  <a:cubicBezTo>
                    <a:pt x="-6371" y="417881"/>
                    <a:pt x="3545" y="405132"/>
                    <a:pt x="16294" y="412214"/>
                  </a:cubicBezTo>
                  <a:close/>
                  <a:moveTo>
                    <a:pt x="962369" y="389372"/>
                  </a:moveTo>
                  <a:cubicBezTo>
                    <a:pt x="998668" y="388841"/>
                    <a:pt x="1028416" y="395924"/>
                    <a:pt x="1034790" y="403715"/>
                  </a:cubicBezTo>
                  <a:cubicBezTo>
                    <a:pt x="1047539" y="419297"/>
                    <a:pt x="1031957" y="525538"/>
                    <a:pt x="971045" y="576534"/>
                  </a:cubicBezTo>
                  <a:cubicBezTo>
                    <a:pt x="961130" y="585033"/>
                    <a:pt x="952630" y="580784"/>
                    <a:pt x="956880" y="569451"/>
                  </a:cubicBezTo>
                  <a:cubicBezTo>
                    <a:pt x="971045" y="535454"/>
                    <a:pt x="1002209" y="458960"/>
                    <a:pt x="986627" y="440545"/>
                  </a:cubicBezTo>
                  <a:cubicBezTo>
                    <a:pt x="972462" y="422130"/>
                    <a:pt x="890301" y="432046"/>
                    <a:pt x="853471" y="436295"/>
                  </a:cubicBezTo>
                  <a:cubicBezTo>
                    <a:pt x="842139" y="437712"/>
                    <a:pt x="840722" y="427796"/>
                    <a:pt x="850638" y="420713"/>
                  </a:cubicBezTo>
                  <a:cubicBezTo>
                    <a:pt x="883218" y="398049"/>
                    <a:pt x="926069" y="389904"/>
                    <a:pt x="962369" y="389372"/>
                  </a:cubicBezTo>
                  <a:close/>
                  <a:moveTo>
                    <a:pt x="172113" y="175652"/>
                  </a:moveTo>
                  <a:cubicBezTo>
                    <a:pt x="149449" y="175652"/>
                    <a:pt x="132450" y="179901"/>
                    <a:pt x="121118" y="189817"/>
                  </a:cubicBezTo>
                  <a:cubicBezTo>
                    <a:pt x="109786" y="199733"/>
                    <a:pt x="104119" y="212482"/>
                    <a:pt x="104119" y="229480"/>
                  </a:cubicBezTo>
                  <a:cubicBezTo>
                    <a:pt x="104119" y="245062"/>
                    <a:pt x="108369" y="257811"/>
                    <a:pt x="116868" y="266310"/>
                  </a:cubicBezTo>
                  <a:cubicBezTo>
                    <a:pt x="125368" y="273393"/>
                    <a:pt x="138116" y="277643"/>
                    <a:pt x="153698" y="277643"/>
                  </a:cubicBezTo>
                  <a:cubicBezTo>
                    <a:pt x="165031" y="277643"/>
                    <a:pt x="176363" y="276226"/>
                    <a:pt x="189112" y="271976"/>
                  </a:cubicBezTo>
                  <a:cubicBezTo>
                    <a:pt x="201861" y="267727"/>
                    <a:pt x="211777" y="260644"/>
                    <a:pt x="221692" y="249312"/>
                  </a:cubicBezTo>
                  <a:cubicBezTo>
                    <a:pt x="227359" y="242229"/>
                    <a:pt x="231608" y="235146"/>
                    <a:pt x="233025" y="226647"/>
                  </a:cubicBezTo>
                  <a:cubicBezTo>
                    <a:pt x="235858" y="218148"/>
                    <a:pt x="235858" y="208232"/>
                    <a:pt x="235858" y="196900"/>
                  </a:cubicBezTo>
                  <a:lnTo>
                    <a:pt x="235858" y="182734"/>
                  </a:lnTo>
                  <a:cubicBezTo>
                    <a:pt x="225942" y="179901"/>
                    <a:pt x="214610" y="178485"/>
                    <a:pt x="204694" y="177068"/>
                  </a:cubicBezTo>
                  <a:cubicBezTo>
                    <a:pt x="193362" y="175652"/>
                    <a:pt x="183446" y="175652"/>
                    <a:pt x="172113" y="175652"/>
                  </a:cubicBezTo>
                  <a:close/>
                  <a:moveTo>
                    <a:pt x="335016" y="8499"/>
                  </a:moveTo>
                  <a:lnTo>
                    <a:pt x="369013" y="8499"/>
                  </a:lnTo>
                  <a:cubicBezTo>
                    <a:pt x="376096" y="8499"/>
                    <a:pt x="380345" y="9916"/>
                    <a:pt x="383178" y="11332"/>
                  </a:cubicBezTo>
                  <a:cubicBezTo>
                    <a:pt x="386012" y="14166"/>
                    <a:pt x="387428" y="18415"/>
                    <a:pt x="390261" y="25498"/>
                  </a:cubicBezTo>
                  <a:lnTo>
                    <a:pt x="448339" y="253561"/>
                  </a:lnTo>
                  <a:lnTo>
                    <a:pt x="502169" y="25498"/>
                  </a:lnTo>
                  <a:cubicBezTo>
                    <a:pt x="503585" y="18415"/>
                    <a:pt x="506419" y="14166"/>
                    <a:pt x="509251" y="11332"/>
                  </a:cubicBezTo>
                  <a:cubicBezTo>
                    <a:pt x="512085" y="8499"/>
                    <a:pt x="516335" y="8499"/>
                    <a:pt x="523417" y="8499"/>
                  </a:cubicBezTo>
                  <a:lnTo>
                    <a:pt x="551748" y="8499"/>
                  </a:lnTo>
                  <a:cubicBezTo>
                    <a:pt x="558831" y="8499"/>
                    <a:pt x="563081" y="9916"/>
                    <a:pt x="565914" y="11332"/>
                  </a:cubicBezTo>
                  <a:cubicBezTo>
                    <a:pt x="568747" y="14166"/>
                    <a:pt x="571580" y="18415"/>
                    <a:pt x="572996" y="25498"/>
                  </a:cubicBezTo>
                  <a:lnTo>
                    <a:pt x="623992" y="257811"/>
                  </a:lnTo>
                  <a:lnTo>
                    <a:pt x="683487" y="26914"/>
                  </a:lnTo>
                  <a:cubicBezTo>
                    <a:pt x="684903" y="19832"/>
                    <a:pt x="687736" y="15582"/>
                    <a:pt x="690569" y="12749"/>
                  </a:cubicBezTo>
                  <a:cubicBezTo>
                    <a:pt x="693403" y="9916"/>
                    <a:pt x="697652" y="9916"/>
                    <a:pt x="704735" y="9916"/>
                  </a:cubicBezTo>
                  <a:lnTo>
                    <a:pt x="737315" y="9916"/>
                  </a:lnTo>
                  <a:cubicBezTo>
                    <a:pt x="742982" y="9916"/>
                    <a:pt x="745815" y="12749"/>
                    <a:pt x="745815" y="18415"/>
                  </a:cubicBezTo>
                  <a:cubicBezTo>
                    <a:pt x="745815" y="19832"/>
                    <a:pt x="745815" y="21248"/>
                    <a:pt x="745815" y="24081"/>
                  </a:cubicBezTo>
                  <a:cubicBezTo>
                    <a:pt x="745815" y="25498"/>
                    <a:pt x="744398" y="28331"/>
                    <a:pt x="742982" y="32581"/>
                  </a:cubicBezTo>
                  <a:lnTo>
                    <a:pt x="659405" y="300307"/>
                  </a:lnTo>
                  <a:cubicBezTo>
                    <a:pt x="657989" y="307390"/>
                    <a:pt x="655156" y="311640"/>
                    <a:pt x="652323" y="314473"/>
                  </a:cubicBezTo>
                  <a:cubicBezTo>
                    <a:pt x="649490" y="317306"/>
                    <a:pt x="645240" y="317306"/>
                    <a:pt x="639574" y="317306"/>
                  </a:cubicBezTo>
                  <a:lnTo>
                    <a:pt x="609826" y="317306"/>
                  </a:lnTo>
                  <a:cubicBezTo>
                    <a:pt x="602744" y="317306"/>
                    <a:pt x="598494" y="315889"/>
                    <a:pt x="595661" y="313056"/>
                  </a:cubicBezTo>
                  <a:cubicBezTo>
                    <a:pt x="592828" y="310223"/>
                    <a:pt x="589995" y="305974"/>
                    <a:pt x="588578" y="298891"/>
                  </a:cubicBezTo>
                  <a:lnTo>
                    <a:pt x="534750" y="76493"/>
                  </a:lnTo>
                  <a:lnTo>
                    <a:pt x="480920" y="298891"/>
                  </a:lnTo>
                  <a:cubicBezTo>
                    <a:pt x="479503" y="305974"/>
                    <a:pt x="476670" y="310223"/>
                    <a:pt x="473837" y="313056"/>
                  </a:cubicBezTo>
                  <a:cubicBezTo>
                    <a:pt x="471004" y="315889"/>
                    <a:pt x="466755" y="317306"/>
                    <a:pt x="459672" y="317306"/>
                  </a:cubicBezTo>
                  <a:lnTo>
                    <a:pt x="431341" y="317306"/>
                  </a:lnTo>
                  <a:lnTo>
                    <a:pt x="431341" y="315889"/>
                  </a:lnTo>
                  <a:cubicBezTo>
                    <a:pt x="425675" y="315889"/>
                    <a:pt x="421425" y="314473"/>
                    <a:pt x="418592" y="313056"/>
                  </a:cubicBezTo>
                  <a:cubicBezTo>
                    <a:pt x="415759" y="310223"/>
                    <a:pt x="412926" y="305974"/>
                    <a:pt x="411509" y="298891"/>
                  </a:cubicBezTo>
                  <a:lnTo>
                    <a:pt x="330766" y="31164"/>
                  </a:lnTo>
                  <a:cubicBezTo>
                    <a:pt x="326517" y="24081"/>
                    <a:pt x="326517" y="19832"/>
                    <a:pt x="326517" y="16999"/>
                  </a:cubicBezTo>
                  <a:cubicBezTo>
                    <a:pt x="326517" y="11332"/>
                    <a:pt x="329350" y="8499"/>
                    <a:pt x="335016" y="8499"/>
                  </a:cubicBezTo>
                  <a:close/>
                  <a:moveTo>
                    <a:pt x="887469" y="1417"/>
                  </a:moveTo>
                  <a:cubicBezTo>
                    <a:pt x="894552" y="1417"/>
                    <a:pt x="903051" y="1417"/>
                    <a:pt x="910134" y="2833"/>
                  </a:cubicBezTo>
                  <a:cubicBezTo>
                    <a:pt x="918633" y="4250"/>
                    <a:pt x="925716" y="5666"/>
                    <a:pt x="932798" y="7083"/>
                  </a:cubicBezTo>
                  <a:cubicBezTo>
                    <a:pt x="939881" y="8499"/>
                    <a:pt x="946964" y="9916"/>
                    <a:pt x="952630" y="12749"/>
                  </a:cubicBezTo>
                  <a:cubicBezTo>
                    <a:pt x="958296" y="14166"/>
                    <a:pt x="963962" y="16999"/>
                    <a:pt x="966795" y="18415"/>
                  </a:cubicBezTo>
                  <a:cubicBezTo>
                    <a:pt x="971045" y="21248"/>
                    <a:pt x="975295" y="24081"/>
                    <a:pt x="976711" y="26914"/>
                  </a:cubicBezTo>
                  <a:cubicBezTo>
                    <a:pt x="978128" y="29747"/>
                    <a:pt x="979544" y="33997"/>
                    <a:pt x="979544" y="38247"/>
                  </a:cubicBezTo>
                  <a:lnTo>
                    <a:pt x="979544" y="55245"/>
                  </a:lnTo>
                  <a:cubicBezTo>
                    <a:pt x="979544" y="62328"/>
                    <a:pt x="976711" y="66578"/>
                    <a:pt x="971045" y="66578"/>
                  </a:cubicBezTo>
                  <a:cubicBezTo>
                    <a:pt x="968212" y="66578"/>
                    <a:pt x="963962" y="65161"/>
                    <a:pt x="958296" y="62328"/>
                  </a:cubicBezTo>
                  <a:cubicBezTo>
                    <a:pt x="938465" y="53829"/>
                    <a:pt x="915800" y="49579"/>
                    <a:pt x="891719" y="49579"/>
                  </a:cubicBezTo>
                  <a:cubicBezTo>
                    <a:pt x="871887" y="49579"/>
                    <a:pt x="856305" y="52412"/>
                    <a:pt x="846389" y="59495"/>
                  </a:cubicBezTo>
                  <a:cubicBezTo>
                    <a:pt x="835057" y="66578"/>
                    <a:pt x="829391" y="76493"/>
                    <a:pt x="829391" y="90659"/>
                  </a:cubicBezTo>
                  <a:cubicBezTo>
                    <a:pt x="829391" y="100575"/>
                    <a:pt x="832224" y="109074"/>
                    <a:pt x="839307" y="114740"/>
                  </a:cubicBezTo>
                  <a:cubicBezTo>
                    <a:pt x="846389" y="121823"/>
                    <a:pt x="859138" y="127489"/>
                    <a:pt x="877553" y="133155"/>
                  </a:cubicBezTo>
                  <a:lnTo>
                    <a:pt x="927132" y="148737"/>
                  </a:lnTo>
                  <a:cubicBezTo>
                    <a:pt x="952630" y="157236"/>
                    <a:pt x="969629" y="168569"/>
                    <a:pt x="980961" y="181318"/>
                  </a:cubicBezTo>
                  <a:cubicBezTo>
                    <a:pt x="992293" y="195483"/>
                    <a:pt x="996543" y="211065"/>
                    <a:pt x="996543" y="229480"/>
                  </a:cubicBezTo>
                  <a:cubicBezTo>
                    <a:pt x="996543" y="245062"/>
                    <a:pt x="993710" y="257811"/>
                    <a:pt x="988044" y="269143"/>
                  </a:cubicBezTo>
                  <a:cubicBezTo>
                    <a:pt x="982377" y="280476"/>
                    <a:pt x="973878" y="291808"/>
                    <a:pt x="962546" y="300307"/>
                  </a:cubicBezTo>
                  <a:cubicBezTo>
                    <a:pt x="951213" y="308807"/>
                    <a:pt x="938465" y="315889"/>
                    <a:pt x="924299" y="320139"/>
                  </a:cubicBezTo>
                  <a:cubicBezTo>
                    <a:pt x="908717" y="322972"/>
                    <a:pt x="891719" y="324389"/>
                    <a:pt x="874720" y="324389"/>
                  </a:cubicBezTo>
                  <a:cubicBezTo>
                    <a:pt x="856305" y="324389"/>
                    <a:pt x="839307" y="322972"/>
                    <a:pt x="820891" y="318722"/>
                  </a:cubicBezTo>
                  <a:cubicBezTo>
                    <a:pt x="803893" y="314473"/>
                    <a:pt x="789727" y="310223"/>
                    <a:pt x="781228" y="304557"/>
                  </a:cubicBezTo>
                  <a:cubicBezTo>
                    <a:pt x="775562" y="301724"/>
                    <a:pt x="772729" y="297474"/>
                    <a:pt x="771312" y="294641"/>
                  </a:cubicBezTo>
                  <a:cubicBezTo>
                    <a:pt x="769896" y="291808"/>
                    <a:pt x="769896" y="287558"/>
                    <a:pt x="769896" y="284725"/>
                  </a:cubicBezTo>
                  <a:lnTo>
                    <a:pt x="769896" y="267727"/>
                  </a:lnTo>
                  <a:cubicBezTo>
                    <a:pt x="769896" y="260644"/>
                    <a:pt x="772729" y="256395"/>
                    <a:pt x="778395" y="256395"/>
                  </a:cubicBezTo>
                  <a:cubicBezTo>
                    <a:pt x="779812" y="256395"/>
                    <a:pt x="782645" y="256395"/>
                    <a:pt x="784061" y="257811"/>
                  </a:cubicBezTo>
                  <a:cubicBezTo>
                    <a:pt x="786894" y="259228"/>
                    <a:pt x="789727" y="259228"/>
                    <a:pt x="792561" y="262061"/>
                  </a:cubicBezTo>
                  <a:cubicBezTo>
                    <a:pt x="803893" y="267727"/>
                    <a:pt x="816642" y="271976"/>
                    <a:pt x="830807" y="274810"/>
                  </a:cubicBezTo>
                  <a:cubicBezTo>
                    <a:pt x="844973" y="277643"/>
                    <a:pt x="857722" y="279059"/>
                    <a:pt x="871887" y="279059"/>
                  </a:cubicBezTo>
                  <a:cubicBezTo>
                    <a:pt x="893135" y="279059"/>
                    <a:pt x="910134" y="274810"/>
                    <a:pt x="922883" y="267727"/>
                  </a:cubicBezTo>
                  <a:cubicBezTo>
                    <a:pt x="934215" y="260644"/>
                    <a:pt x="941298" y="249312"/>
                    <a:pt x="941298" y="235146"/>
                  </a:cubicBezTo>
                  <a:cubicBezTo>
                    <a:pt x="941298" y="225231"/>
                    <a:pt x="938465" y="216731"/>
                    <a:pt x="931382" y="211065"/>
                  </a:cubicBezTo>
                  <a:cubicBezTo>
                    <a:pt x="925716" y="203982"/>
                    <a:pt x="912967" y="198316"/>
                    <a:pt x="895968" y="192650"/>
                  </a:cubicBezTo>
                  <a:lnTo>
                    <a:pt x="846389" y="177068"/>
                  </a:lnTo>
                  <a:cubicBezTo>
                    <a:pt x="820891" y="168569"/>
                    <a:pt x="802476" y="157236"/>
                    <a:pt x="791144" y="141654"/>
                  </a:cubicBezTo>
                  <a:cubicBezTo>
                    <a:pt x="779812" y="126072"/>
                    <a:pt x="774145" y="109074"/>
                    <a:pt x="774145" y="92075"/>
                  </a:cubicBezTo>
                  <a:cubicBezTo>
                    <a:pt x="774145" y="77910"/>
                    <a:pt x="776979" y="65161"/>
                    <a:pt x="784061" y="53829"/>
                  </a:cubicBezTo>
                  <a:cubicBezTo>
                    <a:pt x="789727" y="42496"/>
                    <a:pt x="798227" y="32581"/>
                    <a:pt x="808143" y="25498"/>
                  </a:cubicBezTo>
                  <a:cubicBezTo>
                    <a:pt x="818058" y="16999"/>
                    <a:pt x="830807" y="11332"/>
                    <a:pt x="843556" y="7083"/>
                  </a:cubicBezTo>
                  <a:cubicBezTo>
                    <a:pt x="857722" y="2833"/>
                    <a:pt x="871887" y="1417"/>
                    <a:pt x="887469" y="1417"/>
                  </a:cubicBezTo>
                  <a:close/>
                  <a:moveTo>
                    <a:pt x="176363" y="0"/>
                  </a:moveTo>
                  <a:cubicBezTo>
                    <a:pt x="217443" y="0"/>
                    <a:pt x="247190" y="9916"/>
                    <a:pt x="267022" y="28331"/>
                  </a:cubicBezTo>
                  <a:cubicBezTo>
                    <a:pt x="286854" y="46746"/>
                    <a:pt x="295353" y="75077"/>
                    <a:pt x="295353" y="113324"/>
                  </a:cubicBezTo>
                  <a:lnTo>
                    <a:pt x="295353" y="225231"/>
                  </a:lnTo>
                  <a:lnTo>
                    <a:pt x="293936" y="225231"/>
                  </a:lnTo>
                  <a:cubicBezTo>
                    <a:pt x="293936" y="237979"/>
                    <a:pt x="295353" y="247895"/>
                    <a:pt x="298186" y="256395"/>
                  </a:cubicBezTo>
                  <a:cubicBezTo>
                    <a:pt x="301019" y="263477"/>
                    <a:pt x="303852" y="271976"/>
                    <a:pt x="309518" y="280476"/>
                  </a:cubicBezTo>
                  <a:cubicBezTo>
                    <a:pt x="310935" y="283309"/>
                    <a:pt x="312351" y="286142"/>
                    <a:pt x="312351" y="288975"/>
                  </a:cubicBezTo>
                  <a:cubicBezTo>
                    <a:pt x="312351" y="293225"/>
                    <a:pt x="309518" y="296058"/>
                    <a:pt x="305269" y="298891"/>
                  </a:cubicBezTo>
                  <a:lnTo>
                    <a:pt x="284020" y="313056"/>
                  </a:lnTo>
                  <a:cubicBezTo>
                    <a:pt x="281187" y="314473"/>
                    <a:pt x="278354" y="315889"/>
                    <a:pt x="275521" y="315889"/>
                  </a:cubicBezTo>
                  <a:cubicBezTo>
                    <a:pt x="271272" y="315889"/>
                    <a:pt x="268438" y="314473"/>
                    <a:pt x="265605" y="311640"/>
                  </a:cubicBezTo>
                  <a:cubicBezTo>
                    <a:pt x="261356" y="307390"/>
                    <a:pt x="257106" y="301724"/>
                    <a:pt x="252856" y="296058"/>
                  </a:cubicBezTo>
                  <a:cubicBezTo>
                    <a:pt x="250023" y="290392"/>
                    <a:pt x="245774" y="283309"/>
                    <a:pt x="242941" y="276226"/>
                  </a:cubicBezTo>
                  <a:cubicBezTo>
                    <a:pt x="216026" y="307390"/>
                    <a:pt x="182029" y="324389"/>
                    <a:pt x="140949" y="324389"/>
                  </a:cubicBezTo>
                  <a:cubicBezTo>
                    <a:pt x="112619" y="324389"/>
                    <a:pt x="88537" y="315889"/>
                    <a:pt x="71539" y="300307"/>
                  </a:cubicBezTo>
                  <a:cubicBezTo>
                    <a:pt x="54540" y="283309"/>
                    <a:pt x="46041" y="262061"/>
                    <a:pt x="46041" y="233730"/>
                  </a:cubicBezTo>
                  <a:cubicBezTo>
                    <a:pt x="46041" y="203982"/>
                    <a:pt x="55957" y="181318"/>
                    <a:pt x="77205" y="162903"/>
                  </a:cubicBezTo>
                  <a:cubicBezTo>
                    <a:pt x="98453" y="144488"/>
                    <a:pt x="126784" y="135988"/>
                    <a:pt x="162198" y="135988"/>
                  </a:cubicBezTo>
                  <a:cubicBezTo>
                    <a:pt x="173530" y="135988"/>
                    <a:pt x="186279" y="137405"/>
                    <a:pt x="199028" y="138821"/>
                  </a:cubicBezTo>
                  <a:cubicBezTo>
                    <a:pt x="211777" y="140238"/>
                    <a:pt x="224526" y="143071"/>
                    <a:pt x="238691" y="145904"/>
                  </a:cubicBezTo>
                  <a:lnTo>
                    <a:pt x="238691" y="120406"/>
                  </a:lnTo>
                  <a:cubicBezTo>
                    <a:pt x="238691" y="94909"/>
                    <a:pt x="233025" y="75077"/>
                    <a:pt x="221692" y="65161"/>
                  </a:cubicBezTo>
                  <a:cubicBezTo>
                    <a:pt x="210360" y="53829"/>
                    <a:pt x="191945" y="49579"/>
                    <a:pt x="165031" y="49579"/>
                  </a:cubicBezTo>
                  <a:cubicBezTo>
                    <a:pt x="152282" y="49579"/>
                    <a:pt x="140949" y="50996"/>
                    <a:pt x="128201" y="53829"/>
                  </a:cubicBezTo>
                  <a:cubicBezTo>
                    <a:pt x="115452" y="56662"/>
                    <a:pt x="102703" y="60911"/>
                    <a:pt x="91370" y="65161"/>
                  </a:cubicBezTo>
                  <a:cubicBezTo>
                    <a:pt x="85704" y="67994"/>
                    <a:pt x="81455" y="69411"/>
                    <a:pt x="78622" y="69411"/>
                  </a:cubicBezTo>
                  <a:cubicBezTo>
                    <a:pt x="75788" y="69411"/>
                    <a:pt x="74372" y="70827"/>
                    <a:pt x="72955" y="70827"/>
                  </a:cubicBezTo>
                  <a:cubicBezTo>
                    <a:pt x="68706" y="70827"/>
                    <a:pt x="65873" y="66578"/>
                    <a:pt x="65873" y="59495"/>
                  </a:cubicBezTo>
                  <a:lnTo>
                    <a:pt x="65873" y="42496"/>
                  </a:lnTo>
                  <a:cubicBezTo>
                    <a:pt x="65873" y="36830"/>
                    <a:pt x="67289" y="32581"/>
                    <a:pt x="68706" y="29747"/>
                  </a:cubicBezTo>
                  <a:cubicBezTo>
                    <a:pt x="70122" y="26914"/>
                    <a:pt x="72955" y="25498"/>
                    <a:pt x="78622" y="22665"/>
                  </a:cubicBezTo>
                  <a:cubicBezTo>
                    <a:pt x="91370" y="16999"/>
                    <a:pt x="105536" y="11332"/>
                    <a:pt x="122534" y="7083"/>
                  </a:cubicBezTo>
                  <a:cubicBezTo>
                    <a:pt x="139533" y="2833"/>
                    <a:pt x="157948" y="0"/>
                    <a:pt x="176363" y="0"/>
                  </a:cubicBezTo>
                  <a:close/>
                </a:path>
              </a:pathLst>
            </a:custGeom>
            <a:solidFill>
              <a:schemeClr val="tx1"/>
            </a:solidFill>
            <a:ln w="9525" cap="flat">
              <a:noFill/>
              <a:prstDash val="solid"/>
              <a:miter/>
            </a:ln>
          </p:spPr>
          <p:txBody>
            <a:bodyPr rtlCol="0" anchor="ctr"/>
            <a:lstStyle/>
            <a:p>
              <a:pPr defTabSz="609585">
                <a:defRPr/>
              </a:pPr>
              <a:endParaRPr lang="en-US" sz="1500" dirty="0">
                <a:solidFill>
                  <a:srgbClr val="FFFFFF"/>
                </a:solidFill>
                <a:latin typeface="Amazon Ember"/>
              </a:endParaRPr>
            </a:p>
          </p:txBody>
        </p:sp>
      </p:grpSp>
      <p:grpSp>
        <p:nvGrpSpPr>
          <p:cNvPr id="282" name="Group 281">
            <a:extLst>
              <a:ext uri="{FF2B5EF4-FFF2-40B4-BE49-F238E27FC236}">
                <a16:creationId xmlns:a16="http://schemas.microsoft.com/office/drawing/2014/main" id="{6ADEC50B-3570-47F3-8AC3-1120F9B8CFFF}"/>
              </a:ext>
            </a:extLst>
          </p:cNvPr>
          <p:cNvGrpSpPr/>
          <p:nvPr/>
        </p:nvGrpSpPr>
        <p:grpSpPr>
          <a:xfrm>
            <a:off x="1415642" y="1592615"/>
            <a:ext cx="9022292" cy="3242469"/>
            <a:chOff x="1914525" y="2044700"/>
            <a:chExt cx="10826751" cy="3890963"/>
          </a:xfrm>
        </p:grpSpPr>
        <p:sp>
          <p:nvSpPr>
            <p:cNvPr id="28" name="Freeform 5">
              <a:extLst>
                <a:ext uri="{FF2B5EF4-FFF2-40B4-BE49-F238E27FC236}">
                  <a16:creationId xmlns:a16="http://schemas.microsoft.com/office/drawing/2014/main" id="{B0361D40-A0C4-4D9B-AC2E-B62A351F75C6}"/>
                </a:ext>
              </a:extLst>
            </p:cNvPr>
            <p:cNvSpPr>
              <a:spLocks/>
            </p:cNvSpPr>
            <p:nvPr/>
          </p:nvSpPr>
          <p:spPr bwMode="auto">
            <a:xfrm>
              <a:off x="1914525" y="2044700"/>
              <a:ext cx="4481513" cy="1117600"/>
            </a:xfrm>
            <a:custGeom>
              <a:avLst/>
              <a:gdLst>
                <a:gd name="T0" fmla="*/ 736 w 736"/>
                <a:gd name="T1" fmla="*/ 0 h 183"/>
                <a:gd name="T2" fmla="*/ 135 w 736"/>
                <a:gd name="T3" fmla="*/ 0 h 183"/>
                <a:gd name="T4" fmla="*/ 0 w 736"/>
                <a:gd name="T5" fmla="*/ 135 h 183"/>
                <a:gd name="T6" fmla="*/ 0 w 736"/>
                <a:gd name="T7" fmla="*/ 183 h 183"/>
              </a:gdLst>
              <a:ahLst/>
              <a:cxnLst>
                <a:cxn ang="0">
                  <a:pos x="T0" y="T1"/>
                </a:cxn>
                <a:cxn ang="0">
                  <a:pos x="T2" y="T3"/>
                </a:cxn>
                <a:cxn ang="0">
                  <a:pos x="T4" y="T5"/>
                </a:cxn>
                <a:cxn ang="0">
                  <a:pos x="T6" y="T7"/>
                </a:cxn>
              </a:cxnLst>
              <a:rect l="0" t="0" r="r" b="b"/>
              <a:pathLst>
                <a:path w="736" h="183">
                  <a:moveTo>
                    <a:pt x="736" y="0"/>
                  </a:moveTo>
                  <a:cubicBezTo>
                    <a:pt x="736" y="0"/>
                    <a:pt x="135" y="0"/>
                    <a:pt x="135" y="0"/>
                  </a:cubicBezTo>
                  <a:cubicBezTo>
                    <a:pt x="61" y="0"/>
                    <a:pt x="0" y="61"/>
                    <a:pt x="0" y="135"/>
                  </a:cubicBezTo>
                  <a:cubicBezTo>
                    <a:pt x="0" y="135"/>
                    <a:pt x="0" y="183"/>
                    <a:pt x="0" y="183"/>
                  </a:cubicBezTo>
                </a:path>
              </a:pathLst>
            </a:custGeom>
            <a:noFill/>
            <a:ln w="19050" cap="flat">
              <a:solidFill>
                <a:schemeClr val="tx1">
                  <a:lumMod val="50000"/>
                </a:schemeClr>
              </a:solidFill>
              <a:prstDash val="solid"/>
              <a:round/>
              <a:headEnd type="arrow" w="lg" len="sm"/>
              <a:tailEnd type="none"/>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609585">
                <a:defRPr/>
              </a:pPr>
              <a:endParaRPr lang="en-US" sz="1500" dirty="0">
                <a:solidFill>
                  <a:srgbClr val="FFFFFF"/>
                </a:solidFill>
                <a:latin typeface="Amazon Ember"/>
              </a:endParaRPr>
            </a:p>
          </p:txBody>
        </p:sp>
        <p:sp>
          <p:nvSpPr>
            <p:cNvPr id="29" name="Freeform 6">
              <a:extLst>
                <a:ext uri="{FF2B5EF4-FFF2-40B4-BE49-F238E27FC236}">
                  <a16:creationId xmlns:a16="http://schemas.microsoft.com/office/drawing/2014/main" id="{102F4D01-901B-47A3-8256-02875B443B05}"/>
                </a:ext>
              </a:extLst>
            </p:cNvPr>
            <p:cNvSpPr>
              <a:spLocks/>
            </p:cNvSpPr>
            <p:nvPr/>
          </p:nvSpPr>
          <p:spPr bwMode="auto">
            <a:xfrm>
              <a:off x="8291293" y="2044700"/>
              <a:ext cx="1058863" cy="1117600"/>
            </a:xfrm>
            <a:custGeom>
              <a:avLst/>
              <a:gdLst>
                <a:gd name="T0" fmla="*/ 0 w 174"/>
                <a:gd name="T1" fmla="*/ 0 h 183"/>
                <a:gd name="T2" fmla="*/ 39 w 174"/>
                <a:gd name="T3" fmla="*/ 0 h 183"/>
                <a:gd name="T4" fmla="*/ 174 w 174"/>
                <a:gd name="T5" fmla="*/ 135 h 183"/>
                <a:gd name="T6" fmla="*/ 174 w 174"/>
                <a:gd name="T7" fmla="*/ 183 h 183"/>
              </a:gdLst>
              <a:ahLst/>
              <a:cxnLst>
                <a:cxn ang="0">
                  <a:pos x="T0" y="T1"/>
                </a:cxn>
                <a:cxn ang="0">
                  <a:pos x="T2" y="T3"/>
                </a:cxn>
                <a:cxn ang="0">
                  <a:pos x="T4" y="T5"/>
                </a:cxn>
                <a:cxn ang="0">
                  <a:pos x="T6" y="T7"/>
                </a:cxn>
              </a:cxnLst>
              <a:rect l="0" t="0" r="r" b="b"/>
              <a:pathLst>
                <a:path w="174" h="183">
                  <a:moveTo>
                    <a:pt x="0" y="0"/>
                  </a:moveTo>
                  <a:cubicBezTo>
                    <a:pt x="0" y="0"/>
                    <a:pt x="39" y="0"/>
                    <a:pt x="39" y="0"/>
                  </a:cubicBezTo>
                  <a:cubicBezTo>
                    <a:pt x="113" y="0"/>
                    <a:pt x="174" y="61"/>
                    <a:pt x="174" y="135"/>
                  </a:cubicBezTo>
                  <a:cubicBezTo>
                    <a:pt x="174" y="135"/>
                    <a:pt x="174" y="183"/>
                    <a:pt x="174" y="183"/>
                  </a:cubicBezTo>
                </a:path>
              </a:pathLst>
            </a:custGeom>
            <a:noFill/>
            <a:ln w="19050" cap="flat">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609585">
                <a:defRPr/>
              </a:pPr>
              <a:endParaRPr lang="en-US" sz="1500" dirty="0">
                <a:solidFill>
                  <a:srgbClr val="FFFFFF"/>
                </a:solidFill>
                <a:latin typeface="Amazon Ember"/>
              </a:endParaRPr>
            </a:p>
          </p:txBody>
        </p:sp>
        <p:sp>
          <p:nvSpPr>
            <p:cNvPr id="30" name="Freeform 7">
              <a:extLst>
                <a:ext uri="{FF2B5EF4-FFF2-40B4-BE49-F238E27FC236}">
                  <a16:creationId xmlns:a16="http://schemas.microsoft.com/office/drawing/2014/main" id="{A555955A-D516-4428-9C7C-B99D82F882A4}"/>
                </a:ext>
              </a:extLst>
            </p:cNvPr>
            <p:cNvSpPr>
              <a:spLocks/>
            </p:cNvSpPr>
            <p:nvPr/>
          </p:nvSpPr>
          <p:spPr bwMode="auto">
            <a:xfrm>
              <a:off x="8259763" y="2044700"/>
              <a:ext cx="4481513" cy="1117600"/>
            </a:xfrm>
            <a:custGeom>
              <a:avLst/>
              <a:gdLst>
                <a:gd name="T0" fmla="*/ 0 w 736"/>
                <a:gd name="T1" fmla="*/ 0 h 183"/>
                <a:gd name="T2" fmla="*/ 601 w 736"/>
                <a:gd name="T3" fmla="*/ 0 h 183"/>
                <a:gd name="T4" fmla="*/ 736 w 736"/>
                <a:gd name="T5" fmla="*/ 135 h 183"/>
                <a:gd name="T6" fmla="*/ 736 w 736"/>
                <a:gd name="T7" fmla="*/ 183 h 183"/>
              </a:gdLst>
              <a:ahLst/>
              <a:cxnLst>
                <a:cxn ang="0">
                  <a:pos x="T0" y="T1"/>
                </a:cxn>
                <a:cxn ang="0">
                  <a:pos x="T2" y="T3"/>
                </a:cxn>
                <a:cxn ang="0">
                  <a:pos x="T4" y="T5"/>
                </a:cxn>
                <a:cxn ang="0">
                  <a:pos x="T6" y="T7"/>
                </a:cxn>
              </a:cxnLst>
              <a:rect l="0" t="0" r="r" b="b"/>
              <a:pathLst>
                <a:path w="736" h="183">
                  <a:moveTo>
                    <a:pt x="0" y="0"/>
                  </a:moveTo>
                  <a:cubicBezTo>
                    <a:pt x="0" y="0"/>
                    <a:pt x="601" y="0"/>
                    <a:pt x="601" y="0"/>
                  </a:cubicBezTo>
                  <a:cubicBezTo>
                    <a:pt x="675" y="0"/>
                    <a:pt x="736" y="61"/>
                    <a:pt x="736" y="135"/>
                  </a:cubicBezTo>
                  <a:cubicBezTo>
                    <a:pt x="736" y="135"/>
                    <a:pt x="736" y="183"/>
                    <a:pt x="736" y="183"/>
                  </a:cubicBezTo>
                </a:path>
              </a:pathLst>
            </a:custGeom>
            <a:noFill/>
            <a:ln w="19050" cap="flat">
              <a:solidFill>
                <a:schemeClr val="tx1">
                  <a:lumMod val="50000"/>
                </a:schemeClr>
              </a:solidFill>
              <a:prstDash val="solid"/>
              <a:round/>
              <a:headEnd type="arrow" w="lg" len="sm"/>
              <a:tailEnd type="none"/>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609585">
                <a:defRPr/>
              </a:pPr>
              <a:endParaRPr lang="en-US" sz="1500" dirty="0">
                <a:solidFill>
                  <a:srgbClr val="FFFFFF"/>
                </a:solidFill>
                <a:latin typeface="Amazon Ember"/>
              </a:endParaRPr>
            </a:p>
          </p:txBody>
        </p:sp>
        <p:sp>
          <p:nvSpPr>
            <p:cNvPr id="31" name="Freeform 8">
              <a:extLst>
                <a:ext uri="{FF2B5EF4-FFF2-40B4-BE49-F238E27FC236}">
                  <a16:creationId xmlns:a16="http://schemas.microsoft.com/office/drawing/2014/main" id="{9579AB1A-1813-4375-B3A5-87C124328DA8}"/>
                </a:ext>
              </a:extLst>
            </p:cNvPr>
            <p:cNvSpPr>
              <a:spLocks/>
            </p:cNvSpPr>
            <p:nvPr/>
          </p:nvSpPr>
          <p:spPr bwMode="auto">
            <a:xfrm>
              <a:off x="2663825" y="2044700"/>
              <a:ext cx="3732213" cy="3890963"/>
            </a:xfrm>
            <a:custGeom>
              <a:avLst/>
              <a:gdLst>
                <a:gd name="T0" fmla="*/ 0 w 613"/>
                <a:gd name="T1" fmla="*/ 637 h 637"/>
                <a:gd name="T2" fmla="*/ 23 w 613"/>
                <a:gd name="T3" fmla="*/ 637 h 637"/>
                <a:gd name="T4" fmla="*/ 158 w 613"/>
                <a:gd name="T5" fmla="*/ 502 h 637"/>
                <a:gd name="T6" fmla="*/ 158 w 613"/>
                <a:gd name="T7" fmla="*/ 135 h 637"/>
                <a:gd name="T8" fmla="*/ 293 w 613"/>
                <a:gd name="T9" fmla="*/ 0 h 637"/>
                <a:gd name="T10" fmla="*/ 613 w 613"/>
                <a:gd name="T11" fmla="*/ 0 h 637"/>
              </a:gdLst>
              <a:ahLst/>
              <a:cxnLst>
                <a:cxn ang="0">
                  <a:pos x="T0" y="T1"/>
                </a:cxn>
                <a:cxn ang="0">
                  <a:pos x="T2" y="T3"/>
                </a:cxn>
                <a:cxn ang="0">
                  <a:pos x="T4" y="T5"/>
                </a:cxn>
                <a:cxn ang="0">
                  <a:pos x="T6" y="T7"/>
                </a:cxn>
                <a:cxn ang="0">
                  <a:pos x="T8" y="T9"/>
                </a:cxn>
                <a:cxn ang="0">
                  <a:pos x="T10" y="T11"/>
                </a:cxn>
              </a:cxnLst>
              <a:rect l="0" t="0" r="r" b="b"/>
              <a:pathLst>
                <a:path w="613" h="637">
                  <a:moveTo>
                    <a:pt x="0" y="637"/>
                  </a:moveTo>
                  <a:cubicBezTo>
                    <a:pt x="0" y="637"/>
                    <a:pt x="23" y="637"/>
                    <a:pt x="23" y="637"/>
                  </a:cubicBezTo>
                  <a:cubicBezTo>
                    <a:pt x="97" y="637"/>
                    <a:pt x="158" y="576"/>
                    <a:pt x="158" y="502"/>
                  </a:cubicBezTo>
                  <a:cubicBezTo>
                    <a:pt x="158" y="502"/>
                    <a:pt x="158" y="135"/>
                    <a:pt x="158" y="135"/>
                  </a:cubicBezTo>
                  <a:cubicBezTo>
                    <a:pt x="158" y="61"/>
                    <a:pt x="219" y="0"/>
                    <a:pt x="293" y="0"/>
                  </a:cubicBezTo>
                  <a:cubicBezTo>
                    <a:pt x="293" y="0"/>
                    <a:pt x="613" y="0"/>
                    <a:pt x="613" y="0"/>
                  </a:cubicBezTo>
                </a:path>
              </a:pathLst>
            </a:custGeom>
            <a:noFill/>
            <a:ln w="19050" cap="flat">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609585">
                <a:defRPr/>
              </a:pPr>
              <a:endParaRPr lang="en-US" sz="1500" dirty="0">
                <a:solidFill>
                  <a:srgbClr val="FFFFFF"/>
                </a:solidFill>
                <a:latin typeface="Amazon Ember"/>
              </a:endParaRPr>
            </a:p>
          </p:txBody>
        </p:sp>
        <p:sp>
          <p:nvSpPr>
            <p:cNvPr id="32" name="Freeform 9">
              <a:extLst>
                <a:ext uri="{FF2B5EF4-FFF2-40B4-BE49-F238E27FC236}">
                  <a16:creationId xmlns:a16="http://schemas.microsoft.com/office/drawing/2014/main" id="{55C3658F-A91B-4F2B-833E-695E0A951F2C}"/>
                </a:ext>
              </a:extLst>
            </p:cNvPr>
            <p:cNvSpPr>
              <a:spLocks/>
            </p:cNvSpPr>
            <p:nvPr/>
          </p:nvSpPr>
          <p:spPr bwMode="auto">
            <a:xfrm>
              <a:off x="8272463" y="2044700"/>
              <a:ext cx="3725863" cy="3890963"/>
            </a:xfrm>
            <a:custGeom>
              <a:avLst/>
              <a:gdLst>
                <a:gd name="T0" fmla="*/ 612 w 612"/>
                <a:gd name="T1" fmla="*/ 637 h 637"/>
                <a:gd name="T2" fmla="*/ 589 w 612"/>
                <a:gd name="T3" fmla="*/ 637 h 637"/>
                <a:gd name="T4" fmla="*/ 454 w 612"/>
                <a:gd name="T5" fmla="*/ 502 h 637"/>
                <a:gd name="T6" fmla="*/ 454 w 612"/>
                <a:gd name="T7" fmla="*/ 135 h 637"/>
                <a:gd name="T8" fmla="*/ 319 w 612"/>
                <a:gd name="T9" fmla="*/ 0 h 637"/>
                <a:gd name="T10" fmla="*/ 0 w 612"/>
                <a:gd name="T11" fmla="*/ 0 h 637"/>
              </a:gdLst>
              <a:ahLst/>
              <a:cxnLst>
                <a:cxn ang="0">
                  <a:pos x="T0" y="T1"/>
                </a:cxn>
                <a:cxn ang="0">
                  <a:pos x="T2" y="T3"/>
                </a:cxn>
                <a:cxn ang="0">
                  <a:pos x="T4" y="T5"/>
                </a:cxn>
                <a:cxn ang="0">
                  <a:pos x="T6" y="T7"/>
                </a:cxn>
                <a:cxn ang="0">
                  <a:pos x="T8" y="T9"/>
                </a:cxn>
                <a:cxn ang="0">
                  <a:pos x="T10" y="T11"/>
                </a:cxn>
              </a:cxnLst>
              <a:rect l="0" t="0" r="r" b="b"/>
              <a:pathLst>
                <a:path w="612" h="637">
                  <a:moveTo>
                    <a:pt x="612" y="637"/>
                  </a:moveTo>
                  <a:cubicBezTo>
                    <a:pt x="612" y="637"/>
                    <a:pt x="589" y="637"/>
                    <a:pt x="589" y="637"/>
                  </a:cubicBezTo>
                  <a:cubicBezTo>
                    <a:pt x="515" y="637"/>
                    <a:pt x="454" y="576"/>
                    <a:pt x="454" y="502"/>
                  </a:cubicBezTo>
                  <a:cubicBezTo>
                    <a:pt x="454" y="502"/>
                    <a:pt x="454" y="135"/>
                    <a:pt x="454" y="135"/>
                  </a:cubicBezTo>
                  <a:cubicBezTo>
                    <a:pt x="454" y="61"/>
                    <a:pt x="394" y="0"/>
                    <a:pt x="319" y="0"/>
                  </a:cubicBezTo>
                  <a:cubicBezTo>
                    <a:pt x="319" y="0"/>
                    <a:pt x="0" y="0"/>
                    <a:pt x="0" y="0"/>
                  </a:cubicBezTo>
                </a:path>
              </a:pathLst>
            </a:custGeom>
            <a:noFill/>
            <a:ln w="19050" cap="flat">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609585">
                <a:defRPr/>
              </a:pPr>
              <a:endParaRPr lang="en-US" sz="1500" dirty="0">
                <a:solidFill>
                  <a:srgbClr val="FFFFFF"/>
                </a:solidFill>
                <a:latin typeface="Amazon Ember"/>
              </a:endParaRPr>
            </a:p>
          </p:txBody>
        </p:sp>
        <p:sp>
          <p:nvSpPr>
            <p:cNvPr id="33" name="Freeform 10">
              <a:extLst>
                <a:ext uri="{FF2B5EF4-FFF2-40B4-BE49-F238E27FC236}">
                  <a16:creationId xmlns:a16="http://schemas.microsoft.com/office/drawing/2014/main" id="{34CED9E7-3AE4-4262-9AA7-DF7994A1209F}"/>
                </a:ext>
              </a:extLst>
            </p:cNvPr>
            <p:cNvSpPr>
              <a:spLocks/>
            </p:cNvSpPr>
            <p:nvPr/>
          </p:nvSpPr>
          <p:spPr bwMode="auto">
            <a:xfrm>
              <a:off x="3625850" y="4970463"/>
              <a:ext cx="942975" cy="965200"/>
            </a:xfrm>
            <a:custGeom>
              <a:avLst/>
              <a:gdLst>
                <a:gd name="T0" fmla="*/ 155 w 155"/>
                <a:gd name="T1" fmla="*/ 158 h 158"/>
                <a:gd name="T2" fmla="*/ 135 w 155"/>
                <a:gd name="T3" fmla="*/ 158 h 158"/>
                <a:gd name="T4" fmla="*/ 0 w 155"/>
                <a:gd name="T5" fmla="*/ 23 h 158"/>
                <a:gd name="T6" fmla="*/ 0 w 155"/>
                <a:gd name="T7" fmla="*/ 0 h 158"/>
              </a:gdLst>
              <a:ahLst/>
              <a:cxnLst>
                <a:cxn ang="0">
                  <a:pos x="T0" y="T1"/>
                </a:cxn>
                <a:cxn ang="0">
                  <a:pos x="T2" y="T3"/>
                </a:cxn>
                <a:cxn ang="0">
                  <a:pos x="T4" y="T5"/>
                </a:cxn>
                <a:cxn ang="0">
                  <a:pos x="T6" y="T7"/>
                </a:cxn>
              </a:cxnLst>
              <a:rect l="0" t="0" r="r" b="b"/>
              <a:pathLst>
                <a:path w="155" h="158">
                  <a:moveTo>
                    <a:pt x="155" y="158"/>
                  </a:moveTo>
                  <a:cubicBezTo>
                    <a:pt x="155" y="158"/>
                    <a:pt x="135" y="158"/>
                    <a:pt x="135" y="158"/>
                  </a:cubicBezTo>
                  <a:cubicBezTo>
                    <a:pt x="61" y="158"/>
                    <a:pt x="0" y="97"/>
                    <a:pt x="0" y="23"/>
                  </a:cubicBezTo>
                  <a:cubicBezTo>
                    <a:pt x="0" y="23"/>
                    <a:pt x="0" y="0"/>
                    <a:pt x="0" y="0"/>
                  </a:cubicBezTo>
                </a:path>
              </a:pathLst>
            </a:custGeom>
            <a:noFill/>
            <a:ln w="19050" cap="flat">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609585">
                <a:defRPr/>
              </a:pPr>
              <a:endParaRPr lang="en-US" sz="1500" dirty="0">
                <a:solidFill>
                  <a:srgbClr val="FFFFFF"/>
                </a:solidFill>
                <a:latin typeface="Amazon Ember"/>
              </a:endParaRPr>
            </a:p>
          </p:txBody>
        </p:sp>
        <p:sp>
          <p:nvSpPr>
            <p:cNvPr id="34" name="Freeform 11">
              <a:extLst>
                <a:ext uri="{FF2B5EF4-FFF2-40B4-BE49-F238E27FC236}">
                  <a16:creationId xmlns:a16="http://schemas.microsoft.com/office/drawing/2014/main" id="{412F5BA8-DEBF-46DB-A39E-F8010EC7478B}"/>
                </a:ext>
              </a:extLst>
            </p:cNvPr>
            <p:cNvSpPr>
              <a:spLocks/>
            </p:cNvSpPr>
            <p:nvPr/>
          </p:nvSpPr>
          <p:spPr bwMode="auto">
            <a:xfrm>
              <a:off x="10099675" y="4970463"/>
              <a:ext cx="936625" cy="965200"/>
            </a:xfrm>
            <a:custGeom>
              <a:avLst/>
              <a:gdLst>
                <a:gd name="T0" fmla="*/ 0 w 154"/>
                <a:gd name="T1" fmla="*/ 158 h 158"/>
                <a:gd name="T2" fmla="*/ 19 w 154"/>
                <a:gd name="T3" fmla="*/ 158 h 158"/>
                <a:gd name="T4" fmla="*/ 154 w 154"/>
                <a:gd name="T5" fmla="*/ 23 h 158"/>
                <a:gd name="T6" fmla="*/ 154 w 154"/>
                <a:gd name="T7" fmla="*/ 0 h 158"/>
              </a:gdLst>
              <a:ahLst/>
              <a:cxnLst>
                <a:cxn ang="0">
                  <a:pos x="T0" y="T1"/>
                </a:cxn>
                <a:cxn ang="0">
                  <a:pos x="T2" y="T3"/>
                </a:cxn>
                <a:cxn ang="0">
                  <a:pos x="T4" y="T5"/>
                </a:cxn>
                <a:cxn ang="0">
                  <a:pos x="T6" y="T7"/>
                </a:cxn>
              </a:cxnLst>
              <a:rect l="0" t="0" r="r" b="b"/>
              <a:pathLst>
                <a:path w="154" h="158">
                  <a:moveTo>
                    <a:pt x="0" y="158"/>
                  </a:moveTo>
                  <a:cubicBezTo>
                    <a:pt x="0" y="158"/>
                    <a:pt x="19" y="158"/>
                    <a:pt x="19" y="158"/>
                  </a:cubicBezTo>
                  <a:cubicBezTo>
                    <a:pt x="94" y="158"/>
                    <a:pt x="154" y="97"/>
                    <a:pt x="154" y="23"/>
                  </a:cubicBezTo>
                  <a:cubicBezTo>
                    <a:pt x="154" y="23"/>
                    <a:pt x="154" y="0"/>
                    <a:pt x="154" y="0"/>
                  </a:cubicBezTo>
                </a:path>
              </a:pathLst>
            </a:custGeom>
            <a:noFill/>
            <a:ln w="19050" cap="flat">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609585">
                <a:defRPr/>
              </a:pPr>
              <a:endParaRPr lang="en-US" sz="1500" dirty="0">
                <a:solidFill>
                  <a:srgbClr val="FFFFFF"/>
                </a:solidFill>
                <a:latin typeface="Amazon Ember"/>
              </a:endParaRPr>
            </a:p>
          </p:txBody>
        </p:sp>
        <p:sp>
          <p:nvSpPr>
            <p:cNvPr id="281" name="Freeform 12">
              <a:extLst>
                <a:ext uri="{FF2B5EF4-FFF2-40B4-BE49-F238E27FC236}">
                  <a16:creationId xmlns:a16="http://schemas.microsoft.com/office/drawing/2014/main" id="{810085C0-B040-4EE3-A63C-16B6EF7B6504}"/>
                </a:ext>
              </a:extLst>
            </p:cNvPr>
            <p:cNvSpPr>
              <a:spLocks/>
            </p:cNvSpPr>
            <p:nvPr/>
          </p:nvSpPr>
          <p:spPr bwMode="auto">
            <a:xfrm>
              <a:off x="5304058" y="2044700"/>
              <a:ext cx="1060450" cy="1117600"/>
            </a:xfrm>
            <a:custGeom>
              <a:avLst/>
              <a:gdLst>
                <a:gd name="T0" fmla="*/ 174 w 174"/>
                <a:gd name="T1" fmla="*/ 0 h 183"/>
                <a:gd name="T2" fmla="*/ 135 w 174"/>
                <a:gd name="T3" fmla="*/ 0 h 183"/>
                <a:gd name="T4" fmla="*/ 0 w 174"/>
                <a:gd name="T5" fmla="*/ 135 h 183"/>
                <a:gd name="T6" fmla="*/ 0 w 174"/>
                <a:gd name="T7" fmla="*/ 183 h 183"/>
              </a:gdLst>
              <a:ahLst/>
              <a:cxnLst>
                <a:cxn ang="0">
                  <a:pos x="T0" y="T1"/>
                </a:cxn>
                <a:cxn ang="0">
                  <a:pos x="T2" y="T3"/>
                </a:cxn>
                <a:cxn ang="0">
                  <a:pos x="T4" y="T5"/>
                </a:cxn>
                <a:cxn ang="0">
                  <a:pos x="T6" y="T7"/>
                </a:cxn>
              </a:cxnLst>
              <a:rect l="0" t="0" r="r" b="b"/>
              <a:pathLst>
                <a:path w="174" h="183">
                  <a:moveTo>
                    <a:pt x="174" y="0"/>
                  </a:moveTo>
                  <a:cubicBezTo>
                    <a:pt x="174" y="0"/>
                    <a:pt x="135" y="0"/>
                    <a:pt x="135" y="0"/>
                  </a:cubicBezTo>
                  <a:cubicBezTo>
                    <a:pt x="61" y="0"/>
                    <a:pt x="0" y="61"/>
                    <a:pt x="0" y="135"/>
                  </a:cubicBezTo>
                  <a:cubicBezTo>
                    <a:pt x="0" y="135"/>
                    <a:pt x="0" y="183"/>
                    <a:pt x="0" y="183"/>
                  </a:cubicBezTo>
                </a:path>
              </a:pathLst>
            </a:custGeom>
            <a:noFill/>
            <a:ln w="19050" cap="flat">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609585">
                <a:defRPr/>
              </a:pPr>
              <a:endParaRPr lang="en-US" sz="1500" dirty="0">
                <a:solidFill>
                  <a:srgbClr val="FFFFFF"/>
                </a:solidFill>
                <a:latin typeface="Amazon Ember"/>
              </a:endParaRPr>
            </a:p>
          </p:txBody>
        </p:sp>
      </p:grpSp>
      <p:sp>
        <p:nvSpPr>
          <p:cNvPr id="229" name="Title 21">
            <a:extLst>
              <a:ext uri="{FF2B5EF4-FFF2-40B4-BE49-F238E27FC236}">
                <a16:creationId xmlns:a16="http://schemas.microsoft.com/office/drawing/2014/main" id="{1B4A3593-7CAB-4FF4-A36F-0FF289941AB8}"/>
              </a:ext>
            </a:extLst>
          </p:cNvPr>
          <p:cNvSpPr>
            <a:spLocks noGrp="1"/>
          </p:cNvSpPr>
          <p:nvPr>
            <p:ph type="title"/>
          </p:nvPr>
        </p:nvSpPr>
        <p:spPr/>
        <p:txBody>
          <a:bodyPr/>
          <a:lstStyle/>
          <a:p>
            <a:r>
              <a:rPr lang="it-IT" b="0" kern="0" dirty="0">
                <a:latin typeface="Amazon Ember"/>
                <a:ea typeface="Amazon Ember"/>
                <a:cs typeface="Amazon Ember"/>
              </a:rPr>
              <a:t>Why using AWS Cloud for Research and Education</a:t>
            </a:r>
            <a:endParaRPr lang="en-US" b="0" kern="0" dirty="0">
              <a:latin typeface="Amazon Ember"/>
              <a:ea typeface="Amazon Ember"/>
              <a:cs typeface="Amazon Ember"/>
            </a:endParaRPr>
          </a:p>
        </p:txBody>
      </p:sp>
      <p:pic>
        <p:nvPicPr>
          <p:cNvPr id="267" name="Picture 266" descr="Deck_Cluster-Scaling.png">
            <a:extLst>
              <a:ext uri="{FF2B5EF4-FFF2-40B4-BE49-F238E27FC236}">
                <a16:creationId xmlns:a16="http://schemas.microsoft.com/office/drawing/2014/main" id="{6641C4FA-E02A-4DC9-8863-CACADDA1A152}"/>
              </a:ext>
            </a:extLst>
          </p:cNvPr>
          <p:cNvPicPr>
            <a:picLocks noChangeAspect="1"/>
          </p:cNvPicPr>
          <p:nvPr/>
        </p:nvPicPr>
        <p:blipFill>
          <a:blip r:embed="rId3" cstate="screen">
            <a:grayscl/>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3699927" y="2614820"/>
            <a:ext cx="1103989" cy="1103989"/>
          </a:xfrm>
          <a:prstGeom prst="rect">
            <a:avLst/>
          </a:prstGeom>
          <a:ln>
            <a:noFill/>
          </a:ln>
        </p:spPr>
      </p:pic>
      <p:pic>
        <p:nvPicPr>
          <p:cNvPr id="269" name="Picture 268">
            <a:extLst>
              <a:ext uri="{FF2B5EF4-FFF2-40B4-BE49-F238E27FC236}">
                <a16:creationId xmlns:a16="http://schemas.microsoft.com/office/drawing/2014/main" id="{71B30DC4-9B88-42D0-BB9E-7FC278B139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000275" y="4470831"/>
            <a:ext cx="876591" cy="876591"/>
          </a:xfrm>
          <a:prstGeom prst="rect">
            <a:avLst/>
          </a:prstGeom>
        </p:spPr>
      </p:pic>
    </p:spTree>
    <p:extLst>
      <p:ext uri="{BB962C8B-B14F-4D97-AF65-F5344CB8AC3E}">
        <p14:creationId xmlns:p14="http://schemas.microsoft.com/office/powerpoint/2010/main" val="63998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09E17C5-DCF0-C84D-BB82-84D5373E6C17}"/>
              </a:ext>
            </a:extLst>
          </p:cNvPr>
          <p:cNvSpPr txBox="1">
            <a:spLocks/>
          </p:cNvSpPr>
          <p:nvPr/>
        </p:nvSpPr>
        <p:spPr>
          <a:xfrm>
            <a:off x="332511" y="1080021"/>
            <a:ext cx="11748653" cy="670964"/>
          </a:xfrm>
          <a:prstGeom prst="rect">
            <a:avLst/>
          </a:prstGeom>
        </p:spPr>
        <p:txBody>
          <a:bodyPr vert="horz" lIns="121920" tIns="60960" rIns="121920" bIns="60960" rtlCol="0" anchor="ctr">
            <a:noAutofit/>
          </a:bodyPr>
          <a:lstStyle>
            <a:lvl1pPr marL="0" indent="0" algn="l" defTabSz="457200" rtl="0" eaLnBrk="1" latinLnBrk="0" hangingPunct="1">
              <a:spcBef>
                <a:spcPct val="20000"/>
              </a:spcBef>
              <a:buFontTx/>
              <a:buNone/>
              <a:defRPr sz="2400" b="0" i="0" kern="1200">
                <a:solidFill>
                  <a:srgbClr val="414042"/>
                </a:solidFill>
                <a:latin typeface="Amazon Ember Regular" charset="0"/>
                <a:ea typeface="+mn-ea"/>
                <a:cs typeface="Amazon Ember Regular" charset="0"/>
              </a:defRPr>
            </a:lvl1pPr>
            <a:lvl2pPr marL="742931" indent="-285743" algn="l" defTabSz="457200" rtl="0" eaLnBrk="1" latinLnBrk="0" hangingPunct="1">
              <a:spcBef>
                <a:spcPct val="20000"/>
              </a:spcBef>
              <a:buFont typeface="Arial"/>
              <a:buChar char="•"/>
              <a:defRPr sz="2000" b="0" i="0" kern="1200">
                <a:solidFill>
                  <a:srgbClr val="414042"/>
                </a:solidFill>
                <a:latin typeface="Amazon Ember Regular" charset="0"/>
                <a:ea typeface="+mn-ea"/>
                <a:cs typeface="Amazon Ember Regular" charset="0"/>
              </a:defRPr>
            </a:lvl2pPr>
            <a:lvl3pPr marL="1142971" indent="-228594" algn="l" defTabSz="457200" rtl="0" eaLnBrk="1" latinLnBrk="0" hangingPunct="1">
              <a:spcBef>
                <a:spcPct val="20000"/>
              </a:spcBef>
              <a:buFont typeface="Arial"/>
              <a:buChar char="•"/>
              <a:defRPr sz="1800" b="0" i="0" kern="1200">
                <a:solidFill>
                  <a:srgbClr val="414042"/>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rgbClr val="414042"/>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rgbClr val="414042"/>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733" dirty="0">
                <a:solidFill>
                  <a:schemeClr val="tx2"/>
                </a:solidFill>
                <a:latin typeface="+mn-lt"/>
                <a:cs typeface="Amazon Ember"/>
              </a:rPr>
              <a:t>Fully managed service that enables</a:t>
            </a:r>
          </a:p>
        </p:txBody>
      </p:sp>
      <p:sp>
        <p:nvSpPr>
          <p:cNvPr id="22" name="Content Placeholder 2">
            <a:extLst>
              <a:ext uri="{FF2B5EF4-FFF2-40B4-BE49-F238E27FC236}">
                <a16:creationId xmlns:a16="http://schemas.microsoft.com/office/drawing/2014/main" id="{FC88F2AA-74A1-8244-8E5B-63D5C7783CA2}"/>
              </a:ext>
            </a:extLst>
          </p:cNvPr>
          <p:cNvSpPr txBox="1">
            <a:spLocks/>
          </p:cNvSpPr>
          <p:nvPr/>
        </p:nvSpPr>
        <p:spPr>
          <a:xfrm>
            <a:off x="221674" y="3627506"/>
            <a:ext cx="11748653" cy="670964"/>
          </a:xfrm>
          <a:prstGeom prst="rect">
            <a:avLst/>
          </a:prstGeom>
        </p:spPr>
        <p:txBody>
          <a:bodyPr vert="horz" lIns="121920" tIns="60960" rIns="121920" bIns="60960" rtlCol="0" anchor="ctr">
            <a:noAutofit/>
          </a:bodyPr>
          <a:lstStyle>
            <a:lvl1pPr marL="0" indent="0" algn="l" defTabSz="457200" rtl="0" eaLnBrk="1" latinLnBrk="0" hangingPunct="1">
              <a:spcBef>
                <a:spcPct val="20000"/>
              </a:spcBef>
              <a:buFontTx/>
              <a:buNone/>
              <a:defRPr sz="2400" b="0" i="0" kern="1200">
                <a:solidFill>
                  <a:srgbClr val="414042"/>
                </a:solidFill>
                <a:latin typeface="Amazon Ember Regular" charset="0"/>
                <a:ea typeface="+mn-ea"/>
                <a:cs typeface="Amazon Ember Regular" charset="0"/>
              </a:defRPr>
            </a:lvl1pPr>
            <a:lvl2pPr marL="742931" indent="-285743" algn="l" defTabSz="457200" rtl="0" eaLnBrk="1" latinLnBrk="0" hangingPunct="1">
              <a:spcBef>
                <a:spcPct val="20000"/>
              </a:spcBef>
              <a:buFont typeface="Arial"/>
              <a:buChar char="•"/>
              <a:defRPr sz="2000" b="0" i="0" kern="1200">
                <a:solidFill>
                  <a:srgbClr val="414042"/>
                </a:solidFill>
                <a:latin typeface="Amazon Ember Regular" charset="0"/>
                <a:ea typeface="+mn-ea"/>
                <a:cs typeface="Amazon Ember Regular" charset="0"/>
              </a:defRPr>
            </a:lvl2pPr>
            <a:lvl3pPr marL="1142971" indent="-228594" algn="l" defTabSz="457200" rtl="0" eaLnBrk="1" latinLnBrk="0" hangingPunct="1">
              <a:spcBef>
                <a:spcPct val="20000"/>
              </a:spcBef>
              <a:buFont typeface="Arial"/>
              <a:buChar char="•"/>
              <a:defRPr sz="1800" b="0" i="0" kern="1200">
                <a:solidFill>
                  <a:srgbClr val="414042"/>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rgbClr val="414042"/>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rgbClr val="414042"/>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733" dirty="0">
                <a:solidFill>
                  <a:srgbClr val="7030A0"/>
                </a:solidFill>
                <a:latin typeface="+mn-lt"/>
                <a:cs typeface="Amazon Ember"/>
              </a:rPr>
              <a:t>data engineers     data stewards     data analysts</a:t>
            </a:r>
          </a:p>
        </p:txBody>
      </p:sp>
      <p:sp>
        <p:nvSpPr>
          <p:cNvPr id="31" name="Content Placeholder 2">
            <a:extLst>
              <a:ext uri="{FF2B5EF4-FFF2-40B4-BE49-F238E27FC236}">
                <a16:creationId xmlns:a16="http://schemas.microsoft.com/office/drawing/2014/main" id="{7133FD4B-9974-9542-BB1A-CB7205DA3B92}"/>
              </a:ext>
            </a:extLst>
          </p:cNvPr>
          <p:cNvSpPr txBox="1">
            <a:spLocks/>
          </p:cNvSpPr>
          <p:nvPr/>
        </p:nvSpPr>
        <p:spPr>
          <a:xfrm>
            <a:off x="332511" y="4291570"/>
            <a:ext cx="11748653" cy="670964"/>
          </a:xfrm>
          <a:prstGeom prst="rect">
            <a:avLst/>
          </a:prstGeom>
        </p:spPr>
        <p:txBody>
          <a:bodyPr vert="horz" lIns="121920" tIns="60960" rIns="121920" bIns="60960" rtlCol="0" anchor="ctr">
            <a:noAutofit/>
          </a:bodyPr>
          <a:lstStyle>
            <a:lvl1pPr marL="0" indent="0" algn="l" defTabSz="457200" rtl="0" eaLnBrk="1" latinLnBrk="0" hangingPunct="1">
              <a:spcBef>
                <a:spcPct val="20000"/>
              </a:spcBef>
              <a:buFontTx/>
              <a:buNone/>
              <a:defRPr sz="2400" b="0" i="0" kern="1200">
                <a:solidFill>
                  <a:srgbClr val="414042"/>
                </a:solidFill>
                <a:latin typeface="Amazon Ember Regular" charset="0"/>
                <a:ea typeface="+mn-ea"/>
                <a:cs typeface="Amazon Ember Regular" charset="0"/>
              </a:defRPr>
            </a:lvl1pPr>
            <a:lvl2pPr marL="742931" indent="-285743" algn="l" defTabSz="457200" rtl="0" eaLnBrk="1" latinLnBrk="0" hangingPunct="1">
              <a:spcBef>
                <a:spcPct val="20000"/>
              </a:spcBef>
              <a:buFont typeface="Arial"/>
              <a:buChar char="•"/>
              <a:defRPr sz="2000" b="0" i="0" kern="1200">
                <a:solidFill>
                  <a:srgbClr val="414042"/>
                </a:solidFill>
                <a:latin typeface="Amazon Ember Regular" charset="0"/>
                <a:ea typeface="+mn-ea"/>
                <a:cs typeface="Amazon Ember Regular" charset="0"/>
              </a:defRPr>
            </a:lvl2pPr>
            <a:lvl3pPr marL="1142971" indent="-228594" algn="l" defTabSz="457200" rtl="0" eaLnBrk="1" latinLnBrk="0" hangingPunct="1">
              <a:spcBef>
                <a:spcPct val="20000"/>
              </a:spcBef>
              <a:buFont typeface="Arial"/>
              <a:buChar char="•"/>
              <a:defRPr sz="1800" b="0" i="0" kern="1200">
                <a:solidFill>
                  <a:srgbClr val="414042"/>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rgbClr val="414042"/>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rgbClr val="414042"/>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733" dirty="0">
                <a:solidFill>
                  <a:schemeClr val="tx2"/>
                </a:solidFill>
                <a:latin typeface="+mn-lt"/>
                <a:cs typeface="Amazon Ember"/>
              </a:rPr>
              <a:t>to build clean and secure data lakes in days</a:t>
            </a:r>
          </a:p>
        </p:txBody>
      </p:sp>
      <p:sp>
        <p:nvSpPr>
          <p:cNvPr id="2" name="Title 1">
            <a:extLst>
              <a:ext uri="{FF2B5EF4-FFF2-40B4-BE49-F238E27FC236}">
                <a16:creationId xmlns:a16="http://schemas.microsoft.com/office/drawing/2014/main" id="{905C7201-3E89-BD4D-863C-277A478A4DAF}"/>
              </a:ext>
            </a:extLst>
          </p:cNvPr>
          <p:cNvSpPr>
            <a:spLocks noGrp="1"/>
          </p:cNvSpPr>
          <p:nvPr>
            <p:ph type="title"/>
          </p:nvPr>
        </p:nvSpPr>
        <p:spPr>
          <a:xfrm>
            <a:off x="332511" y="85549"/>
            <a:ext cx="10363200" cy="1240140"/>
          </a:xfrm>
        </p:spPr>
        <p:txBody>
          <a:bodyPr/>
          <a:lstStyle/>
          <a:p>
            <a:r>
              <a:rPr lang="en-US" sz="3200" dirty="0">
                <a:solidFill>
                  <a:schemeClr val="tx2"/>
                </a:solidFill>
                <a:latin typeface="Arial" panose="020B0604020202020204" pitchFamily="34" charset="0"/>
                <a:cs typeface="Arial" panose="020B0604020202020204" pitchFamily="34" charset="0"/>
              </a:rPr>
              <a:t>AWS Lake Formation</a:t>
            </a:r>
          </a:p>
        </p:txBody>
      </p:sp>
      <p:pic>
        <p:nvPicPr>
          <p:cNvPr id="3" name="Picture 2"/>
          <p:cNvPicPr>
            <a:picLocks noChangeAspect="1"/>
          </p:cNvPicPr>
          <p:nvPr/>
        </p:nvPicPr>
        <p:blipFill>
          <a:blip r:embed="rId3"/>
          <a:stretch>
            <a:fillRect/>
          </a:stretch>
        </p:blipFill>
        <p:spPr>
          <a:xfrm>
            <a:off x="1933787" y="2185023"/>
            <a:ext cx="1459653" cy="1384524"/>
          </a:xfrm>
          <a:prstGeom prst="rect">
            <a:avLst/>
          </a:prstGeom>
        </p:spPr>
      </p:pic>
      <p:pic>
        <p:nvPicPr>
          <p:cNvPr id="5" name="Picture 4"/>
          <p:cNvPicPr>
            <a:picLocks noChangeAspect="1"/>
          </p:cNvPicPr>
          <p:nvPr/>
        </p:nvPicPr>
        <p:blipFill>
          <a:blip r:embed="rId4"/>
          <a:stretch>
            <a:fillRect/>
          </a:stretch>
        </p:blipFill>
        <p:spPr>
          <a:xfrm>
            <a:off x="5402157" y="2092961"/>
            <a:ext cx="1515368" cy="1618827"/>
          </a:xfrm>
          <a:prstGeom prst="rect">
            <a:avLst/>
          </a:prstGeom>
        </p:spPr>
      </p:pic>
      <p:pic>
        <p:nvPicPr>
          <p:cNvPr id="6" name="Picture 5"/>
          <p:cNvPicPr>
            <a:picLocks noChangeAspect="1"/>
          </p:cNvPicPr>
          <p:nvPr/>
        </p:nvPicPr>
        <p:blipFill>
          <a:blip r:embed="rId5"/>
          <a:stretch>
            <a:fillRect/>
          </a:stretch>
        </p:blipFill>
        <p:spPr>
          <a:xfrm>
            <a:off x="8994987" y="2075604"/>
            <a:ext cx="1524000" cy="1540809"/>
          </a:xfrm>
          <a:prstGeom prst="rect">
            <a:avLst/>
          </a:prstGeom>
        </p:spPr>
      </p:pic>
    </p:spTree>
    <p:extLst>
      <p:ext uri="{BB962C8B-B14F-4D97-AF65-F5344CB8AC3E}">
        <p14:creationId xmlns:p14="http://schemas.microsoft.com/office/powerpoint/2010/main" val="1458060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Build on Lake Formation</a:t>
            </a:r>
          </a:p>
        </p:txBody>
      </p:sp>
      <p:grpSp>
        <p:nvGrpSpPr>
          <p:cNvPr id="131" name="Group 130">
            <a:extLst>
              <a:ext uri="{FF2B5EF4-FFF2-40B4-BE49-F238E27FC236}">
                <a16:creationId xmlns:a16="http://schemas.microsoft.com/office/drawing/2014/main" id="{589CF9FE-1EFB-2743-B444-1BB02BF447F2}"/>
              </a:ext>
            </a:extLst>
          </p:cNvPr>
          <p:cNvGrpSpPr/>
          <p:nvPr/>
        </p:nvGrpSpPr>
        <p:grpSpPr>
          <a:xfrm>
            <a:off x="2674679" y="880171"/>
            <a:ext cx="7050568" cy="5099684"/>
            <a:chOff x="0" y="937715"/>
            <a:chExt cx="9243121" cy="6431234"/>
          </a:xfrm>
        </p:grpSpPr>
        <p:sp>
          <p:nvSpPr>
            <p:cNvPr id="132" name="Oval 131">
              <a:extLst>
                <a:ext uri="{FF2B5EF4-FFF2-40B4-BE49-F238E27FC236}">
                  <a16:creationId xmlns:a16="http://schemas.microsoft.com/office/drawing/2014/main" id="{D68BFFF6-33E4-D843-A543-0407260EBB83}"/>
                </a:ext>
              </a:extLst>
            </p:cNvPr>
            <p:cNvSpPr/>
            <p:nvPr/>
          </p:nvSpPr>
          <p:spPr bwMode="auto">
            <a:xfrm>
              <a:off x="3347980" y="2762812"/>
              <a:ext cx="2724089" cy="2724089"/>
            </a:xfrm>
            <a:prstGeom prst="ellipse">
              <a:avLst/>
            </a:prstGeom>
            <a:solidFill>
              <a:srgbClr val="232F3E"/>
            </a:solidFill>
            <a:ln w="28575">
              <a:solidFill>
                <a:schemeClr val="tx2">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a:lnSpc>
                  <a:spcPct val="90000"/>
                </a:lnSpc>
              </a:pPr>
              <a:endParaRPr lang="en-US" sz="3200" dirty="0">
                <a:solidFill>
                  <a:srgbClr val="FFFFFF"/>
                </a:solidFill>
                <a:ea typeface="Amazon Ember" panose="020B0603020204020204" pitchFamily="34" charset="0"/>
                <a:cs typeface="Amazon Ember" panose="020B0603020204020204" pitchFamily="34" charset="0"/>
              </a:endParaRPr>
            </a:p>
          </p:txBody>
        </p:sp>
        <p:sp>
          <p:nvSpPr>
            <p:cNvPr id="133" name="Freeform: Shape 302">
              <a:extLst>
                <a:ext uri="{FF2B5EF4-FFF2-40B4-BE49-F238E27FC236}">
                  <a16:creationId xmlns:a16="http://schemas.microsoft.com/office/drawing/2014/main" id="{5F71CCD2-9320-B646-8FAF-DA5155D80AA5}"/>
                </a:ext>
              </a:extLst>
            </p:cNvPr>
            <p:cNvSpPr>
              <a:spLocks noChangeAspect="1"/>
            </p:cNvSpPr>
            <p:nvPr/>
          </p:nvSpPr>
          <p:spPr>
            <a:xfrm>
              <a:off x="4053509" y="937715"/>
              <a:ext cx="1313030" cy="1313034"/>
            </a:xfrm>
            <a:custGeom>
              <a:avLst/>
              <a:gdLst>
                <a:gd name="connsiteX0" fmla="*/ 0 w 1737358"/>
                <a:gd name="connsiteY0" fmla="*/ 868681 h 1737362"/>
                <a:gd name="connsiteX1" fmla="*/ 868679 w 1737358"/>
                <a:gd name="connsiteY1" fmla="*/ 0 h 1737362"/>
                <a:gd name="connsiteX2" fmla="*/ 1737358 w 1737358"/>
                <a:gd name="connsiteY2" fmla="*/ 868681 h 1737362"/>
                <a:gd name="connsiteX3" fmla="*/ 868679 w 1737358"/>
                <a:gd name="connsiteY3" fmla="*/ 1737362 h 1737362"/>
                <a:gd name="connsiteX4" fmla="*/ 0 w 1737358"/>
                <a:gd name="connsiteY4" fmla="*/ 868681 h 17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8" h="1737362">
                  <a:moveTo>
                    <a:pt x="0" y="868681"/>
                  </a:moveTo>
                  <a:cubicBezTo>
                    <a:pt x="0" y="388922"/>
                    <a:pt x="388921" y="0"/>
                    <a:pt x="868679" y="0"/>
                  </a:cubicBezTo>
                  <a:cubicBezTo>
                    <a:pt x="1348437" y="0"/>
                    <a:pt x="1737358" y="388922"/>
                    <a:pt x="1737358" y="868681"/>
                  </a:cubicBezTo>
                  <a:cubicBezTo>
                    <a:pt x="1737358" y="1348440"/>
                    <a:pt x="1348437" y="1737362"/>
                    <a:pt x="868679" y="1737362"/>
                  </a:cubicBezTo>
                  <a:cubicBezTo>
                    <a:pt x="388921" y="1737362"/>
                    <a:pt x="0" y="1348440"/>
                    <a:pt x="0" y="868681"/>
                  </a:cubicBezTo>
                  <a:close/>
                </a:path>
              </a:pathLst>
            </a:custGeom>
            <a:gradFill flip="none" rotWithShape="1">
              <a:gsLst>
                <a:gs pos="0">
                  <a:srgbClr val="312FB5"/>
                </a:gs>
                <a:gs pos="100000">
                  <a:srgbClr val="517CFC"/>
                </a:gs>
              </a:gsLst>
              <a:lin ang="18900000" scaled="1"/>
              <a:tileRect/>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560" tIns="486561" rIns="486560" bIns="486561" numCol="1" spcCol="1270" anchor="ctr" anchorCtr="0">
              <a:noAutofit/>
            </a:bodyPr>
            <a:lstStyle/>
            <a:p>
              <a:pPr algn="ctr" defTabSz="1718690">
                <a:lnSpc>
                  <a:spcPct val="90000"/>
                </a:lnSpc>
                <a:spcAft>
                  <a:spcPct val="35000"/>
                </a:spcAft>
              </a:pPr>
              <a:endParaRPr lang="en-US" sz="3867" dirty="0">
                <a:solidFill>
                  <a:srgbClr val="FFFFFF"/>
                </a:solidFill>
              </a:endParaRPr>
            </a:p>
          </p:txBody>
        </p:sp>
        <p:sp>
          <p:nvSpPr>
            <p:cNvPr id="134" name="Freeform: Shape 303">
              <a:extLst>
                <a:ext uri="{FF2B5EF4-FFF2-40B4-BE49-F238E27FC236}">
                  <a16:creationId xmlns:a16="http://schemas.microsoft.com/office/drawing/2014/main" id="{4624ADC6-B318-BE43-8481-E5C9D64FEDC6}"/>
                </a:ext>
              </a:extLst>
            </p:cNvPr>
            <p:cNvSpPr>
              <a:spLocks noChangeAspect="1"/>
            </p:cNvSpPr>
            <p:nvPr/>
          </p:nvSpPr>
          <p:spPr>
            <a:xfrm>
              <a:off x="6245094" y="2203026"/>
              <a:ext cx="1313030" cy="1313034"/>
            </a:xfrm>
            <a:custGeom>
              <a:avLst/>
              <a:gdLst>
                <a:gd name="connsiteX0" fmla="*/ 0 w 1737358"/>
                <a:gd name="connsiteY0" fmla="*/ 868681 h 1737362"/>
                <a:gd name="connsiteX1" fmla="*/ 868679 w 1737358"/>
                <a:gd name="connsiteY1" fmla="*/ 0 h 1737362"/>
                <a:gd name="connsiteX2" fmla="*/ 1737358 w 1737358"/>
                <a:gd name="connsiteY2" fmla="*/ 868681 h 1737362"/>
                <a:gd name="connsiteX3" fmla="*/ 868679 w 1737358"/>
                <a:gd name="connsiteY3" fmla="*/ 1737362 h 1737362"/>
                <a:gd name="connsiteX4" fmla="*/ 0 w 1737358"/>
                <a:gd name="connsiteY4" fmla="*/ 868681 h 17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8" h="1737362">
                  <a:moveTo>
                    <a:pt x="0" y="868681"/>
                  </a:moveTo>
                  <a:cubicBezTo>
                    <a:pt x="0" y="388922"/>
                    <a:pt x="388921" y="0"/>
                    <a:pt x="868679" y="0"/>
                  </a:cubicBezTo>
                  <a:cubicBezTo>
                    <a:pt x="1348437" y="0"/>
                    <a:pt x="1737358" y="388922"/>
                    <a:pt x="1737358" y="868681"/>
                  </a:cubicBezTo>
                  <a:cubicBezTo>
                    <a:pt x="1737358" y="1348440"/>
                    <a:pt x="1348437" y="1737362"/>
                    <a:pt x="868679" y="1737362"/>
                  </a:cubicBezTo>
                  <a:cubicBezTo>
                    <a:pt x="388921" y="1737362"/>
                    <a:pt x="0" y="1348440"/>
                    <a:pt x="0" y="868681"/>
                  </a:cubicBezTo>
                  <a:close/>
                </a:path>
              </a:pathLst>
            </a:custGeom>
            <a:gradFill flip="none" rotWithShape="1">
              <a:gsLst>
                <a:gs pos="0">
                  <a:srgbClr val="312FB5"/>
                </a:gs>
                <a:gs pos="100000">
                  <a:srgbClr val="517CFC"/>
                </a:gs>
              </a:gsLst>
              <a:lin ang="18900000" scaled="1"/>
              <a:tileRect/>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560" tIns="486561" rIns="486560" bIns="486561" numCol="1" spcCol="1270" anchor="ctr" anchorCtr="0">
              <a:noAutofit/>
            </a:bodyPr>
            <a:lstStyle/>
            <a:p>
              <a:pPr algn="ctr" defTabSz="1718690">
                <a:lnSpc>
                  <a:spcPct val="90000"/>
                </a:lnSpc>
                <a:spcAft>
                  <a:spcPct val="35000"/>
                </a:spcAft>
              </a:pPr>
              <a:endParaRPr lang="en-US" sz="3867" dirty="0">
                <a:solidFill>
                  <a:srgbClr val="FFFFFF"/>
                </a:solidFill>
              </a:endParaRPr>
            </a:p>
          </p:txBody>
        </p:sp>
        <p:sp>
          <p:nvSpPr>
            <p:cNvPr id="135" name="Freeform: Shape 304">
              <a:extLst>
                <a:ext uri="{FF2B5EF4-FFF2-40B4-BE49-F238E27FC236}">
                  <a16:creationId xmlns:a16="http://schemas.microsoft.com/office/drawing/2014/main" id="{F1F2C50F-754C-6447-9F32-1DB8D077C582}"/>
                </a:ext>
              </a:extLst>
            </p:cNvPr>
            <p:cNvSpPr>
              <a:spLocks noChangeAspect="1"/>
            </p:cNvSpPr>
            <p:nvPr/>
          </p:nvSpPr>
          <p:spPr>
            <a:xfrm>
              <a:off x="1861924" y="4733651"/>
              <a:ext cx="1313030" cy="1313034"/>
            </a:xfrm>
            <a:custGeom>
              <a:avLst/>
              <a:gdLst>
                <a:gd name="connsiteX0" fmla="*/ 0 w 1737358"/>
                <a:gd name="connsiteY0" fmla="*/ 868681 h 1737362"/>
                <a:gd name="connsiteX1" fmla="*/ 868679 w 1737358"/>
                <a:gd name="connsiteY1" fmla="*/ 0 h 1737362"/>
                <a:gd name="connsiteX2" fmla="*/ 1737358 w 1737358"/>
                <a:gd name="connsiteY2" fmla="*/ 868681 h 1737362"/>
                <a:gd name="connsiteX3" fmla="*/ 868679 w 1737358"/>
                <a:gd name="connsiteY3" fmla="*/ 1737362 h 1737362"/>
                <a:gd name="connsiteX4" fmla="*/ 0 w 1737358"/>
                <a:gd name="connsiteY4" fmla="*/ 868681 h 17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8" h="1737362">
                  <a:moveTo>
                    <a:pt x="0" y="868681"/>
                  </a:moveTo>
                  <a:cubicBezTo>
                    <a:pt x="0" y="388922"/>
                    <a:pt x="388921" y="0"/>
                    <a:pt x="868679" y="0"/>
                  </a:cubicBezTo>
                  <a:cubicBezTo>
                    <a:pt x="1348437" y="0"/>
                    <a:pt x="1737358" y="388922"/>
                    <a:pt x="1737358" y="868681"/>
                  </a:cubicBezTo>
                  <a:cubicBezTo>
                    <a:pt x="1737358" y="1348440"/>
                    <a:pt x="1348437" y="1737362"/>
                    <a:pt x="868679" y="1737362"/>
                  </a:cubicBezTo>
                  <a:cubicBezTo>
                    <a:pt x="388921" y="1737362"/>
                    <a:pt x="0" y="1348440"/>
                    <a:pt x="0" y="868681"/>
                  </a:cubicBezTo>
                  <a:close/>
                </a:path>
              </a:pathLst>
            </a:custGeom>
            <a:gradFill flip="none" rotWithShape="1">
              <a:gsLst>
                <a:gs pos="0">
                  <a:srgbClr val="542CAF"/>
                </a:gs>
                <a:gs pos="100000">
                  <a:srgbClr val="9A60F7"/>
                </a:gs>
              </a:gsLst>
              <a:lin ang="18900000" scaled="1"/>
              <a:tileRect/>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560" tIns="486561" rIns="486560" bIns="486561" numCol="1" spcCol="1270" anchor="ctr" anchorCtr="0">
              <a:noAutofit/>
            </a:bodyPr>
            <a:lstStyle/>
            <a:p>
              <a:pPr algn="ctr" defTabSz="1718690">
                <a:lnSpc>
                  <a:spcPct val="90000"/>
                </a:lnSpc>
                <a:spcAft>
                  <a:spcPct val="35000"/>
                </a:spcAft>
              </a:pPr>
              <a:endParaRPr lang="en-US" sz="3867" dirty="0">
                <a:solidFill>
                  <a:srgbClr val="FFFFFF"/>
                </a:solidFill>
              </a:endParaRPr>
            </a:p>
          </p:txBody>
        </p:sp>
        <p:sp>
          <p:nvSpPr>
            <p:cNvPr id="136" name="TextBox 135">
              <a:extLst>
                <a:ext uri="{FF2B5EF4-FFF2-40B4-BE49-F238E27FC236}">
                  <a16:creationId xmlns:a16="http://schemas.microsoft.com/office/drawing/2014/main" id="{21CEA56B-E820-D247-82CE-D296AA4969E9}"/>
                </a:ext>
              </a:extLst>
            </p:cNvPr>
            <p:cNvSpPr txBox="1"/>
            <p:nvPr/>
          </p:nvSpPr>
          <p:spPr>
            <a:xfrm>
              <a:off x="7558124" y="2624757"/>
              <a:ext cx="1684997" cy="469575"/>
            </a:xfrm>
            <a:prstGeom prst="rect">
              <a:avLst/>
            </a:prstGeom>
            <a:noFill/>
          </p:spPr>
          <p:txBody>
            <a:bodyPr wrap="square" rtlCol="0" anchor="ctr" anchorCtr="0">
              <a:noAutofit/>
            </a:bodyPr>
            <a:lstStyle/>
            <a:p>
              <a:r>
                <a:rPr lang="en-US" sz="1467" dirty="0">
                  <a:solidFill>
                    <a:schemeClr val="tx2"/>
                  </a:solidFill>
                  <a:ea typeface="Amazon Ember" panose="020B0603020204020204" pitchFamily="34" charset="0"/>
                  <a:cs typeface="Amazon Ember" panose="020B0603020204020204" pitchFamily="34" charset="0"/>
                </a:rPr>
                <a:t>Amazon </a:t>
              </a:r>
              <a:br>
                <a:rPr lang="en-US" sz="1467" dirty="0">
                  <a:solidFill>
                    <a:schemeClr val="tx2"/>
                  </a:solidFill>
                  <a:ea typeface="Amazon Ember" panose="020B0603020204020204" pitchFamily="34" charset="0"/>
                  <a:cs typeface="Amazon Ember" panose="020B0603020204020204" pitchFamily="34" charset="0"/>
                </a:rPr>
              </a:br>
              <a:r>
                <a:rPr lang="en-US" sz="1467" dirty="0">
                  <a:solidFill>
                    <a:schemeClr val="tx2"/>
                  </a:solidFill>
                  <a:ea typeface="Amazon Ember" panose="020B0603020204020204" pitchFamily="34" charset="0"/>
                  <a:cs typeface="Amazon Ember" panose="020B0603020204020204" pitchFamily="34" charset="0"/>
                </a:rPr>
                <a:t>DynamoDB</a:t>
              </a:r>
            </a:p>
          </p:txBody>
        </p:sp>
        <p:sp>
          <p:nvSpPr>
            <p:cNvPr id="137" name="Freeform: Shape 306">
              <a:extLst>
                <a:ext uri="{FF2B5EF4-FFF2-40B4-BE49-F238E27FC236}">
                  <a16:creationId xmlns:a16="http://schemas.microsoft.com/office/drawing/2014/main" id="{83A78539-E437-E64B-A0E1-BF1AE7405CED}"/>
                </a:ext>
              </a:extLst>
            </p:cNvPr>
            <p:cNvSpPr/>
            <p:nvPr/>
          </p:nvSpPr>
          <p:spPr>
            <a:xfrm>
              <a:off x="6556939" y="2457426"/>
              <a:ext cx="689342" cy="804233"/>
            </a:xfrm>
            <a:custGeom>
              <a:avLst/>
              <a:gdLst>
                <a:gd name="connsiteX0" fmla="*/ 577447 w 768095"/>
                <a:gd name="connsiteY0" fmla="*/ 685690 h 896112"/>
                <a:gd name="connsiteX1" fmla="*/ 304742 w 768095"/>
                <a:gd name="connsiteY1" fmla="*/ 751699 h 896112"/>
                <a:gd name="connsiteX2" fmla="*/ 32004 w 768095"/>
                <a:gd name="connsiteY2" fmla="*/ 685674 h 896112"/>
                <a:gd name="connsiteX3" fmla="*/ 32004 w 768095"/>
                <a:gd name="connsiteY3" fmla="*/ 772649 h 896112"/>
                <a:gd name="connsiteX4" fmla="*/ 32020 w 768095"/>
                <a:gd name="connsiteY4" fmla="*/ 772649 h 896112"/>
                <a:gd name="connsiteX5" fmla="*/ 304742 w 768095"/>
                <a:gd name="connsiteY5" fmla="*/ 864369 h 896112"/>
                <a:gd name="connsiteX6" fmla="*/ 577447 w 768095"/>
                <a:gd name="connsiteY6" fmla="*/ 772744 h 896112"/>
                <a:gd name="connsiteX7" fmla="*/ 577447 w 768095"/>
                <a:gd name="connsiteY7" fmla="*/ 685690 h 896112"/>
                <a:gd name="connsiteX8" fmla="*/ 577463 w 768095"/>
                <a:gd name="connsiteY8" fmla="*/ 520421 h 896112"/>
                <a:gd name="connsiteX9" fmla="*/ 609467 w 768095"/>
                <a:gd name="connsiteY9" fmla="*/ 520247 h 896112"/>
                <a:gd name="connsiteX10" fmla="*/ 609467 w 768095"/>
                <a:gd name="connsiteY10" fmla="*/ 520421 h 896112"/>
                <a:gd name="connsiteX11" fmla="*/ 580936 w 768095"/>
                <a:gd name="connsiteY11" fmla="*/ 574321 h 896112"/>
                <a:gd name="connsiteX12" fmla="*/ 609467 w 768095"/>
                <a:gd name="connsiteY12" fmla="*/ 628204 h 896112"/>
                <a:gd name="connsiteX13" fmla="*/ 609451 w 768095"/>
                <a:gd name="connsiteY13" fmla="*/ 628474 h 896112"/>
                <a:gd name="connsiteX14" fmla="*/ 609451 w 768095"/>
                <a:gd name="connsiteY14" fmla="*/ 772649 h 896112"/>
                <a:gd name="connsiteX15" fmla="*/ 609467 w 768095"/>
                <a:gd name="connsiteY15" fmla="*/ 772649 h 896112"/>
                <a:gd name="connsiteX16" fmla="*/ 304742 w 768095"/>
                <a:gd name="connsiteY16" fmla="*/ 896112 h 896112"/>
                <a:gd name="connsiteX17" fmla="*/ 48 w 768095"/>
                <a:gd name="connsiteY17" fmla="*/ 773204 h 896112"/>
                <a:gd name="connsiteX18" fmla="*/ 0 w 768095"/>
                <a:gd name="connsiteY18" fmla="*/ 772966 h 896112"/>
                <a:gd name="connsiteX19" fmla="*/ 0 w 768095"/>
                <a:gd name="connsiteY19" fmla="*/ 628156 h 896112"/>
                <a:gd name="connsiteX20" fmla="*/ 32 w 768095"/>
                <a:gd name="connsiteY20" fmla="*/ 628029 h 896112"/>
                <a:gd name="connsiteX21" fmla="*/ 28596 w 768095"/>
                <a:gd name="connsiteY21" fmla="*/ 574273 h 896112"/>
                <a:gd name="connsiteX22" fmla="*/ 16 w 768095"/>
                <a:gd name="connsiteY22" fmla="*/ 520771 h 896112"/>
                <a:gd name="connsiteX23" fmla="*/ 32 w 768095"/>
                <a:gd name="connsiteY23" fmla="*/ 520771 h 896112"/>
                <a:gd name="connsiteX24" fmla="*/ 0 w 768095"/>
                <a:gd name="connsiteY24" fmla="*/ 520596 h 896112"/>
                <a:gd name="connsiteX25" fmla="*/ 0 w 768095"/>
                <a:gd name="connsiteY25" fmla="*/ 375786 h 896112"/>
                <a:gd name="connsiteX26" fmla="*/ 32 w 768095"/>
                <a:gd name="connsiteY26" fmla="*/ 375643 h 896112"/>
                <a:gd name="connsiteX27" fmla="*/ 28612 w 768095"/>
                <a:gd name="connsiteY27" fmla="*/ 321918 h 896112"/>
                <a:gd name="connsiteX28" fmla="*/ 16 w 768095"/>
                <a:gd name="connsiteY28" fmla="*/ 268400 h 896112"/>
                <a:gd name="connsiteX29" fmla="*/ 32 w 768095"/>
                <a:gd name="connsiteY29" fmla="*/ 268400 h 896112"/>
                <a:gd name="connsiteX30" fmla="*/ 0 w 768095"/>
                <a:gd name="connsiteY30" fmla="*/ 268210 h 896112"/>
                <a:gd name="connsiteX31" fmla="*/ 0 w 768095"/>
                <a:gd name="connsiteY31" fmla="*/ 123416 h 896112"/>
                <a:gd name="connsiteX32" fmla="*/ 32 w 768095"/>
                <a:gd name="connsiteY32" fmla="*/ 123273 h 896112"/>
                <a:gd name="connsiteX33" fmla="*/ 304742 w 768095"/>
                <a:gd name="connsiteY33" fmla="*/ 0 h 896112"/>
                <a:gd name="connsiteX34" fmla="*/ 524513 w 768095"/>
                <a:gd name="connsiteY34" fmla="*/ 36361 h 896112"/>
                <a:gd name="connsiteX35" fmla="*/ 512271 w 768095"/>
                <a:gd name="connsiteY35" fmla="*/ 65692 h 896112"/>
                <a:gd name="connsiteX36" fmla="*/ 304742 w 768095"/>
                <a:gd name="connsiteY36" fmla="*/ 31743 h 896112"/>
                <a:gd name="connsiteX37" fmla="*/ 32020 w 768095"/>
                <a:gd name="connsiteY37" fmla="*/ 123495 h 896112"/>
                <a:gd name="connsiteX38" fmla="*/ 304742 w 768095"/>
                <a:gd name="connsiteY38" fmla="*/ 215231 h 896112"/>
                <a:gd name="connsiteX39" fmla="*/ 317607 w 768095"/>
                <a:gd name="connsiteY39" fmla="*/ 215073 h 896112"/>
                <a:gd name="connsiteX40" fmla="*/ 318951 w 768095"/>
                <a:gd name="connsiteY40" fmla="*/ 246784 h 896112"/>
                <a:gd name="connsiteX41" fmla="*/ 304742 w 768095"/>
                <a:gd name="connsiteY41" fmla="*/ 246974 h 896112"/>
                <a:gd name="connsiteX42" fmla="*/ 32004 w 768095"/>
                <a:gd name="connsiteY42" fmla="*/ 180949 h 896112"/>
                <a:gd name="connsiteX43" fmla="*/ 32004 w 768095"/>
                <a:gd name="connsiteY43" fmla="*/ 267877 h 896112"/>
                <a:gd name="connsiteX44" fmla="*/ 32020 w 768095"/>
                <a:gd name="connsiteY44" fmla="*/ 267877 h 896112"/>
                <a:gd name="connsiteX45" fmla="*/ 32020 w 768095"/>
                <a:gd name="connsiteY45" fmla="*/ 268242 h 896112"/>
                <a:gd name="connsiteX46" fmla="*/ 63560 w 768095"/>
                <a:gd name="connsiteY46" fmla="*/ 308666 h 896112"/>
                <a:gd name="connsiteX47" fmla="*/ 269745 w 768095"/>
                <a:gd name="connsiteY47" fmla="*/ 358740 h 896112"/>
                <a:gd name="connsiteX48" fmla="*/ 268289 w 768095"/>
                <a:gd name="connsiteY48" fmla="*/ 390451 h 896112"/>
                <a:gd name="connsiteX49" fmla="*/ 55751 w 768095"/>
                <a:gd name="connsiteY49" fmla="*/ 340710 h 896112"/>
                <a:gd name="connsiteX50" fmla="*/ 32020 w 768095"/>
                <a:gd name="connsiteY50" fmla="*/ 375865 h 896112"/>
                <a:gd name="connsiteX51" fmla="*/ 304742 w 768095"/>
                <a:gd name="connsiteY51" fmla="*/ 467602 h 896112"/>
                <a:gd name="connsiteX52" fmla="*/ 351275 w 768095"/>
                <a:gd name="connsiteY52" fmla="*/ 466030 h 896112"/>
                <a:gd name="connsiteX53" fmla="*/ 353500 w 768095"/>
                <a:gd name="connsiteY53" fmla="*/ 497694 h 896112"/>
                <a:gd name="connsiteX54" fmla="*/ 304742 w 768095"/>
                <a:gd name="connsiteY54" fmla="*/ 499344 h 896112"/>
                <a:gd name="connsiteX55" fmla="*/ 32004 w 768095"/>
                <a:gd name="connsiteY55" fmla="*/ 433319 h 896112"/>
                <a:gd name="connsiteX56" fmla="*/ 32004 w 768095"/>
                <a:gd name="connsiteY56" fmla="*/ 520247 h 896112"/>
                <a:gd name="connsiteX57" fmla="*/ 32020 w 768095"/>
                <a:gd name="connsiteY57" fmla="*/ 520247 h 896112"/>
                <a:gd name="connsiteX58" fmla="*/ 63560 w 768095"/>
                <a:gd name="connsiteY58" fmla="*/ 561036 h 896112"/>
                <a:gd name="connsiteX59" fmla="*/ 304742 w 768095"/>
                <a:gd name="connsiteY59" fmla="*/ 611999 h 896112"/>
                <a:gd name="connsiteX60" fmla="*/ 311783 w 768095"/>
                <a:gd name="connsiteY60" fmla="*/ 611999 h 896112"/>
                <a:gd name="connsiteX61" fmla="*/ 311783 w 768095"/>
                <a:gd name="connsiteY61" fmla="*/ 643742 h 896112"/>
                <a:gd name="connsiteX62" fmla="*/ 304742 w 768095"/>
                <a:gd name="connsiteY62" fmla="*/ 643742 h 896112"/>
                <a:gd name="connsiteX63" fmla="*/ 55527 w 768095"/>
                <a:gd name="connsiteY63" fmla="*/ 593239 h 896112"/>
                <a:gd name="connsiteX64" fmla="*/ 32020 w 768095"/>
                <a:gd name="connsiteY64" fmla="*/ 628204 h 896112"/>
                <a:gd name="connsiteX65" fmla="*/ 304742 w 768095"/>
                <a:gd name="connsiteY65" fmla="*/ 719956 h 896112"/>
                <a:gd name="connsiteX66" fmla="*/ 577447 w 768095"/>
                <a:gd name="connsiteY66" fmla="*/ 628315 h 896112"/>
                <a:gd name="connsiteX67" fmla="*/ 577447 w 768095"/>
                <a:gd name="connsiteY67" fmla="*/ 628156 h 896112"/>
                <a:gd name="connsiteX68" fmla="*/ 577447 w 768095"/>
                <a:gd name="connsiteY68" fmla="*/ 628140 h 896112"/>
                <a:gd name="connsiteX69" fmla="*/ 553829 w 768095"/>
                <a:gd name="connsiteY69" fmla="*/ 593144 h 896112"/>
                <a:gd name="connsiteX70" fmla="*/ 528129 w 768095"/>
                <a:gd name="connsiteY70" fmla="*/ 605762 h 896112"/>
                <a:gd name="connsiteX71" fmla="*/ 515872 w 768095"/>
                <a:gd name="connsiteY71" fmla="*/ 576431 h 896112"/>
                <a:gd name="connsiteX72" fmla="*/ 545844 w 768095"/>
                <a:gd name="connsiteY72" fmla="*/ 561068 h 896112"/>
                <a:gd name="connsiteX73" fmla="*/ 577463 w 768095"/>
                <a:gd name="connsiteY73" fmla="*/ 520421 h 896112"/>
                <a:gd name="connsiteX74" fmla="*/ 577463 w 768095"/>
                <a:gd name="connsiteY74" fmla="*/ 520421 h 896112"/>
                <a:gd name="connsiteX75" fmla="*/ 714536 w 768095"/>
                <a:gd name="connsiteY75" fmla="*/ 288303 h 896112"/>
                <a:gd name="connsiteX76" fmla="*/ 624861 w 768095"/>
                <a:gd name="connsiteY76" fmla="*/ 288303 h 896112"/>
                <a:gd name="connsiteX77" fmla="*/ 611628 w 768095"/>
                <a:gd name="connsiteY77" fmla="*/ 281351 h 896112"/>
                <a:gd name="connsiteX78" fmla="*/ 609979 w 768095"/>
                <a:gd name="connsiteY78" fmla="*/ 266591 h 896112"/>
                <a:gd name="connsiteX79" fmla="*/ 664530 w 768095"/>
                <a:gd name="connsiteY79" fmla="*/ 130224 h 896112"/>
                <a:gd name="connsiteX80" fmla="*/ 457961 w 768095"/>
                <a:gd name="connsiteY80" fmla="*/ 130224 h 896112"/>
                <a:gd name="connsiteX81" fmla="*/ 361949 w 768095"/>
                <a:gd name="connsiteY81" fmla="*/ 320681 h 896112"/>
                <a:gd name="connsiteX82" fmla="*/ 464073 w 768095"/>
                <a:gd name="connsiteY82" fmla="*/ 320681 h 896112"/>
                <a:gd name="connsiteX83" fmla="*/ 477003 w 768095"/>
                <a:gd name="connsiteY83" fmla="*/ 327188 h 896112"/>
                <a:gd name="connsiteX84" fmla="*/ 479323 w 768095"/>
                <a:gd name="connsiteY84" fmla="*/ 341377 h 896112"/>
                <a:gd name="connsiteX85" fmla="*/ 388176 w 768095"/>
                <a:gd name="connsiteY85" fmla="*/ 625506 h 896112"/>
                <a:gd name="connsiteX86" fmla="*/ 714536 w 768095"/>
                <a:gd name="connsiteY86" fmla="*/ 288303 h 896112"/>
                <a:gd name="connsiteX87" fmla="*/ 763647 w 768095"/>
                <a:gd name="connsiteY87" fmla="*/ 283430 h 896112"/>
                <a:gd name="connsiteX88" fmla="*/ 363613 w 768095"/>
                <a:gd name="connsiteY88" fmla="*/ 696720 h 896112"/>
                <a:gd name="connsiteX89" fmla="*/ 352060 w 768095"/>
                <a:gd name="connsiteY89" fmla="*/ 701593 h 896112"/>
                <a:gd name="connsiteX90" fmla="*/ 343883 w 768095"/>
                <a:gd name="connsiteY90" fmla="*/ 699371 h 896112"/>
                <a:gd name="connsiteX91" fmla="*/ 336810 w 768095"/>
                <a:gd name="connsiteY91" fmla="*/ 680912 h 896112"/>
                <a:gd name="connsiteX92" fmla="*/ 442199 w 768095"/>
                <a:gd name="connsiteY92" fmla="*/ 352423 h 896112"/>
                <a:gd name="connsiteX93" fmla="*/ 336058 w 768095"/>
                <a:gd name="connsiteY93" fmla="*/ 352423 h 896112"/>
                <a:gd name="connsiteX94" fmla="*/ 322440 w 768095"/>
                <a:gd name="connsiteY94" fmla="*/ 344900 h 896112"/>
                <a:gd name="connsiteX95" fmla="*/ 321752 w 768095"/>
                <a:gd name="connsiteY95" fmla="*/ 329457 h 896112"/>
                <a:gd name="connsiteX96" fmla="*/ 433766 w 768095"/>
                <a:gd name="connsiteY96" fmla="*/ 107259 h 896112"/>
                <a:gd name="connsiteX97" fmla="*/ 448071 w 768095"/>
                <a:gd name="connsiteY97" fmla="*/ 98482 h 896112"/>
                <a:gd name="connsiteX98" fmla="*/ 688101 w 768095"/>
                <a:gd name="connsiteY98" fmla="*/ 98482 h 896112"/>
                <a:gd name="connsiteX99" fmla="*/ 701335 w 768095"/>
                <a:gd name="connsiteY99" fmla="*/ 105433 h 896112"/>
                <a:gd name="connsiteX100" fmla="*/ 702983 w 768095"/>
                <a:gd name="connsiteY100" fmla="*/ 120210 h 896112"/>
                <a:gd name="connsiteX101" fmla="*/ 648432 w 768095"/>
                <a:gd name="connsiteY101" fmla="*/ 256560 h 896112"/>
                <a:gd name="connsiteX102" fmla="*/ 752093 w 768095"/>
                <a:gd name="connsiteY102" fmla="*/ 256560 h 896112"/>
                <a:gd name="connsiteX103" fmla="*/ 766815 w 768095"/>
                <a:gd name="connsiteY103" fmla="*/ 266210 h 896112"/>
                <a:gd name="connsiteX104" fmla="*/ 763647 w 768095"/>
                <a:gd name="connsiteY104" fmla="*/ 283430 h 896112"/>
                <a:gd name="connsiteX105" fmla="*/ 763647 w 768095"/>
                <a:gd name="connsiteY105" fmla="*/ 283430 h 896112"/>
                <a:gd name="connsiteX106" fmla="*/ 55287 w 768095"/>
                <a:gd name="connsiteY106" fmla="*/ 778886 h 896112"/>
                <a:gd name="connsiteX107" fmla="*/ 140129 w 768095"/>
                <a:gd name="connsiteY107" fmla="*/ 810788 h 896112"/>
                <a:gd name="connsiteX108" fmla="*/ 147938 w 768095"/>
                <a:gd name="connsiteY108" fmla="*/ 779997 h 896112"/>
                <a:gd name="connsiteX109" fmla="*/ 71097 w 768095"/>
                <a:gd name="connsiteY109" fmla="*/ 751286 h 896112"/>
                <a:gd name="connsiteX110" fmla="*/ 55287 w 768095"/>
                <a:gd name="connsiteY110" fmla="*/ 778886 h 896112"/>
                <a:gd name="connsiteX111" fmla="*/ 140129 w 768095"/>
                <a:gd name="connsiteY111" fmla="*/ 556846 h 896112"/>
                <a:gd name="connsiteX112" fmla="*/ 147938 w 768095"/>
                <a:gd name="connsiteY112" fmla="*/ 526072 h 896112"/>
                <a:gd name="connsiteX113" fmla="*/ 71097 w 768095"/>
                <a:gd name="connsiteY113" fmla="*/ 497344 h 896112"/>
                <a:gd name="connsiteX114" fmla="*/ 55287 w 768095"/>
                <a:gd name="connsiteY114" fmla="*/ 524945 h 896112"/>
                <a:gd name="connsiteX115" fmla="*/ 140129 w 768095"/>
                <a:gd name="connsiteY115" fmla="*/ 556846 h 896112"/>
                <a:gd name="connsiteX116" fmla="*/ 140129 w 768095"/>
                <a:gd name="connsiteY116" fmla="*/ 556846 h 896112"/>
                <a:gd name="connsiteX117" fmla="*/ 55287 w 768095"/>
                <a:gd name="connsiteY117" fmla="*/ 271003 h 896112"/>
                <a:gd name="connsiteX118" fmla="*/ 71097 w 768095"/>
                <a:gd name="connsiteY118" fmla="*/ 243403 h 896112"/>
                <a:gd name="connsiteX119" fmla="*/ 147938 w 768095"/>
                <a:gd name="connsiteY119" fmla="*/ 272130 h 896112"/>
                <a:gd name="connsiteX120" fmla="*/ 140129 w 768095"/>
                <a:gd name="connsiteY120" fmla="*/ 302905 h 896112"/>
                <a:gd name="connsiteX121" fmla="*/ 55287 w 768095"/>
                <a:gd name="connsiteY121" fmla="*/ 271003 h 896112"/>
                <a:gd name="connsiteX122" fmla="*/ 55287 w 768095"/>
                <a:gd name="connsiteY122" fmla="*/ 271003 h 8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768095" h="896112">
                  <a:moveTo>
                    <a:pt x="577447" y="685690"/>
                  </a:moveTo>
                  <a:cubicBezTo>
                    <a:pt x="524033" y="728876"/>
                    <a:pt x="411971" y="751699"/>
                    <a:pt x="304742" y="751699"/>
                  </a:cubicBezTo>
                  <a:cubicBezTo>
                    <a:pt x="197496" y="751699"/>
                    <a:pt x="85403" y="728860"/>
                    <a:pt x="32004" y="685674"/>
                  </a:cubicBezTo>
                  <a:lnTo>
                    <a:pt x="32004" y="772649"/>
                  </a:lnTo>
                  <a:lnTo>
                    <a:pt x="32020" y="772649"/>
                  </a:lnTo>
                  <a:cubicBezTo>
                    <a:pt x="32020" y="816025"/>
                    <a:pt x="144018" y="864369"/>
                    <a:pt x="304742" y="864369"/>
                  </a:cubicBezTo>
                  <a:cubicBezTo>
                    <a:pt x="465338" y="864369"/>
                    <a:pt x="577271" y="816089"/>
                    <a:pt x="577447" y="772744"/>
                  </a:cubicBezTo>
                  <a:lnTo>
                    <a:pt x="577447" y="685690"/>
                  </a:lnTo>
                  <a:close/>
                  <a:moveTo>
                    <a:pt x="577463" y="520421"/>
                  </a:moveTo>
                  <a:lnTo>
                    <a:pt x="609467" y="520247"/>
                  </a:lnTo>
                  <a:lnTo>
                    <a:pt x="609467" y="520421"/>
                  </a:lnTo>
                  <a:cubicBezTo>
                    <a:pt x="609467" y="539753"/>
                    <a:pt x="599786" y="557798"/>
                    <a:pt x="580936" y="574321"/>
                  </a:cubicBezTo>
                  <a:cubicBezTo>
                    <a:pt x="603787" y="594429"/>
                    <a:pt x="609467" y="614158"/>
                    <a:pt x="609467" y="628204"/>
                  </a:cubicBezTo>
                  <a:cubicBezTo>
                    <a:pt x="609467" y="628299"/>
                    <a:pt x="609451" y="628378"/>
                    <a:pt x="609451" y="628474"/>
                  </a:cubicBezTo>
                  <a:lnTo>
                    <a:pt x="609451" y="772649"/>
                  </a:lnTo>
                  <a:lnTo>
                    <a:pt x="609467" y="772649"/>
                  </a:lnTo>
                  <a:cubicBezTo>
                    <a:pt x="609467" y="852831"/>
                    <a:pt x="452456" y="896112"/>
                    <a:pt x="304742" y="896112"/>
                  </a:cubicBezTo>
                  <a:cubicBezTo>
                    <a:pt x="157379" y="896112"/>
                    <a:pt x="800" y="853021"/>
                    <a:pt x="48" y="773204"/>
                  </a:cubicBezTo>
                  <a:cubicBezTo>
                    <a:pt x="48" y="773125"/>
                    <a:pt x="0" y="773046"/>
                    <a:pt x="0" y="772966"/>
                  </a:cubicBezTo>
                  <a:lnTo>
                    <a:pt x="0" y="628156"/>
                  </a:lnTo>
                  <a:cubicBezTo>
                    <a:pt x="0" y="628124"/>
                    <a:pt x="32" y="628077"/>
                    <a:pt x="32" y="628029"/>
                  </a:cubicBezTo>
                  <a:cubicBezTo>
                    <a:pt x="80" y="613983"/>
                    <a:pt x="5777" y="594334"/>
                    <a:pt x="28596" y="574273"/>
                  </a:cubicBezTo>
                  <a:cubicBezTo>
                    <a:pt x="5921" y="554243"/>
                    <a:pt x="160" y="534706"/>
                    <a:pt x="16" y="520771"/>
                  </a:cubicBezTo>
                  <a:lnTo>
                    <a:pt x="32" y="520771"/>
                  </a:lnTo>
                  <a:cubicBezTo>
                    <a:pt x="32" y="520707"/>
                    <a:pt x="0" y="520660"/>
                    <a:pt x="0" y="520596"/>
                  </a:cubicBezTo>
                  <a:lnTo>
                    <a:pt x="0" y="375786"/>
                  </a:lnTo>
                  <a:cubicBezTo>
                    <a:pt x="0" y="375738"/>
                    <a:pt x="32" y="375691"/>
                    <a:pt x="32" y="375643"/>
                  </a:cubicBezTo>
                  <a:cubicBezTo>
                    <a:pt x="80" y="361597"/>
                    <a:pt x="5793" y="341948"/>
                    <a:pt x="28612" y="321918"/>
                  </a:cubicBezTo>
                  <a:cubicBezTo>
                    <a:pt x="5921" y="301873"/>
                    <a:pt x="160" y="282320"/>
                    <a:pt x="16" y="268400"/>
                  </a:cubicBezTo>
                  <a:lnTo>
                    <a:pt x="32" y="268400"/>
                  </a:lnTo>
                  <a:cubicBezTo>
                    <a:pt x="32" y="268337"/>
                    <a:pt x="0" y="268273"/>
                    <a:pt x="0" y="268210"/>
                  </a:cubicBezTo>
                  <a:lnTo>
                    <a:pt x="0" y="123416"/>
                  </a:lnTo>
                  <a:cubicBezTo>
                    <a:pt x="0" y="123368"/>
                    <a:pt x="32" y="123320"/>
                    <a:pt x="32" y="123273"/>
                  </a:cubicBezTo>
                  <a:cubicBezTo>
                    <a:pt x="304" y="43202"/>
                    <a:pt x="157139" y="0"/>
                    <a:pt x="304742" y="0"/>
                  </a:cubicBezTo>
                  <a:cubicBezTo>
                    <a:pt x="388128" y="0"/>
                    <a:pt x="468234" y="13253"/>
                    <a:pt x="524513" y="36361"/>
                  </a:cubicBezTo>
                  <a:lnTo>
                    <a:pt x="512271" y="65692"/>
                  </a:lnTo>
                  <a:cubicBezTo>
                    <a:pt x="459737" y="44122"/>
                    <a:pt x="384096" y="31743"/>
                    <a:pt x="304742" y="31743"/>
                  </a:cubicBezTo>
                  <a:cubicBezTo>
                    <a:pt x="144018" y="31743"/>
                    <a:pt x="32020" y="80087"/>
                    <a:pt x="32020" y="123495"/>
                  </a:cubicBezTo>
                  <a:cubicBezTo>
                    <a:pt x="32020" y="166887"/>
                    <a:pt x="144018" y="215231"/>
                    <a:pt x="304742" y="215231"/>
                  </a:cubicBezTo>
                  <a:cubicBezTo>
                    <a:pt x="309078" y="215279"/>
                    <a:pt x="313319" y="215231"/>
                    <a:pt x="317607" y="215073"/>
                  </a:cubicBezTo>
                  <a:lnTo>
                    <a:pt x="318951" y="246784"/>
                  </a:lnTo>
                  <a:cubicBezTo>
                    <a:pt x="314215" y="246974"/>
                    <a:pt x="309478" y="246974"/>
                    <a:pt x="304742" y="246974"/>
                  </a:cubicBezTo>
                  <a:cubicBezTo>
                    <a:pt x="197496" y="246974"/>
                    <a:pt x="85403" y="224135"/>
                    <a:pt x="32004" y="180949"/>
                  </a:cubicBezTo>
                  <a:lnTo>
                    <a:pt x="32004" y="267877"/>
                  </a:lnTo>
                  <a:lnTo>
                    <a:pt x="32020" y="267877"/>
                  </a:lnTo>
                  <a:lnTo>
                    <a:pt x="32020" y="268242"/>
                  </a:lnTo>
                  <a:cubicBezTo>
                    <a:pt x="32180" y="284891"/>
                    <a:pt x="49254" y="299429"/>
                    <a:pt x="63560" y="308666"/>
                  </a:cubicBezTo>
                  <a:cubicBezTo>
                    <a:pt x="106605" y="336108"/>
                    <a:pt x="183735" y="354852"/>
                    <a:pt x="269745" y="358740"/>
                  </a:cubicBezTo>
                  <a:lnTo>
                    <a:pt x="268289" y="390451"/>
                  </a:lnTo>
                  <a:cubicBezTo>
                    <a:pt x="181158" y="386499"/>
                    <a:pt x="104861" y="368422"/>
                    <a:pt x="55751" y="340710"/>
                  </a:cubicBezTo>
                  <a:cubicBezTo>
                    <a:pt x="43653" y="349757"/>
                    <a:pt x="32020" y="361994"/>
                    <a:pt x="32020" y="375865"/>
                  </a:cubicBezTo>
                  <a:cubicBezTo>
                    <a:pt x="32020" y="419257"/>
                    <a:pt x="144018" y="467602"/>
                    <a:pt x="304742" y="467602"/>
                  </a:cubicBezTo>
                  <a:cubicBezTo>
                    <a:pt x="320504" y="467602"/>
                    <a:pt x="336154" y="467078"/>
                    <a:pt x="351275" y="466030"/>
                  </a:cubicBezTo>
                  <a:lnTo>
                    <a:pt x="353500" y="497694"/>
                  </a:lnTo>
                  <a:cubicBezTo>
                    <a:pt x="337658" y="498789"/>
                    <a:pt x="321240" y="499344"/>
                    <a:pt x="304742" y="499344"/>
                  </a:cubicBezTo>
                  <a:cubicBezTo>
                    <a:pt x="197496" y="499344"/>
                    <a:pt x="85403" y="476505"/>
                    <a:pt x="32004" y="433319"/>
                  </a:cubicBezTo>
                  <a:lnTo>
                    <a:pt x="32004" y="520247"/>
                  </a:lnTo>
                  <a:lnTo>
                    <a:pt x="32020" y="520247"/>
                  </a:lnTo>
                  <a:cubicBezTo>
                    <a:pt x="32180" y="537261"/>
                    <a:pt x="49254" y="551783"/>
                    <a:pt x="63560" y="561036"/>
                  </a:cubicBezTo>
                  <a:cubicBezTo>
                    <a:pt x="112782" y="592446"/>
                    <a:pt x="205209" y="611999"/>
                    <a:pt x="304742" y="611999"/>
                  </a:cubicBezTo>
                  <a:lnTo>
                    <a:pt x="311783" y="611999"/>
                  </a:lnTo>
                  <a:lnTo>
                    <a:pt x="311783" y="643742"/>
                  </a:lnTo>
                  <a:lnTo>
                    <a:pt x="304742" y="643742"/>
                  </a:lnTo>
                  <a:cubicBezTo>
                    <a:pt x="203625" y="643742"/>
                    <a:pt x="111726" y="624966"/>
                    <a:pt x="55527" y="593239"/>
                  </a:cubicBezTo>
                  <a:cubicBezTo>
                    <a:pt x="43493" y="602270"/>
                    <a:pt x="32020" y="614443"/>
                    <a:pt x="32020" y="628204"/>
                  </a:cubicBezTo>
                  <a:cubicBezTo>
                    <a:pt x="32020" y="671596"/>
                    <a:pt x="144018" y="719956"/>
                    <a:pt x="304742" y="719956"/>
                  </a:cubicBezTo>
                  <a:cubicBezTo>
                    <a:pt x="465338" y="719956"/>
                    <a:pt x="577271" y="671675"/>
                    <a:pt x="577447" y="628315"/>
                  </a:cubicBezTo>
                  <a:lnTo>
                    <a:pt x="577447" y="628156"/>
                  </a:lnTo>
                  <a:lnTo>
                    <a:pt x="577447" y="628140"/>
                  </a:lnTo>
                  <a:cubicBezTo>
                    <a:pt x="577415" y="614348"/>
                    <a:pt x="565894" y="602175"/>
                    <a:pt x="553829" y="593144"/>
                  </a:cubicBezTo>
                  <a:cubicBezTo>
                    <a:pt x="546020" y="597572"/>
                    <a:pt x="537651" y="601841"/>
                    <a:pt x="528129" y="605762"/>
                  </a:cubicBezTo>
                  <a:lnTo>
                    <a:pt x="515872" y="576431"/>
                  </a:lnTo>
                  <a:cubicBezTo>
                    <a:pt x="527489" y="571654"/>
                    <a:pt x="537571" y="566496"/>
                    <a:pt x="545844" y="561068"/>
                  </a:cubicBezTo>
                  <a:cubicBezTo>
                    <a:pt x="560277" y="551656"/>
                    <a:pt x="577463" y="536943"/>
                    <a:pt x="577463" y="520421"/>
                  </a:cubicBezTo>
                  <a:lnTo>
                    <a:pt x="577463" y="520421"/>
                  </a:lnTo>
                  <a:close/>
                  <a:moveTo>
                    <a:pt x="714536" y="288303"/>
                  </a:moveTo>
                  <a:lnTo>
                    <a:pt x="624861" y="288303"/>
                  </a:lnTo>
                  <a:cubicBezTo>
                    <a:pt x="619565" y="288303"/>
                    <a:pt x="614588" y="285700"/>
                    <a:pt x="611628" y="281351"/>
                  </a:cubicBezTo>
                  <a:cubicBezTo>
                    <a:pt x="608635" y="277003"/>
                    <a:pt x="608027" y="271464"/>
                    <a:pt x="609979" y="266591"/>
                  </a:cubicBezTo>
                  <a:lnTo>
                    <a:pt x="664530" y="130224"/>
                  </a:lnTo>
                  <a:lnTo>
                    <a:pt x="457961" y="130224"/>
                  </a:lnTo>
                  <a:lnTo>
                    <a:pt x="361949" y="320681"/>
                  </a:lnTo>
                  <a:lnTo>
                    <a:pt x="464073" y="320681"/>
                  </a:lnTo>
                  <a:cubicBezTo>
                    <a:pt x="469178" y="320681"/>
                    <a:pt x="473979" y="323109"/>
                    <a:pt x="477003" y="327188"/>
                  </a:cubicBezTo>
                  <a:cubicBezTo>
                    <a:pt x="479995" y="331283"/>
                    <a:pt x="480875" y="336536"/>
                    <a:pt x="479323" y="341377"/>
                  </a:cubicBezTo>
                  <a:lnTo>
                    <a:pt x="388176" y="625506"/>
                  </a:lnTo>
                  <a:lnTo>
                    <a:pt x="714536" y="288303"/>
                  </a:lnTo>
                  <a:close/>
                  <a:moveTo>
                    <a:pt x="763647" y="283430"/>
                  </a:moveTo>
                  <a:lnTo>
                    <a:pt x="363613" y="696720"/>
                  </a:lnTo>
                  <a:cubicBezTo>
                    <a:pt x="360493" y="699926"/>
                    <a:pt x="356300" y="701593"/>
                    <a:pt x="352060" y="701593"/>
                  </a:cubicBezTo>
                  <a:cubicBezTo>
                    <a:pt x="349243" y="701593"/>
                    <a:pt x="346411" y="700879"/>
                    <a:pt x="343883" y="699371"/>
                  </a:cubicBezTo>
                  <a:cubicBezTo>
                    <a:pt x="337482" y="695593"/>
                    <a:pt x="334553" y="687959"/>
                    <a:pt x="336810" y="680912"/>
                  </a:cubicBezTo>
                  <a:lnTo>
                    <a:pt x="442199" y="352423"/>
                  </a:lnTo>
                  <a:lnTo>
                    <a:pt x="336058" y="352423"/>
                  </a:lnTo>
                  <a:cubicBezTo>
                    <a:pt x="330505" y="352423"/>
                    <a:pt x="325368" y="349582"/>
                    <a:pt x="322440" y="344900"/>
                  </a:cubicBezTo>
                  <a:cubicBezTo>
                    <a:pt x="319528" y="340218"/>
                    <a:pt x="319255" y="334378"/>
                    <a:pt x="321752" y="329457"/>
                  </a:cubicBezTo>
                  <a:lnTo>
                    <a:pt x="433766" y="107259"/>
                  </a:lnTo>
                  <a:cubicBezTo>
                    <a:pt x="436470" y="101878"/>
                    <a:pt x="442007" y="98482"/>
                    <a:pt x="448071" y="98482"/>
                  </a:cubicBezTo>
                  <a:lnTo>
                    <a:pt x="688101" y="98482"/>
                  </a:lnTo>
                  <a:cubicBezTo>
                    <a:pt x="693398" y="98482"/>
                    <a:pt x="698374" y="101100"/>
                    <a:pt x="701335" y="105433"/>
                  </a:cubicBezTo>
                  <a:cubicBezTo>
                    <a:pt x="704327" y="109798"/>
                    <a:pt x="704935" y="115321"/>
                    <a:pt x="702983" y="120210"/>
                  </a:cubicBezTo>
                  <a:lnTo>
                    <a:pt x="648432" y="256560"/>
                  </a:lnTo>
                  <a:lnTo>
                    <a:pt x="752093" y="256560"/>
                  </a:lnTo>
                  <a:cubicBezTo>
                    <a:pt x="758494" y="256560"/>
                    <a:pt x="764303" y="260369"/>
                    <a:pt x="766815" y="266210"/>
                  </a:cubicBezTo>
                  <a:cubicBezTo>
                    <a:pt x="769327" y="272067"/>
                    <a:pt x="768079" y="278844"/>
                    <a:pt x="763647" y="283430"/>
                  </a:cubicBezTo>
                  <a:lnTo>
                    <a:pt x="763647" y="283430"/>
                  </a:lnTo>
                  <a:close/>
                  <a:moveTo>
                    <a:pt x="55287" y="778886"/>
                  </a:moveTo>
                  <a:cubicBezTo>
                    <a:pt x="77962" y="791663"/>
                    <a:pt x="106509" y="802408"/>
                    <a:pt x="140129" y="810788"/>
                  </a:cubicBezTo>
                  <a:lnTo>
                    <a:pt x="147938" y="779997"/>
                  </a:lnTo>
                  <a:cubicBezTo>
                    <a:pt x="117551" y="772427"/>
                    <a:pt x="90987" y="762491"/>
                    <a:pt x="71097" y="751286"/>
                  </a:cubicBezTo>
                  <a:lnTo>
                    <a:pt x="55287" y="778886"/>
                  </a:lnTo>
                  <a:close/>
                  <a:moveTo>
                    <a:pt x="140129" y="556846"/>
                  </a:moveTo>
                  <a:lnTo>
                    <a:pt x="147938" y="526072"/>
                  </a:lnTo>
                  <a:cubicBezTo>
                    <a:pt x="117551" y="518485"/>
                    <a:pt x="90987" y="508550"/>
                    <a:pt x="71097" y="497344"/>
                  </a:cubicBezTo>
                  <a:lnTo>
                    <a:pt x="55287" y="524945"/>
                  </a:lnTo>
                  <a:cubicBezTo>
                    <a:pt x="77962" y="537721"/>
                    <a:pt x="106493" y="548466"/>
                    <a:pt x="140129" y="556846"/>
                  </a:cubicBezTo>
                  <a:lnTo>
                    <a:pt x="140129" y="556846"/>
                  </a:lnTo>
                  <a:close/>
                  <a:moveTo>
                    <a:pt x="55287" y="271003"/>
                  </a:moveTo>
                  <a:lnTo>
                    <a:pt x="71097" y="243403"/>
                  </a:lnTo>
                  <a:cubicBezTo>
                    <a:pt x="90955" y="254608"/>
                    <a:pt x="117535" y="264528"/>
                    <a:pt x="147938" y="272130"/>
                  </a:cubicBezTo>
                  <a:lnTo>
                    <a:pt x="140129" y="302905"/>
                  </a:lnTo>
                  <a:cubicBezTo>
                    <a:pt x="106461" y="294509"/>
                    <a:pt x="77930" y="283764"/>
                    <a:pt x="55287" y="271003"/>
                  </a:cubicBezTo>
                  <a:lnTo>
                    <a:pt x="55287" y="271003"/>
                  </a:lnTo>
                  <a:close/>
                </a:path>
              </a:pathLst>
            </a:custGeom>
            <a:solidFill>
              <a:srgbClr val="FFFFFF"/>
            </a:solidFill>
            <a:ln w="15954" cap="flat">
              <a:noFill/>
              <a:prstDash val="solid"/>
              <a:miter/>
            </a:ln>
          </p:spPr>
          <p:txBody>
            <a:bodyPr rtlCol="0" anchor="ctr"/>
            <a:lstStyle/>
            <a:p>
              <a:endParaRPr lang="en-US" sz="2400" dirty="0">
                <a:solidFill>
                  <a:srgbClr val="FFFFFF"/>
                </a:solidFill>
              </a:endParaRPr>
            </a:p>
          </p:txBody>
        </p:sp>
        <p:grpSp>
          <p:nvGrpSpPr>
            <p:cNvPr id="138" name="Group 137">
              <a:extLst>
                <a:ext uri="{FF2B5EF4-FFF2-40B4-BE49-F238E27FC236}">
                  <a16:creationId xmlns:a16="http://schemas.microsoft.com/office/drawing/2014/main" id="{3939B01D-5F0D-9843-9B40-15B4AE283670}"/>
                </a:ext>
              </a:extLst>
            </p:cNvPr>
            <p:cNvGrpSpPr/>
            <p:nvPr/>
          </p:nvGrpSpPr>
          <p:grpSpPr>
            <a:xfrm>
              <a:off x="6245094" y="4733651"/>
              <a:ext cx="1313030" cy="1313034"/>
              <a:chOff x="11205959" y="4793146"/>
              <a:chExt cx="1463036" cy="1463040"/>
            </a:xfrm>
          </p:grpSpPr>
          <p:sp>
            <p:nvSpPr>
              <p:cNvPr id="171" name="Freeform: Shape 334">
                <a:extLst>
                  <a:ext uri="{FF2B5EF4-FFF2-40B4-BE49-F238E27FC236}">
                    <a16:creationId xmlns:a16="http://schemas.microsoft.com/office/drawing/2014/main" id="{E7944803-38C3-FF47-A3B7-8B011024C777}"/>
                  </a:ext>
                </a:extLst>
              </p:cNvPr>
              <p:cNvSpPr>
                <a:spLocks noChangeAspect="1"/>
              </p:cNvSpPr>
              <p:nvPr/>
            </p:nvSpPr>
            <p:spPr>
              <a:xfrm>
                <a:off x="11205959" y="4793146"/>
                <a:ext cx="1463036" cy="1463040"/>
              </a:xfrm>
              <a:custGeom>
                <a:avLst/>
                <a:gdLst>
                  <a:gd name="connsiteX0" fmla="*/ 0 w 1737358"/>
                  <a:gd name="connsiteY0" fmla="*/ 868681 h 1737362"/>
                  <a:gd name="connsiteX1" fmla="*/ 868679 w 1737358"/>
                  <a:gd name="connsiteY1" fmla="*/ 0 h 1737362"/>
                  <a:gd name="connsiteX2" fmla="*/ 1737358 w 1737358"/>
                  <a:gd name="connsiteY2" fmla="*/ 868681 h 1737362"/>
                  <a:gd name="connsiteX3" fmla="*/ 868679 w 1737358"/>
                  <a:gd name="connsiteY3" fmla="*/ 1737362 h 1737362"/>
                  <a:gd name="connsiteX4" fmla="*/ 0 w 1737358"/>
                  <a:gd name="connsiteY4" fmla="*/ 868681 h 17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8" h="1737362">
                    <a:moveTo>
                      <a:pt x="0" y="868681"/>
                    </a:moveTo>
                    <a:cubicBezTo>
                      <a:pt x="0" y="388922"/>
                      <a:pt x="388921" y="0"/>
                      <a:pt x="868679" y="0"/>
                    </a:cubicBezTo>
                    <a:cubicBezTo>
                      <a:pt x="1348437" y="0"/>
                      <a:pt x="1737358" y="388922"/>
                      <a:pt x="1737358" y="868681"/>
                    </a:cubicBezTo>
                    <a:cubicBezTo>
                      <a:pt x="1737358" y="1348440"/>
                      <a:pt x="1348437" y="1737362"/>
                      <a:pt x="868679" y="1737362"/>
                    </a:cubicBezTo>
                    <a:cubicBezTo>
                      <a:pt x="388921" y="1737362"/>
                      <a:pt x="0" y="1348440"/>
                      <a:pt x="0" y="868681"/>
                    </a:cubicBezTo>
                    <a:close/>
                  </a:path>
                </a:pathLst>
              </a:custGeom>
              <a:gradFill flip="none" rotWithShape="1">
                <a:gsLst>
                  <a:gs pos="0">
                    <a:srgbClr val="096453"/>
                  </a:gs>
                  <a:gs pos="100000">
                    <a:srgbClr val="50B9A1"/>
                  </a:gs>
                </a:gsLst>
                <a:lin ang="18900000" scaled="1"/>
                <a:tileRect/>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560" tIns="486561" rIns="486560" bIns="486561" numCol="1" spcCol="1270" anchor="ctr" anchorCtr="0">
                <a:noAutofit/>
              </a:bodyPr>
              <a:lstStyle/>
              <a:p>
                <a:pPr algn="ctr" defTabSz="1718690">
                  <a:lnSpc>
                    <a:spcPct val="90000"/>
                  </a:lnSpc>
                  <a:spcAft>
                    <a:spcPct val="35000"/>
                  </a:spcAft>
                </a:pPr>
                <a:endParaRPr lang="en-US" sz="3867" dirty="0">
                  <a:solidFill>
                    <a:srgbClr val="FFFFFF"/>
                  </a:solidFill>
                </a:endParaRPr>
              </a:p>
            </p:txBody>
          </p:sp>
          <p:sp>
            <p:nvSpPr>
              <p:cNvPr id="172" name="Freeform: Shape 335">
                <a:extLst>
                  <a:ext uri="{FF2B5EF4-FFF2-40B4-BE49-F238E27FC236}">
                    <a16:creationId xmlns:a16="http://schemas.microsoft.com/office/drawing/2014/main" id="{8DD9EC60-02C2-1241-880E-EB1503513E5F}"/>
                  </a:ext>
                </a:extLst>
              </p:cNvPr>
              <p:cNvSpPr/>
              <p:nvPr/>
            </p:nvSpPr>
            <p:spPr>
              <a:xfrm>
                <a:off x="11505423" y="5084612"/>
                <a:ext cx="864108" cy="880109"/>
              </a:xfrm>
              <a:custGeom>
                <a:avLst/>
                <a:gdLst>
                  <a:gd name="connsiteX0" fmla="*/ 656626 w 864108"/>
                  <a:gd name="connsiteY0" fmla="*/ 208563 h 880109"/>
                  <a:gd name="connsiteX1" fmla="*/ 640352 w 864108"/>
                  <a:gd name="connsiteY1" fmla="*/ 224821 h 880109"/>
                  <a:gd name="connsiteX2" fmla="*/ 624110 w 864108"/>
                  <a:gd name="connsiteY2" fmla="*/ 208563 h 880109"/>
                  <a:gd name="connsiteX3" fmla="*/ 640352 w 864108"/>
                  <a:gd name="connsiteY3" fmla="*/ 192305 h 880109"/>
                  <a:gd name="connsiteX4" fmla="*/ 656626 w 864108"/>
                  <a:gd name="connsiteY4" fmla="*/ 208563 h 880109"/>
                  <a:gd name="connsiteX5" fmla="*/ 656626 w 864108"/>
                  <a:gd name="connsiteY5" fmla="*/ 208563 h 880109"/>
                  <a:gd name="connsiteX6" fmla="*/ 560102 w 864108"/>
                  <a:gd name="connsiteY6" fmla="*/ 368053 h 880109"/>
                  <a:gd name="connsiteX7" fmla="*/ 576104 w 864108"/>
                  <a:gd name="connsiteY7" fmla="*/ 352051 h 880109"/>
                  <a:gd name="connsiteX8" fmla="*/ 592106 w 864108"/>
                  <a:gd name="connsiteY8" fmla="*/ 368053 h 880109"/>
                  <a:gd name="connsiteX9" fmla="*/ 576104 w 864108"/>
                  <a:gd name="connsiteY9" fmla="*/ 384055 h 880109"/>
                  <a:gd name="connsiteX10" fmla="*/ 560102 w 864108"/>
                  <a:gd name="connsiteY10" fmla="*/ 368053 h 880109"/>
                  <a:gd name="connsiteX11" fmla="*/ 560102 w 864108"/>
                  <a:gd name="connsiteY11" fmla="*/ 368053 h 880109"/>
                  <a:gd name="connsiteX12" fmla="*/ 560102 w 864108"/>
                  <a:gd name="connsiteY12" fmla="*/ 672087 h 880109"/>
                  <a:gd name="connsiteX13" fmla="*/ 576104 w 864108"/>
                  <a:gd name="connsiteY13" fmla="*/ 656085 h 880109"/>
                  <a:gd name="connsiteX14" fmla="*/ 592106 w 864108"/>
                  <a:gd name="connsiteY14" fmla="*/ 672087 h 880109"/>
                  <a:gd name="connsiteX15" fmla="*/ 576104 w 864108"/>
                  <a:gd name="connsiteY15" fmla="*/ 688089 h 880109"/>
                  <a:gd name="connsiteX16" fmla="*/ 560102 w 864108"/>
                  <a:gd name="connsiteY16" fmla="*/ 672087 h 880109"/>
                  <a:gd name="connsiteX17" fmla="*/ 560102 w 864108"/>
                  <a:gd name="connsiteY17" fmla="*/ 672087 h 880109"/>
                  <a:gd name="connsiteX18" fmla="*/ 720122 w 864108"/>
                  <a:gd name="connsiteY18" fmla="*/ 464064 h 880109"/>
                  <a:gd name="connsiteX19" fmla="*/ 704120 w 864108"/>
                  <a:gd name="connsiteY19" fmla="*/ 480065 h 880109"/>
                  <a:gd name="connsiteX20" fmla="*/ 688118 w 864108"/>
                  <a:gd name="connsiteY20" fmla="*/ 464064 h 880109"/>
                  <a:gd name="connsiteX21" fmla="*/ 704120 w 864108"/>
                  <a:gd name="connsiteY21" fmla="*/ 448062 h 880109"/>
                  <a:gd name="connsiteX22" fmla="*/ 720122 w 864108"/>
                  <a:gd name="connsiteY22" fmla="*/ 464064 h 880109"/>
                  <a:gd name="connsiteX23" fmla="*/ 720122 w 864108"/>
                  <a:gd name="connsiteY23" fmla="*/ 464064 h 880109"/>
                  <a:gd name="connsiteX24" fmla="*/ 832104 w 864108"/>
                  <a:gd name="connsiteY24" fmla="*/ 516422 h 880109"/>
                  <a:gd name="connsiteX25" fmla="*/ 751502 w 864108"/>
                  <a:gd name="connsiteY25" fmla="*/ 470176 h 880109"/>
                  <a:gd name="connsiteX26" fmla="*/ 752126 w 864108"/>
                  <a:gd name="connsiteY26" fmla="*/ 464064 h 880109"/>
                  <a:gd name="connsiteX27" fmla="*/ 704120 w 864108"/>
                  <a:gd name="connsiteY27" fmla="*/ 416058 h 880109"/>
                  <a:gd name="connsiteX28" fmla="*/ 656114 w 864108"/>
                  <a:gd name="connsiteY28" fmla="*/ 464064 h 880109"/>
                  <a:gd name="connsiteX29" fmla="*/ 704120 w 864108"/>
                  <a:gd name="connsiteY29" fmla="*/ 512069 h 880109"/>
                  <a:gd name="connsiteX30" fmla="*/ 737068 w 864108"/>
                  <a:gd name="connsiteY30" fmla="*/ 498804 h 880109"/>
                  <a:gd name="connsiteX31" fmla="*/ 814278 w 864108"/>
                  <a:gd name="connsiteY31" fmla="*/ 543097 h 880109"/>
                  <a:gd name="connsiteX32" fmla="*/ 744973 w 864108"/>
                  <a:gd name="connsiteY32" fmla="*/ 577756 h 880109"/>
                  <a:gd name="connsiteX33" fmla="*/ 736124 w 864108"/>
                  <a:gd name="connsiteY33" fmla="*/ 592078 h 880109"/>
                  <a:gd name="connsiteX34" fmla="*/ 736124 w 864108"/>
                  <a:gd name="connsiteY34" fmla="*/ 727149 h 880109"/>
                  <a:gd name="connsiteX35" fmla="*/ 543796 w 864108"/>
                  <a:gd name="connsiteY35" fmla="*/ 845498 h 880109"/>
                  <a:gd name="connsiteX36" fmla="*/ 448104 w 864108"/>
                  <a:gd name="connsiteY36" fmla="*/ 790820 h 880109"/>
                  <a:gd name="connsiteX37" fmla="*/ 448104 w 864108"/>
                  <a:gd name="connsiteY37" fmla="*/ 688089 h 880109"/>
                  <a:gd name="connsiteX38" fmla="*/ 531042 w 864108"/>
                  <a:gd name="connsiteY38" fmla="*/ 688089 h 880109"/>
                  <a:gd name="connsiteX39" fmla="*/ 576104 w 864108"/>
                  <a:gd name="connsiteY39" fmla="*/ 720092 h 880109"/>
                  <a:gd name="connsiteX40" fmla="*/ 624110 w 864108"/>
                  <a:gd name="connsiteY40" fmla="*/ 672087 h 880109"/>
                  <a:gd name="connsiteX41" fmla="*/ 576104 w 864108"/>
                  <a:gd name="connsiteY41" fmla="*/ 624082 h 880109"/>
                  <a:gd name="connsiteX42" fmla="*/ 531042 w 864108"/>
                  <a:gd name="connsiteY42" fmla="*/ 656085 h 880109"/>
                  <a:gd name="connsiteX43" fmla="*/ 448104 w 864108"/>
                  <a:gd name="connsiteY43" fmla="*/ 656085 h 880109"/>
                  <a:gd name="connsiteX44" fmla="*/ 448104 w 864108"/>
                  <a:gd name="connsiteY44" fmla="*/ 432060 h 880109"/>
                  <a:gd name="connsiteX45" fmla="*/ 440327 w 864108"/>
                  <a:gd name="connsiteY45" fmla="*/ 418331 h 880109"/>
                  <a:gd name="connsiteX46" fmla="*/ 360301 w 864108"/>
                  <a:gd name="connsiteY46" fmla="*/ 370325 h 880109"/>
                  <a:gd name="connsiteX47" fmla="*/ 343835 w 864108"/>
                  <a:gd name="connsiteY47" fmla="*/ 397768 h 880109"/>
                  <a:gd name="connsiteX48" fmla="*/ 416100 w 864108"/>
                  <a:gd name="connsiteY48" fmla="*/ 441117 h 880109"/>
                  <a:gd name="connsiteX49" fmla="*/ 416100 w 864108"/>
                  <a:gd name="connsiteY49" fmla="*/ 488178 h 880109"/>
                  <a:gd name="connsiteX50" fmla="*/ 320072 w 864108"/>
                  <a:gd name="connsiteY50" fmla="*/ 562043 h 880109"/>
                  <a:gd name="connsiteX51" fmla="*/ 320072 w 864108"/>
                  <a:gd name="connsiteY51" fmla="*/ 496067 h 880109"/>
                  <a:gd name="connsiteX52" fmla="*/ 314071 w 864108"/>
                  <a:gd name="connsiteY52" fmla="*/ 483570 h 880109"/>
                  <a:gd name="connsiteX53" fmla="*/ 240062 w 864108"/>
                  <a:gd name="connsiteY53" fmla="*/ 424363 h 880109"/>
                  <a:gd name="connsiteX54" fmla="*/ 240062 w 864108"/>
                  <a:gd name="connsiteY54" fmla="*/ 344610 h 880109"/>
                  <a:gd name="connsiteX55" fmla="*/ 328937 w 864108"/>
                  <a:gd name="connsiteY55" fmla="*/ 285356 h 880109"/>
                  <a:gd name="connsiteX56" fmla="*/ 336074 w 864108"/>
                  <a:gd name="connsiteY56" fmla="*/ 272042 h 880109"/>
                  <a:gd name="connsiteX57" fmla="*/ 336074 w 864108"/>
                  <a:gd name="connsiteY57" fmla="*/ 176032 h 880109"/>
                  <a:gd name="connsiteX58" fmla="*/ 304070 w 864108"/>
                  <a:gd name="connsiteY58" fmla="*/ 176032 h 880109"/>
                  <a:gd name="connsiteX59" fmla="*/ 304070 w 864108"/>
                  <a:gd name="connsiteY59" fmla="*/ 263481 h 880109"/>
                  <a:gd name="connsiteX60" fmla="*/ 224236 w 864108"/>
                  <a:gd name="connsiteY60" fmla="*/ 316687 h 880109"/>
                  <a:gd name="connsiteX61" fmla="*/ 144050 w 864108"/>
                  <a:gd name="connsiteY61" fmla="*/ 263449 h 880109"/>
                  <a:gd name="connsiteX62" fmla="*/ 144050 w 864108"/>
                  <a:gd name="connsiteY62" fmla="*/ 137211 h 880109"/>
                  <a:gd name="connsiteX63" fmla="*/ 224060 w 864108"/>
                  <a:gd name="connsiteY63" fmla="*/ 90550 h 880109"/>
                  <a:gd name="connsiteX64" fmla="*/ 224060 w 864108"/>
                  <a:gd name="connsiteY64" fmla="*/ 224037 h 880109"/>
                  <a:gd name="connsiteX65" fmla="*/ 256064 w 864108"/>
                  <a:gd name="connsiteY65" fmla="*/ 224037 h 880109"/>
                  <a:gd name="connsiteX66" fmla="*/ 256064 w 864108"/>
                  <a:gd name="connsiteY66" fmla="*/ 71876 h 880109"/>
                  <a:gd name="connsiteX67" fmla="*/ 320120 w 864108"/>
                  <a:gd name="connsiteY67" fmla="*/ 34512 h 880109"/>
                  <a:gd name="connsiteX68" fmla="*/ 416068 w 864108"/>
                  <a:gd name="connsiteY68" fmla="*/ 89862 h 880109"/>
                  <a:gd name="connsiteX69" fmla="*/ 416084 w 864108"/>
                  <a:gd name="connsiteY69" fmla="*/ 288044 h 880109"/>
                  <a:gd name="connsiteX70" fmla="*/ 424149 w 864108"/>
                  <a:gd name="connsiteY70" fmla="*/ 301934 h 880109"/>
                  <a:gd name="connsiteX71" fmla="*/ 528738 w 864108"/>
                  <a:gd name="connsiteY71" fmla="*/ 361700 h 880109"/>
                  <a:gd name="connsiteX72" fmla="*/ 528098 w 864108"/>
                  <a:gd name="connsiteY72" fmla="*/ 368053 h 880109"/>
                  <a:gd name="connsiteX73" fmla="*/ 576104 w 864108"/>
                  <a:gd name="connsiteY73" fmla="*/ 416058 h 880109"/>
                  <a:gd name="connsiteX74" fmla="*/ 624110 w 864108"/>
                  <a:gd name="connsiteY74" fmla="*/ 368053 h 880109"/>
                  <a:gd name="connsiteX75" fmla="*/ 576104 w 864108"/>
                  <a:gd name="connsiteY75" fmla="*/ 320048 h 880109"/>
                  <a:gd name="connsiteX76" fmla="*/ 543316 w 864108"/>
                  <a:gd name="connsiteY76" fmla="*/ 333169 h 880109"/>
                  <a:gd name="connsiteX77" fmla="*/ 448088 w 864108"/>
                  <a:gd name="connsiteY77" fmla="*/ 278747 h 880109"/>
                  <a:gd name="connsiteX78" fmla="*/ 448072 w 864108"/>
                  <a:gd name="connsiteY78" fmla="*/ 89894 h 880109"/>
                  <a:gd name="connsiteX79" fmla="*/ 543492 w 864108"/>
                  <a:gd name="connsiteY79" fmla="*/ 34832 h 880109"/>
                  <a:gd name="connsiteX80" fmla="*/ 720122 w 864108"/>
                  <a:gd name="connsiteY80" fmla="*/ 152589 h 880109"/>
                  <a:gd name="connsiteX81" fmla="*/ 720122 w 864108"/>
                  <a:gd name="connsiteY81" fmla="*/ 192033 h 880109"/>
                  <a:gd name="connsiteX82" fmla="*/ 685702 w 864108"/>
                  <a:gd name="connsiteY82" fmla="*/ 192033 h 880109"/>
                  <a:gd name="connsiteX83" fmla="*/ 640352 w 864108"/>
                  <a:gd name="connsiteY83" fmla="*/ 160302 h 880109"/>
                  <a:gd name="connsiteX84" fmla="*/ 592106 w 864108"/>
                  <a:gd name="connsiteY84" fmla="*/ 208563 h 880109"/>
                  <a:gd name="connsiteX85" fmla="*/ 640352 w 864108"/>
                  <a:gd name="connsiteY85" fmla="*/ 256825 h 880109"/>
                  <a:gd name="connsiteX86" fmla="*/ 686086 w 864108"/>
                  <a:gd name="connsiteY86" fmla="*/ 224037 h 880109"/>
                  <a:gd name="connsiteX87" fmla="*/ 720122 w 864108"/>
                  <a:gd name="connsiteY87" fmla="*/ 224037 h 880109"/>
                  <a:gd name="connsiteX88" fmla="*/ 720122 w 864108"/>
                  <a:gd name="connsiteY88" fmla="*/ 272042 h 880109"/>
                  <a:gd name="connsiteX89" fmla="*/ 728187 w 864108"/>
                  <a:gd name="connsiteY89" fmla="*/ 285932 h 880109"/>
                  <a:gd name="connsiteX90" fmla="*/ 832104 w 864108"/>
                  <a:gd name="connsiteY90" fmla="*/ 345330 h 880109"/>
                  <a:gd name="connsiteX91" fmla="*/ 832104 w 864108"/>
                  <a:gd name="connsiteY91" fmla="*/ 516422 h 880109"/>
                  <a:gd name="connsiteX92" fmla="*/ 320360 w 864108"/>
                  <a:gd name="connsiteY92" fmla="*/ 845498 h 880109"/>
                  <a:gd name="connsiteX93" fmla="*/ 269906 w 864108"/>
                  <a:gd name="connsiteY93" fmla="*/ 814455 h 880109"/>
                  <a:gd name="connsiteX94" fmla="*/ 361373 w 864108"/>
                  <a:gd name="connsiteY94" fmla="*/ 749119 h 880109"/>
                  <a:gd name="connsiteX95" fmla="*/ 342779 w 864108"/>
                  <a:gd name="connsiteY95" fmla="*/ 723069 h 880109"/>
                  <a:gd name="connsiteX96" fmla="*/ 240318 w 864108"/>
                  <a:gd name="connsiteY96" fmla="*/ 796245 h 880109"/>
                  <a:gd name="connsiteX97" fmla="*/ 128048 w 864108"/>
                  <a:gd name="connsiteY97" fmla="*/ 727149 h 880109"/>
                  <a:gd name="connsiteX98" fmla="*/ 128048 w 864108"/>
                  <a:gd name="connsiteY98" fmla="*/ 601135 h 880109"/>
                  <a:gd name="connsiteX99" fmla="*/ 200281 w 864108"/>
                  <a:gd name="connsiteY99" fmla="*/ 557786 h 880109"/>
                  <a:gd name="connsiteX100" fmla="*/ 183815 w 864108"/>
                  <a:gd name="connsiteY100" fmla="*/ 530343 h 880109"/>
                  <a:gd name="connsiteX101" fmla="*/ 111342 w 864108"/>
                  <a:gd name="connsiteY101" fmla="*/ 573836 h 880109"/>
                  <a:gd name="connsiteX102" fmla="*/ 32036 w 864108"/>
                  <a:gd name="connsiteY102" fmla="*/ 534183 h 880109"/>
                  <a:gd name="connsiteX103" fmla="*/ 32020 w 864108"/>
                  <a:gd name="connsiteY103" fmla="*/ 441933 h 880109"/>
                  <a:gd name="connsiteX104" fmla="*/ 119199 w 864108"/>
                  <a:gd name="connsiteY104" fmla="*/ 398360 h 880109"/>
                  <a:gd name="connsiteX105" fmla="*/ 104893 w 864108"/>
                  <a:gd name="connsiteY105" fmla="*/ 369733 h 880109"/>
                  <a:gd name="connsiteX106" fmla="*/ 32020 w 864108"/>
                  <a:gd name="connsiteY106" fmla="*/ 406153 h 880109"/>
                  <a:gd name="connsiteX107" fmla="*/ 32036 w 864108"/>
                  <a:gd name="connsiteY107" fmla="*/ 345330 h 880109"/>
                  <a:gd name="connsiteX108" fmla="*/ 127424 w 864108"/>
                  <a:gd name="connsiteY108" fmla="*/ 290828 h 880109"/>
                  <a:gd name="connsiteX109" fmla="*/ 208058 w 864108"/>
                  <a:gd name="connsiteY109" fmla="*/ 344354 h 880109"/>
                  <a:gd name="connsiteX110" fmla="*/ 208058 w 864108"/>
                  <a:gd name="connsiteY110" fmla="*/ 423739 h 880109"/>
                  <a:gd name="connsiteX111" fmla="*/ 119199 w 864108"/>
                  <a:gd name="connsiteY111" fmla="*/ 482738 h 880109"/>
                  <a:gd name="connsiteX112" fmla="*/ 136897 w 864108"/>
                  <a:gd name="connsiteY112" fmla="*/ 509397 h 880109"/>
                  <a:gd name="connsiteX113" fmla="*/ 223356 w 864108"/>
                  <a:gd name="connsiteY113" fmla="*/ 451982 h 880109"/>
                  <a:gd name="connsiteX114" fmla="*/ 288068 w 864108"/>
                  <a:gd name="connsiteY114" fmla="*/ 503748 h 880109"/>
                  <a:gd name="connsiteX115" fmla="*/ 288068 w 864108"/>
                  <a:gd name="connsiteY115" fmla="*/ 586669 h 880109"/>
                  <a:gd name="connsiteX116" fmla="*/ 214299 w 864108"/>
                  <a:gd name="connsiteY116" fmla="*/ 643396 h 880109"/>
                  <a:gd name="connsiteX117" fmla="*/ 233805 w 864108"/>
                  <a:gd name="connsiteY117" fmla="*/ 668758 h 880109"/>
                  <a:gd name="connsiteX118" fmla="*/ 416100 w 864108"/>
                  <a:gd name="connsiteY118" fmla="*/ 528551 h 880109"/>
                  <a:gd name="connsiteX119" fmla="*/ 416100 w 864108"/>
                  <a:gd name="connsiteY119" fmla="*/ 790804 h 880109"/>
                  <a:gd name="connsiteX120" fmla="*/ 320360 w 864108"/>
                  <a:gd name="connsiteY120" fmla="*/ 845498 h 880109"/>
                  <a:gd name="connsiteX121" fmla="*/ 856043 w 864108"/>
                  <a:gd name="connsiteY121" fmla="*/ 322160 h 880109"/>
                  <a:gd name="connsiteX122" fmla="*/ 752126 w 864108"/>
                  <a:gd name="connsiteY122" fmla="*/ 262761 h 880109"/>
                  <a:gd name="connsiteX123" fmla="*/ 752126 w 864108"/>
                  <a:gd name="connsiteY123" fmla="*/ 144028 h 880109"/>
                  <a:gd name="connsiteX124" fmla="*/ 744989 w 864108"/>
                  <a:gd name="connsiteY124" fmla="*/ 130715 h 880109"/>
                  <a:gd name="connsiteX125" fmla="*/ 552965 w 864108"/>
                  <a:gd name="connsiteY125" fmla="*/ 2700 h 880109"/>
                  <a:gd name="connsiteX126" fmla="*/ 536099 w 864108"/>
                  <a:gd name="connsiteY126" fmla="*/ 2156 h 880109"/>
                  <a:gd name="connsiteX127" fmla="*/ 432118 w 864108"/>
                  <a:gd name="connsiteY127" fmla="*/ 62163 h 880109"/>
                  <a:gd name="connsiteX128" fmla="*/ 328073 w 864108"/>
                  <a:gd name="connsiteY128" fmla="*/ 2156 h 880109"/>
                  <a:gd name="connsiteX129" fmla="*/ 312007 w 864108"/>
                  <a:gd name="connsiteY129" fmla="*/ 2188 h 880109"/>
                  <a:gd name="connsiteX130" fmla="*/ 119983 w 864108"/>
                  <a:gd name="connsiteY130" fmla="*/ 114201 h 880109"/>
                  <a:gd name="connsiteX131" fmla="*/ 112046 w 864108"/>
                  <a:gd name="connsiteY131" fmla="*/ 128026 h 880109"/>
                  <a:gd name="connsiteX132" fmla="*/ 112046 w 864108"/>
                  <a:gd name="connsiteY132" fmla="*/ 262761 h 880109"/>
                  <a:gd name="connsiteX133" fmla="*/ 8097 w 864108"/>
                  <a:gd name="connsiteY133" fmla="*/ 322160 h 880109"/>
                  <a:gd name="connsiteX134" fmla="*/ 32 w 864108"/>
                  <a:gd name="connsiteY134" fmla="*/ 336049 h 880109"/>
                  <a:gd name="connsiteX135" fmla="*/ 32 w 864108"/>
                  <a:gd name="connsiteY135" fmla="*/ 342722 h 880109"/>
                  <a:gd name="connsiteX136" fmla="*/ 0 w 864108"/>
                  <a:gd name="connsiteY136" fmla="*/ 343714 h 880109"/>
                  <a:gd name="connsiteX137" fmla="*/ 0 w 864108"/>
                  <a:gd name="connsiteY137" fmla="*/ 517878 h 880109"/>
                  <a:gd name="connsiteX138" fmla="*/ 32 w 864108"/>
                  <a:gd name="connsiteY138" fmla="*/ 518822 h 880109"/>
                  <a:gd name="connsiteX139" fmla="*/ 32 w 864108"/>
                  <a:gd name="connsiteY139" fmla="*/ 544073 h 880109"/>
                  <a:gd name="connsiteX140" fmla="*/ 8881 w 864108"/>
                  <a:gd name="connsiteY140" fmla="*/ 558378 h 880109"/>
                  <a:gd name="connsiteX141" fmla="*/ 96044 w 864108"/>
                  <a:gd name="connsiteY141" fmla="*/ 601967 h 880109"/>
                  <a:gd name="connsiteX142" fmla="*/ 96044 w 864108"/>
                  <a:gd name="connsiteY142" fmla="*/ 736094 h 880109"/>
                  <a:gd name="connsiteX143" fmla="*/ 103645 w 864108"/>
                  <a:gd name="connsiteY143" fmla="*/ 749712 h 880109"/>
                  <a:gd name="connsiteX144" fmla="*/ 311671 w 864108"/>
                  <a:gd name="connsiteY144" fmla="*/ 877726 h 880109"/>
                  <a:gd name="connsiteX145" fmla="*/ 320072 w 864108"/>
                  <a:gd name="connsiteY145" fmla="*/ 880110 h 880109"/>
                  <a:gd name="connsiteX146" fmla="*/ 328009 w 864108"/>
                  <a:gd name="connsiteY146" fmla="*/ 877998 h 880109"/>
                  <a:gd name="connsiteX147" fmla="*/ 432102 w 864108"/>
                  <a:gd name="connsiteY147" fmla="*/ 818535 h 880109"/>
                  <a:gd name="connsiteX148" fmla="*/ 536163 w 864108"/>
                  <a:gd name="connsiteY148" fmla="*/ 877998 h 880109"/>
                  <a:gd name="connsiteX149" fmla="*/ 552485 w 864108"/>
                  <a:gd name="connsiteY149" fmla="*/ 877726 h 880109"/>
                  <a:gd name="connsiteX150" fmla="*/ 760511 w 864108"/>
                  <a:gd name="connsiteY150" fmla="*/ 749712 h 880109"/>
                  <a:gd name="connsiteX151" fmla="*/ 768128 w 864108"/>
                  <a:gd name="connsiteY151" fmla="*/ 736094 h 880109"/>
                  <a:gd name="connsiteX152" fmla="*/ 768128 w 864108"/>
                  <a:gd name="connsiteY152" fmla="*/ 601967 h 880109"/>
                  <a:gd name="connsiteX153" fmla="*/ 855259 w 864108"/>
                  <a:gd name="connsiteY153" fmla="*/ 558378 h 880109"/>
                  <a:gd name="connsiteX154" fmla="*/ 864108 w 864108"/>
                  <a:gd name="connsiteY154" fmla="*/ 544073 h 880109"/>
                  <a:gd name="connsiteX155" fmla="*/ 864108 w 864108"/>
                  <a:gd name="connsiteY155" fmla="*/ 336049 h 880109"/>
                  <a:gd name="connsiteX156" fmla="*/ 856043 w 864108"/>
                  <a:gd name="connsiteY156" fmla="*/ 322160 h 880109"/>
                  <a:gd name="connsiteX157" fmla="*/ 856043 w 864108"/>
                  <a:gd name="connsiteY157" fmla="*/ 322160 h 88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864108" h="880109">
                    <a:moveTo>
                      <a:pt x="656626" y="208563"/>
                    </a:moveTo>
                    <a:cubicBezTo>
                      <a:pt x="656626" y="217524"/>
                      <a:pt x="649329" y="224821"/>
                      <a:pt x="640352" y="224821"/>
                    </a:cubicBezTo>
                    <a:cubicBezTo>
                      <a:pt x="631407" y="224821"/>
                      <a:pt x="624110" y="217524"/>
                      <a:pt x="624110" y="208563"/>
                    </a:cubicBezTo>
                    <a:cubicBezTo>
                      <a:pt x="624110" y="199602"/>
                      <a:pt x="631407" y="192305"/>
                      <a:pt x="640352" y="192305"/>
                    </a:cubicBezTo>
                    <a:cubicBezTo>
                      <a:pt x="649329" y="192305"/>
                      <a:pt x="656626" y="199602"/>
                      <a:pt x="656626" y="208563"/>
                    </a:cubicBezTo>
                    <a:lnTo>
                      <a:pt x="656626" y="208563"/>
                    </a:lnTo>
                    <a:close/>
                    <a:moveTo>
                      <a:pt x="560102" y="368053"/>
                    </a:moveTo>
                    <a:cubicBezTo>
                      <a:pt x="560102" y="359236"/>
                      <a:pt x="567271" y="352051"/>
                      <a:pt x="576104" y="352051"/>
                    </a:cubicBezTo>
                    <a:cubicBezTo>
                      <a:pt x="584937" y="352051"/>
                      <a:pt x="592106" y="359236"/>
                      <a:pt x="592106" y="368053"/>
                    </a:cubicBezTo>
                    <a:cubicBezTo>
                      <a:pt x="592106" y="376870"/>
                      <a:pt x="584937" y="384055"/>
                      <a:pt x="576104" y="384055"/>
                    </a:cubicBezTo>
                    <a:cubicBezTo>
                      <a:pt x="567271" y="384055"/>
                      <a:pt x="560102" y="376870"/>
                      <a:pt x="560102" y="368053"/>
                    </a:cubicBezTo>
                    <a:lnTo>
                      <a:pt x="560102" y="368053"/>
                    </a:lnTo>
                    <a:close/>
                    <a:moveTo>
                      <a:pt x="560102" y="672087"/>
                    </a:moveTo>
                    <a:cubicBezTo>
                      <a:pt x="560102" y="663270"/>
                      <a:pt x="567271" y="656085"/>
                      <a:pt x="576104" y="656085"/>
                    </a:cubicBezTo>
                    <a:cubicBezTo>
                      <a:pt x="584937" y="656085"/>
                      <a:pt x="592106" y="663270"/>
                      <a:pt x="592106" y="672087"/>
                    </a:cubicBezTo>
                    <a:cubicBezTo>
                      <a:pt x="592106" y="680904"/>
                      <a:pt x="584937" y="688089"/>
                      <a:pt x="576104" y="688089"/>
                    </a:cubicBezTo>
                    <a:cubicBezTo>
                      <a:pt x="567271" y="688089"/>
                      <a:pt x="560102" y="680904"/>
                      <a:pt x="560102" y="672087"/>
                    </a:cubicBezTo>
                    <a:lnTo>
                      <a:pt x="560102" y="672087"/>
                    </a:lnTo>
                    <a:close/>
                    <a:moveTo>
                      <a:pt x="720122" y="464064"/>
                    </a:moveTo>
                    <a:cubicBezTo>
                      <a:pt x="720122" y="472881"/>
                      <a:pt x="712953" y="480065"/>
                      <a:pt x="704120" y="480065"/>
                    </a:cubicBezTo>
                    <a:cubicBezTo>
                      <a:pt x="695287" y="480065"/>
                      <a:pt x="688118" y="472881"/>
                      <a:pt x="688118" y="464064"/>
                    </a:cubicBezTo>
                    <a:cubicBezTo>
                      <a:pt x="688118" y="455247"/>
                      <a:pt x="695287" y="448062"/>
                      <a:pt x="704120" y="448062"/>
                    </a:cubicBezTo>
                    <a:cubicBezTo>
                      <a:pt x="712953" y="448062"/>
                      <a:pt x="720122" y="455247"/>
                      <a:pt x="720122" y="464064"/>
                    </a:cubicBezTo>
                    <a:lnTo>
                      <a:pt x="720122" y="464064"/>
                    </a:lnTo>
                    <a:close/>
                    <a:moveTo>
                      <a:pt x="832104" y="516422"/>
                    </a:moveTo>
                    <a:lnTo>
                      <a:pt x="751502" y="470176"/>
                    </a:lnTo>
                    <a:cubicBezTo>
                      <a:pt x="751758" y="468160"/>
                      <a:pt x="752126" y="466160"/>
                      <a:pt x="752126" y="464064"/>
                    </a:cubicBezTo>
                    <a:cubicBezTo>
                      <a:pt x="752126" y="437597"/>
                      <a:pt x="730587" y="416058"/>
                      <a:pt x="704120" y="416058"/>
                    </a:cubicBezTo>
                    <a:cubicBezTo>
                      <a:pt x="677637" y="416058"/>
                      <a:pt x="656114" y="437597"/>
                      <a:pt x="656114" y="464064"/>
                    </a:cubicBezTo>
                    <a:cubicBezTo>
                      <a:pt x="656114" y="490531"/>
                      <a:pt x="677637" y="512069"/>
                      <a:pt x="704120" y="512069"/>
                    </a:cubicBezTo>
                    <a:cubicBezTo>
                      <a:pt x="716906" y="512069"/>
                      <a:pt x="728459" y="506964"/>
                      <a:pt x="737068" y="498804"/>
                    </a:cubicBezTo>
                    <a:lnTo>
                      <a:pt x="814278" y="543097"/>
                    </a:lnTo>
                    <a:lnTo>
                      <a:pt x="744973" y="577756"/>
                    </a:lnTo>
                    <a:cubicBezTo>
                      <a:pt x="739548" y="580477"/>
                      <a:pt x="736124" y="586013"/>
                      <a:pt x="736124" y="592078"/>
                    </a:cubicBezTo>
                    <a:lnTo>
                      <a:pt x="736124" y="727149"/>
                    </a:lnTo>
                    <a:lnTo>
                      <a:pt x="543796" y="845498"/>
                    </a:lnTo>
                    <a:lnTo>
                      <a:pt x="448104" y="790820"/>
                    </a:lnTo>
                    <a:lnTo>
                      <a:pt x="448104" y="688089"/>
                    </a:lnTo>
                    <a:lnTo>
                      <a:pt x="531042" y="688089"/>
                    </a:lnTo>
                    <a:cubicBezTo>
                      <a:pt x="537667" y="706667"/>
                      <a:pt x="555269" y="720092"/>
                      <a:pt x="576104" y="720092"/>
                    </a:cubicBezTo>
                    <a:cubicBezTo>
                      <a:pt x="602571" y="720092"/>
                      <a:pt x="624110" y="698554"/>
                      <a:pt x="624110" y="672087"/>
                    </a:cubicBezTo>
                    <a:cubicBezTo>
                      <a:pt x="624110" y="645604"/>
                      <a:pt x="602571" y="624082"/>
                      <a:pt x="576104" y="624082"/>
                    </a:cubicBezTo>
                    <a:cubicBezTo>
                      <a:pt x="555269" y="624082"/>
                      <a:pt x="537667" y="637491"/>
                      <a:pt x="531042" y="656085"/>
                    </a:cubicBezTo>
                    <a:lnTo>
                      <a:pt x="448104" y="656085"/>
                    </a:lnTo>
                    <a:lnTo>
                      <a:pt x="448104" y="432060"/>
                    </a:lnTo>
                    <a:cubicBezTo>
                      <a:pt x="448104" y="426444"/>
                      <a:pt x="445144" y="421227"/>
                      <a:pt x="440327" y="418331"/>
                    </a:cubicBezTo>
                    <a:lnTo>
                      <a:pt x="360301" y="370325"/>
                    </a:lnTo>
                    <a:lnTo>
                      <a:pt x="343835" y="397768"/>
                    </a:lnTo>
                    <a:lnTo>
                      <a:pt x="416100" y="441117"/>
                    </a:lnTo>
                    <a:lnTo>
                      <a:pt x="416100" y="488178"/>
                    </a:lnTo>
                    <a:lnTo>
                      <a:pt x="320072" y="562043"/>
                    </a:lnTo>
                    <a:lnTo>
                      <a:pt x="320072" y="496067"/>
                    </a:lnTo>
                    <a:cubicBezTo>
                      <a:pt x="320072" y="491203"/>
                      <a:pt x="317864" y="486594"/>
                      <a:pt x="314071" y="483570"/>
                    </a:cubicBezTo>
                    <a:lnTo>
                      <a:pt x="240062" y="424363"/>
                    </a:lnTo>
                    <a:lnTo>
                      <a:pt x="240062" y="344610"/>
                    </a:lnTo>
                    <a:lnTo>
                      <a:pt x="328937" y="285356"/>
                    </a:lnTo>
                    <a:cubicBezTo>
                      <a:pt x="333402" y="282379"/>
                      <a:pt x="336074" y="277387"/>
                      <a:pt x="336074" y="272042"/>
                    </a:cubicBezTo>
                    <a:lnTo>
                      <a:pt x="336074" y="176032"/>
                    </a:lnTo>
                    <a:lnTo>
                      <a:pt x="304070" y="176032"/>
                    </a:lnTo>
                    <a:lnTo>
                      <a:pt x="304070" y="263481"/>
                    </a:lnTo>
                    <a:lnTo>
                      <a:pt x="224236" y="316687"/>
                    </a:lnTo>
                    <a:lnTo>
                      <a:pt x="144050" y="263449"/>
                    </a:lnTo>
                    <a:lnTo>
                      <a:pt x="144050" y="137211"/>
                    </a:lnTo>
                    <a:lnTo>
                      <a:pt x="224060" y="90550"/>
                    </a:lnTo>
                    <a:lnTo>
                      <a:pt x="224060" y="224037"/>
                    </a:lnTo>
                    <a:lnTo>
                      <a:pt x="256064" y="224037"/>
                    </a:lnTo>
                    <a:lnTo>
                      <a:pt x="256064" y="71876"/>
                    </a:lnTo>
                    <a:lnTo>
                      <a:pt x="320120" y="34512"/>
                    </a:lnTo>
                    <a:lnTo>
                      <a:pt x="416068" y="89862"/>
                    </a:lnTo>
                    <a:lnTo>
                      <a:pt x="416084" y="288044"/>
                    </a:lnTo>
                    <a:cubicBezTo>
                      <a:pt x="416084" y="293789"/>
                      <a:pt x="419156" y="299085"/>
                      <a:pt x="424149" y="301934"/>
                    </a:cubicBezTo>
                    <a:lnTo>
                      <a:pt x="528738" y="361700"/>
                    </a:lnTo>
                    <a:cubicBezTo>
                      <a:pt x="528450" y="363797"/>
                      <a:pt x="528098" y="365877"/>
                      <a:pt x="528098" y="368053"/>
                    </a:cubicBezTo>
                    <a:cubicBezTo>
                      <a:pt x="528098" y="394520"/>
                      <a:pt x="549621" y="416058"/>
                      <a:pt x="576104" y="416058"/>
                    </a:cubicBezTo>
                    <a:cubicBezTo>
                      <a:pt x="602571" y="416058"/>
                      <a:pt x="624110" y="394520"/>
                      <a:pt x="624110" y="368053"/>
                    </a:cubicBezTo>
                    <a:cubicBezTo>
                      <a:pt x="624110" y="341586"/>
                      <a:pt x="602571" y="320048"/>
                      <a:pt x="576104" y="320048"/>
                    </a:cubicBezTo>
                    <a:cubicBezTo>
                      <a:pt x="563398" y="320048"/>
                      <a:pt x="551909" y="325088"/>
                      <a:pt x="543316" y="333169"/>
                    </a:cubicBezTo>
                    <a:lnTo>
                      <a:pt x="448088" y="278747"/>
                    </a:lnTo>
                    <a:lnTo>
                      <a:pt x="448072" y="89894"/>
                    </a:lnTo>
                    <a:lnTo>
                      <a:pt x="543492" y="34832"/>
                    </a:lnTo>
                    <a:lnTo>
                      <a:pt x="720122" y="152589"/>
                    </a:lnTo>
                    <a:lnTo>
                      <a:pt x="720122" y="192033"/>
                    </a:lnTo>
                    <a:lnTo>
                      <a:pt x="685702" y="192033"/>
                    </a:lnTo>
                    <a:cubicBezTo>
                      <a:pt x="678949" y="173535"/>
                      <a:pt x="661171" y="160302"/>
                      <a:pt x="640352" y="160302"/>
                    </a:cubicBezTo>
                    <a:cubicBezTo>
                      <a:pt x="613741" y="160302"/>
                      <a:pt x="592106" y="181952"/>
                      <a:pt x="592106" y="208563"/>
                    </a:cubicBezTo>
                    <a:cubicBezTo>
                      <a:pt x="592106" y="235174"/>
                      <a:pt x="613741" y="256825"/>
                      <a:pt x="640352" y="256825"/>
                    </a:cubicBezTo>
                    <a:cubicBezTo>
                      <a:pt x="661571" y="256825"/>
                      <a:pt x="679621" y="243079"/>
                      <a:pt x="686086" y="224037"/>
                    </a:cubicBezTo>
                    <a:lnTo>
                      <a:pt x="720122" y="224037"/>
                    </a:lnTo>
                    <a:lnTo>
                      <a:pt x="720122" y="272042"/>
                    </a:lnTo>
                    <a:cubicBezTo>
                      <a:pt x="720122" y="277787"/>
                      <a:pt x="723194" y="283084"/>
                      <a:pt x="728187" y="285932"/>
                    </a:cubicBezTo>
                    <a:lnTo>
                      <a:pt x="832104" y="345330"/>
                    </a:lnTo>
                    <a:lnTo>
                      <a:pt x="832104" y="516422"/>
                    </a:lnTo>
                    <a:close/>
                    <a:moveTo>
                      <a:pt x="320360" y="845498"/>
                    </a:moveTo>
                    <a:lnTo>
                      <a:pt x="269906" y="814455"/>
                    </a:lnTo>
                    <a:lnTo>
                      <a:pt x="361373" y="749119"/>
                    </a:lnTo>
                    <a:lnTo>
                      <a:pt x="342779" y="723069"/>
                    </a:lnTo>
                    <a:lnTo>
                      <a:pt x="240318" y="796245"/>
                    </a:lnTo>
                    <a:lnTo>
                      <a:pt x="128048" y="727149"/>
                    </a:lnTo>
                    <a:lnTo>
                      <a:pt x="128048" y="601135"/>
                    </a:lnTo>
                    <a:lnTo>
                      <a:pt x="200281" y="557786"/>
                    </a:lnTo>
                    <a:lnTo>
                      <a:pt x="183815" y="530343"/>
                    </a:lnTo>
                    <a:lnTo>
                      <a:pt x="111342" y="573836"/>
                    </a:lnTo>
                    <a:lnTo>
                      <a:pt x="32036" y="534183"/>
                    </a:lnTo>
                    <a:lnTo>
                      <a:pt x="32020" y="441933"/>
                    </a:lnTo>
                    <a:lnTo>
                      <a:pt x="119199" y="398360"/>
                    </a:lnTo>
                    <a:lnTo>
                      <a:pt x="104893" y="369733"/>
                    </a:lnTo>
                    <a:lnTo>
                      <a:pt x="32020" y="406153"/>
                    </a:lnTo>
                    <a:lnTo>
                      <a:pt x="32036" y="345330"/>
                    </a:lnTo>
                    <a:lnTo>
                      <a:pt x="127424" y="290828"/>
                    </a:lnTo>
                    <a:lnTo>
                      <a:pt x="208058" y="344354"/>
                    </a:lnTo>
                    <a:lnTo>
                      <a:pt x="208058" y="423739"/>
                    </a:lnTo>
                    <a:lnTo>
                      <a:pt x="119199" y="482738"/>
                    </a:lnTo>
                    <a:lnTo>
                      <a:pt x="136897" y="509397"/>
                    </a:lnTo>
                    <a:lnTo>
                      <a:pt x="223356" y="451982"/>
                    </a:lnTo>
                    <a:lnTo>
                      <a:pt x="288068" y="503748"/>
                    </a:lnTo>
                    <a:lnTo>
                      <a:pt x="288068" y="586669"/>
                    </a:lnTo>
                    <a:lnTo>
                      <a:pt x="214299" y="643396"/>
                    </a:lnTo>
                    <a:lnTo>
                      <a:pt x="233805" y="668758"/>
                    </a:lnTo>
                    <a:lnTo>
                      <a:pt x="416100" y="528551"/>
                    </a:lnTo>
                    <a:lnTo>
                      <a:pt x="416100" y="790804"/>
                    </a:lnTo>
                    <a:lnTo>
                      <a:pt x="320360" y="845498"/>
                    </a:lnTo>
                    <a:close/>
                    <a:moveTo>
                      <a:pt x="856043" y="322160"/>
                    </a:moveTo>
                    <a:lnTo>
                      <a:pt x="752126" y="262761"/>
                    </a:lnTo>
                    <a:lnTo>
                      <a:pt x="752126" y="144028"/>
                    </a:lnTo>
                    <a:cubicBezTo>
                      <a:pt x="752126" y="138667"/>
                      <a:pt x="749454" y="133675"/>
                      <a:pt x="744989" y="130715"/>
                    </a:cubicBezTo>
                    <a:lnTo>
                      <a:pt x="552965" y="2700"/>
                    </a:lnTo>
                    <a:cubicBezTo>
                      <a:pt x="547909" y="-660"/>
                      <a:pt x="541380" y="-884"/>
                      <a:pt x="536099" y="2156"/>
                    </a:cubicBezTo>
                    <a:lnTo>
                      <a:pt x="432118" y="62163"/>
                    </a:lnTo>
                    <a:lnTo>
                      <a:pt x="328073" y="2156"/>
                    </a:lnTo>
                    <a:cubicBezTo>
                      <a:pt x="323080" y="-724"/>
                      <a:pt x="316952" y="-724"/>
                      <a:pt x="312007" y="2188"/>
                    </a:cubicBezTo>
                    <a:lnTo>
                      <a:pt x="119983" y="114201"/>
                    </a:lnTo>
                    <a:cubicBezTo>
                      <a:pt x="115054" y="117065"/>
                      <a:pt x="112046" y="122330"/>
                      <a:pt x="112046" y="128026"/>
                    </a:cubicBezTo>
                    <a:lnTo>
                      <a:pt x="112046" y="262761"/>
                    </a:lnTo>
                    <a:lnTo>
                      <a:pt x="8097" y="322160"/>
                    </a:lnTo>
                    <a:cubicBezTo>
                      <a:pt x="3104" y="324992"/>
                      <a:pt x="32" y="330305"/>
                      <a:pt x="32" y="336049"/>
                    </a:cubicBezTo>
                    <a:lnTo>
                      <a:pt x="32" y="342722"/>
                    </a:lnTo>
                    <a:cubicBezTo>
                      <a:pt x="16" y="343058"/>
                      <a:pt x="0" y="343378"/>
                      <a:pt x="0" y="343714"/>
                    </a:cubicBezTo>
                    <a:lnTo>
                      <a:pt x="0" y="517878"/>
                    </a:lnTo>
                    <a:cubicBezTo>
                      <a:pt x="0" y="518198"/>
                      <a:pt x="16" y="518518"/>
                      <a:pt x="32" y="518822"/>
                    </a:cubicBezTo>
                    <a:lnTo>
                      <a:pt x="32" y="544073"/>
                    </a:lnTo>
                    <a:cubicBezTo>
                      <a:pt x="32" y="550137"/>
                      <a:pt x="3456" y="555674"/>
                      <a:pt x="8881" y="558378"/>
                    </a:cubicBezTo>
                    <a:lnTo>
                      <a:pt x="96044" y="601967"/>
                    </a:lnTo>
                    <a:lnTo>
                      <a:pt x="96044" y="736094"/>
                    </a:lnTo>
                    <a:cubicBezTo>
                      <a:pt x="96044" y="741647"/>
                      <a:pt x="98908" y="746799"/>
                      <a:pt x="103645" y="749712"/>
                    </a:cubicBezTo>
                    <a:lnTo>
                      <a:pt x="311671" y="877726"/>
                    </a:lnTo>
                    <a:cubicBezTo>
                      <a:pt x="314247" y="879310"/>
                      <a:pt x="317160" y="880110"/>
                      <a:pt x="320072" y="880110"/>
                    </a:cubicBezTo>
                    <a:cubicBezTo>
                      <a:pt x="322808" y="880110"/>
                      <a:pt x="325545" y="879406"/>
                      <a:pt x="328009" y="877998"/>
                    </a:cubicBezTo>
                    <a:lnTo>
                      <a:pt x="432102" y="818535"/>
                    </a:lnTo>
                    <a:lnTo>
                      <a:pt x="536163" y="877998"/>
                    </a:lnTo>
                    <a:cubicBezTo>
                      <a:pt x="541204" y="880894"/>
                      <a:pt x="547476" y="880782"/>
                      <a:pt x="552485" y="877726"/>
                    </a:cubicBezTo>
                    <a:lnTo>
                      <a:pt x="760511" y="749712"/>
                    </a:lnTo>
                    <a:cubicBezTo>
                      <a:pt x="765248" y="746799"/>
                      <a:pt x="768128" y="741647"/>
                      <a:pt x="768128" y="736094"/>
                    </a:cubicBezTo>
                    <a:lnTo>
                      <a:pt x="768128" y="601967"/>
                    </a:lnTo>
                    <a:lnTo>
                      <a:pt x="855259" y="558378"/>
                    </a:lnTo>
                    <a:cubicBezTo>
                      <a:pt x="860684" y="555674"/>
                      <a:pt x="864108" y="550137"/>
                      <a:pt x="864108" y="544073"/>
                    </a:cubicBezTo>
                    <a:lnTo>
                      <a:pt x="864108" y="336049"/>
                    </a:lnTo>
                    <a:cubicBezTo>
                      <a:pt x="864108" y="330305"/>
                      <a:pt x="861020" y="325008"/>
                      <a:pt x="856043" y="322160"/>
                    </a:cubicBezTo>
                    <a:lnTo>
                      <a:pt x="856043" y="322160"/>
                    </a:lnTo>
                    <a:close/>
                  </a:path>
                </a:pathLst>
              </a:custGeom>
              <a:solidFill>
                <a:srgbClr val="FFFFFF"/>
              </a:solidFill>
              <a:ln w="15954" cap="flat">
                <a:noFill/>
                <a:prstDash val="solid"/>
                <a:miter/>
              </a:ln>
            </p:spPr>
            <p:txBody>
              <a:bodyPr rtlCol="0" anchor="ctr"/>
              <a:lstStyle/>
              <a:p>
                <a:endParaRPr lang="en-US" sz="2400" dirty="0">
                  <a:solidFill>
                    <a:srgbClr val="FFFFFF"/>
                  </a:solidFill>
                </a:endParaRPr>
              </a:p>
            </p:txBody>
          </p:sp>
        </p:grpSp>
        <p:sp>
          <p:nvSpPr>
            <p:cNvPr id="139" name="TextBox 138">
              <a:extLst>
                <a:ext uri="{FF2B5EF4-FFF2-40B4-BE49-F238E27FC236}">
                  <a16:creationId xmlns:a16="http://schemas.microsoft.com/office/drawing/2014/main" id="{FC22D6F9-37DE-BF44-95A7-0878819AEA1D}"/>
                </a:ext>
              </a:extLst>
            </p:cNvPr>
            <p:cNvSpPr txBox="1"/>
            <p:nvPr/>
          </p:nvSpPr>
          <p:spPr>
            <a:xfrm>
              <a:off x="7558124" y="5155381"/>
              <a:ext cx="1584085" cy="469575"/>
            </a:xfrm>
            <a:prstGeom prst="rect">
              <a:avLst/>
            </a:prstGeom>
            <a:noFill/>
          </p:spPr>
          <p:txBody>
            <a:bodyPr wrap="square" rtlCol="0" anchor="ctr" anchorCtr="0">
              <a:noAutofit/>
            </a:bodyPr>
            <a:lstStyle/>
            <a:p>
              <a:r>
                <a:rPr lang="en-US" sz="1467" dirty="0">
                  <a:solidFill>
                    <a:schemeClr val="tx2"/>
                  </a:solidFill>
                  <a:ea typeface="Amazon Ember" panose="020B0603020204020204" pitchFamily="34" charset="0"/>
                  <a:cs typeface="Amazon Ember" panose="020B0603020204020204" pitchFamily="34" charset="0"/>
                </a:rPr>
                <a:t>Amazon </a:t>
              </a:r>
              <a:br>
                <a:rPr lang="en-US" sz="1467" dirty="0">
                  <a:solidFill>
                    <a:schemeClr val="tx2"/>
                  </a:solidFill>
                  <a:ea typeface="Amazon Ember" panose="020B0603020204020204" pitchFamily="34" charset="0"/>
                  <a:cs typeface="Amazon Ember" panose="020B0603020204020204" pitchFamily="34" charset="0"/>
                </a:rPr>
              </a:br>
              <a:r>
                <a:rPr lang="en-US" sz="1467" dirty="0">
                  <a:solidFill>
                    <a:schemeClr val="tx2"/>
                  </a:solidFill>
                  <a:ea typeface="Amazon Ember" panose="020B0603020204020204" pitchFamily="34" charset="0"/>
                  <a:cs typeface="Amazon Ember" panose="020B0603020204020204" pitchFamily="34" charset="0"/>
                </a:rPr>
                <a:t>SageMaker</a:t>
              </a:r>
            </a:p>
          </p:txBody>
        </p:sp>
        <p:sp>
          <p:nvSpPr>
            <p:cNvPr id="140" name="TextBox 139">
              <a:extLst>
                <a:ext uri="{FF2B5EF4-FFF2-40B4-BE49-F238E27FC236}">
                  <a16:creationId xmlns:a16="http://schemas.microsoft.com/office/drawing/2014/main" id="{CECBEA04-F5C3-2140-9322-A84A5936ADA2}"/>
                </a:ext>
              </a:extLst>
            </p:cNvPr>
            <p:cNvSpPr txBox="1"/>
            <p:nvPr/>
          </p:nvSpPr>
          <p:spPr>
            <a:xfrm>
              <a:off x="2542236" y="6794702"/>
              <a:ext cx="1511847" cy="469574"/>
            </a:xfrm>
            <a:prstGeom prst="rect">
              <a:avLst/>
            </a:prstGeom>
            <a:noFill/>
          </p:spPr>
          <p:txBody>
            <a:bodyPr wrap="square" rtlCol="0" anchor="ctr" anchorCtr="0">
              <a:noAutofit/>
            </a:bodyPr>
            <a:lstStyle/>
            <a:p>
              <a:pPr algn="r"/>
              <a:r>
                <a:rPr lang="en-US" sz="1467" dirty="0">
                  <a:solidFill>
                    <a:schemeClr val="tx2"/>
                  </a:solidFill>
                  <a:ea typeface="Amazon Ember" panose="020B0603020204020204" pitchFamily="34" charset="0"/>
                  <a:cs typeface="Amazon Ember" panose="020B0603020204020204" pitchFamily="34" charset="0"/>
                </a:rPr>
                <a:t>Amazon </a:t>
              </a:r>
              <a:br>
                <a:rPr lang="en-US" sz="1467" dirty="0">
                  <a:solidFill>
                    <a:schemeClr val="tx2"/>
                  </a:solidFill>
                  <a:ea typeface="Amazon Ember" panose="020B0603020204020204" pitchFamily="34" charset="0"/>
                  <a:cs typeface="Amazon Ember" panose="020B0603020204020204" pitchFamily="34" charset="0"/>
                </a:rPr>
              </a:br>
              <a:r>
                <a:rPr lang="en-US" sz="1467" dirty="0">
                  <a:solidFill>
                    <a:schemeClr val="tx2"/>
                  </a:solidFill>
                  <a:ea typeface="Amazon Ember" panose="020B0603020204020204" pitchFamily="34" charset="0"/>
                  <a:cs typeface="Amazon Ember" panose="020B0603020204020204" pitchFamily="34" charset="0"/>
                </a:rPr>
                <a:t>Redshift</a:t>
              </a:r>
            </a:p>
          </p:txBody>
        </p:sp>
        <p:sp>
          <p:nvSpPr>
            <p:cNvPr id="141" name="Freeform: Shape 310">
              <a:extLst>
                <a:ext uri="{FF2B5EF4-FFF2-40B4-BE49-F238E27FC236}">
                  <a16:creationId xmlns:a16="http://schemas.microsoft.com/office/drawing/2014/main" id="{697EAE33-9D5C-8449-8584-118D4C1FD104}"/>
                </a:ext>
              </a:extLst>
            </p:cNvPr>
            <p:cNvSpPr/>
            <p:nvPr/>
          </p:nvSpPr>
          <p:spPr>
            <a:xfrm>
              <a:off x="2130684" y="5002412"/>
              <a:ext cx="775511" cy="775511"/>
            </a:xfrm>
            <a:custGeom>
              <a:avLst/>
              <a:gdLst>
                <a:gd name="connsiteX0" fmla="*/ 500223 w 864108"/>
                <a:gd name="connsiteY0" fmla="*/ 613357 h 864108"/>
                <a:gd name="connsiteX1" fmla="*/ 372047 w 864108"/>
                <a:gd name="connsiteY1" fmla="*/ 485197 h 864108"/>
                <a:gd name="connsiteX2" fmla="*/ 500223 w 864108"/>
                <a:gd name="connsiteY2" fmla="*/ 357021 h 864108"/>
                <a:gd name="connsiteX3" fmla="*/ 628399 w 864108"/>
                <a:gd name="connsiteY3" fmla="*/ 485197 h 864108"/>
                <a:gd name="connsiteX4" fmla="*/ 500223 w 864108"/>
                <a:gd name="connsiteY4" fmla="*/ 613357 h 864108"/>
                <a:gd name="connsiteX5" fmla="*/ 500223 w 864108"/>
                <a:gd name="connsiteY5" fmla="*/ 613357 h 864108"/>
                <a:gd name="connsiteX6" fmla="*/ 500223 w 864108"/>
                <a:gd name="connsiteY6" fmla="*/ 325017 h 864108"/>
                <a:gd name="connsiteX7" fmla="*/ 340043 w 864108"/>
                <a:gd name="connsiteY7" fmla="*/ 485197 h 864108"/>
                <a:gd name="connsiteX8" fmla="*/ 500223 w 864108"/>
                <a:gd name="connsiteY8" fmla="*/ 645361 h 864108"/>
                <a:gd name="connsiteX9" fmla="*/ 660403 w 864108"/>
                <a:gd name="connsiteY9" fmla="*/ 485197 h 864108"/>
                <a:gd name="connsiteX10" fmla="*/ 500223 w 864108"/>
                <a:gd name="connsiteY10" fmla="*/ 325017 h 864108"/>
                <a:gd name="connsiteX11" fmla="*/ 500223 w 864108"/>
                <a:gd name="connsiteY11" fmla="*/ 325017 h 864108"/>
                <a:gd name="connsiteX12" fmla="*/ 824871 w 864108"/>
                <a:gd name="connsiteY12" fmla="*/ 773633 h 864108"/>
                <a:gd name="connsiteX13" fmla="*/ 784930 w 864108"/>
                <a:gd name="connsiteY13" fmla="*/ 775729 h 864108"/>
                <a:gd name="connsiteX14" fmla="*/ 651473 w 864108"/>
                <a:gd name="connsiteY14" fmla="*/ 655346 h 864108"/>
                <a:gd name="connsiteX15" fmla="*/ 688870 w 864108"/>
                <a:gd name="connsiteY15" fmla="*/ 613085 h 864108"/>
                <a:gd name="connsiteX16" fmla="*/ 822759 w 864108"/>
                <a:gd name="connsiteY16" fmla="*/ 733708 h 864108"/>
                <a:gd name="connsiteX17" fmla="*/ 824871 w 864108"/>
                <a:gd name="connsiteY17" fmla="*/ 773633 h 864108"/>
                <a:gd name="connsiteX18" fmla="*/ 824871 w 864108"/>
                <a:gd name="connsiteY18" fmla="*/ 773633 h 864108"/>
                <a:gd name="connsiteX19" fmla="*/ 304214 w 864108"/>
                <a:gd name="connsiteY19" fmla="*/ 485197 h 864108"/>
                <a:gd name="connsiteX20" fmla="*/ 500223 w 864108"/>
                <a:gd name="connsiteY20" fmla="*/ 289172 h 864108"/>
                <a:gd name="connsiteX21" fmla="*/ 696231 w 864108"/>
                <a:gd name="connsiteY21" fmla="*/ 485197 h 864108"/>
                <a:gd name="connsiteX22" fmla="*/ 500223 w 864108"/>
                <a:gd name="connsiteY22" fmla="*/ 681205 h 864108"/>
                <a:gd name="connsiteX23" fmla="*/ 304214 w 864108"/>
                <a:gd name="connsiteY23" fmla="*/ 485197 h 864108"/>
                <a:gd name="connsiteX24" fmla="*/ 304214 w 864108"/>
                <a:gd name="connsiteY24" fmla="*/ 485197 h 864108"/>
                <a:gd name="connsiteX25" fmla="*/ 705096 w 864108"/>
                <a:gd name="connsiteY25" fmla="*/ 584633 h 864108"/>
                <a:gd name="connsiteX26" fmla="*/ 728235 w 864108"/>
                <a:gd name="connsiteY26" fmla="*/ 485197 h 864108"/>
                <a:gd name="connsiteX27" fmla="*/ 500223 w 864108"/>
                <a:gd name="connsiteY27" fmla="*/ 257168 h 864108"/>
                <a:gd name="connsiteX28" fmla="*/ 272210 w 864108"/>
                <a:gd name="connsiteY28" fmla="*/ 485197 h 864108"/>
                <a:gd name="connsiteX29" fmla="*/ 500223 w 864108"/>
                <a:gd name="connsiteY29" fmla="*/ 713209 h 864108"/>
                <a:gd name="connsiteX30" fmla="*/ 625822 w 864108"/>
                <a:gd name="connsiteY30" fmla="*/ 675316 h 864108"/>
                <a:gd name="connsiteX31" fmla="*/ 763519 w 864108"/>
                <a:gd name="connsiteY31" fmla="*/ 799524 h 864108"/>
                <a:gd name="connsiteX32" fmla="*/ 803812 w 864108"/>
                <a:gd name="connsiteY32" fmla="*/ 814918 h 864108"/>
                <a:gd name="connsiteX33" fmla="*/ 848650 w 864108"/>
                <a:gd name="connsiteY33" fmla="*/ 795059 h 864108"/>
                <a:gd name="connsiteX34" fmla="*/ 844201 w 864108"/>
                <a:gd name="connsiteY34" fmla="*/ 709945 h 864108"/>
                <a:gd name="connsiteX35" fmla="*/ 705096 w 864108"/>
                <a:gd name="connsiteY35" fmla="*/ 584633 h 864108"/>
                <a:gd name="connsiteX36" fmla="*/ 864108 w 864108"/>
                <a:gd name="connsiteY36" fmla="*/ 112014 h 864108"/>
                <a:gd name="connsiteX37" fmla="*/ 864108 w 864108"/>
                <a:gd name="connsiteY37" fmla="*/ 656082 h 864108"/>
                <a:gd name="connsiteX38" fmla="*/ 832104 w 864108"/>
                <a:gd name="connsiteY38" fmla="*/ 656082 h 864108"/>
                <a:gd name="connsiteX39" fmla="*/ 832104 w 864108"/>
                <a:gd name="connsiteY39" fmla="*/ 128016 h 864108"/>
                <a:gd name="connsiteX40" fmla="*/ 704088 w 864108"/>
                <a:gd name="connsiteY40" fmla="*/ 128016 h 864108"/>
                <a:gd name="connsiteX41" fmla="*/ 704088 w 864108"/>
                <a:gd name="connsiteY41" fmla="*/ 304038 h 864108"/>
                <a:gd name="connsiteX42" fmla="*/ 672084 w 864108"/>
                <a:gd name="connsiteY42" fmla="*/ 304038 h 864108"/>
                <a:gd name="connsiteX43" fmla="*/ 672084 w 864108"/>
                <a:gd name="connsiteY43" fmla="*/ 112014 h 864108"/>
                <a:gd name="connsiteX44" fmla="*/ 688086 w 864108"/>
                <a:gd name="connsiteY44" fmla="*/ 96012 h 864108"/>
                <a:gd name="connsiteX45" fmla="*/ 848106 w 864108"/>
                <a:gd name="connsiteY45" fmla="*/ 96012 h 864108"/>
                <a:gd name="connsiteX46" fmla="*/ 864108 w 864108"/>
                <a:gd name="connsiteY46" fmla="*/ 112014 h 864108"/>
                <a:gd name="connsiteX47" fmla="*/ 864108 w 864108"/>
                <a:gd name="connsiteY47" fmla="*/ 112014 h 864108"/>
                <a:gd name="connsiteX48" fmla="*/ 608076 w 864108"/>
                <a:gd name="connsiteY48" fmla="*/ 768096 h 864108"/>
                <a:gd name="connsiteX49" fmla="*/ 640080 w 864108"/>
                <a:gd name="connsiteY49" fmla="*/ 768096 h 864108"/>
                <a:gd name="connsiteX50" fmla="*/ 640080 w 864108"/>
                <a:gd name="connsiteY50" fmla="*/ 848106 h 864108"/>
                <a:gd name="connsiteX51" fmla="*/ 624078 w 864108"/>
                <a:gd name="connsiteY51" fmla="*/ 864108 h 864108"/>
                <a:gd name="connsiteX52" fmla="*/ 464058 w 864108"/>
                <a:gd name="connsiteY52" fmla="*/ 864108 h 864108"/>
                <a:gd name="connsiteX53" fmla="*/ 448056 w 864108"/>
                <a:gd name="connsiteY53" fmla="*/ 848106 h 864108"/>
                <a:gd name="connsiteX54" fmla="*/ 448056 w 864108"/>
                <a:gd name="connsiteY54" fmla="*/ 752094 h 864108"/>
                <a:gd name="connsiteX55" fmla="*/ 480060 w 864108"/>
                <a:gd name="connsiteY55" fmla="*/ 752094 h 864108"/>
                <a:gd name="connsiteX56" fmla="*/ 480060 w 864108"/>
                <a:gd name="connsiteY56" fmla="*/ 832104 h 864108"/>
                <a:gd name="connsiteX57" fmla="*/ 608076 w 864108"/>
                <a:gd name="connsiteY57" fmla="*/ 832104 h 864108"/>
                <a:gd name="connsiteX58" fmla="*/ 608076 w 864108"/>
                <a:gd name="connsiteY58" fmla="*/ 768096 h 864108"/>
                <a:gd name="connsiteX59" fmla="*/ 480060 w 864108"/>
                <a:gd name="connsiteY59" fmla="*/ 208026 h 864108"/>
                <a:gd name="connsiteX60" fmla="*/ 448056 w 864108"/>
                <a:gd name="connsiteY60" fmla="*/ 208026 h 864108"/>
                <a:gd name="connsiteX61" fmla="*/ 448056 w 864108"/>
                <a:gd name="connsiteY61" fmla="*/ 16002 h 864108"/>
                <a:gd name="connsiteX62" fmla="*/ 464058 w 864108"/>
                <a:gd name="connsiteY62" fmla="*/ 0 h 864108"/>
                <a:gd name="connsiteX63" fmla="*/ 624078 w 864108"/>
                <a:gd name="connsiteY63" fmla="*/ 0 h 864108"/>
                <a:gd name="connsiteX64" fmla="*/ 640080 w 864108"/>
                <a:gd name="connsiteY64" fmla="*/ 16002 h 864108"/>
                <a:gd name="connsiteX65" fmla="*/ 640080 w 864108"/>
                <a:gd name="connsiteY65" fmla="*/ 240030 h 864108"/>
                <a:gd name="connsiteX66" fmla="*/ 608076 w 864108"/>
                <a:gd name="connsiteY66" fmla="*/ 240030 h 864108"/>
                <a:gd name="connsiteX67" fmla="*/ 608076 w 864108"/>
                <a:gd name="connsiteY67" fmla="*/ 32004 h 864108"/>
                <a:gd name="connsiteX68" fmla="*/ 480060 w 864108"/>
                <a:gd name="connsiteY68" fmla="*/ 32004 h 864108"/>
                <a:gd name="connsiteX69" fmla="*/ 480060 w 864108"/>
                <a:gd name="connsiteY69" fmla="*/ 208026 h 864108"/>
                <a:gd name="connsiteX70" fmla="*/ 384048 w 864108"/>
                <a:gd name="connsiteY70" fmla="*/ 736092 h 864108"/>
                <a:gd name="connsiteX71" fmla="*/ 416052 w 864108"/>
                <a:gd name="connsiteY71" fmla="*/ 736092 h 864108"/>
                <a:gd name="connsiteX72" fmla="*/ 416052 w 864108"/>
                <a:gd name="connsiteY72" fmla="*/ 848106 h 864108"/>
                <a:gd name="connsiteX73" fmla="*/ 400050 w 864108"/>
                <a:gd name="connsiteY73" fmla="*/ 864108 h 864108"/>
                <a:gd name="connsiteX74" fmla="*/ 240030 w 864108"/>
                <a:gd name="connsiteY74" fmla="*/ 864108 h 864108"/>
                <a:gd name="connsiteX75" fmla="*/ 224028 w 864108"/>
                <a:gd name="connsiteY75" fmla="*/ 848106 h 864108"/>
                <a:gd name="connsiteX76" fmla="*/ 224028 w 864108"/>
                <a:gd name="connsiteY76" fmla="*/ 608076 h 864108"/>
                <a:gd name="connsiteX77" fmla="*/ 256032 w 864108"/>
                <a:gd name="connsiteY77" fmla="*/ 608076 h 864108"/>
                <a:gd name="connsiteX78" fmla="*/ 256032 w 864108"/>
                <a:gd name="connsiteY78" fmla="*/ 832104 h 864108"/>
                <a:gd name="connsiteX79" fmla="*/ 384048 w 864108"/>
                <a:gd name="connsiteY79" fmla="*/ 832104 h 864108"/>
                <a:gd name="connsiteX80" fmla="*/ 384048 w 864108"/>
                <a:gd name="connsiteY80" fmla="*/ 736092 h 864108"/>
                <a:gd name="connsiteX81" fmla="*/ 256032 w 864108"/>
                <a:gd name="connsiteY81" fmla="*/ 368046 h 864108"/>
                <a:gd name="connsiteX82" fmla="*/ 224028 w 864108"/>
                <a:gd name="connsiteY82" fmla="*/ 368046 h 864108"/>
                <a:gd name="connsiteX83" fmla="*/ 224028 w 864108"/>
                <a:gd name="connsiteY83" fmla="*/ 160020 h 864108"/>
                <a:gd name="connsiteX84" fmla="*/ 240030 w 864108"/>
                <a:gd name="connsiteY84" fmla="*/ 144018 h 864108"/>
                <a:gd name="connsiteX85" fmla="*/ 400050 w 864108"/>
                <a:gd name="connsiteY85" fmla="*/ 144018 h 864108"/>
                <a:gd name="connsiteX86" fmla="*/ 416052 w 864108"/>
                <a:gd name="connsiteY86" fmla="*/ 160020 h 864108"/>
                <a:gd name="connsiteX87" fmla="*/ 416052 w 864108"/>
                <a:gd name="connsiteY87" fmla="*/ 224028 h 864108"/>
                <a:gd name="connsiteX88" fmla="*/ 384048 w 864108"/>
                <a:gd name="connsiteY88" fmla="*/ 224028 h 864108"/>
                <a:gd name="connsiteX89" fmla="*/ 384048 w 864108"/>
                <a:gd name="connsiteY89" fmla="*/ 176022 h 864108"/>
                <a:gd name="connsiteX90" fmla="*/ 256032 w 864108"/>
                <a:gd name="connsiteY90" fmla="*/ 176022 h 864108"/>
                <a:gd name="connsiteX91" fmla="*/ 256032 w 864108"/>
                <a:gd name="connsiteY91" fmla="*/ 368046 h 864108"/>
                <a:gd name="connsiteX92" fmla="*/ 32004 w 864108"/>
                <a:gd name="connsiteY92" fmla="*/ 832104 h 864108"/>
                <a:gd name="connsiteX93" fmla="*/ 160020 w 864108"/>
                <a:gd name="connsiteY93" fmla="*/ 832104 h 864108"/>
                <a:gd name="connsiteX94" fmla="*/ 160020 w 864108"/>
                <a:gd name="connsiteY94" fmla="*/ 288036 h 864108"/>
                <a:gd name="connsiteX95" fmla="*/ 32004 w 864108"/>
                <a:gd name="connsiteY95" fmla="*/ 288036 h 864108"/>
                <a:gd name="connsiteX96" fmla="*/ 32004 w 864108"/>
                <a:gd name="connsiteY96" fmla="*/ 832104 h 864108"/>
                <a:gd name="connsiteX97" fmla="*/ 176022 w 864108"/>
                <a:gd name="connsiteY97" fmla="*/ 256032 h 864108"/>
                <a:gd name="connsiteX98" fmla="*/ 16002 w 864108"/>
                <a:gd name="connsiteY98" fmla="*/ 256032 h 864108"/>
                <a:gd name="connsiteX99" fmla="*/ 0 w 864108"/>
                <a:gd name="connsiteY99" fmla="*/ 272034 h 864108"/>
                <a:gd name="connsiteX100" fmla="*/ 0 w 864108"/>
                <a:gd name="connsiteY100" fmla="*/ 848106 h 864108"/>
                <a:gd name="connsiteX101" fmla="*/ 16002 w 864108"/>
                <a:gd name="connsiteY101" fmla="*/ 864108 h 864108"/>
                <a:gd name="connsiteX102" fmla="*/ 176022 w 864108"/>
                <a:gd name="connsiteY102" fmla="*/ 864108 h 864108"/>
                <a:gd name="connsiteX103" fmla="*/ 192024 w 864108"/>
                <a:gd name="connsiteY103" fmla="*/ 848106 h 864108"/>
                <a:gd name="connsiteX104" fmla="*/ 192024 w 864108"/>
                <a:gd name="connsiteY104" fmla="*/ 272034 h 864108"/>
                <a:gd name="connsiteX105" fmla="*/ 176022 w 864108"/>
                <a:gd name="connsiteY105" fmla="*/ 256032 h 864108"/>
                <a:gd name="connsiteX106" fmla="*/ 176022 w 864108"/>
                <a:gd name="connsiteY106" fmla="*/ 256032 h 86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64108" h="864108">
                  <a:moveTo>
                    <a:pt x="500223" y="613357"/>
                  </a:moveTo>
                  <a:cubicBezTo>
                    <a:pt x="429542" y="613357"/>
                    <a:pt x="372047" y="555861"/>
                    <a:pt x="372047" y="485197"/>
                  </a:cubicBezTo>
                  <a:cubicBezTo>
                    <a:pt x="372047" y="414516"/>
                    <a:pt x="429542" y="357021"/>
                    <a:pt x="500223" y="357021"/>
                  </a:cubicBezTo>
                  <a:cubicBezTo>
                    <a:pt x="570903" y="357021"/>
                    <a:pt x="628399" y="414516"/>
                    <a:pt x="628399" y="485197"/>
                  </a:cubicBezTo>
                  <a:cubicBezTo>
                    <a:pt x="628399" y="555861"/>
                    <a:pt x="570903" y="613357"/>
                    <a:pt x="500223" y="613357"/>
                  </a:cubicBezTo>
                  <a:lnTo>
                    <a:pt x="500223" y="613357"/>
                  </a:lnTo>
                  <a:close/>
                  <a:moveTo>
                    <a:pt x="500223" y="325017"/>
                  </a:moveTo>
                  <a:cubicBezTo>
                    <a:pt x="411892" y="325017"/>
                    <a:pt x="340043" y="396866"/>
                    <a:pt x="340043" y="485197"/>
                  </a:cubicBezTo>
                  <a:cubicBezTo>
                    <a:pt x="340043" y="573512"/>
                    <a:pt x="411892" y="645361"/>
                    <a:pt x="500223" y="645361"/>
                  </a:cubicBezTo>
                  <a:cubicBezTo>
                    <a:pt x="588554" y="645361"/>
                    <a:pt x="660403" y="573512"/>
                    <a:pt x="660403" y="485197"/>
                  </a:cubicBezTo>
                  <a:cubicBezTo>
                    <a:pt x="660403" y="396866"/>
                    <a:pt x="588554" y="325017"/>
                    <a:pt x="500223" y="325017"/>
                  </a:cubicBezTo>
                  <a:lnTo>
                    <a:pt x="500223" y="325017"/>
                  </a:lnTo>
                  <a:close/>
                  <a:moveTo>
                    <a:pt x="824871" y="773633"/>
                  </a:moveTo>
                  <a:cubicBezTo>
                    <a:pt x="814454" y="785170"/>
                    <a:pt x="796532" y="786130"/>
                    <a:pt x="784930" y="775729"/>
                  </a:cubicBezTo>
                  <a:lnTo>
                    <a:pt x="651473" y="655346"/>
                  </a:lnTo>
                  <a:cubicBezTo>
                    <a:pt x="665571" y="642800"/>
                    <a:pt x="678229" y="628719"/>
                    <a:pt x="688870" y="613085"/>
                  </a:cubicBezTo>
                  <a:lnTo>
                    <a:pt x="822759" y="733708"/>
                  </a:lnTo>
                  <a:cubicBezTo>
                    <a:pt x="834328" y="744141"/>
                    <a:pt x="835256" y="762079"/>
                    <a:pt x="824871" y="773633"/>
                  </a:cubicBezTo>
                  <a:lnTo>
                    <a:pt x="824871" y="773633"/>
                  </a:lnTo>
                  <a:close/>
                  <a:moveTo>
                    <a:pt x="304214" y="485197"/>
                  </a:moveTo>
                  <a:cubicBezTo>
                    <a:pt x="304214" y="377103"/>
                    <a:pt x="392145" y="289172"/>
                    <a:pt x="500223" y="289172"/>
                  </a:cubicBezTo>
                  <a:cubicBezTo>
                    <a:pt x="608300" y="289172"/>
                    <a:pt x="696231" y="377103"/>
                    <a:pt x="696231" y="485197"/>
                  </a:cubicBezTo>
                  <a:cubicBezTo>
                    <a:pt x="696231" y="593274"/>
                    <a:pt x="608300" y="681205"/>
                    <a:pt x="500223" y="681205"/>
                  </a:cubicBezTo>
                  <a:cubicBezTo>
                    <a:pt x="392145" y="681205"/>
                    <a:pt x="304214" y="593274"/>
                    <a:pt x="304214" y="485197"/>
                  </a:cubicBezTo>
                  <a:lnTo>
                    <a:pt x="304214" y="485197"/>
                  </a:lnTo>
                  <a:close/>
                  <a:moveTo>
                    <a:pt x="705096" y="584633"/>
                  </a:moveTo>
                  <a:cubicBezTo>
                    <a:pt x="719770" y="554533"/>
                    <a:pt x="728235" y="520865"/>
                    <a:pt x="728235" y="485197"/>
                  </a:cubicBezTo>
                  <a:cubicBezTo>
                    <a:pt x="728235" y="359453"/>
                    <a:pt x="625950" y="257168"/>
                    <a:pt x="500223" y="257168"/>
                  </a:cubicBezTo>
                  <a:cubicBezTo>
                    <a:pt x="374495" y="257168"/>
                    <a:pt x="272210" y="359453"/>
                    <a:pt x="272210" y="485197"/>
                  </a:cubicBezTo>
                  <a:cubicBezTo>
                    <a:pt x="272210" y="610924"/>
                    <a:pt x="374495" y="713209"/>
                    <a:pt x="500223" y="713209"/>
                  </a:cubicBezTo>
                  <a:cubicBezTo>
                    <a:pt x="546612" y="713209"/>
                    <a:pt x="589770" y="699207"/>
                    <a:pt x="625822" y="675316"/>
                  </a:cubicBezTo>
                  <a:lnTo>
                    <a:pt x="763519" y="799524"/>
                  </a:lnTo>
                  <a:cubicBezTo>
                    <a:pt x="775009" y="809845"/>
                    <a:pt x="789427" y="814934"/>
                    <a:pt x="803812" y="814918"/>
                  </a:cubicBezTo>
                  <a:cubicBezTo>
                    <a:pt x="820311" y="814918"/>
                    <a:pt x="836745" y="808229"/>
                    <a:pt x="848650" y="795059"/>
                  </a:cubicBezTo>
                  <a:cubicBezTo>
                    <a:pt x="870829" y="770384"/>
                    <a:pt x="868845" y="732204"/>
                    <a:pt x="844201" y="709945"/>
                  </a:cubicBezTo>
                  <a:lnTo>
                    <a:pt x="705096" y="584633"/>
                  </a:lnTo>
                  <a:close/>
                  <a:moveTo>
                    <a:pt x="864108" y="112014"/>
                  </a:moveTo>
                  <a:lnTo>
                    <a:pt x="864108" y="656082"/>
                  </a:lnTo>
                  <a:lnTo>
                    <a:pt x="832104" y="656082"/>
                  </a:lnTo>
                  <a:lnTo>
                    <a:pt x="832104" y="128016"/>
                  </a:lnTo>
                  <a:lnTo>
                    <a:pt x="704088" y="128016"/>
                  </a:lnTo>
                  <a:lnTo>
                    <a:pt x="704088" y="304038"/>
                  </a:lnTo>
                  <a:lnTo>
                    <a:pt x="672084" y="304038"/>
                  </a:lnTo>
                  <a:lnTo>
                    <a:pt x="672084" y="112014"/>
                  </a:lnTo>
                  <a:cubicBezTo>
                    <a:pt x="672084" y="103181"/>
                    <a:pt x="679253" y="96012"/>
                    <a:pt x="688086" y="96012"/>
                  </a:cubicBezTo>
                  <a:lnTo>
                    <a:pt x="848106" y="96012"/>
                  </a:lnTo>
                  <a:cubicBezTo>
                    <a:pt x="856955" y="96012"/>
                    <a:pt x="864108" y="103181"/>
                    <a:pt x="864108" y="112014"/>
                  </a:cubicBezTo>
                  <a:lnTo>
                    <a:pt x="864108" y="112014"/>
                  </a:lnTo>
                  <a:close/>
                  <a:moveTo>
                    <a:pt x="608076" y="768096"/>
                  </a:moveTo>
                  <a:lnTo>
                    <a:pt x="640080" y="768096"/>
                  </a:lnTo>
                  <a:lnTo>
                    <a:pt x="640080" y="848106"/>
                  </a:lnTo>
                  <a:cubicBezTo>
                    <a:pt x="640080" y="856955"/>
                    <a:pt x="632927" y="864108"/>
                    <a:pt x="624078" y="864108"/>
                  </a:cubicBezTo>
                  <a:lnTo>
                    <a:pt x="464058" y="864108"/>
                  </a:lnTo>
                  <a:cubicBezTo>
                    <a:pt x="455209" y="864108"/>
                    <a:pt x="448056" y="856955"/>
                    <a:pt x="448056" y="848106"/>
                  </a:cubicBezTo>
                  <a:lnTo>
                    <a:pt x="448056" y="752094"/>
                  </a:lnTo>
                  <a:lnTo>
                    <a:pt x="480060" y="752094"/>
                  </a:lnTo>
                  <a:lnTo>
                    <a:pt x="480060" y="832104"/>
                  </a:lnTo>
                  <a:lnTo>
                    <a:pt x="608076" y="832104"/>
                  </a:lnTo>
                  <a:lnTo>
                    <a:pt x="608076" y="768096"/>
                  </a:lnTo>
                  <a:close/>
                  <a:moveTo>
                    <a:pt x="480060" y="208026"/>
                  </a:moveTo>
                  <a:lnTo>
                    <a:pt x="448056" y="208026"/>
                  </a:lnTo>
                  <a:lnTo>
                    <a:pt x="448056" y="16002"/>
                  </a:lnTo>
                  <a:cubicBezTo>
                    <a:pt x="448056" y="7169"/>
                    <a:pt x="455209" y="0"/>
                    <a:pt x="464058" y="0"/>
                  </a:cubicBezTo>
                  <a:lnTo>
                    <a:pt x="624078" y="0"/>
                  </a:lnTo>
                  <a:cubicBezTo>
                    <a:pt x="632927" y="0"/>
                    <a:pt x="640080" y="7169"/>
                    <a:pt x="640080" y="16002"/>
                  </a:cubicBezTo>
                  <a:lnTo>
                    <a:pt x="640080" y="240030"/>
                  </a:lnTo>
                  <a:lnTo>
                    <a:pt x="608076" y="240030"/>
                  </a:lnTo>
                  <a:lnTo>
                    <a:pt x="608076" y="32004"/>
                  </a:lnTo>
                  <a:lnTo>
                    <a:pt x="480060" y="32004"/>
                  </a:lnTo>
                  <a:lnTo>
                    <a:pt x="480060" y="208026"/>
                  </a:lnTo>
                  <a:close/>
                  <a:moveTo>
                    <a:pt x="384048" y="736092"/>
                  </a:moveTo>
                  <a:lnTo>
                    <a:pt x="416052" y="736092"/>
                  </a:lnTo>
                  <a:lnTo>
                    <a:pt x="416052" y="848106"/>
                  </a:lnTo>
                  <a:cubicBezTo>
                    <a:pt x="416052" y="856955"/>
                    <a:pt x="408899" y="864108"/>
                    <a:pt x="400050" y="864108"/>
                  </a:cubicBezTo>
                  <a:lnTo>
                    <a:pt x="240030" y="864108"/>
                  </a:lnTo>
                  <a:cubicBezTo>
                    <a:pt x="231197" y="864108"/>
                    <a:pt x="224028" y="856955"/>
                    <a:pt x="224028" y="848106"/>
                  </a:cubicBezTo>
                  <a:lnTo>
                    <a:pt x="224028" y="608076"/>
                  </a:lnTo>
                  <a:lnTo>
                    <a:pt x="256032" y="608076"/>
                  </a:lnTo>
                  <a:lnTo>
                    <a:pt x="256032" y="832104"/>
                  </a:lnTo>
                  <a:lnTo>
                    <a:pt x="384048" y="832104"/>
                  </a:lnTo>
                  <a:lnTo>
                    <a:pt x="384048" y="736092"/>
                  </a:lnTo>
                  <a:close/>
                  <a:moveTo>
                    <a:pt x="256032" y="368046"/>
                  </a:moveTo>
                  <a:lnTo>
                    <a:pt x="224028" y="368046"/>
                  </a:lnTo>
                  <a:lnTo>
                    <a:pt x="224028" y="160020"/>
                  </a:lnTo>
                  <a:cubicBezTo>
                    <a:pt x="224028" y="151187"/>
                    <a:pt x="231197" y="144018"/>
                    <a:pt x="240030" y="144018"/>
                  </a:cubicBezTo>
                  <a:lnTo>
                    <a:pt x="400050" y="144018"/>
                  </a:lnTo>
                  <a:cubicBezTo>
                    <a:pt x="408899" y="144018"/>
                    <a:pt x="416052" y="151187"/>
                    <a:pt x="416052" y="160020"/>
                  </a:cubicBezTo>
                  <a:lnTo>
                    <a:pt x="416052" y="224028"/>
                  </a:lnTo>
                  <a:lnTo>
                    <a:pt x="384048" y="224028"/>
                  </a:lnTo>
                  <a:lnTo>
                    <a:pt x="384048" y="176022"/>
                  </a:lnTo>
                  <a:lnTo>
                    <a:pt x="256032" y="176022"/>
                  </a:lnTo>
                  <a:lnTo>
                    <a:pt x="256032" y="368046"/>
                  </a:lnTo>
                  <a:close/>
                  <a:moveTo>
                    <a:pt x="32004" y="832104"/>
                  </a:moveTo>
                  <a:lnTo>
                    <a:pt x="160020" y="832104"/>
                  </a:lnTo>
                  <a:lnTo>
                    <a:pt x="160020" y="288036"/>
                  </a:lnTo>
                  <a:lnTo>
                    <a:pt x="32004" y="288036"/>
                  </a:lnTo>
                  <a:lnTo>
                    <a:pt x="32004" y="832104"/>
                  </a:lnTo>
                  <a:close/>
                  <a:moveTo>
                    <a:pt x="176022" y="256032"/>
                  </a:moveTo>
                  <a:lnTo>
                    <a:pt x="16002" y="256032"/>
                  </a:lnTo>
                  <a:cubicBezTo>
                    <a:pt x="7169" y="256032"/>
                    <a:pt x="0" y="263201"/>
                    <a:pt x="0" y="272034"/>
                  </a:cubicBezTo>
                  <a:lnTo>
                    <a:pt x="0" y="848106"/>
                  </a:lnTo>
                  <a:cubicBezTo>
                    <a:pt x="0" y="856955"/>
                    <a:pt x="7169" y="864108"/>
                    <a:pt x="16002" y="864108"/>
                  </a:cubicBezTo>
                  <a:lnTo>
                    <a:pt x="176022" y="864108"/>
                  </a:lnTo>
                  <a:cubicBezTo>
                    <a:pt x="184871" y="864108"/>
                    <a:pt x="192024" y="856955"/>
                    <a:pt x="192024" y="848106"/>
                  </a:cubicBezTo>
                  <a:lnTo>
                    <a:pt x="192024" y="272034"/>
                  </a:lnTo>
                  <a:cubicBezTo>
                    <a:pt x="192024" y="263201"/>
                    <a:pt x="184871" y="256032"/>
                    <a:pt x="176022" y="256032"/>
                  </a:cubicBezTo>
                  <a:lnTo>
                    <a:pt x="176022" y="256032"/>
                  </a:lnTo>
                  <a:close/>
                </a:path>
              </a:pathLst>
            </a:custGeom>
            <a:solidFill>
              <a:srgbClr val="FFFFFF"/>
            </a:solidFill>
            <a:ln w="15954" cap="flat">
              <a:noFill/>
              <a:prstDash val="solid"/>
              <a:miter/>
            </a:ln>
          </p:spPr>
          <p:txBody>
            <a:bodyPr rtlCol="0" anchor="ctr"/>
            <a:lstStyle/>
            <a:p>
              <a:endParaRPr lang="en-US" sz="2400" dirty="0">
                <a:solidFill>
                  <a:srgbClr val="FFFFFF"/>
                </a:solidFill>
              </a:endParaRPr>
            </a:p>
          </p:txBody>
        </p:sp>
        <p:sp>
          <p:nvSpPr>
            <p:cNvPr id="142" name="TextBox 141">
              <a:extLst>
                <a:ext uri="{FF2B5EF4-FFF2-40B4-BE49-F238E27FC236}">
                  <a16:creationId xmlns:a16="http://schemas.microsoft.com/office/drawing/2014/main" id="{86CD30AF-D40B-5542-9C82-CA56B8D9ED03}"/>
                </a:ext>
              </a:extLst>
            </p:cNvPr>
            <p:cNvSpPr txBox="1"/>
            <p:nvPr/>
          </p:nvSpPr>
          <p:spPr>
            <a:xfrm>
              <a:off x="0" y="5097080"/>
              <a:ext cx="1813795" cy="688023"/>
            </a:xfrm>
            <a:prstGeom prst="rect">
              <a:avLst/>
            </a:prstGeom>
            <a:noFill/>
          </p:spPr>
          <p:txBody>
            <a:bodyPr wrap="square" rtlCol="0" anchor="ctr" anchorCtr="0">
              <a:noAutofit/>
            </a:bodyPr>
            <a:lstStyle/>
            <a:p>
              <a:pPr algn="r"/>
              <a:r>
                <a:rPr lang="en-US" sz="1467" dirty="0">
                  <a:solidFill>
                    <a:schemeClr val="tx2"/>
                  </a:solidFill>
                  <a:ea typeface="Amazon Ember" panose="020B0603020204020204" pitchFamily="34" charset="0"/>
                  <a:cs typeface="Amazon Ember" panose="020B0603020204020204" pitchFamily="34" charset="0"/>
                </a:rPr>
                <a:t>Amazon OpenSearch Service</a:t>
              </a:r>
            </a:p>
          </p:txBody>
        </p:sp>
        <p:grpSp>
          <p:nvGrpSpPr>
            <p:cNvPr id="143" name="Group 142">
              <a:extLst>
                <a:ext uri="{FF2B5EF4-FFF2-40B4-BE49-F238E27FC236}">
                  <a16:creationId xmlns:a16="http://schemas.microsoft.com/office/drawing/2014/main" id="{E407A536-E9B5-8B47-B336-45BDCDEDF108}"/>
                </a:ext>
              </a:extLst>
            </p:cNvPr>
            <p:cNvGrpSpPr/>
            <p:nvPr/>
          </p:nvGrpSpPr>
          <p:grpSpPr>
            <a:xfrm>
              <a:off x="1861924" y="2203026"/>
              <a:ext cx="1313030" cy="1313034"/>
              <a:chOff x="6322038" y="1973412"/>
              <a:chExt cx="1463036" cy="1463040"/>
            </a:xfrm>
          </p:grpSpPr>
          <p:sp>
            <p:nvSpPr>
              <p:cNvPr id="169" name="Freeform: Shape 332">
                <a:extLst>
                  <a:ext uri="{FF2B5EF4-FFF2-40B4-BE49-F238E27FC236}">
                    <a16:creationId xmlns:a16="http://schemas.microsoft.com/office/drawing/2014/main" id="{50499DEE-3FFF-FA42-B2E4-B705D93FC10D}"/>
                  </a:ext>
                </a:extLst>
              </p:cNvPr>
              <p:cNvSpPr>
                <a:spLocks noChangeAspect="1"/>
              </p:cNvSpPr>
              <p:nvPr/>
            </p:nvSpPr>
            <p:spPr>
              <a:xfrm>
                <a:off x="6322038" y="1973412"/>
                <a:ext cx="1463036" cy="1463040"/>
              </a:xfrm>
              <a:custGeom>
                <a:avLst/>
                <a:gdLst>
                  <a:gd name="connsiteX0" fmla="*/ 0 w 1737358"/>
                  <a:gd name="connsiteY0" fmla="*/ 868681 h 1737362"/>
                  <a:gd name="connsiteX1" fmla="*/ 868679 w 1737358"/>
                  <a:gd name="connsiteY1" fmla="*/ 0 h 1737362"/>
                  <a:gd name="connsiteX2" fmla="*/ 1737358 w 1737358"/>
                  <a:gd name="connsiteY2" fmla="*/ 868681 h 1737362"/>
                  <a:gd name="connsiteX3" fmla="*/ 868679 w 1737358"/>
                  <a:gd name="connsiteY3" fmla="*/ 1737362 h 1737362"/>
                  <a:gd name="connsiteX4" fmla="*/ 0 w 1737358"/>
                  <a:gd name="connsiteY4" fmla="*/ 868681 h 17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8" h="1737362">
                    <a:moveTo>
                      <a:pt x="0" y="868681"/>
                    </a:moveTo>
                    <a:cubicBezTo>
                      <a:pt x="0" y="388922"/>
                      <a:pt x="388921" y="0"/>
                      <a:pt x="868679" y="0"/>
                    </a:cubicBezTo>
                    <a:cubicBezTo>
                      <a:pt x="1348437" y="0"/>
                      <a:pt x="1737358" y="388922"/>
                      <a:pt x="1737358" y="868681"/>
                    </a:cubicBezTo>
                    <a:cubicBezTo>
                      <a:pt x="1737358" y="1348440"/>
                      <a:pt x="1348437" y="1737362"/>
                      <a:pt x="868679" y="1737362"/>
                    </a:cubicBezTo>
                    <a:cubicBezTo>
                      <a:pt x="388921" y="1737362"/>
                      <a:pt x="0" y="1348440"/>
                      <a:pt x="0" y="868681"/>
                    </a:cubicBezTo>
                    <a:close/>
                  </a:path>
                </a:pathLst>
              </a:custGeom>
              <a:gradFill flip="none" rotWithShape="1">
                <a:gsLst>
                  <a:gs pos="0">
                    <a:srgbClr val="542CAF"/>
                  </a:gs>
                  <a:gs pos="100000">
                    <a:srgbClr val="9A60F7"/>
                  </a:gs>
                </a:gsLst>
                <a:lin ang="18900000" scaled="1"/>
                <a:tileRect/>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560" tIns="486561" rIns="486560" bIns="486561" numCol="1" spcCol="1270" anchor="ctr" anchorCtr="0">
                <a:noAutofit/>
              </a:bodyPr>
              <a:lstStyle/>
              <a:p>
                <a:pPr algn="ctr" defTabSz="1718690">
                  <a:lnSpc>
                    <a:spcPct val="90000"/>
                  </a:lnSpc>
                  <a:spcAft>
                    <a:spcPct val="35000"/>
                  </a:spcAft>
                </a:pPr>
                <a:endParaRPr lang="en-US" sz="3867" dirty="0">
                  <a:solidFill>
                    <a:srgbClr val="FFFFFF"/>
                  </a:solidFill>
                </a:endParaRPr>
              </a:p>
            </p:txBody>
          </p:sp>
          <p:sp>
            <p:nvSpPr>
              <p:cNvPr id="170" name="Freeform: Shape 333">
                <a:extLst>
                  <a:ext uri="{FF2B5EF4-FFF2-40B4-BE49-F238E27FC236}">
                    <a16:creationId xmlns:a16="http://schemas.microsoft.com/office/drawing/2014/main" id="{9D564A7B-18A9-064E-A166-F4545247117A}"/>
                  </a:ext>
                </a:extLst>
              </p:cNvPr>
              <p:cNvSpPr/>
              <p:nvPr/>
            </p:nvSpPr>
            <p:spPr>
              <a:xfrm>
                <a:off x="6613501" y="2256876"/>
                <a:ext cx="880110" cy="896112"/>
              </a:xfrm>
              <a:custGeom>
                <a:avLst/>
                <a:gdLst>
                  <a:gd name="connsiteX0" fmla="*/ 829150 w 880110"/>
                  <a:gd name="connsiteY0" fmla="*/ 571083 h 896112"/>
                  <a:gd name="connsiteX1" fmla="*/ 783248 w 880110"/>
                  <a:gd name="connsiteY1" fmla="*/ 552081 h 896112"/>
                  <a:gd name="connsiteX2" fmla="*/ 737346 w 880110"/>
                  <a:gd name="connsiteY2" fmla="*/ 571083 h 896112"/>
                  <a:gd name="connsiteX3" fmla="*/ 718316 w 880110"/>
                  <a:gd name="connsiteY3" fmla="*/ 617035 h 896112"/>
                  <a:gd name="connsiteX4" fmla="*/ 737346 w 880110"/>
                  <a:gd name="connsiteY4" fmla="*/ 662987 h 896112"/>
                  <a:gd name="connsiteX5" fmla="*/ 829150 w 880110"/>
                  <a:gd name="connsiteY5" fmla="*/ 662987 h 896112"/>
                  <a:gd name="connsiteX6" fmla="*/ 829150 w 880110"/>
                  <a:gd name="connsiteY6" fmla="*/ 571083 h 896112"/>
                  <a:gd name="connsiteX7" fmla="*/ 829150 w 880110"/>
                  <a:gd name="connsiteY7" fmla="*/ 571083 h 896112"/>
                  <a:gd name="connsiteX8" fmla="*/ 692677 w 880110"/>
                  <a:gd name="connsiteY8" fmla="*/ 582635 h 896112"/>
                  <a:gd name="connsiteX9" fmla="*/ 713851 w 880110"/>
                  <a:gd name="connsiteY9" fmla="*/ 549373 h 896112"/>
                  <a:gd name="connsiteX10" fmla="*/ 679392 w 880110"/>
                  <a:gd name="connsiteY10" fmla="*/ 483714 h 896112"/>
                  <a:gd name="connsiteX11" fmla="*/ 636483 w 880110"/>
                  <a:gd name="connsiteY11" fmla="*/ 564867 h 896112"/>
                  <a:gd name="connsiteX12" fmla="*/ 692677 w 880110"/>
                  <a:gd name="connsiteY12" fmla="*/ 582635 h 896112"/>
                  <a:gd name="connsiteX13" fmla="*/ 590229 w 880110"/>
                  <a:gd name="connsiteY13" fmla="*/ 583837 h 896112"/>
                  <a:gd name="connsiteX14" fmla="*/ 401435 w 880110"/>
                  <a:gd name="connsiteY14" fmla="*/ 524138 h 896112"/>
                  <a:gd name="connsiteX15" fmla="*/ 355085 w 880110"/>
                  <a:gd name="connsiteY15" fmla="*/ 595101 h 896112"/>
                  <a:gd name="connsiteX16" fmla="*/ 346922 w 880110"/>
                  <a:gd name="connsiteY16" fmla="*/ 602471 h 896112"/>
                  <a:gd name="connsiteX17" fmla="*/ 430180 w 880110"/>
                  <a:gd name="connsiteY17" fmla="*/ 718120 h 896112"/>
                  <a:gd name="connsiteX18" fmla="*/ 483604 w 880110"/>
                  <a:gd name="connsiteY18" fmla="*/ 702066 h 896112"/>
                  <a:gd name="connsiteX19" fmla="*/ 523217 w 880110"/>
                  <a:gd name="connsiteY19" fmla="*/ 710590 h 896112"/>
                  <a:gd name="connsiteX20" fmla="*/ 590229 w 880110"/>
                  <a:gd name="connsiteY20" fmla="*/ 583837 h 896112"/>
                  <a:gd name="connsiteX21" fmla="*/ 548520 w 880110"/>
                  <a:gd name="connsiteY21" fmla="*/ 799081 h 896112"/>
                  <a:gd name="connsiteX22" fmla="*/ 529506 w 880110"/>
                  <a:gd name="connsiteY22" fmla="*/ 753129 h 896112"/>
                  <a:gd name="connsiteX23" fmla="*/ 483604 w 880110"/>
                  <a:gd name="connsiteY23" fmla="*/ 734110 h 896112"/>
                  <a:gd name="connsiteX24" fmla="*/ 437718 w 880110"/>
                  <a:gd name="connsiteY24" fmla="*/ 753129 h 896112"/>
                  <a:gd name="connsiteX25" fmla="*/ 418688 w 880110"/>
                  <a:gd name="connsiteY25" fmla="*/ 799081 h 896112"/>
                  <a:gd name="connsiteX26" fmla="*/ 437718 w 880110"/>
                  <a:gd name="connsiteY26" fmla="*/ 845033 h 896112"/>
                  <a:gd name="connsiteX27" fmla="*/ 483604 w 880110"/>
                  <a:gd name="connsiteY27" fmla="*/ 864067 h 896112"/>
                  <a:gd name="connsiteX28" fmla="*/ 529506 w 880110"/>
                  <a:gd name="connsiteY28" fmla="*/ 845033 h 896112"/>
                  <a:gd name="connsiteX29" fmla="*/ 548520 w 880110"/>
                  <a:gd name="connsiteY29" fmla="*/ 799081 h 896112"/>
                  <a:gd name="connsiteX30" fmla="*/ 548520 w 880110"/>
                  <a:gd name="connsiteY30" fmla="*/ 799081 h 896112"/>
                  <a:gd name="connsiteX31" fmla="*/ 332454 w 880110"/>
                  <a:gd name="connsiteY31" fmla="*/ 572429 h 896112"/>
                  <a:gd name="connsiteX32" fmla="*/ 332454 w 880110"/>
                  <a:gd name="connsiteY32" fmla="*/ 323186 h 896112"/>
                  <a:gd name="connsiteX33" fmla="*/ 207952 w 880110"/>
                  <a:gd name="connsiteY33" fmla="*/ 271658 h 896112"/>
                  <a:gd name="connsiteX34" fmla="*/ 83466 w 880110"/>
                  <a:gd name="connsiteY34" fmla="*/ 323186 h 896112"/>
                  <a:gd name="connsiteX35" fmla="*/ 83466 w 880110"/>
                  <a:gd name="connsiteY35" fmla="*/ 572429 h 896112"/>
                  <a:gd name="connsiteX36" fmla="*/ 332454 w 880110"/>
                  <a:gd name="connsiteY36" fmla="*/ 572429 h 896112"/>
                  <a:gd name="connsiteX37" fmla="*/ 332454 w 880110"/>
                  <a:gd name="connsiteY37" fmla="*/ 572429 h 896112"/>
                  <a:gd name="connsiteX38" fmla="*/ 346666 w 880110"/>
                  <a:gd name="connsiteY38" fmla="*/ 292920 h 896112"/>
                  <a:gd name="connsiteX39" fmla="*/ 355085 w 880110"/>
                  <a:gd name="connsiteY39" fmla="*/ 300531 h 896112"/>
                  <a:gd name="connsiteX40" fmla="*/ 400219 w 880110"/>
                  <a:gd name="connsiteY40" fmla="*/ 368337 h 896112"/>
                  <a:gd name="connsiteX41" fmla="*/ 588292 w 880110"/>
                  <a:gd name="connsiteY41" fmla="*/ 310192 h 896112"/>
                  <a:gd name="connsiteX42" fmla="*/ 522944 w 880110"/>
                  <a:gd name="connsiteY42" fmla="*/ 185667 h 896112"/>
                  <a:gd name="connsiteX43" fmla="*/ 483604 w 880110"/>
                  <a:gd name="connsiteY43" fmla="*/ 194062 h 896112"/>
                  <a:gd name="connsiteX44" fmla="*/ 429940 w 880110"/>
                  <a:gd name="connsiteY44" fmla="*/ 177848 h 896112"/>
                  <a:gd name="connsiteX45" fmla="*/ 346666 w 880110"/>
                  <a:gd name="connsiteY45" fmla="*/ 292920 h 896112"/>
                  <a:gd name="connsiteX46" fmla="*/ 418688 w 880110"/>
                  <a:gd name="connsiteY46" fmla="*/ 97047 h 896112"/>
                  <a:gd name="connsiteX47" fmla="*/ 437718 w 880110"/>
                  <a:gd name="connsiteY47" fmla="*/ 142983 h 896112"/>
                  <a:gd name="connsiteX48" fmla="*/ 483604 w 880110"/>
                  <a:gd name="connsiteY48" fmla="*/ 162018 h 896112"/>
                  <a:gd name="connsiteX49" fmla="*/ 529506 w 880110"/>
                  <a:gd name="connsiteY49" fmla="*/ 142983 h 896112"/>
                  <a:gd name="connsiteX50" fmla="*/ 548520 w 880110"/>
                  <a:gd name="connsiteY50" fmla="*/ 97047 h 896112"/>
                  <a:gd name="connsiteX51" fmla="*/ 529506 w 880110"/>
                  <a:gd name="connsiteY51" fmla="*/ 51079 h 896112"/>
                  <a:gd name="connsiteX52" fmla="*/ 483604 w 880110"/>
                  <a:gd name="connsiteY52" fmla="*/ 32045 h 896112"/>
                  <a:gd name="connsiteX53" fmla="*/ 437718 w 880110"/>
                  <a:gd name="connsiteY53" fmla="*/ 51079 h 896112"/>
                  <a:gd name="connsiteX54" fmla="*/ 418688 w 880110"/>
                  <a:gd name="connsiteY54" fmla="*/ 97047 h 896112"/>
                  <a:gd name="connsiteX55" fmla="*/ 418688 w 880110"/>
                  <a:gd name="connsiteY55" fmla="*/ 97047 h 896112"/>
                  <a:gd name="connsiteX56" fmla="*/ 410686 w 880110"/>
                  <a:gd name="connsiteY56" fmla="*/ 493455 h 896112"/>
                  <a:gd name="connsiteX57" fmla="*/ 605450 w 880110"/>
                  <a:gd name="connsiteY57" fmla="*/ 555045 h 896112"/>
                  <a:gd name="connsiteX58" fmla="*/ 661355 w 880110"/>
                  <a:gd name="connsiteY58" fmla="*/ 449346 h 896112"/>
                  <a:gd name="connsiteX59" fmla="*/ 603449 w 880110"/>
                  <a:gd name="connsiteY59" fmla="*/ 339048 h 896112"/>
                  <a:gd name="connsiteX60" fmla="*/ 409902 w 880110"/>
                  <a:gd name="connsiteY60" fmla="*/ 398876 h 896112"/>
                  <a:gd name="connsiteX61" fmla="*/ 410686 w 880110"/>
                  <a:gd name="connsiteY61" fmla="*/ 493455 h 896112"/>
                  <a:gd name="connsiteX62" fmla="*/ 410686 w 880110"/>
                  <a:gd name="connsiteY62" fmla="*/ 493455 h 896112"/>
                  <a:gd name="connsiteX63" fmla="*/ 634579 w 880110"/>
                  <a:gd name="connsiteY63" fmla="*/ 329419 h 896112"/>
                  <a:gd name="connsiteX64" fmla="*/ 679488 w 880110"/>
                  <a:gd name="connsiteY64" fmla="*/ 415010 h 896112"/>
                  <a:gd name="connsiteX65" fmla="*/ 721613 w 880110"/>
                  <a:gd name="connsiteY65" fmla="*/ 335331 h 896112"/>
                  <a:gd name="connsiteX66" fmla="*/ 714715 w 880110"/>
                  <a:gd name="connsiteY66" fmla="*/ 329691 h 896112"/>
                  <a:gd name="connsiteX67" fmla="*/ 699287 w 880110"/>
                  <a:gd name="connsiteY67" fmla="*/ 309423 h 896112"/>
                  <a:gd name="connsiteX68" fmla="*/ 634579 w 880110"/>
                  <a:gd name="connsiteY68" fmla="*/ 329419 h 896112"/>
                  <a:gd name="connsiteX69" fmla="*/ 718316 w 880110"/>
                  <a:gd name="connsiteY69" fmla="*/ 261068 h 896112"/>
                  <a:gd name="connsiteX70" fmla="*/ 737346 w 880110"/>
                  <a:gd name="connsiteY70" fmla="*/ 307036 h 896112"/>
                  <a:gd name="connsiteX71" fmla="*/ 829150 w 880110"/>
                  <a:gd name="connsiteY71" fmla="*/ 307036 h 896112"/>
                  <a:gd name="connsiteX72" fmla="*/ 829150 w 880110"/>
                  <a:gd name="connsiteY72" fmla="*/ 215132 h 896112"/>
                  <a:gd name="connsiteX73" fmla="*/ 783248 w 880110"/>
                  <a:gd name="connsiteY73" fmla="*/ 196129 h 896112"/>
                  <a:gd name="connsiteX74" fmla="*/ 737346 w 880110"/>
                  <a:gd name="connsiteY74" fmla="*/ 215132 h 896112"/>
                  <a:gd name="connsiteX75" fmla="*/ 718316 w 880110"/>
                  <a:gd name="connsiteY75" fmla="*/ 261068 h 896112"/>
                  <a:gd name="connsiteX76" fmla="*/ 718316 w 880110"/>
                  <a:gd name="connsiteY76" fmla="*/ 261068 h 896112"/>
                  <a:gd name="connsiteX77" fmla="*/ 851781 w 880110"/>
                  <a:gd name="connsiteY77" fmla="*/ 548428 h 896112"/>
                  <a:gd name="connsiteX78" fmla="*/ 851781 w 880110"/>
                  <a:gd name="connsiteY78" fmla="*/ 685643 h 896112"/>
                  <a:gd name="connsiteX79" fmla="*/ 783248 w 880110"/>
                  <a:gd name="connsiteY79" fmla="*/ 714018 h 896112"/>
                  <a:gd name="connsiteX80" fmla="*/ 714715 w 880110"/>
                  <a:gd name="connsiteY80" fmla="*/ 685643 h 896112"/>
                  <a:gd name="connsiteX81" fmla="*/ 686307 w 880110"/>
                  <a:gd name="connsiteY81" fmla="*/ 617035 h 896112"/>
                  <a:gd name="connsiteX82" fmla="*/ 686451 w 880110"/>
                  <a:gd name="connsiteY82" fmla="*/ 614264 h 896112"/>
                  <a:gd name="connsiteX83" fmla="*/ 621263 w 880110"/>
                  <a:gd name="connsiteY83" fmla="*/ 593659 h 896112"/>
                  <a:gd name="connsiteX84" fmla="*/ 549977 w 880110"/>
                  <a:gd name="connsiteY84" fmla="*/ 728503 h 896112"/>
                  <a:gd name="connsiteX85" fmla="*/ 552137 w 880110"/>
                  <a:gd name="connsiteY85" fmla="*/ 730473 h 896112"/>
                  <a:gd name="connsiteX86" fmla="*/ 580530 w 880110"/>
                  <a:gd name="connsiteY86" fmla="*/ 799081 h 896112"/>
                  <a:gd name="connsiteX87" fmla="*/ 552137 w 880110"/>
                  <a:gd name="connsiteY87" fmla="*/ 867688 h 896112"/>
                  <a:gd name="connsiteX88" fmla="*/ 483604 w 880110"/>
                  <a:gd name="connsiteY88" fmla="*/ 896112 h 896112"/>
                  <a:gd name="connsiteX89" fmla="*/ 415087 w 880110"/>
                  <a:gd name="connsiteY89" fmla="*/ 867688 h 896112"/>
                  <a:gd name="connsiteX90" fmla="*/ 386679 w 880110"/>
                  <a:gd name="connsiteY90" fmla="*/ 799081 h 896112"/>
                  <a:gd name="connsiteX91" fmla="*/ 406669 w 880110"/>
                  <a:gd name="connsiteY91" fmla="*/ 740247 h 896112"/>
                  <a:gd name="connsiteX92" fmla="*/ 321683 w 880110"/>
                  <a:gd name="connsiteY92" fmla="*/ 622211 h 896112"/>
                  <a:gd name="connsiteX93" fmla="*/ 207952 w 880110"/>
                  <a:gd name="connsiteY93" fmla="*/ 656002 h 896112"/>
                  <a:gd name="connsiteX94" fmla="*/ 60835 w 880110"/>
                  <a:gd name="connsiteY94" fmla="*/ 595101 h 896112"/>
                  <a:gd name="connsiteX95" fmla="*/ 60835 w 880110"/>
                  <a:gd name="connsiteY95" fmla="*/ 300531 h 896112"/>
                  <a:gd name="connsiteX96" fmla="*/ 321395 w 880110"/>
                  <a:gd name="connsiteY96" fmla="*/ 273245 h 896112"/>
                  <a:gd name="connsiteX97" fmla="*/ 406493 w 880110"/>
                  <a:gd name="connsiteY97" fmla="*/ 155641 h 896112"/>
                  <a:gd name="connsiteX98" fmla="*/ 386679 w 880110"/>
                  <a:gd name="connsiteY98" fmla="*/ 97047 h 896112"/>
                  <a:gd name="connsiteX99" fmla="*/ 415087 w 880110"/>
                  <a:gd name="connsiteY99" fmla="*/ 28424 h 896112"/>
                  <a:gd name="connsiteX100" fmla="*/ 483604 w 880110"/>
                  <a:gd name="connsiteY100" fmla="*/ 0 h 896112"/>
                  <a:gd name="connsiteX101" fmla="*/ 552137 w 880110"/>
                  <a:gd name="connsiteY101" fmla="*/ 28424 h 896112"/>
                  <a:gd name="connsiteX102" fmla="*/ 580530 w 880110"/>
                  <a:gd name="connsiteY102" fmla="*/ 97047 h 896112"/>
                  <a:gd name="connsiteX103" fmla="*/ 552137 w 880110"/>
                  <a:gd name="connsiteY103" fmla="*/ 165639 h 896112"/>
                  <a:gd name="connsiteX104" fmla="*/ 549753 w 880110"/>
                  <a:gd name="connsiteY104" fmla="*/ 167834 h 896112"/>
                  <a:gd name="connsiteX105" fmla="*/ 619422 w 880110"/>
                  <a:gd name="connsiteY105" fmla="*/ 300563 h 896112"/>
                  <a:gd name="connsiteX106" fmla="*/ 688067 w 880110"/>
                  <a:gd name="connsiteY106" fmla="*/ 279349 h 896112"/>
                  <a:gd name="connsiteX107" fmla="*/ 686307 w 880110"/>
                  <a:gd name="connsiteY107" fmla="*/ 261068 h 896112"/>
                  <a:gd name="connsiteX108" fmla="*/ 714715 w 880110"/>
                  <a:gd name="connsiteY108" fmla="*/ 192476 h 896112"/>
                  <a:gd name="connsiteX109" fmla="*/ 851781 w 880110"/>
                  <a:gd name="connsiteY109" fmla="*/ 192476 h 896112"/>
                  <a:gd name="connsiteX110" fmla="*/ 851781 w 880110"/>
                  <a:gd name="connsiteY110" fmla="*/ 329691 h 896112"/>
                  <a:gd name="connsiteX111" fmla="*/ 783248 w 880110"/>
                  <a:gd name="connsiteY111" fmla="*/ 358067 h 896112"/>
                  <a:gd name="connsiteX112" fmla="*/ 749190 w 880110"/>
                  <a:gd name="connsiteY112" fmla="*/ 351690 h 896112"/>
                  <a:gd name="connsiteX113" fmla="*/ 697526 w 880110"/>
                  <a:gd name="connsiteY113" fmla="*/ 449394 h 896112"/>
                  <a:gd name="connsiteX114" fmla="*/ 740163 w 880110"/>
                  <a:gd name="connsiteY114" fmla="*/ 530611 h 896112"/>
                  <a:gd name="connsiteX115" fmla="*/ 851781 w 880110"/>
                  <a:gd name="connsiteY115" fmla="*/ 548428 h 896112"/>
                  <a:gd name="connsiteX116" fmla="*/ 851781 w 880110"/>
                  <a:gd name="connsiteY116" fmla="*/ 548428 h 896112"/>
                  <a:gd name="connsiteX117" fmla="*/ 223957 w 880110"/>
                  <a:gd name="connsiteY117" fmla="*/ 431785 h 896112"/>
                  <a:gd name="connsiteX118" fmla="*/ 303981 w 880110"/>
                  <a:gd name="connsiteY118" fmla="*/ 431785 h 896112"/>
                  <a:gd name="connsiteX119" fmla="*/ 303981 w 880110"/>
                  <a:gd name="connsiteY119" fmla="*/ 463830 h 896112"/>
                  <a:gd name="connsiteX120" fmla="*/ 223957 w 880110"/>
                  <a:gd name="connsiteY120" fmla="*/ 463830 h 896112"/>
                  <a:gd name="connsiteX121" fmla="*/ 223957 w 880110"/>
                  <a:gd name="connsiteY121" fmla="*/ 543942 h 896112"/>
                  <a:gd name="connsiteX122" fmla="*/ 191947 w 880110"/>
                  <a:gd name="connsiteY122" fmla="*/ 543942 h 896112"/>
                  <a:gd name="connsiteX123" fmla="*/ 191947 w 880110"/>
                  <a:gd name="connsiteY123" fmla="*/ 463830 h 896112"/>
                  <a:gd name="connsiteX124" fmla="*/ 111922 w 880110"/>
                  <a:gd name="connsiteY124" fmla="*/ 463830 h 896112"/>
                  <a:gd name="connsiteX125" fmla="*/ 111922 w 880110"/>
                  <a:gd name="connsiteY125" fmla="*/ 431785 h 896112"/>
                  <a:gd name="connsiteX126" fmla="*/ 191947 w 880110"/>
                  <a:gd name="connsiteY126" fmla="*/ 431785 h 896112"/>
                  <a:gd name="connsiteX127" fmla="*/ 191947 w 880110"/>
                  <a:gd name="connsiteY127" fmla="*/ 351674 h 896112"/>
                  <a:gd name="connsiteX128" fmla="*/ 223957 w 880110"/>
                  <a:gd name="connsiteY128" fmla="*/ 351674 h 896112"/>
                  <a:gd name="connsiteX129" fmla="*/ 223957 w 880110"/>
                  <a:gd name="connsiteY129" fmla="*/ 431785 h 8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880110" h="896112">
                    <a:moveTo>
                      <a:pt x="829150" y="571083"/>
                    </a:moveTo>
                    <a:cubicBezTo>
                      <a:pt x="816491" y="558410"/>
                      <a:pt x="799877" y="552081"/>
                      <a:pt x="783248" y="552081"/>
                    </a:cubicBezTo>
                    <a:cubicBezTo>
                      <a:pt x="766619" y="552081"/>
                      <a:pt x="750006" y="558410"/>
                      <a:pt x="737346" y="571083"/>
                    </a:cubicBezTo>
                    <a:cubicBezTo>
                      <a:pt x="725086" y="583356"/>
                      <a:pt x="718316" y="599683"/>
                      <a:pt x="718316" y="617035"/>
                    </a:cubicBezTo>
                    <a:cubicBezTo>
                      <a:pt x="718316" y="634388"/>
                      <a:pt x="725086" y="650714"/>
                      <a:pt x="737346" y="662987"/>
                    </a:cubicBezTo>
                    <a:cubicBezTo>
                      <a:pt x="762666" y="688319"/>
                      <a:pt x="803831" y="688319"/>
                      <a:pt x="829150" y="662987"/>
                    </a:cubicBezTo>
                    <a:cubicBezTo>
                      <a:pt x="854454" y="637640"/>
                      <a:pt x="854454" y="596415"/>
                      <a:pt x="829150" y="571083"/>
                    </a:cubicBezTo>
                    <a:lnTo>
                      <a:pt x="829150" y="571083"/>
                    </a:lnTo>
                    <a:close/>
                    <a:moveTo>
                      <a:pt x="692677" y="582635"/>
                    </a:moveTo>
                    <a:cubicBezTo>
                      <a:pt x="697318" y="570346"/>
                      <a:pt x="704440" y="559051"/>
                      <a:pt x="713851" y="549373"/>
                    </a:cubicBezTo>
                    <a:lnTo>
                      <a:pt x="679392" y="483714"/>
                    </a:lnTo>
                    <a:lnTo>
                      <a:pt x="636483" y="564867"/>
                    </a:lnTo>
                    <a:lnTo>
                      <a:pt x="692677" y="582635"/>
                    </a:lnTo>
                    <a:close/>
                    <a:moveTo>
                      <a:pt x="590229" y="583837"/>
                    </a:moveTo>
                    <a:lnTo>
                      <a:pt x="401435" y="524138"/>
                    </a:lnTo>
                    <a:cubicBezTo>
                      <a:pt x="391320" y="549998"/>
                      <a:pt x="375923" y="574240"/>
                      <a:pt x="355085" y="595101"/>
                    </a:cubicBezTo>
                    <a:cubicBezTo>
                      <a:pt x="352460" y="597712"/>
                      <a:pt x="349643" y="600020"/>
                      <a:pt x="346922" y="602471"/>
                    </a:cubicBezTo>
                    <a:lnTo>
                      <a:pt x="430180" y="718120"/>
                    </a:lnTo>
                    <a:cubicBezTo>
                      <a:pt x="445913" y="707674"/>
                      <a:pt x="464318" y="702066"/>
                      <a:pt x="483604" y="702066"/>
                    </a:cubicBezTo>
                    <a:cubicBezTo>
                      <a:pt x="497497" y="702066"/>
                      <a:pt x="510893" y="705062"/>
                      <a:pt x="523217" y="710590"/>
                    </a:cubicBezTo>
                    <a:lnTo>
                      <a:pt x="590229" y="583837"/>
                    </a:lnTo>
                    <a:close/>
                    <a:moveTo>
                      <a:pt x="548520" y="799081"/>
                    </a:moveTo>
                    <a:cubicBezTo>
                      <a:pt x="548520" y="781729"/>
                      <a:pt x="541766" y="765402"/>
                      <a:pt x="529506" y="753129"/>
                    </a:cubicBezTo>
                    <a:cubicBezTo>
                      <a:pt x="517247" y="740872"/>
                      <a:pt x="500938" y="734110"/>
                      <a:pt x="483604" y="734110"/>
                    </a:cubicBezTo>
                    <a:cubicBezTo>
                      <a:pt x="466271" y="734110"/>
                      <a:pt x="449978" y="740872"/>
                      <a:pt x="437718" y="753129"/>
                    </a:cubicBezTo>
                    <a:cubicBezTo>
                      <a:pt x="425459" y="765402"/>
                      <a:pt x="418688" y="781729"/>
                      <a:pt x="418688" y="799081"/>
                    </a:cubicBezTo>
                    <a:cubicBezTo>
                      <a:pt x="418688" y="816433"/>
                      <a:pt x="425459" y="832760"/>
                      <a:pt x="437718" y="845033"/>
                    </a:cubicBezTo>
                    <a:cubicBezTo>
                      <a:pt x="449978" y="857306"/>
                      <a:pt x="466271" y="864067"/>
                      <a:pt x="483604" y="864067"/>
                    </a:cubicBezTo>
                    <a:cubicBezTo>
                      <a:pt x="500938" y="864067"/>
                      <a:pt x="517247" y="857306"/>
                      <a:pt x="529506" y="845033"/>
                    </a:cubicBezTo>
                    <a:cubicBezTo>
                      <a:pt x="541766" y="832760"/>
                      <a:pt x="548520" y="816433"/>
                      <a:pt x="548520" y="799081"/>
                    </a:cubicBezTo>
                    <a:lnTo>
                      <a:pt x="548520" y="799081"/>
                    </a:lnTo>
                    <a:close/>
                    <a:moveTo>
                      <a:pt x="332454" y="572429"/>
                    </a:moveTo>
                    <a:cubicBezTo>
                      <a:pt x="401099" y="503710"/>
                      <a:pt x="401099" y="391906"/>
                      <a:pt x="332454" y="323186"/>
                    </a:cubicBezTo>
                    <a:cubicBezTo>
                      <a:pt x="298123" y="288834"/>
                      <a:pt x="253038" y="271658"/>
                      <a:pt x="207952" y="271658"/>
                    </a:cubicBezTo>
                    <a:cubicBezTo>
                      <a:pt x="162866" y="271658"/>
                      <a:pt x="117796" y="288818"/>
                      <a:pt x="83466" y="323186"/>
                    </a:cubicBezTo>
                    <a:cubicBezTo>
                      <a:pt x="14821" y="391906"/>
                      <a:pt x="14821" y="503710"/>
                      <a:pt x="83466" y="572429"/>
                    </a:cubicBezTo>
                    <a:cubicBezTo>
                      <a:pt x="152111" y="641149"/>
                      <a:pt x="263809" y="641149"/>
                      <a:pt x="332454" y="572429"/>
                    </a:cubicBezTo>
                    <a:lnTo>
                      <a:pt x="332454" y="572429"/>
                    </a:lnTo>
                    <a:close/>
                    <a:moveTo>
                      <a:pt x="346666" y="292920"/>
                    </a:moveTo>
                    <a:cubicBezTo>
                      <a:pt x="349467" y="295435"/>
                      <a:pt x="352380" y="297823"/>
                      <a:pt x="355085" y="300531"/>
                    </a:cubicBezTo>
                    <a:cubicBezTo>
                      <a:pt x="375075" y="320542"/>
                      <a:pt x="390072" y="343663"/>
                      <a:pt x="400219" y="368337"/>
                    </a:cubicBezTo>
                    <a:lnTo>
                      <a:pt x="588292" y="310192"/>
                    </a:lnTo>
                    <a:lnTo>
                      <a:pt x="522944" y="185667"/>
                    </a:lnTo>
                    <a:cubicBezTo>
                      <a:pt x="510717" y="191130"/>
                      <a:pt x="497385" y="194062"/>
                      <a:pt x="483604" y="194062"/>
                    </a:cubicBezTo>
                    <a:cubicBezTo>
                      <a:pt x="464206" y="194062"/>
                      <a:pt x="445689" y="188406"/>
                      <a:pt x="429940" y="177848"/>
                    </a:cubicBezTo>
                    <a:lnTo>
                      <a:pt x="346666" y="292920"/>
                    </a:lnTo>
                    <a:close/>
                    <a:moveTo>
                      <a:pt x="418688" y="97047"/>
                    </a:moveTo>
                    <a:cubicBezTo>
                      <a:pt x="418688" y="114399"/>
                      <a:pt x="425459" y="130710"/>
                      <a:pt x="437718" y="142983"/>
                    </a:cubicBezTo>
                    <a:cubicBezTo>
                      <a:pt x="449978" y="155256"/>
                      <a:pt x="466271" y="162018"/>
                      <a:pt x="483604" y="162018"/>
                    </a:cubicBezTo>
                    <a:cubicBezTo>
                      <a:pt x="500938" y="162018"/>
                      <a:pt x="517247" y="155256"/>
                      <a:pt x="529506" y="142983"/>
                    </a:cubicBezTo>
                    <a:cubicBezTo>
                      <a:pt x="541766" y="130710"/>
                      <a:pt x="548520" y="114399"/>
                      <a:pt x="548520" y="97047"/>
                    </a:cubicBezTo>
                    <a:cubicBezTo>
                      <a:pt x="548520" y="79679"/>
                      <a:pt x="541766" y="63368"/>
                      <a:pt x="529506" y="51079"/>
                    </a:cubicBezTo>
                    <a:cubicBezTo>
                      <a:pt x="517247" y="38806"/>
                      <a:pt x="500938" y="32045"/>
                      <a:pt x="483604" y="32045"/>
                    </a:cubicBezTo>
                    <a:cubicBezTo>
                      <a:pt x="466271" y="32045"/>
                      <a:pt x="449978" y="38806"/>
                      <a:pt x="437718" y="51079"/>
                    </a:cubicBezTo>
                    <a:cubicBezTo>
                      <a:pt x="425459" y="63368"/>
                      <a:pt x="418688" y="79679"/>
                      <a:pt x="418688" y="97047"/>
                    </a:cubicBezTo>
                    <a:lnTo>
                      <a:pt x="418688" y="97047"/>
                    </a:lnTo>
                    <a:close/>
                    <a:moveTo>
                      <a:pt x="410686" y="493455"/>
                    </a:moveTo>
                    <a:lnTo>
                      <a:pt x="605450" y="555045"/>
                    </a:lnTo>
                    <a:lnTo>
                      <a:pt x="661355" y="449346"/>
                    </a:lnTo>
                    <a:lnTo>
                      <a:pt x="603449" y="339048"/>
                    </a:lnTo>
                    <a:lnTo>
                      <a:pt x="409902" y="398876"/>
                    </a:lnTo>
                    <a:cubicBezTo>
                      <a:pt x="417360" y="429943"/>
                      <a:pt x="417648" y="462292"/>
                      <a:pt x="410686" y="493455"/>
                    </a:cubicBezTo>
                    <a:lnTo>
                      <a:pt x="410686" y="493455"/>
                    </a:lnTo>
                    <a:close/>
                    <a:moveTo>
                      <a:pt x="634579" y="329419"/>
                    </a:moveTo>
                    <a:lnTo>
                      <a:pt x="679488" y="415010"/>
                    </a:lnTo>
                    <a:lnTo>
                      <a:pt x="721613" y="335331"/>
                    </a:lnTo>
                    <a:cubicBezTo>
                      <a:pt x="719341" y="333424"/>
                      <a:pt x="716860" y="331838"/>
                      <a:pt x="714715" y="329691"/>
                    </a:cubicBezTo>
                    <a:cubicBezTo>
                      <a:pt x="708601" y="323571"/>
                      <a:pt x="703480" y="316729"/>
                      <a:pt x="699287" y="309423"/>
                    </a:cubicBezTo>
                    <a:lnTo>
                      <a:pt x="634579" y="329419"/>
                    </a:lnTo>
                    <a:close/>
                    <a:moveTo>
                      <a:pt x="718316" y="261068"/>
                    </a:moveTo>
                    <a:cubicBezTo>
                      <a:pt x="718316" y="278436"/>
                      <a:pt x="725086" y="294747"/>
                      <a:pt x="737346" y="307036"/>
                    </a:cubicBezTo>
                    <a:cubicBezTo>
                      <a:pt x="762666" y="332367"/>
                      <a:pt x="803831" y="332367"/>
                      <a:pt x="829150" y="307036"/>
                    </a:cubicBezTo>
                    <a:cubicBezTo>
                      <a:pt x="854454" y="281688"/>
                      <a:pt x="854454" y="240463"/>
                      <a:pt x="829150" y="215132"/>
                    </a:cubicBezTo>
                    <a:cubicBezTo>
                      <a:pt x="816491" y="202458"/>
                      <a:pt x="799877" y="196129"/>
                      <a:pt x="783248" y="196129"/>
                    </a:cubicBezTo>
                    <a:cubicBezTo>
                      <a:pt x="766619" y="196129"/>
                      <a:pt x="750006" y="202458"/>
                      <a:pt x="737346" y="215132"/>
                    </a:cubicBezTo>
                    <a:cubicBezTo>
                      <a:pt x="725086" y="227405"/>
                      <a:pt x="718316" y="243715"/>
                      <a:pt x="718316" y="261068"/>
                    </a:cubicBezTo>
                    <a:lnTo>
                      <a:pt x="718316" y="261068"/>
                    </a:lnTo>
                    <a:close/>
                    <a:moveTo>
                      <a:pt x="851781" y="548428"/>
                    </a:moveTo>
                    <a:cubicBezTo>
                      <a:pt x="889553" y="586256"/>
                      <a:pt x="889553" y="647814"/>
                      <a:pt x="851781" y="685643"/>
                    </a:cubicBezTo>
                    <a:cubicBezTo>
                      <a:pt x="832880" y="704565"/>
                      <a:pt x="808072" y="714018"/>
                      <a:pt x="783248" y="714018"/>
                    </a:cubicBezTo>
                    <a:cubicBezTo>
                      <a:pt x="758425" y="714018"/>
                      <a:pt x="733601" y="704565"/>
                      <a:pt x="714715" y="685643"/>
                    </a:cubicBezTo>
                    <a:cubicBezTo>
                      <a:pt x="696406" y="667313"/>
                      <a:pt x="686307" y="642943"/>
                      <a:pt x="686307" y="617035"/>
                    </a:cubicBezTo>
                    <a:cubicBezTo>
                      <a:pt x="686307" y="616106"/>
                      <a:pt x="686419" y="615193"/>
                      <a:pt x="686451" y="614264"/>
                    </a:cubicBezTo>
                    <a:lnTo>
                      <a:pt x="621263" y="593659"/>
                    </a:lnTo>
                    <a:lnTo>
                      <a:pt x="549977" y="728503"/>
                    </a:lnTo>
                    <a:cubicBezTo>
                      <a:pt x="550681" y="729176"/>
                      <a:pt x="551433" y="729784"/>
                      <a:pt x="552137" y="730473"/>
                    </a:cubicBezTo>
                    <a:cubicBezTo>
                      <a:pt x="570447" y="748803"/>
                      <a:pt x="580530" y="773173"/>
                      <a:pt x="580530" y="799081"/>
                    </a:cubicBezTo>
                    <a:cubicBezTo>
                      <a:pt x="580530" y="825005"/>
                      <a:pt x="570447" y="849375"/>
                      <a:pt x="552137" y="867688"/>
                    </a:cubicBezTo>
                    <a:cubicBezTo>
                      <a:pt x="533844" y="886018"/>
                      <a:pt x="509484" y="896112"/>
                      <a:pt x="483604" y="896112"/>
                    </a:cubicBezTo>
                    <a:cubicBezTo>
                      <a:pt x="457724" y="896112"/>
                      <a:pt x="433381" y="886018"/>
                      <a:pt x="415087" y="867688"/>
                    </a:cubicBezTo>
                    <a:cubicBezTo>
                      <a:pt x="396762" y="849375"/>
                      <a:pt x="386679" y="825005"/>
                      <a:pt x="386679" y="799081"/>
                    </a:cubicBezTo>
                    <a:cubicBezTo>
                      <a:pt x="386679" y="777515"/>
                      <a:pt x="393769" y="757086"/>
                      <a:pt x="406669" y="740247"/>
                    </a:cubicBezTo>
                    <a:lnTo>
                      <a:pt x="321683" y="622211"/>
                    </a:lnTo>
                    <a:cubicBezTo>
                      <a:pt x="287272" y="644706"/>
                      <a:pt x="247628" y="656002"/>
                      <a:pt x="207952" y="656002"/>
                    </a:cubicBezTo>
                    <a:cubicBezTo>
                      <a:pt x="154671" y="656002"/>
                      <a:pt x="101391" y="635701"/>
                      <a:pt x="60835" y="595101"/>
                    </a:cubicBezTo>
                    <a:cubicBezTo>
                      <a:pt x="-20278" y="513884"/>
                      <a:pt x="-20278" y="381748"/>
                      <a:pt x="60835" y="300531"/>
                    </a:cubicBezTo>
                    <a:cubicBezTo>
                      <a:pt x="131496" y="229776"/>
                      <a:pt x="240778" y="220723"/>
                      <a:pt x="321395" y="273245"/>
                    </a:cubicBezTo>
                    <a:lnTo>
                      <a:pt x="406493" y="155641"/>
                    </a:lnTo>
                    <a:cubicBezTo>
                      <a:pt x="393705" y="138849"/>
                      <a:pt x="386679" y="118501"/>
                      <a:pt x="386679" y="97047"/>
                    </a:cubicBezTo>
                    <a:cubicBezTo>
                      <a:pt x="386679" y="71123"/>
                      <a:pt x="396778" y="46753"/>
                      <a:pt x="415087" y="28424"/>
                    </a:cubicBezTo>
                    <a:cubicBezTo>
                      <a:pt x="433381" y="10094"/>
                      <a:pt x="457724" y="0"/>
                      <a:pt x="483604" y="0"/>
                    </a:cubicBezTo>
                    <a:cubicBezTo>
                      <a:pt x="509484" y="0"/>
                      <a:pt x="533844" y="10094"/>
                      <a:pt x="552137" y="28424"/>
                    </a:cubicBezTo>
                    <a:cubicBezTo>
                      <a:pt x="570447" y="46753"/>
                      <a:pt x="580530" y="71123"/>
                      <a:pt x="580530" y="97047"/>
                    </a:cubicBezTo>
                    <a:cubicBezTo>
                      <a:pt x="580530" y="122955"/>
                      <a:pt x="570447" y="147325"/>
                      <a:pt x="552137" y="165639"/>
                    </a:cubicBezTo>
                    <a:cubicBezTo>
                      <a:pt x="551385" y="166408"/>
                      <a:pt x="550537" y="167081"/>
                      <a:pt x="549753" y="167834"/>
                    </a:cubicBezTo>
                    <a:lnTo>
                      <a:pt x="619422" y="300563"/>
                    </a:lnTo>
                    <a:lnTo>
                      <a:pt x="688067" y="279349"/>
                    </a:lnTo>
                    <a:cubicBezTo>
                      <a:pt x="686915" y="273389"/>
                      <a:pt x="686307" y="267284"/>
                      <a:pt x="686307" y="261068"/>
                    </a:cubicBezTo>
                    <a:cubicBezTo>
                      <a:pt x="686307" y="235160"/>
                      <a:pt x="696406" y="210790"/>
                      <a:pt x="714715" y="192476"/>
                    </a:cubicBezTo>
                    <a:cubicBezTo>
                      <a:pt x="752503" y="154631"/>
                      <a:pt x="813994" y="154631"/>
                      <a:pt x="851781" y="192476"/>
                    </a:cubicBezTo>
                    <a:cubicBezTo>
                      <a:pt x="889553" y="230289"/>
                      <a:pt x="889553" y="291846"/>
                      <a:pt x="851781" y="329691"/>
                    </a:cubicBezTo>
                    <a:cubicBezTo>
                      <a:pt x="832880" y="348597"/>
                      <a:pt x="808072" y="358067"/>
                      <a:pt x="783248" y="358067"/>
                    </a:cubicBezTo>
                    <a:cubicBezTo>
                      <a:pt x="771677" y="358067"/>
                      <a:pt x="760153" y="355791"/>
                      <a:pt x="749190" y="351690"/>
                    </a:cubicBezTo>
                    <a:lnTo>
                      <a:pt x="697526" y="449394"/>
                    </a:lnTo>
                    <a:lnTo>
                      <a:pt x="740163" y="530611"/>
                    </a:lnTo>
                    <a:cubicBezTo>
                      <a:pt x="776446" y="512538"/>
                      <a:pt x="821580" y="518210"/>
                      <a:pt x="851781" y="548428"/>
                    </a:cubicBezTo>
                    <a:lnTo>
                      <a:pt x="851781" y="548428"/>
                    </a:lnTo>
                    <a:close/>
                    <a:moveTo>
                      <a:pt x="223957" y="431785"/>
                    </a:moveTo>
                    <a:lnTo>
                      <a:pt x="303981" y="431785"/>
                    </a:lnTo>
                    <a:lnTo>
                      <a:pt x="303981" y="463830"/>
                    </a:lnTo>
                    <a:lnTo>
                      <a:pt x="223957" y="463830"/>
                    </a:lnTo>
                    <a:lnTo>
                      <a:pt x="223957" y="543942"/>
                    </a:lnTo>
                    <a:lnTo>
                      <a:pt x="191947" y="543942"/>
                    </a:lnTo>
                    <a:lnTo>
                      <a:pt x="191947" y="463830"/>
                    </a:lnTo>
                    <a:lnTo>
                      <a:pt x="111922" y="463830"/>
                    </a:lnTo>
                    <a:lnTo>
                      <a:pt x="111922" y="431785"/>
                    </a:lnTo>
                    <a:lnTo>
                      <a:pt x="191947" y="431785"/>
                    </a:lnTo>
                    <a:lnTo>
                      <a:pt x="191947" y="351674"/>
                    </a:lnTo>
                    <a:lnTo>
                      <a:pt x="223957" y="351674"/>
                    </a:lnTo>
                    <a:lnTo>
                      <a:pt x="223957" y="431785"/>
                    </a:lnTo>
                    <a:close/>
                  </a:path>
                </a:pathLst>
              </a:custGeom>
              <a:solidFill>
                <a:srgbClr val="FFFFFF"/>
              </a:solidFill>
              <a:ln w="15954" cap="flat">
                <a:noFill/>
                <a:prstDash val="solid"/>
                <a:miter/>
              </a:ln>
            </p:spPr>
            <p:txBody>
              <a:bodyPr rtlCol="0" anchor="ctr"/>
              <a:lstStyle/>
              <a:p>
                <a:endParaRPr lang="en-US" sz="2400" dirty="0">
                  <a:solidFill>
                    <a:srgbClr val="FFFFFF"/>
                  </a:solidFill>
                </a:endParaRPr>
              </a:p>
            </p:txBody>
          </p:sp>
        </p:grpSp>
        <p:sp>
          <p:nvSpPr>
            <p:cNvPr id="144" name="TextBox 143">
              <a:extLst>
                <a:ext uri="{FF2B5EF4-FFF2-40B4-BE49-F238E27FC236}">
                  <a16:creationId xmlns:a16="http://schemas.microsoft.com/office/drawing/2014/main" id="{B4C034C5-F7BB-F044-A247-4DAB40D01C34}"/>
                </a:ext>
              </a:extLst>
            </p:cNvPr>
            <p:cNvSpPr txBox="1"/>
            <p:nvPr/>
          </p:nvSpPr>
          <p:spPr>
            <a:xfrm>
              <a:off x="275771" y="2624756"/>
              <a:ext cx="1529293" cy="469574"/>
            </a:xfrm>
            <a:prstGeom prst="rect">
              <a:avLst/>
            </a:prstGeom>
            <a:noFill/>
          </p:spPr>
          <p:txBody>
            <a:bodyPr wrap="square" rtlCol="0" anchor="ctr" anchorCtr="0">
              <a:noAutofit/>
            </a:bodyPr>
            <a:lstStyle/>
            <a:p>
              <a:pPr algn="r"/>
              <a:r>
                <a:rPr lang="en-US" sz="1467" dirty="0">
                  <a:solidFill>
                    <a:schemeClr val="tx2"/>
                  </a:solidFill>
                  <a:ea typeface="Amazon Ember" panose="020B0603020204020204" pitchFamily="34" charset="0"/>
                  <a:cs typeface="Amazon Ember" panose="020B0603020204020204" pitchFamily="34" charset="0"/>
                </a:rPr>
                <a:t>Amazon </a:t>
              </a:r>
              <a:br>
                <a:rPr lang="en-US" sz="1467" dirty="0">
                  <a:solidFill>
                    <a:schemeClr val="tx2"/>
                  </a:solidFill>
                  <a:ea typeface="Amazon Ember" panose="020B0603020204020204" pitchFamily="34" charset="0"/>
                  <a:cs typeface="Amazon Ember" panose="020B0603020204020204" pitchFamily="34" charset="0"/>
                </a:rPr>
              </a:br>
              <a:r>
                <a:rPr lang="en-US" sz="1467" dirty="0">
                  <a:solidFill>
                    <a:schemeClr val="tx2"/>
                  </a:solidFill>
                  <a:ea typeface="Amazon Ember" panose="020B0603020204020204" pitchFamily="34" charset="0"/>
                  <a:cs typeface="Amazon Ember" panose="020B0603020204020204" pitchFamily="34" charset="0"/>
                </a:rPr>
                <a:t>EMR</a:t>
              </a:r>
            </a:p>
          </p:txBody>
        </p:sp>
        <p:sp>
          <p:nvSpPr>
            <p:cNvPr id="145" name="Freeform: Shape 314">
              <a:extLst>
                <a:ext uri="{FF2B5EF4-FFF2-40B4-BE49-F238E27FC236}">
                  <a16:creationId xmlns:a16="http://schemas.microsoft.com/office/drawing/2014/main" id="{33C7377E-56BA-6047-8658-9C69C37BBDE4}"/>
                </a:ext>
              </a:extLst>
            </p:cNvPr>
            <p:cNvSpPr/>
            <p:nvPr/>
          </p:nvSpPr>
          <p:spPr>
            <a:xfrm>
              <a:off x="4293546" y="1206477"/>
              <a:ext cx="832956" cy="775511"/>
            </a:xfrm>
            <a:custGeom>
              <a:avLst/>
              <a:gdLst>
                <a:gd name="connsiteX0" fmla="*/ 545526 w 928116"/>
                <a:gd name="connsiteY0" fmla="*/ 80732 h 864108"/>
                <a:gd name="connsiteX1" fmla="*/ 497391 w 928116"/>
                <a:gd name="connsiteY1" fmla="*/ 80732 h 864108"/>
                <a:gd name="connsiteX2" fmla="*/ 497391 w 928116"/>
                <a:gd name="connsiteY2" fmla="*/ 48439 h 864108"/>
                <a:gd name="connsiteX3" fmla="*/ 545526 w 928116"/>
                <a:gd name="connsiteY3" fmla="*/ 48439 h 864108"/>
                <a:gd name="connsiteX4" fmla="*/ 545526 w 928116"/>
                <a:gd name="connsiteY4" fmla="*/ 0 h 864108"/>
                <a:gd name="connsiteX5" fmla="*/ 577616 w 928116"/>
                <a:gd name="connsiteY5" fmla="*/ 0 h 864108"/>
                <a:gd name="connsiteX6" fmla="*/ 577616 w 928116"/>
                <a:gd name="connsiteY6" fmla="*/ 48439 h 864108"/>
                <a:gd name="connsiteX7" fmla="*/ 625750 w 928116"/>
                <a:gd name="connsiteY7" fmla="*/ 48439 h 864108"/>
                <a:gd name="connsiteX8" fmla="*/ 625750 w 928116"/>
                <a:gd name="connsiteY8" fmla="*/ 80732 h 864108"/>
                <a:gd name="connsiteX9" fmla="*/ 577616 w 928116"/>
                <a:gd name="connsiteY9" fmla="*/ 80732 h 864108"/>
                <a:gd name="connsiteX10" fmla="*/ 577616 w 928116"/>
                <a:gd name="connsiteY10" fmla="*/ 129171 h 864108"/>
                <a:gd name="connsiteX11" fmla="*/ 545526 w 928116"/>
                <a:gd name="connsiteY11" fmla="*/ 129171 h 864108"/>
                <a:gd name="connsiteX12" fmla="*/ 545526 w 928116"/>
                <a:gd name="connsiteY12" fmla="*/ 80732 h 864108"/>
                <a:gd name="connsiteX13" fmla="*/ 738064 w 928116"/>
                <a:gd name="connsiteY13" fmla="*/ 258343 h 864108"/>
                <a:gd name="connsiteX14" fmla="*/ 689930 w 928116"/>
                <a:gd name="connsiteY14" fmla="*/ 258343 h 864108"/>
                <a:gd name="connsiteX15" fmla="*/ 689930 w 928116"/>
                <a:gd name="connsiteY15" fmla="*/ 226050 h 864108"/>
                <a:gd name="connsiteX16" fmla="*/ 738064 w 928116"/>
                <a:gd name="connsiteY16" fmla="*/ 226050 h 864108"/>
                <a:gd name="connsiteX17" fmla="*/ 738064 w 928116"/>
                <a:gd name="connsiteY17" fmla="*/ 177611 h 864108"/>
                <a:gd name="connsiteX18" fmla="*/ 770154 w 928116"/>
                <a:gd name="connsiteY18" fmla="*/ 177611 h 864108"/>
                <a:gd name="connsiteX19" fmla="*/ 770154 w 928116"/>
                <a:gd name="connsiteY19" fmla="*/ 226050 h 864108"/>
                <a:gd name="connsiteX20" fmla="*/ 818289 w 928116"/>
                <a:gd name="connsiteY20" fmla="*/ 226050 h 864108"/>
                <a:gd name="connsiteX21" fmla="*/ 818289 w 928116"/>
                <a:gd name="connsiteY21" fmla="*/ 258343 h 864108"/>
                <a:gd name="connsiteX22" fmla="*/ 770154 w 928116"/>
                <a:gd name="connsiteY22" fmla="*/ 258343 h 864108"/>
                <a:gd name="connsiteX23" fmla="*/ 770154 w 928116"/>
                <a:gd name="connsiteY23" fmla="*/ 306782 h 864108"/>
                <a:gd name="connsiteX24" fmla="*/ 738064 w 928116"/>
                <a:gd name="connsiteY24" fmla="*/ 306782 h 864108"/>
                <a:gd name="connsiteX25" fmla="*/ 738064 w 928116"/>
                <a:gd name="connsiteY25" fmla="*/ 258343 h 864108"/>
                <a:gd name="connsiteX26" fmla="*/ 654503 w 928116"/>
                <a:gd name="connsiteY26" fmla="*/ 768634 h 864108"/>
                <a:gd name="connsiteX27" fmla="*/ 475731 w 928116"/>
                <a:gd name="connsiteY27" fmla="*/ 588747 h 864108"/>
                <a:gd name="connsiteX28" fmla="*/ 654503 w 928116"/>
                <a:gd name="connsiteY28" fmla="*/ 408860 h 864108"/>
                <a:gd name="connsiteX29" fmla="*/ 833259 w 928116"/>
                <a:gd name="connsiteY29" fmla="*/ 588747 h 864108"/>
                <a:gd name="connsiteX30" fmla="*/ 654503 w 928116"/>
                <a:gd name="connsiteY30" fmla="*/ 768634 h 864108"/>
                <a:gd name="connsiteX31" fmla="*/ 654503 w 928116"/>
                <a:gd name="connsiteY31" fmla="*/ 768634 h 864108"/>
                <a:gd name="connsiteX32" fmla="*/ 912071 w 928116"/>
                <a:gd name="connsiteY32" fmla="*/ 572601 h 864108"/>
                <a:gd name="connsiteX33" fmla="*/ 670548 w 928116"/>
                <a:gd name="connsiteY33" fmla="*/ 329548 h 864108"/>
                <a:gd name="connsiteX34" fmla="*/ 654503 w 928116"/>
                <a:gd name="connsiteY34" fmla="*/ 313402 h 864108"/>
                <a:gd name="connsiteX35" fmla="*/ 638458 w 928116"/>
                <a:gd name="connsiteY35" fmla="*/ 329548 h 864108"/>
                <a:gd name="connsiteX36" fmla="*/ 396918 w 928116"/>
                <a:gd name="connsiteY36" fmla="*/ 572601 h 864108"/>
                <a:gd name="connsiteX37" fmla="*/ 380873 w 928116"/>
                <a:gd name="connsiteY37" fmla="*/ 588747 h 864108"/>
                <a:gd name="connsiteX38" fmla="*/ 396918 w 928116"/>
                <a:gd name="connsiteY38" fmla="*/ 604893 h 864108"/>
                <a:gd name="connsiteX39" fmla="*/ 638458 w 928116"/>
                <a:gd name="connsiteY39" fmla="*/ 847962 h 864108"/>
                <a:gd name="connsiteX40" fmla="*/ 654503 w 928116"/>
                <a:gd name="connsiteY40" fmla="*/ 864108 h 864108"/>
                <a:gd name="connsiteX41" fmla="*/ 670548 w 928116"/>
                <a:gd name="connsiteY41" fmla="*/ 847962 h 864108"/>
                <a:gd name="connsiteX42" fmla="*/ 912071 w 928116"/>
                <a:gd name="connsiteY42" fmla="*/ 604893 h 864108"/>
                <a:gd name="connsiteX43" fmla="*/ 928116 w 928116"/>
                <a:gd name="connsiteY43" fmla="*/ 588747 h 864108"/>
                <a:gd name="connsiteX44" fmla="*/ 912071 w 928116"/>
                <a:gd name="connsiteY44" fmla="*/ 572601 h 864108"/>
                <a:gd name="connsiteX45" fmla="*/ 912071 w 928116"/>
                <a:gd name="connsiteY45" fmla="*/ 572601 h 864108"/>
                <a:gd name="connsiteX46" fmla="*/ 32090 w 928116"/>
                <a:gd name="connsiteY46" fmla="*/ 254484 h 864108"/>
                <a:gd name="connsiteX47" fmla="*/ 256718 w 928116"/>
                <a:gd name="connsiteY47" fmla="*/ 306782 h 864108"/>
                <a:gd name="connsiteX48" fmla="*/ 481346 w 928116"/>
                <a:gd name="connsiteY48" fmla="*/ 254484 h 864108"/>
                <a:gd name="connsiteX49" fmla="*/ 481346 w 928116"/>
                <a:gd name="connsiteY49" fmla="*/ 409134 h 864108"/>
                <a:gd name="connsiteX50" fmla="*/ 259927 w 928116"/>
                <a:gd name="connsiteY50" fmla="*/ 470555 h 864108"/>
                <a:gd name="connsiteX51" fmla="*/ 32090 w 928116"/>
                <a:gd name="connsiteY51" fmla="*/ 392875 h 864108"/>
                <a:gd name="connsiteX52" fmla="*/ 32090 w 928116"/>
                <a:gd name="connsiteY52" fmla="*/ 254484 h 864108"/>
                <a:gd name="connsiteX53" fmla="*/ 256718 w 928116"/>
                <a:gd name="connsiteY53" fmla="*/ 129171 h 864108"/>
                <a:gd name="connsiteX54" fmla="*/ 481346 w 928116"/>
                <a:gd name="connsiteY54" fmla="*/ 201830 h 864108"/>
                <a:gd name="connsiteX55" fmla="*/ 256718 w 928116"/>
                <a:gd name="connsiteY55" fmla="*/ 274489 h 864108"/>
                <a:gd name="connsiteX56" fmla="*/ 32090 w 928116"/>
                <a:gd name="connsiteY56" fmla="*/ 201830 h 864108"/>
                <a:gd name="connsiteX57" fmla="*/ 256718 w 928116"/>
                <a:gd name="connsiteY57" fmla="*/ 129171 h 864108"/>
                <a:gd name="connsiteX58" fmla="*/ 256718 w 928116"/>
                <a:gd name="connsiteY58" fmla="*/ 129171 h 864108"/>
                <a:gd name="connsiteX59" fmla="*/ 481346 w 928116"/>
                <a:gd name="connsiteY59" fmla="*/ 735163 h 864108"/>
                <a:gd name="connsiteX60" fmla="*/ 256638 w 928116"/>
                <a:gd name="connsiteY60" fmla="*/ 814022 h 864108"/>
                <a:gd name="connsiteX61" fmla="*/ 32090 w 928116"/>
                <a:gd name="connsiteY61" fmla="*/ 735163 h 864108"/>
                <a:gd name="connsiteX62" fmla="*/ 32090 w 928116"/>
                <a:gd name="connsiteY62" fmla="*/ 631987 h 864108"/>
                <a:gd name="connsiteX63" fmla="*/ 260842 w 928116"/>
                <a:gd name="connsiteY63" fmla="*/ 687208 h 864108"/>
                <a:gd name="connsiteX64" fmla="*/ 429024 w 928116"/>
                <a:gd name="connsiteY64" fmla="*/ 662472 h 864108"/>
                <a:gd name="connsiteX65" fmla="*/ 418723 w 928116"/>
                <a:gd name="connsiteY65" fmla="*/ 631890 h 864108"/>
                <a:gd name="connsiteX66" fmla="*/ 260842 w 928116"/>
                <a:gd name="connsiteY66" fmla="*/ 654915 h 864108"/>
                <a:gd name="connsiteX67" fmla="*/ 32090 w 928116"/>
                <a:gd name="connsiteY67" fmla="*/ 577235 h 864108"/>
                <a:gd name="connsiteX68" fmla="*/ 32090 w 928116"/>
                <a:gd name="connsiteY68" fmla="*/ 447724 h 864108"/>
                <a:gd name="connsiteX69" fmla="*/ 259927 w 928116"/>
                <a:gd name="connsiteY69" fmla="*/ 502848 h 864108"/>
                <a:gd name="connsiteX70" fmla="*/ 481346 w 928116"/>
                <a:gd name="connsiteY70" fmla="*/ 452084 h 864108"/>
                <a:gd name="connsiteX71" fmla="*/ 481346 w 928116"/>
                <a:gd name="connsiteY71" fmla="*/ 500539 h 864108"/>
                <a:gd name="connsiteX72" fmla="*/ 513436 w 928116"/>
                <a:gd name="connsiteY72" fmla="*/ 500539 h 864108"/>
                <a:gd name="connsiteX73" fmla="*/ 513436 w 928116"/>
                <a:gd name="connsiteY73" fmla="*/ 201830 h 864108"/>
                <a:gd name="connsiteX74" fmla="*/ 256718 w 928116"/>
                <a:gd name="connsiteY74" fmla="*/ 96879 h 864108"/>
                <a:gd name="connsiteX75" fmla="*/ 995 w 928116"/>
                <a:gd name="connsiteY75" fmla="*/ 193757 h 864108"/>
                <a:gd name="connsiteX76" fmla="*/ 0 w 928116"/>
                <a:gd name="connsiteY76" fmla="*/ 193757 h 864108"/>
                <a:gd name="connsiteX77" fmla="*/ 0 w 928116"/>
                <a:gd name="connsiteY77" fmla="*/ 735163 h 864108"/>
                <a:gd name="connsiteX78" fmla="*/ 256638 w 928116"/>
                <a:gd name="connsiteY78" fmla="*/ 846315 h 864108"/>
                <a:gd name="connsiteX79" fmla="*/ 513436 w 928116"/>
                <a:gd name="connsiteY79" fmla="*/ 735163 h 864108"/>
                <a:gd name="connsiteX80" fmla="*/ 513436 w 928116"/>
                <a:gd name="connsiteY80" fmla="*/ 678150 h 864108"/>
                <a:gd name="connsiteX81" fmla="*/ 481346 w 928116"/>
                <a:gd name="connsiteY81" fmla="*/ 678150 h 864108"/>
                <a:gd name="connsiteX82" fmla="*/ 481346 w 928116"/>
                <a:gd name="connsiteY82" fmla="*/ 735163 h 86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28116" h="864108">
                  <a:moveTo>
                    <a:pt x="545526" y="80732"/>
                  </a:moveTo>
                  <a:lnTo>
                    <a:pt x="497391" y="80732"/>
                  </a:lnTo>
                  <a:lnTo>
                    <a:pt x="497391" y="48439"/>
                  </a:lnTo>
                  <a:lnTo>
                    <a:pt x="545526" y="48439"/>
                  </a:lnTo>
                  <a:lnTo>
                    <a:pt x="545526" y="0"/>
                  </a:lnTo>
                  <a:lnTo>
                    <a:pt x="577616" y="0"/>
                  </a:lnTo>
                  <a:lnTo>
                    <a:pt x="577616" y="48439"/>
                  </a:lnTo>
                  <a:lnTo>
                    <a:pt x="625750" y="48439"/>
                  </a:lnTo>
                  <a:lnTo>
                    <a:pt x="625750" y="80732"/>
                  </a:lnTo>
                  <a:lnTo>
                    <a:pt x="577616" y="80732"/>
                  </a:lnTo>
                  <a:lnTo>
                    <a:pt x="577616" y="129171"/>
                  </a:lnTo>
                  <a:lnTo>
                    <a:pt x="545526" y="129171"/>
                  </a:lnTo>
                  <a:lnTo>
                    <a:pt x="545526" y="80732"/>
                  </a:lnTo>
                  <a:close/>
                  <a:moveTo>
                    <a:pt x="738064" y="258343"/>
                  </a:moveTo>
                  <a:lnTo>
                    <a:pt x="689930" y="258343"/>
                  </a:lnTo>
                  <a:lnTo>
                    <a:pt x="689930" y="226050"/>
                  </a:lnTo>
                  <a:lnTo>
                    <a:pt x="738064" y="226050"/>
                  </a:lnTo>
                  <a:lnTo>
                    <a:pt x="738064" y="177611"/>
                  </a:lnTo>
                  <a:lnTo>
                    <a:pt x="770154" y="177611"/>
                  </a:lnTo>
                  <a:lnTo>
                    <a:pt x="770154" y="226050"/>
                  </a:lnTo>
                  <a:lnTo>
                    <a:pt x="818289" y="226050"/>
                  </a:lnTo>
                  <a:lnTo>
                    <a:pt x="818289" y="258343"/>
                  </a:lnTo>
                  <a:lnTo>
                    <a:pt x="770154" y="258343"/>
                  </a:lnTo>
                  <a:lnTo>
                    <a:pt x="770154" y="306782"/>
                  </a:lnTo>
                  <a:lnTo>
                    <a:pt x="738064" y="306782"/>
                  </a:lnTo>
                  <a:lnTo>
                    <a:pt x="738064" y="258343"/>
                  </a:lnTo>
                  <a:close/>
                  <a:moveTo>
                    <a:pt x="654503" y="768634"/>
                  </a:moveTo>
                  <a:cubicBezTo>
                    <a:pt x="623857" y="690776"/>
                    <a:pt x="553131" y="619603"/>
                    <a:pt x="475731" y="588747"/>
                  </a:cubicBezTo>
                  <a:cubicBezTo>
                    <a:pt x="553131" y="557907"/>
                    <a:pt x="623857" y="486734"/>
                    <a:pt x="654503" y="408860"/>
                  </a:cubicBezTo>
                  <a:cubicBezTo>
                    <a:pt x="685148" y="486734"/>
                    <a:pt x="755874" y="557907"/>
                    <a:pt x="833259" y="588747"/>
                  </a:cubicBezTo>
                  <a:cubicBezTo>
                    <a:pt x="755874" y="619603"/>
                    <a:pt x="685148" y="690776"/>
                    <a:pt x="654503" y="768634"/>
                  </a:cubicBezTo>
                  <a:lnTo>
                    <a:pt x="654503" y="768634"/>
                  </a:lnTo>
                  <a:close/>
                  <a:moveTo>
                    <a:pt x="912071" y="572601"/>
                  </a:moveTo>
                  <a:cubicBezTo>
                    <a:pt x="799211" y="572601"/>
                    <a:pt x="670548" y="443122"/>
                    <a:pt x="670548" y="329548"/>
                  </a:cubicBezTo>
                  <a:cubicBezTo>
                    <a:pt x="670548" y="320636"/>
                    <a:pt x="663376" y="313402"/>
                    <a:pt x="654503" y="313402"/>
                  </a:cubicBezTo>
                  <a:cubicBezTo>
                    <a:pt x="645630" y="313402"/>
                    <a:pt x="638458" y="320636"/>
                    <a:pt x="638458" y="329548"/>
                  </a:cubicBezTo>
                  <a:cubicBezTo>
                    <a:pt x="638458" y="443122"/>
                    <a:pt x="509778" y="572601"/>
                    <a:pt x="396918" y="572601"/>
                  </a:cubicBezTo>
                  <a:cubicBezTo>
                    <a:pt x="388061" y="572601"/>
                    <a:pt x="380873" y="579834"/>
                    <a:pt x="380873" y="588747"/>
                  </a:cubicBezTo>
                  <a:cubicBezTo>
                    <a:pt x="380873" y="597676"/>
                    <a:pt x="388061" y="604893"/>
                    <a:pt x="396918" y="604893"/>
                  </a:cubicBezTo>
                  <a:cubicBezTo>
                    <a:pt x="509778" y="604893"/>
                    <a:pt x="638458" y="734372"/>
                    <a:pt x="638458" y="847962"/>
                  </a:cubicBezTo>
                  <a:cubicBezTo>
                    <a:pt x="638458" y="856874"/>
                    <a:pt x="645630" y="864108"/>
                    <a:pt x="654503" y="864108"/>
                  </a:cubicBezTo>
                  <a:cubicBezTo>
                    <a:pt x="663376" y="864108"/>
                    <a:pt x="670548" y="856874"/>
                    <a:pt x="670548" y="847962"/>
                  </a:cubicBezTo>
                  <a:cubicBezTo>
                    <a:pt x="670548" y="734372"/>
                    <a:pt x="799211" y="604893"/>
                    <a:pt x="912071" y="604893"/>
                  </a:cubicBezTo>
                  <a:cubicBezTo>
                    <a:pt x="920928" y="604893"/>
                    <a:pt x="928116" y="597676"/>
                    <a:pt x="928116" y="588747"/>
                  </a:cubicBezTo>
                  <a:cubicBezTo>
                    <a:pt x="928116" y="579834"/>
                    <a:pt x="920928" y="572601"/>
                    <a:pt x="912071" y="572601"/>
                  </a:cubicBezTo>
                  <a:lnTo>
                    <a:pt x="912071" y="572601"/>
                  </a:lnTo>
                  <a:close/>
                  <a:moveTo>
                    <a:pt x="32090" y="254484"/>
                  </a:moveTo>
                  <a:cubicBezTo>
                    <a:pt x="78812" y="288682"/>
                    <a:pt x="169594" y="306782"/>
                    <a:pt x="256718" y="306782"/>
                  </a:cubicBezTo>
                  <a:cubicBezTo>
                    <a:pt x="343842" y="306782"/>
                    <a:pt x="434624" y="288682"/>
                    <a:pt x="481346" y="254484"/>
                  </a:cubicBezTo>
                  <a:lnTo>
                    <a:pt x="481346" y="409134"/>
                  </a:lnTo>
                  <a:cubicBezTo>
                    <a:pt x="458226" y="440071"/>
                    <a:pt x="373204" y="470555"/>
                    <a:pt x="259927" y="470555"/>
                  </a:cubicBezTo>
                  <a:cubicBezTo>
                    <a:pt x="129530" y="470555"/>
                    <a:pt x="32090" y="429543"/>
                    <a:pt x="32090" y="392875"/>
                  </a:cubicBezTo>
                  <a:lnTo>
                    <a:pt x="32090" y="254484"/>
                  </a:lnTo>
                  <a:close/>
                  <a:moveTo>
                    <a:pt x="256718" y="129171"/>
                  </a:moveTo>
                  <a:cubicBezTo>
                    <a:pt x="395891" y="129171"/>
                    <a:pt x="481346" y="171491"/>
                    <a:pt x="481346" y="201830"/>
                  </a:cubicBezTo>
                  <a:cubicBezTo>
                    <a:pt x="481346" y="232169"/>
                    <a:pt x="395891" y="274489"/>
                    <a:pt x="256718" y="274489"/>
                  </a:cubicBezTo>
                  <a:cubicBezTo>
                    <a:pt x="117545" y="274489"/>
                    <a:pt x="32090" y="232169"/>
                    <a:pt x="32090" y="201830"/>
                  </a:cubicBezTo>
                  <a:cubicBezTo>
                    <a:pt x="32090" y="171491"/>
                    <a:pt x="117545" y="129171"/>
                    <a:pt x="256718" y="129171"/>
                  </a:cubicBezTo>
                  <a:lnTo>
                    <a:pt x="256718" y="129171"/>
                  </a:lnTo>
                  <a:close/>
                  <a:moveTo>
                    <a:pt x="481346" y="735163"/>
                  </a:moveTo>
                  <a:cubicBezTo>
                    <a:pt x="481346" y="772380"/>
                    <a:pt x="385254" y="814022"/>
                    <a:pt x="256638" y="814022"/>
                  </a:cubicBezTo>
                  <a:cubicBezTo>
                    <a:pt x="128118" y="814022"/>
                    <a:pt x="32090" y="772380"/>
                    <a:pt x="32090" y="735163"/>
                  </a:cubicBezTo>
                  <a:lnTo>
                    <a:pt x="32090" y="631987"/>
                  </a:lnTo>
                  <a:cubicBezTo>
                    <a:pt x="79390" y="668090"/>
                    <a:pt x="171985" y="687208"/>
                    <a:pt x="260842" y="687208"/>
                  </a:cubicBezTo>
                  <a:cubicBezTo>
                    <a:pt x="322630" y="687208"/>
                    <a:pt x="382382" y="678424"/>
                    <a:pt x="429024" y="662472"/>
                  </a:cubicBezTo>
                  <a:lnTo>
                    <a:pt x="418723" y="631890"/>
                  </a:lnTo>
                  <a:cubicBezTo>
                    <a:pt x="375306" y="646729"/>
                    <a:pt x="319229" y="654915"/>
                    <a:pt x="260842" y="654915"/>
                  </a:cubicBezTo>
                  <a:cubicBezTo>
                    <a:pt x="129915" y="654915"/>
                    <a:pt x="32090" y="613903"/>
                    <a:pt x="32090" y="577235"/>
                  </a:cubicBezTo>
                  <a:lnTo>
                    <a:pt x="32090" y="447724"/>
                  </a:lnTo>
                  <a:cubicBezTo>
                    <a:pt x="79262" y="483763"/>
                    <a:pt x="171456" y="502848"/>
                    <a:pt x="259927" y="502848"/>
                  </a:cubicBezTo>
                  <a:cubicBezTo>
                    <a:pt x="354720" y="502848"/>
                    <a:pt x="436020" y="483198"/>
                    <a:pt x="481346" y="452084"/>
                  </a:cubicBezTo>
                  <a:lnTo>
                    <a:pt x="481346" y="500539"/>
                  </a:lnTo>
                  <a:lnTo>
                    <a:pt x="513436" y="500539"/>
                  </a:lnTo>
                  <a:lnTo>
                    <a:pt x="513436" y="201830"/>
                  </a:lnTo>
                  <a:cubicBezTo>
                    <a:pt x="513436" y="133660"/>
                    <a:pt x="381178" y="96879"/>
                    <a:pt x="256718" y="96879"/>
                  </a:cubicBezTo>
                  <a:cubicBezTo>
                    <a:pt x="137328" y="96879"/>
                    <a:pt x="11071" y="130818"/>
                    <a:pt x="995" y="193757"/>
                  </a:cubicBezTo>
                  <a:lnTo>
                    <a:pt x="0" y="193757"/>
                  </a:lnTo>
                  <a:lnTo>
                    <a:pt x="0" y="735163"/>
                  </a:lnTo>
                  <a:cubicBezTo>
                    <a:pt x="0" y="807353"/>
                    <a:pt x="132226" y="846315"/>
                    <a:pt x="256638" y="846315"/>
                  </a:cubicBezTo>
                  <a:cubicBezTo>
                    <a:pt x="381130" y="846315"/>
                    <a:pt x="513436" y="807353"/>
                    <a:pt x="513436" y="735163"/>
                  </a:cubicBezTo>
                  <a:lnTo>
                    <a:pt x="513436" y="678150"/>
                  </a:lnTo>
                  <a:lnTo>
                    <a:pt x="481346" y="678150"/>
                  </a:lnTo>
                  <a:lnTo>
                    <a:pt x="481346" y="735163"/>
                  </a:lnTo>
                  <a:close/>
                </a:path>
              </a:pathLst>
            </a:custGeom>
            <a:solidFill>
              <a:srgbClr val="FFFFFF"/>
            </a:solidFill>
            <a:ln w="15954" cap="flat">
              <a:noFill/>
              <a:prstDash val="solid"/>
              <a:miter/>
            </a:ln>
          </p:spPr>
          <p:txBody>
            <a:bodyPr rtlCol="0" anchor="ctr"/>
            <a:lstStyle/>
            <a:p>
              <a:endParaRPr lang="en-US" sz="2400" dirty="0">
                <a:solidFill>
                  <a:srgbClr val="FFFFFF"/>
                </a:solidFill>
              </a:endParaRPr>
            </a:p>
          </p:txBody>
        </p:sp>
        <p:sp>
          <p:nvSpPr>
            <p:cNvPr id="146" name="Freeform: Shape 315">
              <a:extLst>
                <a:ext uri="{FF2B5EF4-FFF2-40B4-BE49-F238E27FC236}">
                  <a16:creationId xmlns:a16="http://schemas.microsoft.com/office/drawing/2014/main" id="{EB548709-6407-B64C-BED2-386431BE2562}"/>
                </a:ext>
              </a:extLst>
            </p:cNvPr>
            <p:cNvSpPr/>
            <p:nvPr/>
          </p:nvSpPr>
          <p:spPr bwMode="auto">
            <a:xfrm>
              <a:off x="2991051" y="1706354"/>
              <a:ext cx="908267" cy="538550"/>
            </a:xfrm>
            <a:custGeom>
              <a:avLst/>
              <a:gdLst>
                <a:gd name="connsiteX0" fmla="*/ 0 w 373307"/>
                <a:gd name="connsiteY0" fmla="*/ 79375 h 79375"/>
                <a:gd name="connsiteX1" fmla="*/ 22225 w 373307"/>
                <a:gd name="connsiteY1" fmla="*/ 69850 h 79375"/>
                <a:gd name="connsiteX2" fmla="*/ 44450 w 373307"/>
                <a:gd name="connsiteY2" fmla="*/ 57150 h 79375"/>
                <a:gd name="connsiteX3" fmla="*/ 104775 w 373307"/>
                <a:gd name="connsiteY3" fmla="*/ 34925 h 79375"/>
                <a:gd name="connsiteX4" fmla="*/ 203200 w 373307"/>
                <a:gd name="connsiteY4" fmla="*/ 15875 h 79375"/>
                <a:gd name="connsiteX5" fmla="*/ 250825 w 373307"/>
                <a:gd name="connsiteY5" fmla="*/ 6350 h 79375"/>
                <a:gd name="connsiteX6" fmla="*/ 298450 w 373307"/>
                <a:gd name="connsiteY6" fmla="*/ 3175 h 79375"/>
                <a:gd name="connsiteX7" fmla="*/ 336550 w 373307"/>
                <a:gd name="connsiteY7" fmla="*/ 0 h 79375"/>
                <a:gd name="connsiteX8" fmla="*/ 361950 w 373307"/>
                <a:gd name="connsiteY8" fmla="*/ 3175 h 79375"/>
                <a:gd name="connsiteX0" fmla="*/ 0 w 373307"/>
                <a:gd name="connsiteY0" fmla="*/ 79375 h 79375"/>
                <a:gd name="connsiteX1" fmla="*/ 22225 w 373307"/>
                <a:gd name="connsiteY1" fmla="*/ 69850 h 79375"/>
                <a:gd name="connsiteX2" fmla="*/ 44450 w 373307"/>
                <a:gd name="connsiteY2" fmla="*/ 57150 h 79375"/>
                <a:gd name="connsiteX3" fmla="*/ 203200 w 373307"/>
                <a:gd name="connsiteY3" fmla="*/ 15875 h 79375"/>
                <a:gd name="connsiteX4" fmla="*/ 250825 w 373307"/>
                <a:gd name="connsiteY4" fmla="*/ 6350 h 79375"/>
                <a:gd name="connsiteX5" fmla="*/ 298450 w 373307"/>
                <a:gd name="connsiteY5" fmla="*/ 3175 h 79375"/>
                <a:gd name="connsiteX6" fmla="*/ 336550 w 373307"/>
                <a:gd name="connsiteY6" fmla="*/ 0 h 79375"/>
                <a:gd name="connsiteX7" fmla="*/ 361950 w 373307"/>
                <a:gd name="connsiteY7" fmla="*/ 3175 h 79375"/>
                <a:gd name="connsiteX0" fmla="*/ 0 w 373307"/>
                <a:gd name="connsiteY0" fmla="*/ 79375 h 79375"/>
                <a:gd name="connsiteX1" fmla="*/ 22225 w 373307"/>
                <a:gd name="connsiteY1" fmla="*/ 69850 h 79375"/>
                <a:gd name="connsiteX2" fmla="*/ 203200 w 373307"/>
                <a:gd name="connsiteY2" fmla="*/ 15875 h 79375"/>
                <a:gd name="connsiteX3" fmla="*/ 250825 w 373307"/>
                <a:gd name="connsiteY3" fmla="*/ 6350 h 79375"/>
                <a:gd name="connsiteX4" fmla="*/ 298450 w 373307"/>
                <a:gd name="connsiteY4" fmla="*/ 3175 h 79375"/>
                <a:gd name="connsiteX5" fmla="*/ 336550 w 373307"/>
                <a:gd name="connsiteY5" fmla="*/ 0 h 79375"/>
                <a:gd name="connsiteX6" fmla="*/ 361950 w 373307"/>
                <a:gd name="connsiteY6" fmla="*/ 3175 h 79375"/>
                <a:gd name="connsiteX0" fmla="*/ 0 w 373307"/>
                <a:gd name="connsiteY0" fmla="*/ 79375 h 79375"/>
                <a:gd name="connsiteX1" fmla="*/ 203200 w 373307"/>
                <a:gd name="connsiteY1" fmla="*/ 15875 h 79375"/>
                <a:gd name="connsiteX2" fmla="*/ 250825 w 373307"/>
                <a:gd name="connsiteY2" fmla="*/ 6350 h 79375"/>
                <a:gd name="connsiteX3" fmla="*/ 298450 w 373307"/>
                <a:gd name="connsiteY3" fmla="*/ 3175 h 79375"/>
                <a:gd name="connsiteX4" fmla="*/ 336550 w 373307"/>
                <a:gd name="connsiteY4" fmla="*/ 0 h 79375"/>
                <a:gd name="connsiteX5" fmla="*/ 361950 w 373307"/>
                <a:gd name="connsiteY5" fmla="*/ 3175 h 79375"/>
                <a:gd name="connsiteX0" fmla="*/ 0 w 373307"/>
                <a:gd name="connsiteY0" fmla="*/ 79375 h 79375"/>
                <a:gd name="connsiteX1" fmla="*/ 250825 w 373307"/>
                <a:gd name="connsiteY1" fmla="*/ 6350 h 79375"/>
                <a:gd name="connsiteX2" fmla="*/ 298450 w 373307"/>
                <a:gd name="connsiteY2" fmla="*/ 3175 h 79375"/>
                <a:gd name="connsiteX3" fmla="*/ 336550 w 373307"/>
                <a:gd name="connsiteY3" fmla="*/ 0 h 79375"/>
                <a:gd name="connsiteX4" fmla="*/ 361950 w 373307"/>
                <a:gd name="connsiteY4" fmla="*/ 3175 h 79375"/>
                <a:gd name="connsiteX0" fmla="*/ 0 w 373307"/>
                <a:gd name="connsiteY0" fmla="*/ 79375 h 79375"/>
                <a:gd name="connsiteX1" fmla="*/ 298450 w 373307"/>
                <a:gd name="connsiteY1" fmla="*/ 3175 h 79375"/>
                <a:gd name="connsiteX2" fmla="*/ 336550 w 373307"/>
                <a:gd name="connsiteY2" fmla="*/ 0 h 79375"/>
                <a:gd name="connsiteX3" fmla="*/ 361950 w 373307"/>
                <a:gd name="connsiteY3" fmla="*/ 3175 h 79375"/>
                <a:gd name="connsiteX0" fmla="*/ 0 w 373307"/>
                <a:gd name="connsiteY0" fmla="*/ 79375 h 79375"/>
                <a:gd name="connsiteX1" fmla="*/ 336550 w 373307"/>
                <a:gd name="connsiteY1" fmla="*/ 0 h 79375"/>
                <a:gd name="connsiteX2" fmla="*/ 361950 w 373307"/>
                <a:gd name="connsiteY2" fmla="*/ 3175 h 79375"/>
                <a:gd name="connsiteX0" fmla="*/ 0 w 361950"/>
                <a:gd name="connsiteY0" fmla="*/ 76200 h 76200"/>
                <a:gd name="connsiteX1" fmla="*/ 361950 w 361950"/>
                <a:gd name="connsiteY1" fmla="*/ 0 h 76200"/>
                <a:gd name="connsiteX0" fmla="*/ 0 w 1173956"/>
                <a:gd name="connsiteY0" fmla="*/ 0 h 381000"/>
                <a:gd name="connsiteX1" fmla="*/ 1173956 w 1173956"/>
                <a:gd name="connsiteY1" fmla="*/ 381000 h 381000"/>
                <a:gd name="connsiteX0" fmla="*/ 0 w 923925"/>
                <a:gd name="connsiteY0" fmla="*/ 661988 h 661988"/>
                <a:gd name="connsiteX1" fmla="*/ 923925 w 923925"/>
                <a:gd name="connsiteY1" fmla="*/ 0 h 661988"/>
                <a:gd name="connsiteX0" fmla="*/ 0 w 923925"/>
                <a:gd name="connsiteY0" fmla="*/ 661988 h 661988"/>
                <a:gd name="connsiteX1" fmla="*/ 923925 w 923925"/>
                <a:gd name="connsiteY1" fmla="*/ 0 h 661988"/>
                <a:gd name="connsiteX0" fmla="*/ 0 w 923925"/>
                <a:gd name="connsiteY0" fmla="*/ 665742 h 665742"/>
                <a:gd name="connsiteX1" fmla="*/ 923925 w 923925"/>
                <a:gd name="connsiteY1" fmla="*/ 3754 h 665742"/>
                <a:gd name="connsiteX0" fmla="*/ 0 w 954881"/>
                <a:gd name="connsiteY0" fmla="*/ 565853 h 565853"/>
                <a:gd name="connsiteX1" fmla="*/ 954881 w 954881"/>
                <a:gd name="connsiteY1" fmla="*/ 6258 h 565853"/>
                <a:gd name="connsiteX0" fmla="*/ 0 w 1012031"/>
                <a:gd name="connsiteY0" fmla="*/ 591165 h 591165"/>
                <a:gd name="connsiteX1" fmla="*/ 1012031 w 1012031"/>
                <a:gd name="connsiteY1" fmla="*/ 5376 h 591165"/>
                <a:gd name="connsiteX0" fmla="*/ 0 w 1012031"/>
                <a:gd name="connsiteY0" fmla="*/ 588042 h 588042"/>
                <a:gd name="connsiteX1" fmla="*/ 1012031 w 1012031"/>
                <a:gd name="connsiteY1" fmla="*/ 2253 h 588042"/>
                <a:gd name="connsiteX0" fmla="*/ 0 w 1012031"/>
                <a:gd name="connsiteY0" fmla="*/ 602248 h 602248"/>
                <a:gd name="connsiteX1" fmla="*/ 1012031 w 1012031"/>
                <a:gd name="connsiteY1" fmla="*/ 2172 h 602248"/>
                <a:gd name="connsiteX0" fmla="*/ 0 w 1012031"/>
                <a:gd name="connsiteY0" fmla="*/ 600076 h 600076"/>
                <a:gd name="connsiteX1" fmla="*/ 1012031 w 1012031"/>
                <a:gd name="connsiteY1" fmla="*/ 0 h 600076"/>
              </a:gdLst>
              <a:ahLst/>
              <a:cxnLst>
                <a:cxn ang="0">
                  <a:pos x="connsiteX0" y="connsiteY0"/>
                </a:cxn>
                <a:cxn ang="0">
                  <a:pos x="connsiteX1" y="connsiteY1"/>
                </a:cxn>
              </a:cxnLst>
              <a:rect l="l" t="t" r="r" b="b"/>
              <a:pathLst>
                <a:path w="1012031" h="600076">
                  <a:moveTo>
                    <a:pt x="0" y="600076"/>
                  </a:moveTo>
                  <a:cubicBezTo>
                    <a:pt x="293687" y="341313"/>
                    <a:pt x="580230" y="156369"/>
                    <a:pt x="1012031" y="0"/>
                  </a:cubicBezTo>
                </a:path>
              </a:pathLst>
            </a:custGeom>
            <a:noFill/>
            <a:ln w="28575" cap="rnd">
              <a:gradFill>
                <a:gsLst>
                  <a:gs pos="100000">
                    <a:srgbClr val="9A60F7"/>
                  </a:gs>
                  <a:gs pos="0">
                    <a:srgbClr val="4F78F8"/>
                  </a:gs>
                </a:gsLst>
                <a:lin ang="5400000" scaled="1"/>
              </a:gradFill>
              <a:prstDash val="sysDot"/>
              <a:headEnd type="arrow" w="med" len="sm"/>
              <a:tailEnd type="arrow" w="med" len="sm"/>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US" sz="2400" dirty="0">
                <a:solidFill>
                  <a:srgbClr val="FFFFFF">
                    <a:hueOff val="0"/>
                    <a:satOff val="0"/>
                    <a:lumOff val="0"/>
                    <a:alphaOff val="0"/>
                  </a:srgbClr>
                </a:solidFill>
              </a:endParaRPr>
            </a:p>
          </p:txBody>
        </p:sp>
        <p:sp>
          <p:nvSpPr>
            <p:cNvPr id="147" name="Freeform: Shape 316">
              <a:extLst>
                <a:ext uri="{FF2B5EF4-FFF2-40B4-BE49-F238E27FC236}">
                  <a16:creationId xmlns:a16="http://schemas.microsoft.com/office/drawing/2014/main" id="{B815D971-3EB2-E24D-AED8-D218D6A4BC2A}"/>
                </a:ext>
              </a:extLst>
            </p:cNvPr>
            <p:cNvSpPr/>
            <p:nvPr/>
          </p:nvSpPr>
          <p:spPr bwMode="auto">
            <a:xfrm flipH="1">
              <a:off x="5474349" y="1679587"/>
              <a:ext cx="908267" cy="538550"/>
            </a:xfrm>
            <a:custGeom>
              <a:avLst/>
              <a:gdLst>
                <a:gd name="connsiteX0" fmla="*/ 0 w 373307"/>
                <a:gd name="connsiteY0" fmla="*/ 79375 h 79375"/>
                <a:gd name="connsiteX1" fmla="*/ 22225 w 373307"/>
                <a:gd name="connsiteY1" fmla="*/ 69850 h 79375"/>
                <a:gd name="connsiteX2" fmla="*/ 44450 w 373307"/>
                <a:gd name="connsiteY2" fmla="*/ 57150 h 79375"/>
                <a:gd name="connsiteX3" fmla="*/ 104775 w 373307"/>
                <a:gd name="connsiteY3" fmla="*/ 34925 h 79375"/>
                <a:gd name="connsiteX4" fmla="*/ 203200 w 373307"/>
                <a:gd name="connsiteY4" fmla="*/ 15875 h 79375"/>
                <a:gd name="connsiteX5" fmla="*/ 250825 w 373307"/>
                <a:gd name="connsiteY5" fmla="*/ 6350 h 79375"/>
                <a:gd name="connsiteX6" fmla="*/ 298450 w 373307"/>
                <a:gd name="connsiteY6" fmla="*/ 3175 h 79375"/>
                <a:gd name="connsiteX7" fmla="*/ 336550 w 373307"/>
                <a:gd name="connsiteY7" fmla="*/ 0 h 79375"/>
                <a:gd name="connsiteX8" fmla="*/ 361950 w 373307"/>
                <a:gd name="connsiteY8" fmla="*/ 3175 h 79375"/>
                <a:gd name="connsiteX0" fmla="*/ 0 w 373307"/>
                <a:gd name="connsiteY0" fmla="*/ 79375 h 79375"/>
                <a:gd name="connsiteX1" fmla="*/ 22225 w 373307"/>
                <a:gd name="connsiteY1" fmla="*/ 69850 h 79375"/>
                <a:gd name="connsiteX2" fmla="*/ 44450 w 373307"/>
                <a:gd name="connsiteY2" fmla="*/ 57150 h 79375"/>
                <a:gd name="connsiteX3" fmla="*/ 203200 w 373307"/>
                <a:gd name="connsiteY3" fmla="*/ 15875 h 79375"/>
                <a:gd name="connsiteX4" fmla="*/ 250825 w 373307"/>
                <a:gd name="connsiteY4" fmla="*/ 6350 h 79375"/>
                <a:gd name="connsiteX5" fmla="*/ 298450 w 373307"/>
                <a:gd name="connsiteY5" fmla="*/ 3175 h 79375"/>
                <a:gd name="connsiteX6" fmla="*/ 336550 w 373307"/>
                <a:gd name="connsiteY6" fmla="*/ 0 h 79375"/>
                <a:gd name="connsiteX7" fmla="*/ 361950 w 373307"/>
                <a:gd name="connsiteY7" fmla="*/ 3175 h 79375"/>
                <a:gd name="connsiteX0" fmla="*/ 0 w 373307"/>
                <a:gd name="connsiteY0" fmla="*/ 79375 h 79375"/>
                <a:gd name="connsiteX1" fmla="*/ 22225 w 373307"/>
                <a:gd name="connsiteY1" fmla="*/ 69850 h 79375"/>
                <a:gd name="connsiteX2" fmla="*/ 203200 w 373307"/>
                <a:gd name="connsiteY2" fmla="*/ 15875 h 79375"/>
                <a:gd name="connsiteX3" fmla="*/ 250825 w 373307"/>
                <a:gd name="connsiteY3" fmla="*/ 6350 h 79375"/>
                <a:gd name="connsiteX4" fmla="*/ 298450 w 373307"/>
                <a:gd name="connsiteY4" fmla="*/ 3175 h 79375"/>
                <a:gd name="connsiteX5" fmla="*/ 336550 w 373307"/>
                <a:gd name="connsiteY5" fmla="*/ 0 h 79375"/>
                <a:gd name="connsiteX6" fmla="*/ 361950 w 373307"/>
                <a:gd name="connsiteY6" fmla="*/ 3175 h 79375"/>
                <a:gd name="connsiteX0" fmla="*/ 0 w 373307"/>
                <a:gd name="connsiteY0" fmla="*/ 79375 h 79375"/>
                <a:gd name="connsiteX1" fmla="*/ 203200 w 373307"/>
                <a:gd name="connsiteY1" fmla="*/ 15875 h 79375"/>
                <a:gd name="connsiteX2" fmla="*/ 250825 w 373307"/>
                <a:gd name="connsiteY2" fmla="*/ 6350 h 79375"/>
                <a:gd name="connsiteX3" fmla="*/ 298450 w 373307"/>
                <a:gd name="connsiteY3" fmla="*/ 3175 h 79375"/>
                <a:gd name="connsiteX4" fmla="*/ 336550 w 373307"/>
                <a:gd name="connsiteY4" fmla="*/ 0 h 79375"/>
                <a:gd name="connsiteX5" fmla="*/ 361950 w 373307"/>
                <a:gd name="connsiteY5" fmla="*/ 3175 h 79375"/>
                <a:gd name="connsiteX0" fmla="*/ 0 w 373307"/>
                <a:gd name="connsiteY0" fmla="*/ 79375 h 79375"/>
                <a:gd name="connsiteX1" fmla="*/ 250825 w 373307"/>
                <a:gd name="connsiteY1" fmla="*/ 6350 h 79375"/>
                <a:gd name="connsiteX2" fmla="*/ 298450 w 373307"/>
                <a:gd name="connsiteY2" fmla="*/ 3175 h 79375"/>
                <a:gd name="connsiteX3" fmla="*/ 336550 w 373307"/>
                <a:gd name="connsiteY3" fmla="*/ 0 h 79375"/>
                <a:gd name="connsiteX4" fmla="*/ 361950 w 373307"/>
                <a:gd name="connsiteY4" fmla="*/ 3175 h 79375"/>
                <a:gd name="connsiteX0" fmla="*/ 0 w 373307"/>
                <a:gd name="connsiteY0" fmla="*/ 79375 h 79375"/>
                <a:gd name="connsiteX1" fmla="*/ 298450 w 373307"/>
                <a:gd name="connsiteY1" fmla="*/ 3175 h 79375"/>
                <a:gd name="connsiteX2" fmla="*/ 336550 w 373307"/>
                <a:gd name="connsiteY2" fmla="*/ 0 h 79375"/>
                <a:gd name="connsiteX3" fmla="*/ 361950 w 373307"/>
                <a:gd name="connsiteY3" fmla="*/ 3175 h 79375"/>
                <a:gd name="connsiteX0" fmla="*/ 0 w 373307"/>
                <a:gd name="connsiteY0" fmla="*/ 79375 h 79375"/>
                <a:gd name="connsiteX1" fmla="*/ 336550 w 373307"/>
                <a:gd name="connsiteY1" fmla="*/ 0 h 79375"/>
                <a:gd name="connsiteX2" fmla="*/ 361950 w 373307"/>
                <a:gd name="connsiteY2" fmla="*/ 3175 h 79375"/>
                <a:gd name="connsiteX0" fmla="*/ 0 w 361950"/>
                <a:gd name="connsiteY0" fmla="*/ 76200 h 76200"/>
                <a:gd name="connsiteX1" fmla="*/ 361950 w 361950"/>
                <a:gd name="connsiteY1" fmla="*/ 0 h 76200"/>
                <a:gd name="connsiteX0" fmla="*/ 0 w 1173956"/>
                <a:gd name="connsiteY0" fmla="*/ 0 h 381000"/>
                <a:gd name="connsiteX1" fmla="*/ 1173956 w 1173956"/>
                <a:gd name="connsiteY1" fmla="*/ 381000 h 381000"/>
                <a:gd name="connsiteX0" fmla="*/ 0 w 923925"/>
                <a:gd name="connsiteY0" fmla="*/ 661988 h 661988"/>
                <a:gd name="connsiteX1" fmla="*/ 923925 w 923925"/>
                <a:gd name="connsiteY1" fmla="*/ 0 h 661988"/>
                <a:gd name="connsiteX0" fmla="*/ 0 w 923925"/>
                <a:gd name="connsiteY0" fmla="*/ 661988 h 661988"/>
                <a:gd name="connsiteX1" fmla="*/ 923925 w 923925"/>
                <a:gd name="connsiteY1" fmla="*/ 0 h 661988"/>
                <a:gd name="connsiteX0" fmla="*/ 0 w 923925"/>
                <a:gd name="connsiteY0" fmla="*/ 665742 h 665742"/>
                <a:gd name="connsiteX1" fmla="*/ 923925 w 923925"/>
                <a:gd name="connsiteY1" fmla="*/ 3754 h 665742"/>
                <a:gd name="connsiteX0" fmla="*/ 0 w 954881"/>
                <a:gd name="connsiteY0" fmla="*/ 565853 h 565853"/>
                <a:gd name="connsiteX1" fmla="*/ 954881 w 954881"/>
                <a:gd name="connsiteY1" fmla="*/ 6258 h 565853"/>
                <a:gd name="connsiteX0" fmla="*/ 0 w 1012031"/>
                <a:gd name="connsiteY0" fmla="*/ 591165 h 591165"/>
                <a:gd name="connsiteX1" fmla="*/ 1012031 w 1012031"/>
                <a:gd name="connsiteY1" fmla="*/ 5376 h 591165"/>
                <a:gd name="connsiteX0" fmla="*/ 0 w 1012031"/>
                <a:gd name="connsiteY0" fmla="*/ 588042 h 588042"/>
                <a:gd name="connsiteX1" fmla="*/ 1012031 w 1012031"/>
                <a:gd name="connsiteY1" fmla="*/ 2253 h 588042"/>
                <a:gd name="connsiteX0" fmla="*/ 0 w 1012031"/>
                <a:gd name="connsiteY0" fmla="*/ 602248 h 602248"/>
                <a:gd name="connsiteX1" fmla="*/ 1012031 w 1012031"/>
                <a:gd name="connsiteY1" fmla="*/ 2172 h 602248"/>
                <a:gd name="connsiteX0" fmla="*/ 0 w 1012031"/>
                <a:gd name="connsiteY0" fmla="*/ 600076 h 600076"/>
                <a:gd name="connsiteX1" fmla="*/ 1012031 w 1012031"/>
                <a:gd name="connsiteY1" fmla="*/ 0 h 600076"/>
              </a:gdLst>
              <a:ahLst/>
              <a:cxnLst>
                <a:cxn ang="0">
                  <a:pos x="connsiteX0" y="connsiteY0"/>
                </a:cxn>
                <a:cxn ang="0">
                  <a:pos x="connsiteX1" y="connsiteY1"/>
                </a:cxn>
              </a:cxnLst>
              <a:rect l="l" t="t" r="r" b="b"/>
              <a:pathLst>
                <a:path w="1012031" h="600076">
                  <a:moveTo>
                    <a:pt x="0" y="600076"/>
                  </a:moveTo>
                  <a:cubicBezTo>
                    <a:pt x="293687" y="341313"/>
                    <a:pt x="580230" y="156369"/>
                    <a:pt x="1012031" y="0"/>
                  </a:cubicBezTo>
                </a:path>
              </a:pathLst>
            </a:custGeom>
            <a:noFill/>
            <a:ln w="28575" cap="rnd">
              <a:gradFill>
                <a:gsLst>
                  <a:gs pos="100000">
                    <a:srgbClr val="445CDF"/>
                  </a:gs>
                  <a:gs pos="0">
                    <a:srgbClr val="4F78F8"/>
                  </a:gs>
                </a:gsLst>
                <a:lin ang="5400000" scaled="1"/>
              </a:gradFill>
              <a:prstDash val="sysDot"/>
              <a:headEnd type="arrow" w="med" len="sm"/>
              <a:tailEnd type="arrow" w="med" len="sm"/>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US" sz="2400" dirty="0">
                <a:solidFill>
                  <a:srgbClr val="FFFFFF">
                    <a:hueOff val="0"/>
                    <a:satOff val="0"/>
                    <a:lumOff val="0"/>
                    <a:alphaOff val="0"/>
                  </a:srgbClr>
                </a:solidFill>
              </a:endParaRPr>
            </a:p>
          </p:txBody>
        </p:sp>
        <p:sp>
          <p:nvSpPr>
            <p:cNvPr id="148" name="Freeform: Shape 317">
              <a:extLst>
                <a:ext uri="{FF2B5EF4-FFF2-40B4-BE49-F238E27FC236}">
                  <a16:creationId xmlns:a16="http://schemas.microsoft.com/office/drawing/2014/main" id="{DBD5EB3E-B8EC-454B-B286-BE718F116EAA}"/>
                </a:ext>
              </a:extLst>
            </p:cNvPr>
            <p:cNvSpPr/>
            <p:nvPr/>
          </p:nvSpPr>
          <p:spPr bwMode="auto">
            <a:xfrm flipV="1">
              <a:off x="3002028" y="6010534"/>
              <a:ext cx="908267" cy="538550"/>
            </a:xfrm>
            <a:custGeom>
              <a:avLst/>
              <a:gdLst>
                <a:gd name="connsiteX0" fmla="*/ 0 w 373307"/>
                <a:gd name="connsiteY0" fmla="*/ 79375 h 79375"/>
                <a:gd name="connsiteX1" fmla="*/ 22225 w 373307"/>
                <a:gd name="connsiteY1" fmla="*/ 69850 h 79375"/>
                <a:gd name="connsiteX2" fmla="*/ 44450 w 373307"/>
                <a:gd name="connsiteY2" fmla="*/ 57150 h 79375"/>
                <a:gd name="connsiteX3" fmla="*/ 104775 w 373307"/>
                <a:gd name="connsiteY3" fmla="*/ 34925 h 79375"/>
                <a:gd name="connsiteX4" fmla="*/ 203200 w 373307"/>
                <a:gd name="connsiteY4" fmla="*/ 15875 h 79375"/>
                <a:gd name="connsiteX5" fmla="*/ 250825 w 373307"/>
                <a:gd name="connsiteY5" fmla="*/ 6350 h 79375"/>
                <a:gd name="connsiteX6" fmla="*/ 298450 w 373307"/>
                <a:gd name="connsiteY6" fmla="*/ 3175 h 79375"/>
                <a:gd name="connsiteX7" fmla="*/ 336550 w 373307"/>
                <a:gd name="connsiteY7" fmla="*/ 0 h 79375"/>
                <a:gd name="connsiteX8" fmla="*/ 361950 w 373307"/>
                <a:gd name="connsiteY8" fmla="*/ 3175 h 79375"/>
                <a:gd name="connsiteX0" fmla="*/ 0 w 373307"/>
                <a:gd name="connsiteY0" fmla="*/ 79375 h 79375"/>
                <a:gd name="connsiteX1" fmla="*/ 22225 w 373307"/>
                <a:gd name="connsiteY1" fmla="*/ 69850 h 79375"/>
                <a:gd name="connsiteX2" fmla="*/ 44450 w 373307"/>
                <a:gd name="connsiteY2" fmla="*/ 57150 h 79375"/>
                <a:gd name="connsiteX3" fmla="*/ 203200 w 373307"/>
                <a:gd name="connsiteY3" fmla="*/ 15875 h 79375"/>
                <a:gd name="connsiteX4" fmla="*/ 250825 w 373307"/>
                <a:gd name="connsiteY4" fmla="*/ 6350 h 79375"/>
                <a:gd name="connsiteX5" fmla="*/ 298450 w 373307"/>
                <a:gd name="connsiteY5" fmla="*/ 3175 h 79375"/>
                <a:gd name="connsiteX6" fmla="*/ 336550 w 373307"/>
                <a:gd name="connsiteY6" fmla="*/ 0 h 79375"/>
                <a:gd name="connsiteX7" fmla="*/ 361950 w 373307"/>
                <a:gd name="connsiteY7" fmla="*/ 3175 h 79375"/>
                <a:gd name="connsiteX0" fmla="*/ 0 w 373307"/>
                <a:gd name="connsiteY0" fmla="*/ 79375 h 79375"/>
                <a:gd name="connsiteX1" fmla="*/ 22225 w 373307"/>
                <a:gd name="connsiteY1" fmla="*/ 69850 h 79375"/>
                <a:gd name="connsiteX2" fmla="*/ 203200 w 373307"/>
                <a:gd name="connsiteY2" fmla="*/ 15875 h 79375"/>
                <a:gd name="connsiteX3" fmla="*/ 250825 w 373307"/>
                <a:gd name="connsiteY3" fmla="*/ 6350 h 79375"/>
                <a:gd name="connsiteX4" fmla="*/ 298450 w 373307"/>
                <a:gd name="connsiteY4" fmla="*/ 3175 h 79375"/>
                <a:gd name="connsiteX5" fmla="*/ 336550 w 373307"/>
                <a:gd name="connsiteY5" fmla="*/ 0 h 79375"/>
                <a:gd name="connsiteX6" fmla="*/ 361950 w 373307"/>
                <a:gd name="connsiteY6" fmla="*/ 3175 h 79375"/>
                <a:gd name="connsiteX0" fmla="*/ 0 w 373307"/>
                <a:gd name="connsiteY0" fmla="*/ 79375 h 79375"/>
                <a:gd name="connsiteX1" fmla="*/ 203200 w 373307"/>
                <a:gd name="connsiteY1" fmla="*/ 15875 h 79375"/>
                <a:gd name="connsiteX2" fmla="*/ 250825 w 373307"/>
                <a:gd name="connsiteY2" fmla="*/ 6350 h 79375"/>
                <a:gd name="connsiteX3" fmla="*/ 298450 w 373307"/>
                <a:gd name="connsiteY3" fmla="*/ 3175 h 79375"/>
                <a:gd name="connsiteX4" fmla="*/ 336550 w 373307"/>
                <a:gd name="connsiteY4" fmla="*/ 0 h 79375"/>
                <a:gd name="connsiteX5" fmla="*/ 361950 w 373307"/>
                <a:gd name="connsiteY5" fmla="*/ 3175 h 79375"/>
                <a:gd name="connsiteX0" fmla="*/ 0 w 373307"/>
                <a:gd name="connsiteY0" fmla="*/ 79375 h 79375"/>
                <a:gd name="connsiteX1" fmla="*/ 250825 w 373307"/>
                <a:gd name="connsiteY1" fmla="*/ 6350 h 79375"/>
                <a:gd name="connsiteX2" fmla="*/ 298450 w 373307"/>
                <a:gd name="connsiteY2" fmla="*/ 3175 h 79375"/>
                <a:gd name="connsiteX3" fmla="*/ 336550 w 373307"/>
                <a:gd name="connsiteY3" fmla="*/ 0 h 79375"/>
                <a:gd name="connsiteX4" fmla="*/ 361950 w 373307"/>
                <a:gd name="connsiteY4" fmla="*/ 3175 h 79375"/>
                <a:gd name="connsiteX0" fmla="*/ 0 w 373307"/>
                <a:gd name="connsiteY0" fmla="*/ 79375 h 79375"/>
                <a:gd name="connsiteX1" fmla="*/ 298450 w 373307"/>
                <a:gd name="connsiteY1" fmla="*/ 3175 h 79375"/>
                <a:gd name="connsiteX2" fmla="*/ 336550 w 373307"/>
                <a:gd name="connsiteY2" fmla="*/ 0 h 79375"/>
                <a:gd name="connsiteX3" fmla="*/ 361950 w 373307"/>
                <a:gd name="connsiteY3" fmla="*/ 3175 h 79375"/>
                <a:gd name="connsiteX0" fmla="*/ 0 w 373307"/>
                <a:gd name="connsiteY0" fmla="*/ 79375 h 79375"/>
                <a:gd name="connsiteX1" fmla="*/ 336550 w 373307"/>
                <a:gd name="connsiteY1" fmla="*/ 0 h 79375"/>
                <a:gd name="connsiteX2" fmla="*/ 361950 w 373307"/>
                <a:gd name="connsiteY2" fmla="*/ 3175 h 79375"/>
                <a:gd name="connsiteX0" fmla="*/ 0 w 361950"/>
                <a:gd name="connsiteY0" fmla="*/ 76200 h 76200"/>
                <a:gd name="connsiteX1" fmla="*/ 361950 w 361950"/>
                <a:gd name="connsiteY1" fmla="*/ 0 h 76200"/>
                <a:gd name="connsiteX0" fmla="*/ 0 w 1173956"/>
                <a:gd name="connsiteY0" fmla="*/ 0 h 381000"/>
                <a:gd name="connsiteX1" fmla="*/ 1173956 w 1173956"/>
                <a:gd name="connsiteY1" fmla="*/ 381000 h 381000"/>
                <a:gd name="connsiteX0" fmla="*/ 0 w 923925"/>
                <a:gd name="connsiteY0" fmla="*/ 661988 h 661988"/>
                <a:gd name="connsiteX1" fmla="*/ 923925 w 923925"/>
                <a:gd name="connsiteY1" fmla="*/ 0 h 661988"/>
                <a:gd name="connsiteX0" fmla="*/ 0 w 923925"/>
                <a:gd name="connsiteY0" fmla="*/ 661988 h 661988"/>
                <a:gd name="connsiteX1" fmla="*/ 923925 w 923925"/>
                <a:gd name="connsiteY1" fmla="*/ 0 h 661988"/>
                <a:gd name="connsiteX0" fmla="*/ 0 w 923925"/>
                <a:gd name="connsiteY0" fmla="*/ 665742 h 665742"/>
                <a:gd name="connsiteX1" fmla="*/ 923925 w 923925"/>
                <a:gd name="connsiteY1" fmla="*/ 3754 h 665742"/>
                <a:gd name="connsiteX0" fmla="*/ 0 w 954881"/>
                <a:gd name="connsiteY0" fmla="*/ 565853 h 565853"/>
                <a:gd name="connsiteX1" fmla="*/ 954881 w 954881"/>
                <a:gd name="connsiteY1" fmla="*/ 6258 h 565853"/>
                <a:gd name="connsiteX0" fmla="*/ 0 w 1012031"/>
                <a:gd name="connsiteY0" fmla="*/ 591165 h 591165"/>
                <a:gd name="connsiteX1" fmla="*/ 1012031 w 1012031"/>
                <a:gd name="connsiteY1" fmla="*/ 5376 h 591165"/>
                <a:gd name="connsiteX0" fmla="*/ 0 w 1012031"/>
                <a:gd name="connsiteY0" fmla="*/ 588042 h 588042"/>
                <a:gd name="connsiteX1" fmla="*/ 1012031 w 1012031"/>
                <a:gd name="connsiteY1" fmla="*/ 2253 h 588042"/>
                <a:gd name="connsiteX0" fmla="*/ 0 w 1012031"/>
                <a:gd name="connsiteY0" fmla="*/ 602248 h 602248"/>
                <a:gd name="connsiteX1" fmla="*/ 1012031 w 1012031"/>
                <a:gd name="connsiteY1" fmla="*/ 2172 h 602248"/>
                <a:gd name="connsiteX0" fmla="*/ 0 w 1012031"/>
                <a:gd name="connsiteY0" fmla="*/ 600076 h 600076"/>
                <a:gd name="connsiteX1" fmla="*/ 1012031 w 1012031"/>
                <a:gd name="connsiteY1" fmla="*/ 0 h 600076"/>
              </a:gdLst>
              <a:ahLst/>
              <a:cxnLst>
                <a:cxn ang="0">
                  <a:pos x="connsiteX0" y="connsiteY0"/>
                </a:cxn>
                <a:cxn ang="0">
                  <a:pos x="connsiteX1" y="connsiteY1"/>
                </a:cxn>
              </a:cxnLst>
              <a:rect l="l" t="t" r="r" b="b"/>
              <a:pathLst>
                <a:path w="1012031" h="600076">
                  <a:moveTo>
                    <a:pt x="0" y="600076"/>
                  </a:moveTo>
                  <a:cubicBezTo>
                    <a:pt x="293687" y="341313"/>
                    <a:pt x="580230" y="156369"/>
                    <a:pt x="1012031" y="0"/>
                  </a:cubicBezTo>
                </a:path>
              </a:pathLst>
            </a:custGeom>
            <a:noFill/>
            <a:ln w="28575" cap="rnd">
              <a:gradFill>
                <a:gsLst>
                  <a:gs pos="0">
                    <a:srgbClr val="4F78F8"/>
                  </a:gs>
                  <a:gs pos="100000">
                    <a:srgbClr val="9A60F7"/>
                  </a:gs>
                </a:gsLst>
                <a:lin ang="5400000" scaled="1"/>
              </a:gradFill>
              <a:prstDash val="sysDot"/>
              <a:headEnd type="arrow" w="med" len="sm"/>
              <a:tailEnd type="arrow" w="med" len="sm"/>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US" sz="2400" dirty="0">
                <a:solidFill>
                  <a:srgbClr val="FFFFFF">
                    <a:hueOff val="0"/>
                    <a:satOff val="0"/>
                    <a:lumOff val="0"/>
                    <a:alphaOff val="0"/>
                  </a:srgbClr>
                </a:solidFill>
              </a:endParaRPr>
            </a:p>
          </p:txBody>
        </p:sp>
        <p:sp>
          <p:nvSpPr>
            <p:cNvPr id="149" name="Freeform: Shape 318">
              <a:extLst>
                <a:ext uri="{FF2B5EF4-FFF2-40B4-BE49-F238E27FC236}">
                  <a16:creationId xmlns:a16="http://schemas.microsoft.com/office/drawing/2014/main" id="{9671AB02-6EAB-7D48-A5C7-15C71EDD5584}"/>
                </a:ext>
              </a:extLst>
            </p:cNvPr>
            <p:cNvSpPr/>
            <p:nvPr/>
          </p:nvSpPr>
          <p:spPr bwMode="auto">
            <a:xfrm flipH="1" flipV="1">
              <a:off x="5509616" y="6031450"/>
              <a:ext cx="908267" cy="538550"/>
            </a:xfrm>
            <a:custGeom>
              <a:avLst/>
              <a:gdLst>
                <a:gd name="connsiteX0" fmla="*/ 0 w 373307"/>
                <a:gd name="connsiteY0" fmla="*/ 79375 h 79375"/>
                <a:gd name="connsiteX1" fmla="*/ 22225 w 373307"/>
                <a:gd name="connsiteY1" fmla="*/ 69850 h 79375"/>
                <a:gd name="connsiteX2" fmla="*/ 44450 w 373307"/>
                <a:gd name="connsiteY2" fmla="*/ 57150 h 79375"/>
                <a:gd name="connsiteX3" fmla="*/ 104775 w 373307"/>
                <a:gd name="connsiteY3" fmla="*/ 34925 h 79375"/>
                <a:gd name="connsiteX4" fmla="*/ 203200 w 373307"/>
                <a:gd name="connsiteY4" fmla="*/ 15875 h 79375"/>
                <a:gd name="connsiteX5" fmla="*/ 250825 w 373307"/>
                <a:gd name="connsiteY5" fmla="*/ 6350 h 79375"/>
                <a:gd name="connsiteX6" fmla="*/ 298450 w 373307"/>
                <a:gd name="connsiteY6" fmla="*/ 3175 h 79375"/>
                <a:gd name="connsiteX7" fmla="*/ 336550 w 373307"/>
                <a:gd name="connsiteY7" fmla="*/ 0 h 79375"/>
                <a:gd name="connsiteX8" fmla="*/ 361950 w 373307"/>
                <a:gd name="connsiteY8" fmla="*/ 3175 h 79375"/>
                <a:gd name="connsiteX0" fmla="*/ 0 w 373307"/>
                <a:gd name="connsiteY0" fmla="*/ 79375 h 79375"/>
                <a:gd name="connsiteX1" fmla="*/ 22225 w 373307"/>
                <a:gd name="connsiteY1" fmla="*/ 69850 h 79375"/>
                <a:gd name="connsiteX2" fmla="*/ 44450 w 373307"/>
                <a:gd name="connsiteY2" fmla="*/ 57150 h 79375"/>
                <a:gd name="connsiteX3" fmla="*/ 203200 w 373307"/>
                <a:gd name="connsiteY3" fmla="*/ 15875 h 79375"/>
                <a:gd name="connsiteX4" fmla="*/ 250825 w 373307"/>
                <a:gd name="connsiteY4" fmla="*/ 6350 h 79375"/>
                <a:gd name="connsiteX5" fmla="*/ 298450 w 373307"/>
                <a:gd name="connsiteY5" fmla="*/ 3175 h 79375"/>
                <a:gd name="connsiteX6" fmla="*/ 336550 w 373307"/>
                <a:gd name="connsiteY6" fmla="*/ 0 h 79375"/>
                <a:gd name="connsiteX7" fmla="*/ 361950 w 373307"/>
                <a:gd name="connsiteY7" fmla="*/ 3175 h 79375"/>
                <a:gd name="connsiteX0" fmla="*/ 0 w 373307"/>
                <a:gd name="connsiteY0" fmla="*/ 79375 h 79375"/>
                <a:gd name="connsiteX1" fmla="*/ 22225 w 373307"/>
                <a:gd name="connsiteY1" fmla="*/ 69850 h 79375"/>
                <a:gd name="connsiteX2" fmla="*/ 203200 w 373307"/>
                <a:gd name="connsiteY2" fmla="*/ 15875 h 79375"/>
                <a:gd name="connsiteX3" fmla="*/ 250825 w 373307"/>
                <a:gd name="connsiteY3" fmla="*/ 6350 h 79375"/>
                <a:gd name="connsiteX4" fmla="*/ 298450 w 373307"/>
                <a:gd name="connsiteY4" fmla="*/ 3175 h 79375"/>
                <a:gd name="connsiteX5" fmla="*/ 336550 w 373307"/>
                <a:gd name="connsiteY5" fmla="*/ 0 h 79375"/>
                <a:gd name="connsiteX6" fmla="*/ 361950 w 373307"/>
                <a:gd name="connsiteY6" fmla="*/ 3175 h 79375"/>
                <a:gd name="connsiteX0" fmla="*/ 0 w 373307"/>
                <a:gd name="connsiteY0" fmla="*/ 79375 h 79375"/>
                <a:gd name="connsiteX1" fmla="*/ 203200 w 373307"/>
                <a:gd name="connsiteY1" fmla="*/ 15875 h 79375"/>
                <a:gd name="connsiteX2" fmla="*/ 250825 w 373307"/>
                <a:gd name="connsiteY2" fmla="*/ 6350 h 79375"/>
                <a:gd name="connsiteX3" fmla="*/ 298450 w 373307"/>
                <a:gd name="connsiteY3" fmla="*/ 3175 h 79375"/>
                <a:gd name="connsiteX4" fmla="*/ 336550 w 373307"/>
                <a:gd name="connsiteY4" fmla="*/ 0 h 79375"/>
                <a:gd name="connsiteX5" fmla="*/ 361950 w 373307"/>
                <a:gd name="connsiteY5" fmla="*/ 3175 h 79375"/>
                <a:gd name="connsiteX0" fmla="*/ 0 w 373307"/>
                <a:gd name="connsiteY0" fmla="*/ 79375 h 79375"/>
                <a:gd name="connsiteX1" fmla="*/ 250825 w 373307"/>
                <a:gd name="connsiteY1" fmla="*/ 6350 h 79375"/>
                <a:gd name="connsiteX2" fmla="*/ 298450 w 373307"/>
                <a:gd name="connsiteY2" fmla="*/ 3175 h 79375"/>
                <a:gd name="connsiteX3" fmla="*/ 336550 w 373307"/>
                <a:gd name="connsiteY3" fmla="*/ 0 h 79375"/>
                <a:gd name="connsiteX4" fmla="*/ 361950 w 373307"/>
                <a:gd name="connsiteY4" fmla="*/ 3175 h 79375"/>
                <a:gd name="connsiteX0" fmla="*/ 0 w 373307"/>
                <a:gd name="connsiteY0" fmla="*/ 79375 h 79375"/>
                <a:gd name="connsiteX1" fmla="*/ 298450 w 373307"/>
                <a:gd name="connsiteY1" fmla="*/ 3175 h 79375"/>
                <a:gd name="connsiteX2" fmla="*/ 336550 w 373307"/>
                <a:gd name="connsiteY2" fmla="*/ 0 h 79375"/>
                <a:gd name="connsiteX3" fmla="*/ 361950 w 373307"/>
                <a:gd name="connsiteY3" fmla="*/ 3175 h 79375"/>
                <a:gd name="connsiteX0" fmla="*/ 0 w 373307"/>
                <a:gd name="connsiteY0" fmla="*/ 79375 h 79375"/>
                <a:gd name="connsiteX1" fmla="*/ 336550 w 373307"/>
                <a:gd name="connsiteY1" fmla="*/ 0 h 79375"/>
                <a:gd name="connsiteX2" fmla="*/ 361950 w 373307"/>
                <a:gd name="connsiteY2" fmla="*/ 3175 h 79375"/>
                <a:gd name="connsiteX0" fmla="*/ 0 w 361950"/>
                <a:gd name="connsiteY0" fmla="*/ 76200 h 76200"/>
                <a:gd name="connsiteX1" fmla="*/ 361950 w 361950"/>
                <a:gd name="connsiteY1" fmla="*/ 0 h 76200"/>
                <a:gd name="connsiteX0" fmla="*/ 0 w 1173956"/>
                <a:gd name="connsiteY0" fmla="*/ 0 h 381000"/>
                <a:gd name="connsiteX1" fmla="*/ 1173956 w 1173956"/>
                <a:gd name="connsiteY1" fmla="*/ 381000 h 381000"/>
                <a:gd name="connsiteX0" fmla="*/ 0 w 923925"/>
                <a:gd name="connsiteY0" fmla="*/ 661988 h 661988"/>
                <a:gd name="connsiteX1" fmla="*/ 923925 w 923925"/>
                <a:gd name="connsiteY1" fmla="*/ 0 h 661988"/>
                <a:gd name="connsiteX0" fmla="*/ 0 w 923925"/>
                <a:gd name="connsiteY0" fmla="*/ 661988 h 661988"/>
                <a:gd name="connsiteX1" fmla="*/ 923925 w 923925"/>
                <a:gd name="connsiteY1" fmla="*/ 0 h 661988"/>
                <a:gd name="connsiteX0" fmla="*/ 0 w 923925"/>
                <a:gd name="connsiteY0" fmla="*/ 665742 h 665742"/>
                <a:gd name="connsiteX1" fmla="*/ 923925 w 923925"/>
                <a:gd name="connsiteY1" fmla="*/ 3754 h 665742"/>
                <a:gd name="connsiteX0" fmla="*/ 0 w 954881"/>
                <a:gd name="connsiteY0" fmla="*/ 565853 h 565853"/>
                <a:gd name="connsiteX1" fmla="*/ 954881 w 954881"/>
                <a:gd name="connsiteY1" fmla="*/ 6258 h 565853"/>
                <a:gd name="connsiteX0" fmla="*/ 0 w 1012031"/>
                <a:gd name="connsiteY0" fmla="*/ 591165 h 591165"/>
                <a:gd name="connsiteX1" fmla="*/ 1012031 w 1012031"/>
                <a:gd name="connsiteY1" fmla="*/ 5376 h 591165"/>
                <a:gd name="connsiteX0" fmla="*/ 0 w 1012031"/>
                <a:gd name="connsiteY0" fmla="*/ 588042 h 588042"/>
                <a:gd name="connsiteX1" fmla="*/ 1012031 w 1012031"/>
                <a:gd name="connsiteY1" fmla="*/ 2253 h 588042"/>
                <a:gd name="connsiteX0" fmla="*/ 0 w 1012031"/>
                <a:gd name="connsiteY0" fmla="*/ 602248 h 602248"/>
                <a:gd name="connsiteX1" fmla="*/ 1012031 w 1012031"/>
                <a:gd name="connsiteY1" fmla="*/ 2172 h 602248"/>
                <a:gd name="connsiteX0" fmla="*/ 0 w 1012031"/>
                <a:gd name="connsiteY0" fmla="*/ 600076 h 600076"/>
                <a:gd name="connsiteX1" fmla="*/ 1012031 w 1012031"/>
                <a:gd name="connsiteY1" fmla="*/ 0 h 600076"/>
              </a:gdLst>
              <a:ahLst/>
              <a:cxnLst>
                <a:cxn ang="0">
                  <a:pos x="connsiteX0" y="connsiteY0"/>
                </a:cxn>
                <a:cxn ang="0">
                  <a:pos x="connsiteX1" y="connsiteY1"/>
                </a:cxn>
              </a:cxnLst>
              <a:rect l="l" t="t" r="r" b="b"/>
              <a:pathLst>
                <a:path w="1012031" h="600076">
                  <a:moveTo>
                    <a:pt x="0" y="600076"/>
                  </a:moveTo>
                  <a:cubicBezTo>
                    <a:pt x="293687" y="341313"/>
                    <a:pt x="580230" y="156369"/>
                    <a:pt x="1012031" y="0"/>
                  </a:cubicBezTo>
                </a:path>
              </a:pathLst>
            </a:custGeom>
            <a:noFill/>
            <a:ln w="28575" cap="rnd">
              <a:gradFill>
                <a:gsLst>
                  <a:gs pos="0">
                    <a:srgbClr val="4F78F8"/>
                  </a:gs>
                  <a:gs pos="100000">
                    <a:srgbClr val="21816E"/>
                  </a:gs>
                </a:gsLst>
                <a:lin ang="5400000" scaled="1"/>
              </a:gradFill>
              <a:prstDash val="sysDot"/>
              <a:headEnd type="arrow" w="med" len="sm"/>
              <a:tailEnd type="arrow" w="med" len="sm"/>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US" sz="2400" dirty="0">
                <a:solidFill>
                  <a:srgbClr val="FFFFFF">
                    <a:hueOff val="0"/>
                    <a:satOff val="0"/>
                    <a:lumOff val="0"/>
                    <a:alphaOff val="0"/>
                  </a:srgbClr>
                </a:solidFill>
              </a:endParaRPr>
            </a:p>
          </p:txBody>
        </p:sp>
        <p:sp>
          <p:nvSpPr>
            <p:cNvPr id="150" name="Freeform: Shape 319">
              <a:extLst>
                <a:ext uri="{FF2B5EF4-FFF2-40B4-BE49-F238E27FC236}">
                  <a16:creationId xmlns:a16="http://schemas.microsoft.com/office/drawing/2014/main" id="{C58921A4-61F6-B548-8A52-DE8631146B3D}"/>
                </a:ext>
              </a:extLst>
            </p:cNvPr>
            <p:cNvSpPr/>
            <p:nvPr/>
          </p:nvSpPr>
          <p:spPr bwMode="auto">
            <a:xfrm rot="3551423" flipV="1">
              <a:off x="1766954" y="3871020"/>
              <a:ext cx="908267" cy="538550"/>
            </a:xfrm>
            <a:custGeom>
              <a:avLst/>
              <a:gdLst>
                <a:gd name="connsiteX0" fmla="*/ 0 w 373307"/>
                <a:gd name="connsiteY0" fmla="*/ 79375 h 79375"/>
                <a:gd name="connsiteX1" fmla="*/ 22225 w 373307"/>
                <a:gd name="connsiteY1" fmla="*/ 69850 h 79375"/>
                <a:gd name="connsiteX2" fmla="*/ 44450 w 373307"/>
                <a:gd name="connsiteY2" fmla="*/ 57150 h 79375"/>
                <a:gd name="connsiteX3" fmla="*/ 104775 w 373307"/>
                <a:gd name="connsiteY3" fmla="*/ 34925 h 79375"/>
                <a:gd name="connsiteX4" fmla="*/ 203200 w 373307"/>
                <a:gd name="connsiteY4" fmla="*/ 15875 h 79375"/>
                <a:gd name="connsiteX5" fmla="*/ 250825 w 373307"/>
                <a:gd name="connsiteY5" fmla="*/ 6350 h 79375"/>
                <a:gd name="connsiteX6" fmla="*/ 298450 w 373307"/>
                <a:gd name="connsiteY6" fmla="*/ 3175 h 79375"/>
                <a:gd name="connsiteX7" fmla="*/ 336550 w 373307"/>
                <a:gd name="connsiteY7" fmla="*/ 0 h 79375"/>
                <a:gd name="connsiteX8" fmla="*/ 361950 w 373307"/>
                <a:gd name="connsiteY8" fmla="*/ 3175 h 79375"/>
                <a:gd name="connsiteX0" fmla="*/ 0 w 373307"/>
                <a:gd name="connsiteY0" fmla="*/ 79375 h 79375"/>
                <a:gd name="connsiteX1" fmla="*/ 22225 w 373307"/>
                <a:gd name="connsiteY1" fmla="*/ 69850 h 79375"/>
                <a:gd name="connsiteX2" fmla="*/ 44450 w 373307"/>
                <a:gd name="connsiteY2" fmla="*/ 57150 h 79375"/>
                <a:gd name="connsiteX3" fmla="*/ 203200 w 373307"/>
                <a:gd name="connsiteY3" fmla="*/ 15875 h 79375"/>
                <a:gd name="connsiteX4" fmla="*/ 250825 w 373307"/>
                <a:gd name="connsiteY4" fmla="*/ 6350 h 79375"/>
                <a:gd name="connsiteX5" fmla="*/ 298450 w 373307"/>
                <a:gd name="connsiteY5" fmla="*/ 3175 h 79375"/>
                <a:gd name="connsiteX6" fmla="*/ 336550 w 373307"/>
                <a:gd name="connsiteY6" fmla="*/ 0 h 79375"/>
                <a:gd name="connsiteX7" fmla="*/ 361950 w 373307"/>
                <a:gd name="connsiteY7" fmla="*/ 3175 h 79375"/>
                <a:gd name="connsiteX0" fmla="*/ 0 w 373307"/>
                <a:gd name="connsiteY0" fmla="*/ 79375 h 79375"/>
                <a:gd name="connsiteX1" fmla="*/ 22225 w 373307"/>
                <a:gd name="connsiteY1" fmla="*/ 69850 h 79375"/>
                <a:gd name="connsiteX2" fmla="*/ 203200 w 373307"/>
                <a:gd name="connsiteY2" fmla="*/ 15875 h 79375"/>
                <a:gd name="connsiteX3" fmla="*/ 250825 w 373307"/>
                <a:gd name="connsiteY3" fmla="*/ 6350 h 79375"/>
                <a:gd name="connsiteX4" fmla="*/ 298450 w 373307"/>
                <a:gd name="connsiteY4" fmla="*/ 3175 h 79375"/>
                <a:gd name="connsiteX5" fmla="*/ 336550 w 373307"/>
                <a:gd name="connsiteY5" fmla="*/ 0 h 79375"/>
                <a:gd name="connsiteX6" fmla="*/ 361950 w 373307"/>
                <a:gd name="connsiteY6" fmla="*/ 3175 h 79375"/>
                <a:gd name="connsiteX0" fmla="*/ 0 w 373307"/>
                <a:gd name="connsiteY0" fmla="*/ 79375 h 79375"/>
                <a:gd name="connsiteX1" fmla="*/ 203200 w 373307"/>
                <a:gd name="connsiteY1" fmla="*/ 15875 h 79375"/>
                <a:gd name="connsiteX2" fmla="*/ 250825 w 373307"/>
                <a:gd name="connsiteY2" fmla="*/ 6350 h 79375"/>
                <a:gd name="connsiteX3" fmla="*/ 298450 w 373307"/>
                <a:gd name="connsiteY3" fmla="*/ 3175 h 79375"/>
                <a:gd name="connsiteX4" fmla="*/ 336550 w 373307"/>
                <a:gd name="connsiteY4" fmla="*/ 0 h 79375"/>
                <a:gd name="connsiteX5" fmla="*/ 361950 w 373307"/>
                <a:gd name="connsiteY5" fmla="*/ 3175 h 79375"/>
                <a:gd name="connsiteX0" fmla="*/ 0 w 373307"/>
                <a:gd name="connsiteY0" fmla="*/ 79375 h 79375"/>
                <a:gd name="connsiteX1" fmla="*/ 250825 w 373307"/>
                <a:gd name="connsiteY1" fmla="*/ 6350 h 79375"/>
                <a:gd name="connsiteX2" fmla="*/ 298450 w 373307"/>
                <a:gd name="connsiteY2" fmla="*/ 3175 h 79375"/>
                <a:gd name="connsiteX3" fmla="*/ 336550 w 373307"/>
                <a:gd name="connsiteY3" fmla="*/ 0 h 79375"/>
                <a:gd name="connsiteX4" fmla="*/ 361950 w 373307"/>
                <a:gd name="connsiteY4" fmla="*/ 3175 h 79375"/>
                <a:gd name="connsiteX0" fmla="*/ 0 w 373307"/>
                <a:gd name="connsiteY0" fmla="*/ 79375 h 79375"/>
                <a:gd name="connsiteX1" fmla="*/ 298450 w 373307"/>
                <a:gd name="connsiteY1" fmla="*/ 3175 h 79375"/>
                <a:gd name="connsiteX2" fmla="*/ 336550 w 373307"/>
                <a:gd name="connsiteY2" fmla="*/ 0 h 79375"/>
                <a:gd name="connsiteX3" fmla="*/ 361950 w 373307"/>
                <a:gd name="connsiteY3" fmla="*/ 3175 h 79375"/>
                <a:gd name="connsiteX0" fmla="*/ 0 w 373307"/>
                <a:gd name="connsiteY0" fmla="*/ 79375 h 79375"/>
                <a:gd name="connsiteX1" fmla="*/ 336550 w 373307"/>
                <a:gd name="connsiteY1" fmla="*/ 0 h 79375"/>
                <a:gd name="connsiteX2" fmla="*/ 361950 w 373307"/>
                <a:gd name="connsiteY2" fmla="*/ 3175 h 79375"/>
                <a:gd name="connsiteX0" fmla="*/ 0 w 361950"/>
                <a:gd name="connsiteY0" fmla="*/ 76200 h 76200"/>
                <a:gd name="connsiteX1" fmla="*/ 361950 w 361950"/>
                <a:gd name="connsiteY1" fmla="*/ 0 h 76200"/>
                <a:gd name="connsiteX0" fmla="*/ 0 w 1173956"/>
                <a:gd name="connsiteY0" fmla="*/ 0 h 381000"/>
                <a:gd name="connsiteX1" fmla="*/ 1173956 w 1173956"/>
                <a:gd name="connsiteY1" fmla="*/ 381000 h 381000"/>
                <a:gd name="connsiteX0" fmla="*/ 0 w 923925"/>
                <a:gd name="connsiteY0" fmla="*/ 661988 h 661988"/>
                <a:gd name="connsiteX1" fmla="*/ 923925 w 923925"/>
                <a:gd name="connsiteY1" fmla="*/ 0 h 661988"/>
                <a:gd name="connsiteX0" fmla="*/ 0 w 923925"/>
                <a:gd name="connsiteY0" fmla="*/ 661988 h 661988"/>
                <a:gd name="connsiteX1" fmla="*/ 923925 w 923925"/>
                <a:gd name="connsiteY1" fmla="*/ 0 h 661988"/>
                <a:gd name="connsiteX0" fmla="*/ 0 w 923925"/>
                <a:gd name="connsiteY0" fmla="*/ 665742 h 665742"/>
                <a:gd name="connsiteX1" fmla="*/ 923925 w 923925"/>
                <a:gd name="connsiteY1" fmla="*/ 3754 h 665742"/>
                <a:gd name="connsiteX0" fmla="*/ 0 w 954881"/>
                <a:gd name="connsiteY0" fmla="*/ 565853 h 565853"/>
                <a:gd name="connsiteX1" fmla="*/ 954881 w 954881"/>
                <a:gd name="connsiteY1" fmla="*/ 6258 h 565853"/>
                <a:gd name="connsiteX0" fmla="*/ 0 w 1012031"/>
                <a:gd name="connsiteY0" fmla="*/ 591165 h 591165"/>
                <a:gd name="connsiteX1" fmla="*/ 1012031 w 1012031"/>
                <a:gd name="connsiteY1" fmla="*/ 5376 h 591165"/>
                <a:gd name="connsiteX0" fmla="*/ 0 w 1012031"/>
                <a:gd name="connsiteY0" fmla="*/ 588042 h 588042"/>
                <a:gd name="connsiteX1" fmla="*/ 1012031 w 1012031"/>
                <a:gd name="connsiteY1" fmla="*/ 2253 h 588042"/>
                <a:gd name="connsiteX0" fmla="*/ 0 w 1012031"/>
                <a:gd name="connsiteY0" fmla="*/ 602248 h 602248"/>
                <a:gd name="connsiteX1" fmla="*/ 1012031 w 1012031"/>
                <a:gd name="connsiteY1" fmla="*/ 2172 h 602248"/>
                <a:gd name="connsiteX0" fmla="*/ 0 w 1012031"/>
                <a:gd name="connsiteY0" fmla="*/ 600076 h 600076"/>
                <a:gd name="connsiteX1" fmla="*/ 1012031 w 1012031"/>
                <a:gd name="connsiteY1" fmla="*/ 0 h 600076"/>
              </a:gdLst>
              <a:ahLst/>
              <a:cxnLst>
                <a:cxn ang="0">
                  <a:pos x="connsiteX0" y="connsiteY0"/>
                </a:cxn>
                <a:cxn ang="0">
                  <a:pos x="connsiteX1" y="connsiteY1"/>
                </a:cxn>
              </a:cxnLst>
              <a:rect l="l" t="t" r="r" b="b"/>
              <a:pathLst>
                <a:path w="1012031" h="600076">
                  <a:moveTo>
                    <a:pt x="0" y="600076"/>
                  </a:moveTo>
                  <a:cubicBezTo>
                    <a:pt x="293687" y="341313"/>
                    <a:pt x="580230" y="156369"/>
                    <a:pt x="1012031" y="0"/>
                  </a:cubicBezTo>
                </a:path>
              </a:pathLst>
            </a:custGeom>
            <a:noFill/>
            <a:ln w="28575" cap="rnd">
              <a:gradFill>
                <a:gsLst>
                  <a:gs pos="0">
                    <a:srgbClr val="9A60F7"/>
                  </a:gs>
                  <a:gs pos="100000">
                    <a:srgbClr val="542CAF"/>
                  </a:gs>
                </a:gsLst>
                <a:lin ang="5400000" scaled="1"/>
              </a:gradFill>
              <a:prstDash val="sysDot"/>
              <a:headEnd type="arrow" w="med" len="sm"/>
              <a:tailEnd type="arrow" w="med" len="sm"/>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US" sz="2400" dirty="0">
                <a:solidFill>
                  <a:srgbClr val="FFFFFF">
                    <a:hueOff val="0"/>
                    <a:satOff val="0"/>
                    <a:lumOff val="0"/>
                    <a:alphaOff val="0"/>
                  </a:srgbClr>
                </a:solidFill>
              </a:endParaRPr>
            </a:p>
          </p:txBody>
        </p:sp>
        <p:sp>
          <p:nvSpPr>
            <p:cNvPr id="151" name="TextBox 150">
              <a:extLst>
                <a:ext uri="{FF2B5EF4-FFF2-40B4-BE49-F238E27FC236}">
                  <a16:creationId xmlns:a16="http://schemas.microsoft.com/office/drawing/2014/main" id="{9345C1B3-3DF7-DD4B-A2D0-20433D26A29F}"/>
                </a:ext>
              </a:extLst>
            </p:cNvPr>
            <p:cNvSpPr txBox="1"/>
            <p:nvPr/>
          </p:nvSpPr>
          <p:spPr>
            <a:xfrm>
              <a:off x="5423275" y="1052034"/>
              <a:ext cx="1486752" cy="469574"/>
            </a:xfrm>
            <a:prstGeom prst="rect">
              <a:avLst/>
            </a:prstGeom>
            <a:noFill/>
          </p:spPr>
          <p:txBody>
            <a:bodyPr wrap="square" rtlCol="0" anchor="ctr" anchorCtr="0">
              <a:noAutofit/>
            </a:bodyPr>
            <a:lstStyle/>
            <a:p>
              <a:r>
                <a:rPr lang="en-US" sz="1467" dirty="0">
                  <a:solidFill>
                    <a:schemeClr val="tx2"/>
                  </a:solidFill>
                  <a:latin typeface="Amazon Ember"/>
                  <a:ea typeface="Amazon Ember" panose="020B0603020204020204" pitchFamily="34" charset="0"/>
                  <a:cs typeface="Amazon Ember" panose="020B0603020204020204" pitchFamily="34" charset="0"/>
                </a:rPr>
                <a:t>Amazon Aurora</a:t>
              </a:r>
            </a:p>
          </p:txBody>
        </p:sp>
        <p:sp>
          <p:nvSpPr>
            <p:cNvPr id="152" name="Rectangle 151">
              <a:extLst>
                <a:ext uri="{FF2B5EF4-FFF2-40B4-BE49-F238E27FC236}">
                  <a16:creationId xmlns:a16="http://schemas.microsoft.com/office/drawing/2014/main" id="{3BF35AE4-8912-FB4B-9285-1D30DA43E99B}"/>
                </a:ext>
              </a:extLst>
            </p:cNvPr>
            <p:cNvSpPr/>
            <p:nvPr/>
          </p:nvSpPr>
          <p:spPr>
            <a:xfrm rot="187644">
              <a:off x="3471487" y="2898385"/>
              <a:ext cx="2386584" cy="2386584"/>
            </a:xfrm>
            <a:prstGeom prst="rect">
              <a:avLst/>
            </a:prstGeom>
            <a:noFill/>
          </p:spPr>
          <p:txBody>
            <a:bodyPr spcFirstLastPara="1" wrap="none" lIns="121920" tIns="60960" rIns="121920" bIns="60960" numCol="1">
              <a:prstTxWarp prst="textArchDown">
                <a:avLst>
                  <a:gd name="adj" fmla="val 1794501"/>
                </a:avLst>
              </a:prstTxWarp>
              <a:spAutoFit/>
            </a:bodyPr>
            <a:lstStyle/>
            <a:p>
              <a:pPr algn="ctr"/>
              <a:r>
                <a:rPr lang="en-US" sz="2133" kern="0" cap="all" spc="400" dirty="0">
                  <a:solidFill>
                    <a:srgbClr val="FFFFFF"/>
                  </a:solidFill>
                  <a:latin typeface="Amazon Ember"/>
                  <a:ea typeface="Amazon Ember" panose="020B0603020204020204" pitchFamily="34" charset="0"/>
                  <a:cs typeface="Amazon Ember" panose="020B0603020204020204" pitchFamily="34" charset="0"/>
                </a:rPr>
                <a:t>    AWS GLUE</a:t>
              </a:r>
            </a:p>
          </p:txBody>
        </p:sp>
        <p:sp>
          <p:nvSpPr>
            <p:cNvPr id="153" name="Freeform: Shape 142">
              <a:extLst>
                <a:ext uri="{FF2B5EF4-FFF2-40B4-BE49-F238E27FC236}">
                  <a16:creationId xmlns:a16="http://schemas.microsoft.com/office/drawing/2014/main" id="{DA6A2B37-8E4A-3348-95E5-A2AE0A278344}"/>
                </a:ext>
              </a:extLst>
            </p:cNvPr>
            <p:cNvSpPr>
              <a:spLocks noChangeAspect="1"/>
            </p:cNvSpPr>
            <p:nvPr/>
          </p:nvSpPr>
          <p:spPr>
            <a:xfrm>
              <a:off x="4066801" y="6055915"/>
              <a:ext cx="1313030" cy="1313034"/>
            </a:xfrm>
            <a:custGeom>
              <a:avLst/>
              <a:gdLst>
                <a:gd name="connsiteX0" fmla="*/ 0 w 1737358"/>
                <a:gd name="connsiteY0" fmla="*/ 868681 h 1737362"/>
                <a:gd name="connsiteX1" fmla="*/ 868679 w 1737358"/>
                <a:gd name="connsiteY1" fmla="*/ 0 h 1737362"/>
                <a:gd name="connsiteX2" fmla="*/ 1737358 w 1737358"/>
                <a:gd name="connsiteY2" fmla="*/ 868681 h 1737362"/>
                <a:gd name="connsiteX3" fmla="*/ 868679 w 1737358"/>
                <a:gd name="connsiteY3" fmla="*/ 1737362 h 1737362"/>
                <a:gd name="connsiteX4" fmla="*/ 0 w 1737358"/>
                <a:gd name="connsiteY4" fmla="*/ 868681 h 17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8" h="1737362">
                  <a:moveTo>
                    <a:pt x="0" y="868681"/>
                  </a:moveTo>
                  <a:cubicBezTo>
                    <a:pt x="0" y="388922"/>
                    <a:pt x="388921" y="0"/>
                    <a:pt x="868679" y="0"/>
                  </a:cubicBezTo>
                  <a:cubicBezTo>
                    <a:pt x="1348437" y="0"/>
                    <a:pt x="1737358" y="388922"/>
                    <a:pt x="1737358" y="868681"/>
                  </a:cubicBezTo>
                  <a:cubicBezTo>
                    <a:pt x="1737358" y="1348440"/>
                    <a:pt x="1348437" y="1737362"/>
                    <a:pt x="868679" y="1737362"/>
                  </a:cubicBezTo>
                  <a:cubicBezTo>
                    <a:pt x="388921" y="1737362"/>
                    <a:pt x="0" y="1348440"/>
                    <a:pt x="0" y="868681"/>
                  </a:cubicBezTo>
                  <a:close/>
                </a:path>
              </a:pathLst>
            </a:custGeom>
            <a:gradFill flip="none" rotWithShape="1">
              <a:gsLst>
                <a:gs pos="0">
                  <a:srgbClr val="542CAF"/>
                </a:gs>
                <a:gs pos="100000">
                  <a:srgbClr val="9A60F7"/>
                </a:gs>
              </a:gsLst>
              <a:lin ang="18900000" scaled="1"/>
              <a:tileRect/>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560" tIns="486561" rIns="486560" bIns="486561" numCol="1" spcCol="1270" anchor="ctr" anchorCtr="0">
              <a:noAutofit/>
            </a:bodyPr>
            <a:lstStyle/>
            <a:p>
              <a:pPr algn="ctr" defTabSz="1718690">
                <a:lnSpc>
                  <a:spcPct val="90000"/>
                </a:lnSpc>
                <a:spcAft>
                  <a:spcPct val="35000"/>
                </a:spcAft>
              </a:pPr>
              <a:endParaRPr lang="en-US" sz="3867" dirty="0">
                <a:solidFill>
                  <a:srgbClr val="FFFFFF"/>
                </a:solidFill>
              </a:endParaRPr>
            </a:p>
          </p:txBody>
        </p:sp>
        <p:sp>
          <p:nvSpPr>
            <p:cNvPr id="154" name="Freeform: Shape 323">
              <a:extLst>
                <a:ext uri="{FF2B5EF4-FFF2-40B4-BE49-F238E27FC236}">
                  <a16:creationId xmlns:a16="http://schemas.microsoft.com/office/drawing/2014/main" id="{5D97F877-38D0-1344-BE9F-9B843B14A48B}"/>
                </a:ext>
              </a:extLst>
            </p:cNvPr>
            <p:cNvSpPr/>
            <p:nvPr/>
          </p:nvSpPr>
          <p:spPr>
            <a:xfrm>
              <a:off x="4437159" y="6253364"/>
              <a:ext cx="545730" cy="804233"/>
            </a:xfrm>
            <a:custGeom>
              <a:avLst/>
              <a:gdLst>
                <a:gd name="connsiteX0" fmla="*/ 477260 w 608076"/>
                <a:gd name="connsiteY0" fmla="*/ 370774 h 896112"/>
                <a:gd name="connsiteX1" fmla="*/ 446522 w 608076"/>
                <a:gd name="connsiteY1" fmla="*/ 340110 h 896112"/>
                <a:gd name="connsiteX2" fmla="*/ 477260 w 608076"/>
                <a:gd name="connsiteY2" fmla="*/ 309431 h 896112"/>
                <a:gd name="connsiteX3" fmla="*/ 507982 w 608076"/>
                <a:gd name="connsiteY3" fmla="*/ 340110 h 896112"/>
                <a:gd name="connsiteX4" fmla="*/ 477260 w 608076"/>
                <a:gd name="connsiteY4" fmla="*/ 370774 h 896112"/>
                <a:gd name="connsiteX5" fmla="*/ 399401 w 608076"/>
                <a:gd name="connsiteY5" fmla="*/ 557262 h 896112"/>
                <a:gd name="connsiteX6" fmla="*/ 368679 w 608076"/>
                <a:gd name="connsiteY6" fmla="*/ 526598 h 896112"/>
                <a:gd name="connsiteX7" fmla="*/ 399401 w 608076"/>
                <a:gd name="connsiteY7" fmla="*/ 495934 h 896112"/>
                <a:gd name="connsiteX8" fmla="*/ 430138 w 608076"/>
                <a:gd name="connsiteY8" fmla="*/ 526598 h 896112"/>
                <a:gd name="connsiteX9" fmla="*/ 399401 w 608076"/>
                <a:gd name="connsiteY9" fmla="*/ 557262 h 896112"/>
                <a:gd name="connsiteX10" fmla="*/ 212544 w 608076"/>
                <a:gd name="connsiteY10" fmla="*/ 526183 h 896112"/>
                <a:gd name="connsiteX11" fmla="*/ 181838 w 608076"/>
                <a:gd name="connsiteY11" fmla="*/ 495520 h 896112"/>
                <a:gd name="connsiteX12" fmla="*/ 212544 w 608076"/>
                <a:gd name="connsiteY12" fmla="*/ 464840 h 896112"/>
                <a:gd name="connsiteX13" fmla="*/ 243282 w 608076"/>
                <a:gd name="connsiteY13" fmla="*/ 495520 h 896112"/>
                <a:gd name="connsiteX14" fmla="*/ 212544 w 608076"/>
                <a:gd name="connsiteY14" fmla="*/ 526183 h 896112"/>
                <a:gd name="connsiteX15" fmla="*/ 134700 w 608076"/>
                <a:gd name="connsiteY15" fmla="*/ 697132 h 896112"/>
                <a:gd name="connsiteX16" fmla="*/ 103978 w 608076"/>
                <a:gd name="connsiteY16" fmla="*/ 666468 h 896112"/>
                <a:gd name="connsiteX17" fmla="*/ 134700 w 608076"/>
                <a:gd name="connsiteY17" fmla="*/ 635804 h 896112"/>
                <a:gd name="connsiteX18" fmla="*/ 165438 w 608076"/>
                <a:gd name="connsiteY18" fmla="*/ 666468 h 896112"/>
                <a:gd name="connsiteX19" fmla="*/ 134700 w 608076"/>
                <a:gd name="connsiteY19" fmla="*/ 697132 h 896112"/>
                <a:gd name="connsiteX20" fmla="*/ 477260 w 608076"/>
                <a:gd name="connsiteY20" fmla="*/ 277522 h 896112"/>
                <a:gd name="connsiteX21" fmla="*/ 414554 w 608076"/>
                <a:gd name="connsiteY21" fmla="*/ 340110 h 896112"/>
                <a:gd name="connsiteX22" fmla="*/ 441343 w 608076"/>
                <a:gd name="connsiteY22" fmla="*/ 391259 h 896112"/>
                <a:gd name="connsiteX23" fmla="*/ 412092 w 608076"/>
                <a:gd name="connsiteY23" fmla="*/ 465318 h 896112"/>
                <a:gd name="connsiteX24" fmla="*/ 399401 w 608076"/>
                <a:gd name="connsiteY24" fmla="*/ 464026 h 896112"/>
                <a:gd name="connsiteX25" fmla="*/ 340322 w 608076"/>
                <a:gd name="connsiteY25" fmla="*/ 506544 h 896112"/>
                <a:gd name="connsiteX26" fmla="*/ 274867 w 608076"/>
                <a:gd name="connsiteY26" fmla="*/ 491691 h 896112"/>
                <a:gd name="connsiteX27" fmla="*/ 212544 w 608076"/>
                <a:gd name="connsiteY27" fmla="*/ 432932 h 896112"/>
                <a:gd name="connsiteX28" fmla="*/ 149869 w 608076"/>
                <a:gd name="connsiteY28" fmla="*/ 495520 h 896112"/>
                <a:gd name="connsiteX29" fmla="*/ 166253 w 608076"/>
                <a:gd name="connsiteY29" fmla="*/ 537335 h 896112"/>
                <a:gd name="connsiteX30" fmla="*/ 137689 w 608076"/>
                <a:gd name="connsiteY30" fmla="*/ 604199 h 896112"/>
                <a:gd name="connsiteX31" fmla="*/ 134700 w 608076"/>
                <a:gd name="connsiteY31" fmla="*/ 603896 h 896112"/>
                <a:gd name="connsiteX32" fmla="*/ 72009 w 608076"/>
                <a:gd name="connsiteY32" fmla="*/ 666468 h 896112"/>
                <a:gd name="connsiteX33" fmla="*/ 134700 w 608076"/>
                <a:gd name="connsiteY33" fmla="*/ 729040 h 896112"/>
                <a:gd name="connsiteX34" fmla="*/ 197407 w 608076"/>
                <a:gd name="connsiteY34" fmla="*/ 666468 h 896112"/>
                <a:gd name="connsiteX35" fmla="*/ 168331 w 608076"/>
                <a:gd name="connsiteY35" fmla="*/ 613820 h 896112"/>
                <a:gd name="connsiteX36" fmla="*/ 193538 w 608076"/>
                <a:gd name="connsiteY36" fmla="*/ 554837 h 896112"/>
                <a:gd name="connsiteX37" fmla="*/ 212544 w 608076"/>
                <a:gd name="connsiteY37" fmla="*/ 558092 h 896112"/>
                <a:gd name="connsiteX38" fmla="*/ 268601 w 608076"/>
                <a:gd name="connsiteY38" fmla="*/ 522993 h 896112"/>
                <a:gd name="connsiteX39" fmla="*/ 337941 w 608076"/>
                <a:gd name="connsiteY39" fmla="*/ 538723 h 896112"/>
                <a:gd name="connsiteX40" fmla="*/ 399401 w 608076"/>
                <a:gd name="connsiteY40" fmla="*/ 589170 h 896112"/>
                <a:gd name="connsiteX41" fmla="*/ 462107 w 608076"/>
                <a:gd name="connsiteY41" fmla="*/ 526598 h 896112"/>
                <a:gd name="connsiteX42" fmla="*/ 440704 w 608076"/>
                <a:gd name="connsiteY42" fmla="*/ 479885 h 896112"/>
                <a:gd name="connsiteX43" fmla="*/ 471442 w 608076"/>
                <a:gd name="connsiteY43" fmla="*/ 402092 h 896112"/>
                <a:gd name="connsiteX44" fmla="*/ 477260 w 608076"/>
                <a:gd name="connsiteY44" fmla="*/ 402682 h 896112"/>
                <a:gd name="connsiteX45" fmla="*/ 539951 w 608076"/>
                <a:gd name="connsiteY45" fmla="*/ 340110 h 896112"/>
                <a:gd name="connsiteX46" fmla="*/ 477260 w 608076"/>
                <a:gd name="connsiteY46" fmla="*/ 277522 h 896112"/>
                <a:gd name="connsiteX47" fmla="*/ 304038 w 608076"/>
                <a:gd name="connsiteY47" fmla="*/ 864204 h 896112"/>
                <a:gd name="connsiteX48" fmla="*/ 31969 w 608076"/>
                <a:gd name="connsiteY48" fmla="*/ 775658 h 896112"/>
                <a:gd name="connsiteX49" fmla="*/ 31969 w 608076"/>
                <a:gd name="connsiteY49" fmla="*/ 178447 h 896112"/>
                <a:gd name="connsiteX50" fmla="*/ 304374 w 608076"/>
                <a:gd name="connsiteY50" fmla="*/ 244242 h 896112"/>
                <a:gd name="connsiteX51" fmla="*/ 576107 w 608076"/>
                <a:gd name="connsiteY51" fmla="*/ 179005 h 896112"/>
                <a:gd name="connsiteX52" fmla="*/ 576107 w 608076"/>
                <a:gd name="connsiteY52" fmla="*/ 775658 h 896112"/>
                <a:gd name="connsiteX53" fmla="*/ 304038 w 608076"/>
                <a:gd name="connsiteY53" fmla="*/ 864204 h 896112"/>
                <a:gd name="connsiteX54" fmla="*/ 304374 w 608076"/>
                <a:gd name="connsiteY54" fmla="*/ 31908 h 896112"/>
                <a:gd name="connsiteX55" fmla="*/ 576107 w 608076"/>
                <a:gd name="connsiteY55" fmla="*/ 122129 h 896112"/>
                <a:gd name="connsiteX56" fmla="*/ 304374 w 608076"/>
                <a:gd name="connsiteY56" fmla="*/ 212334 h 896112"/>
                <a:gd name="connsiteX57" fmla="*/ 32640 w 608076"/>
                <a:gd name="connsiteY57" fmla="*/ 122129 h 896112"/>
                <a:gd name="connsiteX58" fmla="*/ 304374 w 608076"/>
                <a:gd name="connsiteY58" fmla="*/ 31908 h 896112"/>
                <a:gd name="connsiteX59" fmla="*/ 608076 w 608076"/>
                <a:gd name="connsiteY59" fmla="*/ 122129 h 896112"/>
                <a:gd name="connsiteX60" fmla="*/ 304374 w 608076"/>
                <a:gd name="connsiteY60" fmla="*/ 0 h 896112"/>
                <a:gd name="connsiteX61" fmla="*/ 671 w 608076"/>
                <a:gd name="connsiteY61" fmla="*/ 122129 h 896112"/>
                <a:gd name="connsiteX62" fmla="*/ 703 w 608076"/>
                <a:gd name="connsiteY62" fmla="*/ 122528 h 896112"/>
                <a:gd name="connsiteX63" fmla="*/ 0 w 608076"/>
                <a:gd name="connsiteY63" fmla="*/ 122528 h 896112"/>
                <a:gd name="connsiteX64" fmla="*/ 0 w 608076"/>
                <a:gd name="connsiteY64" fmla="*/ 775658 h 896112"/>
                <a:gd name="connsiteX65" fmla="*/ 304038 w 608076"/>
                <a:gd name="connsiteY65" fmla="*/ 896112 h 896112"/>
                <a:gd name="connsiteX66" fmla="*/ 608076 w 608076"/>
                <a:gd name="connsiteY66" fmla="*/ 775658 h 896112"/>
                <a:gd name="connsiteX67" fmla="*/ 608076 w 608076"/>
                <a:gd name="connsiteY67" fmla="*/ 122528 h 896112"/>
                <a:gd name="connsiteX68" fmla="*/ 608044 w 608076"/>
                <a:gd name="connsiteY68" fmla="*/ 122528 h 896112"/>
                <a:gd name="connsiteX69" fmla="*/ 608076 w 608076"/>
                <a:gd name="connsiteY69" fmla="*/ 122129 h 8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8076" h="896112">
                  <a:moveTo>
                    <a:pt x="477260" y="370774"/>
                  </a:moveTo>
                  <a:cubicBezTo>
                    <a:pt x="460301" y="370774"/>
                    <a:pt x="446522" y="357022"/>
                    <a:pt x="446522" y="340110"/>
                  </a:cubicBezTo>
                  <a:cubicBezTo>
                    <a:pt x="446522" y="323199"/>
                    <a:pt x="460301" y="309431"/>
                    <a:pt x="477260" y="309431"/>
                  </a:cubicBezTo>
                  <a:cubicBezTo>
                    <a:pt x="494204" y="309431"/>
                    <a:pt x="507982" y="323199"/>
                    <a:pt x="507982" y="340110"/>
                  </a:cubicBezTo>
                  <a:cubicBezTo>
                    <a:pt x="507982" y="357022"/>
                    <a:pt x="494204" y="370774"/>
                    <a:pt x="477260" y="370774"/>
                  </a:cubicBezTo>
                  <a:moveTo>
                    <a:pt x="399401" y="557262"/>
                  </a:moveTo>
                  <a:cubicBezTo>
                    <a:pt x="382457" y="557262"/>
                    <a:pt x="368679" y="543510"/>
                    <a:pt x="368679" y="526598"/>
                  </a:cubicBezTo>
                  <a:cubicBezTo>
                    <a:pt x="368679" y="509687"/>
                    <a:pt x="382457" y="495934"/>
                    <a:pt x="399401" y="495934"/>
                  </a:cubicBezTo>
                  <a:cubicBezTo>
                    <a:pt x="416344" y="495934"/>
                    <a:pt x="430138" y="509687"/>
                    <a:pt x="430138" y="526598"/>
                  </a:cubicBezTo>
                  <a:cubicBezTo>
                    <a:pt x="430138" y="543510"/>
                    <a:pt x="416344" y="557262"/>
                    <a:pt x="399401" y="557262"/>
                  </a:cubicBezTo>
                  <a:moveTo>
                    <a:pt x="212544" y="526183"/>
                  </a:moveTo>
                  <a:cubicBezTo>
                    <a:pt x="195616" y="526183"/>
                    <a:pt x="181838" y="512431"/>
                    <a:pt x="181838" y="495520"/>
                  </a:cubicBezTo>
                  <a:cubicBezTo>
                    <a:pt x="181838" y="478608"/>
                    <a:pt x="195616" y="464840"/>
                    <a:pt x="212544" y="464840"/>
                  </a:cubicBezTo>
                  <a:cubicBezTo>
                    <a:pt x="229503" y="464840"/>
                    <a:pt x="243282" y="478608"/>
                    <a:pt x="243282" y="495520"/>
                  </a:cubicBezTo>
                  <a:cubicBezTo>
                    <a:pt x="243282" y="512431"/>
                    <a:pt x="229503" y="526183"/>
                    <a:pt x="212544" y="526183"/>
                  </a:cubicBezTo>
                  <a:moveTo>
                    <a:pt x="134700" y="697132"/>
                  </a:moveTo>
                  <a:cubicBezTo>
                    <a:pt x="117773" y="697132"/>
                    <a:pt x="103978" y="683380"/>
                    <a:pt x="103978" y="666468"/>
                  </a:cubicBezTo>
                  <a:cubicBezTo>
                    <a:pt x="103978" y="649557"/>
                    <a:pt x="117773" y="635804"/>
                    <a:pt x="134700" y="635804"/>
                  </a:cubicBezTo>
                  <a:cubicBezTo>
                    <a:pt x="151659" y="635804"/>
                    <a:pt x="165438" y="649557"/>
                    <a:pt x="165438" y="666468"/>
                  </a:cubicBezTo>
                  <a:cubicBezTo>
                    <a:pt x="165438" y="683380"/>
                    <a:pt x="151659" y="697132"/>
                    <a:pt x="134700" y="697132"/>
                  </a:cubicBezTo>
                  <a:moveTo>
                    <a:pt x="477260" y="277522"/>
                  </a:moveTo>
                  <a:cubicBezTo>
                    <a:pt x="442686" y="277522"/>
                    <a:pt x="414554" y="305602"/>
                    <a:pt x="414554" y="340110"/>
                  </a:cubicBezTo>
                  <a:cubicBezTo>
                    <a:pt x="414554" y="361266"/>
                    <a:pt x="425183" y="379916"/>
                    <a:pt x="441343" y="391259"/>
                  </a:cubicBezTo>
                  <a:lnTo>
                    <a:pt x="412092" y="465318"/>
                  </a:lnTo>
                  <a:cubicBezTo>
                    <a:pt x="407984" y="464473"/>
                    <a:pt x="403732" y="464026"/>
                    <a:pt x="399401" y="464026"/>
                  </a:cubicBezTo>
                  <a:cubicBezTo>
                    <a:pt x="371908" y="464026"/>
                    <a:pt x="348746" y="481895"/>
                    <a:pt x="340322" y="506544"/>
                  </a:cubicBezTo>
                  <a:lnTo>
                    <a:pt x="274867" y="491691"/>
                  </a:lnTo>
                  <a:cubicBezTo>
                    <a:pt x="272837" y="459001"/>
                    <a:pt x="245823" y="432932"/>
                    <a:pt x="212544" y="432932"/>
                  </a:cubicBezTo>
                  <a:cubicBezTo>
                    <a:pt x="177986" y="432932"/>
                    <a:pt x="149869" y="461011"/>
                    <a:pt x="149869" y="495520"/>
                  </a:cubicBezTo>
                  <a:cubicBezTo>
                    <a:pt x="149869" y="511649"/>
                    <a:pt x="156167" y="526231"/>
                    <a:pt x="166253" y="537335"/>
                  </a:cubicBezTo>
                  <a:lnTo>
                    <a:pt x="137689" y="604199"/>
                  </a:lnTo>
                  <a:cubicBezTo>
                    <a:pt x="136666" y="604135"/>
                    <a:pt x="135723" y="603896"/>
                    <a:pt x="134700" y="603896"/>
                  </a:cubicBezTo>
                  <a:cubicBezTo>
                    <a:pt x="100142" y="603896"/>
                    <a:pt x="72009" y="631959"/>
                    <a:pt x="72009" y="666468"/>
                  </a:cubicBezTo>
                  <a:cubicBezTo>
                    <a:pt x="72009" y="700961"/>
                    <a:pt x="100142" y="729040"/>
                    <a:pt x="134700" y="729040"/>
                  </a:cubicBezTo>
                  <a:cubicBezTo>
                    <a:pt x="169274" y="729040"/>
                    <a:pt x="197407" y="700961"/>
                    <a:pt x="197407" y="666468"/>
                  </a:cubicBezTo>
                  <a:cubicBezTo>
                    <a:pt x="197407" y="644324"/>
                    <a:pt x="185770" y="624956"/>
                    <a:pt x="168331" y="613820"/>
                  </a:cubicBezTo>
                  <a:lnTo>
                    <a:pt x="193538" y="554837"/>
                  </a:lnTo>
                  <a:cubicBezTo>
                    <a:pt x="199580" y="556767"/>
                    <a:pt x="205878" y="558092"/>
                    <a:pt x="212544" y="558092"/>
                  </a:cubicBezTo>
                  <a:cubicBezTo>
                    <a:pt x="237208" y="558092"/>
                    <a:pt x="258387" y="543685"/>
                    <a:pt x="268601" y="522993"/>
                  </a:cubicBezTo>
                  <a:lnTo>
                    <a:pt x="337941" y="538723"/>
                  </a:lnTo>
                  <a:cubicBezTo>
                    <a:pt x="343615" y="567441"/>
                    <a:pt x="368998" y="589170"/>
                    <a:pt x="399401" y="589170"/>
                  </a:cubicBezTo>
                  <a:cubicBezTo>
                    <a:pt x="433975" y="589170"/>
                    <a:pt x="462107" y="561107"/>
                    <a:pt x="462107" y="526598"/>
                  </a:cubicBezTo>
                  <a:cubicBezTo>
                    <a:pt x="462107" y="507948"/>
                    <a:pt x="453715" y="491371"/>
                    <a:pt x="440704" y="479885"/>
                  </a:cubicBezTo>
                  <a:lnTo>
                    <a:pt x="471442" y="402092"/>
                  </a:lnTo>
                  <a:cubicBezTo>
                    <a:pt x="473392" y="402284"/>
                    <a:pt x="475262" y="402682"/>
                    <a:pt x="477260" y="402682"/>
                  </a:cubicBezTo>
                  <a:cubicBezTo>
                    <a:pt x="511818" y="402682"/>
                    <a:pt x="539951" y="374603"/>
                    <a:pt x="539951" y="340110"/>
                  </a:cubicBezTo>
                  <a:cubicBezTo>
                    <a:pt x="539951" y="305602"/>
                    <a:pt x="511818" y="277522"/>
                    <a:pt x="477260" y="277522"/>
                  </a:cubicBezTo>
                  <a:moveTo>
                    <a:pt x="304038" y="864204"/>
                  </a:moveTo>
                  <a:cubicBezTo>
                    <a:pt x="148319" y="864204"/>
                    <a:pt x="31969" y="817458"/>
                    <a:pt x="31969" y="775658"/>
                  </a:cubicBezTo>
                  <a:lnTo>
                    <a:pt x="31969" y="178447"/>
                  </a:lnTo>
                  <a:cubicBezTo>
                    <a:pt x="84941" y="221491"/>
                    <a:pt x="197071" y="244242"/>
                    <a:pt x="304374" y="244242"/>
                  </a:cubicBezTo>
                  <a:cubicBezTo>
                    <a:pt x="411197" y="244242"/>
                    <a:pt x="522848" y="221683"/>
                    <a:pt x="576107" y="179005"/>
                  </a:cubicBezTo>
                  <a:lnTo>
                    <a:pt x="576107" y="775658"/>
                  </a:lnTo>
                  <a:cubicBezTo>
                    <a:pt x="576107" y="817458"/>
                    <a:pt x="459741" y="864204"/>
                    <a:pt x="304038" y="864204"/>
                  </a:cubicBezTo>
                  <a:moveTo>
                    <a:pt x="304374" y="31908"/>
                  </a:moveTo>
                  <a:cubicBezTo>
                    <a:pt x="464505" y="31908"/>
                    <a:pt x="576107" y="79452"/>
                    <a:pt x="576107" y="122129"/>
                  </a:cubicBezTo>
                  <a:cubicBezTo>
                    <a:pt x="576107" y="164790"/>
                    <a:pt x="464505" y="212334"/>
                    <a:pt x="304374" y="212334"/>
                  </a:cubicBezTo>
                  <a:cubicBezTo>
                    <a:pt x="144227" y="212334"/>
                    <a:pt x="32640" y="164790"/>
                    <a:pt x="32640" y="122129"/>
                  </a:cubicBezTo>
                  <a:cubicBezTo>
                    <a:pt x="32640" y="79452"/>
                    <a:pt x="144227" y="31908"/>
                    <a:pt x="304374" y="31908"/>
                  </a:cubicBezTo>
                  <a:moveTo>
                    <a:pt x="608076" y="122129"/>
                  </a:moveTo>
                  <a:cubicBezTo>
                    <a:pt x="608076" y="42805"/>
                    <a:pt x="451605" y="0"/>
                    <a:pt x="304374" y="0"/>
                  </a:cubicBezTo>
                  <a:cubicBezTo>
                    <a:pt x="157142" y="0"/>
                    <a:pt x="671" y="42805"/>
                    <a:pt x="671" y="122129"/>
                  </a:cubicBezTo>
                  <a:cubicBezTo>
                    <a:pt x="671" y="122257"/>
                    <a:pt x="703" y="122400"/>
                    <a:pt x="703" y="122528"/>
                  </a:cubicBezTo>
                  <a:lnTo>
                    <a:pt x="0" y="122528"/>
                  </a:lnTo>
                  <a:lnTo>
                    <a:pt x="0" y="775658"/>
                  </a:lnTo>
                  <a:cubicBezTo>
                    <a:pt x="0" y="853897"/>
                    <a:pt x="156646" y="896112"/>
                    <a:pt x="304038" y="896112"/>
                  </a:cubicBezTo>
                  <a:cubicBezTo>
                    <a:pt x="451430" y="896112"/>
                    <a:pt x="608076" y="853897"/>
                    <a:pt x="608076" y="775658"/>
                  </a:cubicBezTo>
                  <a:lnTo>
                    <a:pt x="608076" y="122528"/>
                  </a:lnTo>
                  <a:lnTo>
                    <a:pt x="608044" y="122528"/>
                  </a:lnTo>
                  <a:cubicBezTo>
                    <a:pt x="608044" y="122400"/>
                    <a:pt x="608076" y="122257"/>
                    <a:pt x="608076" y="122129"/>
                  </a:cubicBezTo>
                </a:path>
              </a:pathLst>
            </a:custGeom>
            <a:solidFill>
              <a:srgbClr val="FFFFFF"/>
            </a:solidFill>
            <a:ln w="15954" cap="flat">
              <a:noFill/>
              <a:prstDash val="solid"/>
              <a:miter/>
            </a:ln>
          </p:spPr>
          <p:txBody>
            <a:bodyPr rtlCol="0" anchor="ctr"/>
            <a:lstStyle/>
            <a:p>
              <a:endParaRPr lang="en-US" sz="2400" dirty="0">
                <a:solidFill>
                  <a:srgbClr val="FFFFFF"/>
                </a:solidFill>
              </a:endParaRPr>
            </a:p>
          </p:txBody>
        </p:sp>
        <p:sp>
          <p:nvSpPr>
            <p:cNvPr id="155" name="Rectangle 154">
              <a:extLst>
                <a:ext uri="{FF2B5EF4-FFF2-40B4-BE49-F238E27FC236}">
                  <a16:creationId xmlns:a16="http://schemas.microsoft.com/office/drawing/2014/main" id="{AAF60AD5-BE65-8A42-A8C2-55EFA61F2E66}"/>
                </a:ext>
              </a:extLst>
            </p:cNvPr>
            <p:cNvSpPr/>
            <p:nvPr/>
          </p:nvSpPr>
          <p:spPr bwMode="auto">
            <a:xfrm>
              <a:off x="3528445" y="3045515"/>
              <a:ext cx="2384960" cy="2386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243840" tIns="195072" rIns="243840" bIns="195072" numCol="1" spcCol="0" rtlCol="0" fromWordArt="0" anchor="ctr" anchorCtr="0" forceAA="0" compatLnSpc="1">
              <a:prstTxWarp prst="textArchUp">
                <a:avLst>
                  <a:gd name="adj" fmla="val 12682024"/>
                </a:avLst>
              </a:prstTxWarp>
              <a:noAutofit/>
            </a:bodyPr>
            <a:lstStyle/>
            <a:p>
              <a:pPr algn="ctr" defTabSz="975273">
                <a:lnSpc>
                  <a:spcPct val="90000"/>
                </a:lnSpc>
                <a:buClr>
                  <a:srgbClr val="0C2A31"/>
                </a:buClr>
                <a:defRPr/>
              </a:pPr>
              <a:r>
                <a:rPr lang="en-US" sz="12800" b="1" kern="0" cap="all" spc="400" dirty="0">
                  <a:solidFill>
                    <a:srgbClr val="FF0000"/>
                  </a:solidFill>
                  <a:ea typeface="Amazon Ember" panose="020B0603020204020204" pitchFamily="34" charset="0"/>
                  <a:cs typeface="Amazon Ember" panose="020B0603020204020204" pitchFamily="34" charset="0"/>
                </a:rPr>
                <a:t>AWS Lake Formation</a:t>
              </a:r>
            </a:p>
          </p:txBody>
        </p:sp>
        <p:sp>
          <p:nvSpPr>
            <p:cNvPr id="156" name="Amazon Redshift">
              <a:extLst>
                <a:ext uri="{FF2B5EF4-FFF2-40B4-BE49-F238E27FC236}">
                  <a16:creationId xmlns:a16="http://schemas.microsoft.com/office/drawing/2014/main" id="{DE0A7760-25A3-D149-AF45-2DF36AA2AEDC}"/>
                </a:ext>
              </a:extLst>
            </p:cNvPr>
            <p:cNvSpPr txBox="1"/>
            <p:nvPr/>
          </p:nvSpPr>
          <p:spPr>
            <a:xfrm>
              <a:off x="3905851" y="3510167"/>
              <a:ext cx="1621420" cy="444597"/>
            </a:xfrm>
            <a:prstGeom prst="rect">
              <a:avLst/>
            </a:prstGeom>
            <a:ln w="3175">
              <a:miter lim="400000"/>
            </a:ln>
            <a:extLst>
              <a:ext uri="{C572A759-6A51-4108-AA02-DFA0A04FC94B}">
                <ma14:wrappingTextBoxFlag xmlns:ma14="http://schemas.microsoft.com/office/mac/drawingml/2011/main" xmlns="" val="1"/>
              </a:ext>
            </a:extLst>
          </p:spPr>
          <p:txBody>
            <a:bodyPr wrap="square" lIns="9976" tIns="9976" rIns="9976" bIns="9976">
              <a:spAutoFit/>
            </a:bodyPr>
            <a:lstStyle>
              <a:lvl1pPr defTabSz="831624">
                <a:lnSpc>
                  <a:spcPct val="80000"/>
                </a:lnSpc>
                <a:defRPr sz="4400" b="1"/>
              </a:lvl1pPr>
            </a:lstStyle>
            <a:p>
              <a:pPr algn="ctr" defTabSz="1108804">
                <a:lnSpc>
                  <a:spcPct val="90000"/>
                </a:lnSpc>
                <a:defRPr/>
              </a:pPr>
              <a:r>
                <a:rPr lang="en-US" sz="1200" dirty="0">
                  <a:solidFill>
                    <a:srgbClr val="FFFFFF"/>
                  </a:solidFill>
                  <a:latin typeface="Amazon Ember"/>
                  <a:ea typeface="Amazon Ember" panose="020B0603020204020204" pitchFamily="34" charset="0"/>
                  <a:cs typeface="Amazon Ember" panose="020B0603020204020204" pitchFamily="34" charset="0"/>
                </a:rPr>
                <a:t>Amazon </a:t>
              </a:r>
            </a:p>
            <a:p>
              <a:pPr algn="ctr" defTabSz="1108804">
                <a:lnSpc>
                  <a:spcPct val="90000"/>
                </a:lnSpc>
                <a:defRPr/>
              </a:pPr>
              <a:r>
                <a:rPr lang="en-US" sz="1200" dirty="0">
                  <a:solidFill>
                    <a:srgbClr val="FFFFFF"/>
                  </a:solidFill>
                  <a:latin typeface="Amazon Ember"/>
                  <a:ea typeface="Amazon Ember" panose="020B0603020204020204" pitchFamily="34" charset="0"/>
                  <a:cs typeface="Amazon Ember" panose="020B0603020204020204" pitchFamily="34" charset="0"/>
                </a:rPr>
                <a:t>Athena</a:t>
              </a:r>
            </a:p>
          </p:txBody>
        </p:sp>
        <p:grpSp>
          <p:nvGrpSpPr>
            <p:cNvPr id="157" name="Group 18">
              <a:extLst>
                <a:ext uri="{FF2B5EF4-FFF2-40B4-BE49-F238E27FC236}">
                  <a16:creationId xmlns:a16="http://schemas.microsoft.com/office/drawing/2014/main" id="{C9B25C5E-6B4A-C840-BD05-A7F4E84B0BCA}"/>
                </a:ext>
              </a:extLst>
            </p:cNvPr>
            <p:cNvGrpSpPr>
              <a:grpSpLocks noChangeAspect="1"/>
            </p:cNvGrpSpPr>
            <p:nvPr/>
          </p:nvGrpSpPr>
          <p:grpSpPr bwMode="auto">
            <a:xfrm>
              <a:off x="3979253" y="3382925"/>
              <a:ext cx="1466978" cy="1466974"/>
              <a:chOff x="2322" y="1061"/>
              <a:chExt cx="1116" cy="1116"/>
            </a:xfrm>
          </p:grpSpPr>
          <p:sp>
            <p:nvSpPr>
              <p:cNvPr id="166" name="Freeform 19">
                <a:extLst>
                  <a:ext uri="{FF2B5EF4-FFF2-40B4-BE49-F238E27FC236}">
                    <a16:creationId xmlns:a16="http://schemas.microsoft.com/office/drawing/2014/main" id="{F440C541-BE91-A64A-964B-18D7C089E4F0}"/>
                  </a:ext>
                </a:extLst>
              </p:cNvPr>
              <p:cNvSpPr>
                <a:spLocks/>
              </p:cNvSpPr>
              <p:nvPr/>
            </p:nvSpPr>
            <p:spPr bwMode="auto">
              <a:xfrm>
                <a:off x="2332" y="1477"/>
                <a:ext cx="1096" cy="64"/>
              </a:xfrm>
              <a:custGeom>
                <a:avLst/>
                <a:gdLst>
                  <a:gd name="T0" fmla="*/ 0 w 531"/>
                  <a:gd name="T1" fmla="*/ 7 h 31"/>
                  <a:gd name="T2" fmla="*/ 30 w 531"/>
                  <a:gd name="T3" fmla="*/ 16 h 31"/>
                  <a:gd name="T4" fmla="*/ 187 w 531"/>
                  <a:gd name="T5" fmla="*/ 16 h 31"/>
                  <a:gd name="T6" fmla="*/ 187 w 531"/>
                  <a:gd name="T7" fmla="*/ 16 h 31"/>
                  <a:gd name="T8" fmla="*/ 344 w 531"/>
                  <a:gd name="T9" fmla="*/ 16 h 31"/>
                  <a:gd name="T10" fmla="*/ 344 w 531"/>
                  <a:gd name="T11" fmla="*/ 16 h 31"/>
                  <a:gd name="T12" fmla="*/ 501 w 531"/>
                  <a:gd name="T13" fmla="*/ 16 h 31"/>
                  <a:gd name="T14" fmla="*/ 531 w 531"/>
                  <a:gd name="T15" fmla="*/ 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1" h="31">
                    <a:moveTo>
                      <a:pt x="0" y="7"/>
                    </a:moveTo>
                    <a:cubicBezTo>
                      <a:pt x="30" y="16"/>
                      <a:pt x="30" y="16"/>
                      <a:pt x="30" y="16"/>
                    </a:cubicBezTo>
                    <a:cubicBezTo>
                      <a:pt x="81" y="31"/>
                      <a:pt x="136" y="31"/>
                      <a:pt x="187" y="16"/>
                    </a:cubicBezTo>
                    <a:cubicBezTo>
                      <a:pt x="187" y="16"/>
                      <a:pt x="187" y="16"/>
                      <a:pt x="187" y="16"/>
                    </a:cubicBezTo>
                    <a:cubicBezTo>
                      <a:pt x="238" y="0"/>
                      <a:pt x="293" y="0"/>
                      <a:pt x="344" y="16"/>
                    </a:cubicBezTo>
                    <a:cubicBezTo>
                      <a:pt x="344" y="16"/>
                      <a:pt x="344" y="16"/>
                      <a:pt x="344" y="16"/>
                    </a:cubicBezTo>
                    <a:cubicBezTo>
                      <a:pt x="396" y="31"/>
                      <a:pt x="450" y="31"/>
                      <a:pt x="501" y="16"/>
                    </a:cubicBezTo>
                    <a:cubicBezTo>
                      <a:pt x="531" y="7"/>
                      <a:pt x="531" y="7"/>
                      <a:pt x="531" y="7"/>
                    </a:cubicBezTo>
                  </a:path>
                </a:pathLst>
              </a:custGeom>
              <a:noFill/>
              <a:ln w="381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462913">
                  <a:defRPr/>
                </a:pPr>
                <a:endParaRPr lang="en-US" sz="2400" dirty="0">
                  <a:solidFill>
                    <a:srgbClr val="FFFFFF"/>
                  </a:solidFill>
                  <a:latin typeface="Amazon Ember"/>
                </a:endParaRPr>
              </a:p>
            </p:txBody>
          </p:sp>
          <p:sp>
            <p:nvSpPr>
              <p:cNvPr id="167" name="Freeform 20">
                <a:extLst>
                  <a:ext uri="{FF2B5EF4-FFF2-40B4-BE49-F238E27FC236}">
                    <a16:creationId xmlns:a16="http://schemas.microsoft.com/office/drawing/2014/main" id="{6AF18BC1-13B5-E548-95C9-5F3497203562}"/>
                  </a:ext>
                </a:extLst>
              </p:cNvPr>
              <p:cNvSpPr>
                <a:spLocks/>
              </p:cNvSpPr>
              <p:nvPr/>
            </p:nvSpPr>
            <p:spPr bwMode="auto">
              <a:xfrm>
                <a:off x="2326" y="1573"/>
                <a:ext cx="1108" cy="64"/>
              </a:xfrm>
              <a:custGeom>
                <a:avLst/>
                <a:gdLst>
                  <a:gd name="T0" fmla="*/ 0 w 537"/>
                  <a:gd name="T1" fmla="*/ 6 h 31"/>
                  <a:gd name="T2" fmla="*/ 33 w 537"/>
                  <a:gd name="T3" fmla="*/ 16 h 31"/>
                  <a:gd name="T4" fmla="*/ 190 w 537"/>
                  <a:gd name="T5" fmla="*/ 16 h 31"/>
                  <a:gd name="T6" fmla="*/ 190 w 537"/>
                  <a:gd name="T7" fmla="*/ 16 h 31"/>
                  <a:gd name="T8" fmla="*/ 347 w 537"/>
                  <a:gd name="T9" fmla="*/ 16 h 31"/>
                  <a:gd name="T10" fmla="*/ 347 w 537"/>
                  <a:gd name="T11" fmla="*/ 16 h 31"/>
                  <a:gd name="T12" fmla="*/ 504 w 537"/>
                  <a:gd name="T13" fmla="*/ 16 h 31"/>
                  <a:gd name="T14" fmla="*/ 537 w 537"/>
                  <a:gd name="T15" fmla="*/ 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7" h="31">
                    <a:moveTo>
                      <a:pt x="0" y="6"/>
                    </a:moveTo>
                    <a:cubicBezTo>
                      <a:pt x="33" y="16"/>
                      <a:pt x="33" y="16"/>
                      <a:pt x="33" y="16"/>
                    </a:cubicBezTo>
                    <a:cubicBezTo>
                      <a:pt x="84" y="31"/>
                      <a:pt x="139" y="31"/>
                      <a:pt x="190" y="16"/>
                    </a:cubicBezTo>
                    <a:cubicBezTo>
                      <a:pt x="190" y="16"/>
                      <a:pt x="190" y="16"/>
                      <a:pt x="190" y="16"/>
                    </a:cubicBezTo>
                    <a:cubicBezTo>
                      <a:pt x="241" y="0"/>
                      <a:pt x="296" y="0"/>
                      <a:pt x="347" y="16"/>
                    </a:cubicBezTo>
                    <a:cubicBezTo>
                      <a:pt x="347" y="16"/>
                      <a:pt x="347" y="16"/>
                      <a:pt x="347" y="16"/>
                    </a:cubicBezTo>
                    <a:cubicBezTo>
                      <a:pt x="399" y="31"/>
                      <a:pt x="453" y="31"/>
                      <a:pt x="504" y="16"/>
                    </a:cubicBezTo>
                    <a:cubicBezTo>
                      <a:pt x="537" y="6"/>
                      <a:pt x="537" y="6"/>
                      <a:pt x="537" y="6"/>
                    </a:cubicBezTo>
                  </a:path>
                </a:pathLst>
              </a:custGeom>
              <a:noFill/>
              <a:ln w="381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462913">
                  <a:defRPr/>
                </a:pPr>
                <a:endParaRPr lang="en-US" sz="2400" dirty="0">
                  <a:solidFill>
                    <a:srgbClr val="FFFFFF"/>
                  </a:solidFill>
                  <a:latin typeface="Amazon Ember"/>
                </a:endParaRPr>
              </a:p>
            </p:txBody>
          </p:sp>
          <p:sp>
            <p:nvSpPr>
              <p:cNvPr id="168" name="Oval 21">
                <a:extLst>
                  <a:ext uri="{FF2B5EF4-FFF2-40B4-BE49-F238E27FC236}">
                    <a16:creationId xmlns:a16="http://schemas.microsoft.com/office/drawing/2014/main" id="{48BAB96E-5AD5-E947-A018-5D2632177D00}"/>
                  </a:ext>
                </a:extLst>
              </p:cNvPr>
              <p:cNvSpPr>
                <a:spLocks noChangeArrowheads="1"/>
              </p:cNvSpPr>
              <p:nvPr/>
            </p:nvSpPr>
            <p:spPr bwMode="auto">
              <a:xfrm>
                <a:off x="2322" y="1061"/>
                <a:ext cx="1116" cy="1116"/>
              </a:xfrm>
              <a:prstGeom prst="ellipse">
                <a:avLst/>
              </a:prstGeom>
              <a:noFill/>
              <a:ln w="381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462913">
                  <a:defRPr/>
                </a:pPr>
                <a:endParaRPr lang="en-US" sz="2400" dirty="0">
                  <a:solidFill>
                    <a:srgbClr val="FFFFFF"/>
                  </a:solidFill>
                  <a:latin typeface="Amazon Ember"/>
                </a:endParaRPr>
              </a:p>
            </p:txBody>
          </p:sp>
        </p:grpSp>
        <p:sp>
          <p:nvSpPr>
            <p:cNvPr id="158" name="Amazon Redshift">
              <a:extLst>
                <a:ext uri="{FF2B5EF4-FFF2-40B4-BE49-F238E27FC236}">
                  <a16:creationId xmlns:a16="http://schemas.microsoft.com/office/drawing/2014/main" id="{2E285F3B-101B-A243-9C55-350112FADAC2}"/>
                </a:ext>
              </a:extLst>
            </p:cNvPr>
            <p:cNvSpPr txBox="1"/>
            <p:nvPr/>
          </p:nvSpPr>
          <p:spPr>
            <a:xfrm>
              <a:off x="3920328" y="4194362"/>
              <a:ext cx="1621420" cy="537911"/>
            </a:xfrm>
            <a:prstGeom prst="rect">
              <a:avLst/>
            </a:prstGeom>
            <a:ln w="3175">
              <a:miter lim="400000"/>
            </a:ln>
            <a:extLst>
              <a:ext uri="{C572A759-6A51-4108-AA02-DFA0A04FC94B}">
                <ma14:wrappingTextBoxFlag xmlns:ma14="http://schemas.microsoft.com/office/mac/drawingml/2011/main" xmlns="" val="1"/>
              </a:ext>
            </a:extLst>
          </p:spPr>
          <p:txBody>
            <a:bodyPr wrap="square" lIns="9976" tIns="9976" rIns="9976" bIns="9976">
              <a:spAutoFit/>
            </a:bodyPr>
            <a:lstStyle>
              <a:lvl1pPr defTabSz="831624">
                <a:lnSpc>
                  <a:spcPct val="80000"/>
                </a:lnSpc>
                <a:defRPr sz="4400" b="1"/>
              </a:lvl1pPr>
            </a:lstStyle>
            <a:p>
              <a:pPr algn="ctr" defTabSz="1108804">
                <a:lnSpc>
                  <a:spcPct val="90000"/>
                </a:lnSpc>
                <a:defRPr/>
              </a:pPr>
              <a:r>
                <a:rPr lang="en-US" sz="1467" dirty="0">
                  <a:solidFill>
                    <a:srgbClr val="FFFFFF"/>
                  </a:solidFill>
                  <a:latin typeface="Amazon Ember"/>
                  <a:ea typeface="Amazon Ember" panose="020B0603020204020204" pitchFamily="34" charset="0"/>
                  <a:cs typeface="Amazon Ember" panose="020B0603020204020204" pitchFamily="34" charset="0"/>
                </a:rPr>
                <a:t>Amazon </a:t>
              </a:r>
            </a:p>
            <a:p>
              <a:pPr algn="ctr" defTabSz="1108804">
                <a:lnSpc>
                  <a:spcPct val="90000"/>
                </a:lnSpc>
                <a:defRPr/>
              </a:pPr>
              <a:r>
                <a:rPr lang="en-US" sz="1467" dirty="0">
                  <a:solidFill>
                    <a:srgbClr val="FFFFFF"/>
                  </a:solidFill>
                  <a:latin typeface="Amazon Ember"/>
                  <a:ea typeface="Amazon Ember" panose="020B0603020204020204" pitchFamily="34" charset="0"/>
                  <a:cs typeface="Amazon Ember" panose="020B0603020204020204" pitchFamily="34" charset="0"/>
                </a:rPr>
                <a:t>S3</a:t>
              </a:r>
            </a:p>
          </p:txBody>
        </p:sp>
        <p:sp>
          <p:nvSpPr>
            <p:cNvPr id="159" name="Freeform: Shape 324">
              <a:extLst>
                <a:ext uri="{FF2B5EF4-FFF2-40B4-BE49-F238E27FC236}">
                  <a16:creationId xmlns:a16="http://schemas.microsoft.com/office/drawing/2014/main" id="{D61FC044-97FD-2F4A-8150-3315EE579376}"/>
                </a:ext>
              </a:extLst>
            </p:cNvPr>
            <p:cNvSpPr/>
            <p:nvPr/>
          </p:nvSpPr>
          <p:spPr bwMode="auto">
            <a:xfrm rot="18048577" flipH="1" flipV="1">
              <a:off x="6744805" y="3855580"/>
              <a:ext cx="908267" cy="538550"/>
            </a:xfrm>
            <a:custGeom>
              <a:avLst/>
              <a:gdLst>
                <a:gd name="connsiteX0" fmla="*/ 0 w 373307"/>
                <a:gd name="connsiteY0" fmla="*/ 79375 h 79375"/>
                <a:gd name="connsiteX1" fmla="*/ 22225 w 373307"/>
                <a:gd name="connsiteY1" fmla="*/ 69850 h 79375"/>
                <a:gd name="connsiteX2" fmla="*/ 44450 w 373307"/>
                <a:gd name="connsiteY2" fmla="*/ 57150 h 79375"/>
                <a:gd name="connsiteX3" fmla="*/ 104775 w 373307"/>
                <a:gd name="connsiteY3" fmla="*/ 34925 h 79375"/>
                <a:gd name="connsiteX4" fmla="*/ 203200 w 373307"/>
                <a:gd name="connsiteY4" fmla="*/ 15875 h 79375"/>
                <a:gd name="connsiteX5" fmla="*/ 250825 w 373307"/>
                <a:gd name="connsiteY5" fmla="*/ 6350 h 79375"/>
                <a:gd name="connsiteX6" fmla="*/ 298450 w 373307"/>
                <a:gd name="connsiteY6" fmla="*/ 3175 h 79375"/>
                <a:gd name="connsiteX7" fmla="*/ 336550 w 373307"/>
                <a:gd name="connsiteY7" fmla="*/ 0 h 79375"/>
                <a:gd name="connsiteX8" fmla="*/ 361950 w 373307"/>
                <a:gd name="connsiteY8" fmla="*/ 3175 h 79375"/>
                <a:gd name="connsiteX0" fmla="*/ 0 w 373307"/>
                <a:gd name="connsiteY0" fmla="*/ 79375 h 79375"/>
                <a:gd name="connsiteX1" fmla="*/ 22225 w 373307"/>
                <a:gd name="connsiteY1" fmla="*/ 69850 h 79375"/>
                <a:gd name="connsiteX2" fmla="*/ 44450 w 373307"/>
                <a:gd name="connsiteY2" fmla="*/ 57150 h 79375"/>
                <a:gd name="connsiteX3" fmla="*/ 203200 w 373307"/>
                <a:gd name="connsiteY3" fmla="*/ 15875 h 79375"/>
                <a:gd name="connsiteX4" fmla="*/ 250825 w 373307"/>
                <a:gd name="connsiteY4" fmla="*/ 6350 h 79375"/>
                <a:gd name="connsiteX5" fmla="*/ 298450 w 373307"/>
                <a:gd name="connsiteY5" fmla="*/ 3175 h 79375"/>
                <a:gd name="connsiteX6" fmla="*/ 336550 w 373307"/>
                <a:gd name="connsiteY6" fmla="*/ 0 h 79375"/>
                <a:gd name="connsiteX7" fmla="*/ 361950 w 373307"/>
                <a:gd name="connsiteY7" fmla="*/ 3175 h 79375"/>
                <a:gd name="connsiteX0" fmla="*/ 0 w 373307"/>
                <a:gd name="connsiteY0" fmla="*/ 79375 h 79375"/>
                <a:gd name="connsiteX1" fmla="*/ 22225 w 373307"/>
                <a:gd name="connsiteY1" fmla="*/ 69850 h 79375"/>
                <a:gd name="connsiteX2" fmla="*/ 203200 w 373307"/>
                <a:gd name="connsiteY2" fmla="*/ 15875 h 79375"/>
                <a:gd name="connsiteX3" fmla="*/ 250825 w 373307"/>
                <a:gd name="connsiteY3" fmla="*/ 6350 h 79375"/>
                <a:gd name="connsiteX4" fmla="*/ 298450 w 373307"/>
                <a:gd name="connsiteY4" fmla="*/ 3175 h 79375"/>
                <a:gd name="connsiteX5" fmla="*/ 336550 w 373307"/>
                <a:gd name="connsiteY5" fmla="*/ 0 h 79375"/>
                <a:gd name="connsiteX6" fmla="*/ 361950 w 373307"/>
                <a:gd name="connsiteY6" fmla="*/ 3175 h 79375"/>
                <a:gd name="connsiteX0" fmla="*/ 0 w 373307"/>
                <a:gd name="connsiteY0" fmla="*/ 79375 h 79375"/>
                <a:gd name="connsiteX1" fmla="*/ 203200 w 373307"/>
                <a:gd name="connsiteY1" fmla="*/ 15875 h 79375"/>
                <a:gd name="connsiteX2" fmla="*/ 250825 w 373307"/>
                <a:gd name="connsiteY2" fmla="*/ 6350 h 79375"/>
                <a:gd name="connsiteX3" fmla="*/ 298450 w 373307"/>
                <a:gd name="connsiteY3" fmla="*/ 3175 h 79375"/>
                <a:gd name="connsiteX4" fmla="*/ 336550 w 373307"/>
                <a:gd name="connsiteY4" fmla="*/ 0 h 79375"/>
                <a:gd name="connsiteX5" fmla="*/ 361950 w 373307"/>
                <a:gd name="connsiteY5" fmla="*/ 3175 h 79375"/>
                <a:gd name="connsiteX0" fmla="*/ 0 w 373307"/>
                <a:gd name="connsiteY0" fmla="*/ 79375 h 79375"/>
                <a:gd name="connsiteX1" fmla="*/ 250825 w 373307"/>
                <a:gd name="connsiteY1" fmla="*/ 6350 h 79375"/>
                <a:gd name="connsiteX2" fmla="*/ 298450 w 373307"/>
                <a:gd name="connsiteY2" fmla="*/ 3175 h 79375"/>
                <a:gd name="connsiteX3" fmla="*/ 336550 w 373307"/>
                <a:gd name="connsiteY3" fmla="*/ 0 h 79375"/>
                <a:gd name="connsiteX4" fmla="*/ 361950 w 373307"/>
                <a:gd name="connsiteY4" fmla="*/ 3175 h 79375"/>
                <a:gd name="connsiteX0" fmla="*/ 0 w 373307"/>
                <a:gd name="connsiteY0" fmla="*/ 79375 h 79375"/>
                <a:gd name="connsiteX1" fmla="*/ 298450 w 373307"/>
                <a:gd name="connsiteY1" fmla="*/ 3175 h 79375"/>
                <a:gd name="connsiteX2" fmla="*/ 336550 w 373307"/>
                <a:gd name="connsiteY2" fmla="*/ 0 h 79375"/>
                <a:gd name="connsiteX3" fmla="*/ 361950 w 373307"/>
                <a:gd name="connsiteY3" fmla="*/ 3175 h 79375"/>
                <a:gd name="connsiteX0" fmla="*/ 0 w 373307"/>
                <a:gd name="connsiteY0" fmla="*/ 79375 h 79375"/>
                <a:gd name="connsiteX1" fmla="*/ 336550 w 373307"/>
                <a:gd name="connsiteY1" fmla="*/ 0 h 79375"/>
                <a:gd name="connsiteX2" fmla="*/ 361950 w 373307"/>
                <a:gd name="connsiteY2" fmla="*/ 3175 h 79375"/>
                <a:gd name="connsiteX0" fmla="*/ 0 w 361950"/>
                <a:gd name="connsiteY0" fmla="*/ 76200 h 76200"/>
                <a:gd name="connsiteX1" fmla="*/ 361950 w 361950"/>
                <a:gd name="connsiteY1" fmla="*/ 0 h 76200"/>
                <a:gd name="connsiteX0" fmla="*/ 0 w 1173956"/>
                <a:gd name="connsiteY0" fmla="*/ 0 h 381000"/>
                <a:gd name="connsiteX1" fmla="*/ 1173956 w 1173956"/>
                <a:gd name="connsiteY1" fmla="*/ 381000 h 381000"/>
                <a:gd name="connsiteX0" fmla="*/ 0 w 923925"/>
                <a:gd name="connsiteY0" fmla="*/ 661988 h 661988"/>
                <a:gd name="connsiteX1" fmla="*/ 923925 w 923925"/>
                <a:gd name="connsiteY1" fmla="*/ 0 h 661988"/>
                <a:gd name="connsiteX0" fmla="*/ 0 w 923925"/>
                <a:gd name="connsiteY0" fmla="*/ 661988 h 661988"/>
                <a:gd name="connsiteX1" fmla="*/ 923925 w 923925"/>
                <a:gd name="connsiteY1" fmla="*/ 0 h 661988"/>
                <a:gd name="connsiteX0" fmla="*/ 0 w 923925"/>
                <a:gd name="connsiteY0" fmla="*/ 665742 h 665742"/>
                <a:gd name="connsiteX1" fmla="*/ 923925 w 923925"/>
                <a:gd name="connsiteY1" fmla="*/ 3754 h 665742"/>
                <a:gd name="connsiteX0" fmla="*/ 0 w 954881"/>
                <a:gd name="connsiteY0" fmla="*/ 565853 h 565853"/>
                <a:gd name="connsiteX1" fmla="*/ 954881 w 954881"/>
                <a:gd name="connsiteY1" fmla="*/ 6258 h 565853"/>
                <a:gd name="connsiteX0" fmla="*/ 0 w 1012031"/>
                <a:gd name="connsiteY0" fmla="*/ 591165 h 591165"/>
                <a:gd name="connsiteX1" fmla="*/ 1012031 w 1012031"/>
                <a:gd name="connsiteY1" fmla="*/ 5376 h 591165"/>
                <a:gd name="connsiteX0" fmla="*/ 0 w 1012031"/>
                <a:gd name="connsiteY0" fmla="*/ 588042 h 588042"/>
                <a:gd name="connsiteX1" fmla="*/ 1012031 w 1012031"/>
                <a:gd name="connsiteY1" fmla="*/ 2253 h 588042"/>
                <a:gd name="connsiteX0" fmla="*/ 0 w 1012031"/>
                <a:gd name="connsiteY0" fmla="*/ 602248 h 602248"/>
                <a:gd name="connsiteX1" fmla="*/ 1012031 w 1012031"/>
                <a:gd name="connsiteY1" fmla="*/ 2172 h 602248"/>
                <a:gd name="connsiteX0" fmla="*/ 0 w 1012031"/>
                <a:gd name="connsiteY0" fmla="*/ 600076 h 600076"/>
                <a:gd name="connsiteX1" fmla="*/ 1012031 w 1012031"/>
                <a:gd name="connsiteY1" fmla="*/ 0 h 600076"/>
              </a:gdLst>
              <a:ahLst/>
              <a:cxnLst>
                <a:cxn ang="0">
                  <a:pos x="connsiteX0" y="connsiteY0"/>
                </a:cxn>
                <a:cxn ang="0">
                  <a:pos x="connsiteX1" y="connsiteY1"/>
                </a:cxn>
              </a:cxnLst>
              <a:rect l="l" t="t" r="r" b="b"/>
              <a:pathLst>
                <a:path w="1012031" h="600076">
                  <a:moveTo>
                    <a:pt x="0" y="600076"/>
                  </a:moveTo>
                  <a:cubicBezTo>
                    <a:pt x="293687" y="341313"/>
                    <a:pt x="580230" y="156369"/>
                    <a:pt x="1012031" y="0"/>
                  </a:cubicBezTo>
                </a:path>
              </a:pathLst>
            </a:custGeom>
            <a:noFill/>
            <a:ln w="28575" cap="rnd">
              <a:gradFill>
                <a:gsLst>
                  <a:gs pos="100000">
                    <a:srgbClr val="4661E3"/>
                  </a:gs>
                  <a:gs pos="0">
                    <a:srgbClr val="4CB49D"/>
                  </a:gs>
                </a:gsLst>
                <a:lin ang="5400000" scaled="1"/>
              </a:gradFill>
              <a:prstDash val="sysDot"/>
              <a:headEnd type="arrow" w="med" len="sm"/>
              <a:tailEnd type="arrow" w="med" len="sm"/>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US" sz="2400" dirty="0">
                <a:solidFill>
                  <a:srgbClr val="FFFFFF">
                    <a:hueOff val="0"/>
                    <a:satOff val="0"/>
                    <a:lumOff val="0"/>
                    <a:alphaOff val="0"/>
                  </a:srgbClr>
                </a:solidFill>
              </a:endParaRPr>
            </a:p>
          </p:txBody>
        </p:sp>
        <p:sp>
          <p:nvSpPr>
            <p:cNvPr id="160" name="Freeform: Shape 53">
              <a:extLst>
                <a:ext uri="{FF2B5EF4-FFF2-40B4-BE49-F238E27FC236}">
                  <a16:creationId xmlns:a16="http://schemas.microsoft.com/office/drawing/2014/main" id="{8C6B8E08-A64D-0A47-A864-CDC0E4D8F4B6}"/>
                </a:ext>
              </a:extLst>
            </p:cNvPr>
            <p:cNvSpPr/>
            <p:nvPr/>
          </p:nvSpPr>
          <p:spPr>
            <a:xfrm rot="16200000">
              <a:off x="4458409" y="2473056"/>
              <a:ext cx="508268" cy="54859"/>
            </a:xfrm>
            <a:custGeom>
              <a:avLst/>
              <a:gdLst>
                <a:gd name="connsiteX0" fmla="*/ 0 w 541519"/>
                <a:gd name="connsiteY0" fmla="*/ 16525 h 33050"/>
                <a:gd name="connsiteX1" fmla="*/ 541519 w 541519"/>
                <a:gd name="connsiteY1" fmla="*/ 16525 h 33050"/>
              </a:gdLst>
              <a:ahLst/>
              <a:cxnLst>
                <a:cxn ang="0">
                  <a:pos x="connsiteX0" y="connsiteY0"/>
                </a:cxn>
                <a:cxn ang="0">
                  <a:pos x="connsiteX1" y="connsiteY1"/>
                </a:cxn>
              </a:cxnLst>
              <a:rect l="l" t="t" r="r" b="b"/>
              <a:pathLst>
                <a:path w="541519" h="33050">
                  <a:moveTo>
                    <a:pt x="0" y="16525"/>
                  </a:moveTo>
                  <a:lnTo>
                    <a:pt x="541519" y="16525"/>
                  </a:lnTo>
                </a:path>
              </a:pathLst>
            </a:custGeom>
            <a:noFill/>
            <a:ln w="31750">
              <a:solidFill>
                <a:srgbClr val="4359DC"/>
              </a:solidFill>
              <a:headEnd type="arrow" w="med" len="sm"/>
              <a:tailEnd type="arrow" w="med" len="sm"/>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9895" tIns="3984" rIns="359897" bIns="3983" numCol="1" spcCol="1270" anchor="ctr" anchorCtr="0">
              <a:noAutofit/>
            </a:bodyPr>
            <a:lstStyle/>
            <a:p>
              <a:pPr algn="ctr" defTabSz="296326">
                <a:lnSpc>
                  <a:spcPct val="90000"/>
                </a:lnSpc>
                <a:spcAft>
                  <a:spcPct val="35000"/>
                </a:spcAft>
              </a:pPr>
              <a:endParaRPr lang="en-US" sz="667" dirty="0">
                <a:solidFill>
                  <a:srgbClr val="FFFFFF">
                    <a:hueOff val="0"/>
                    <a:satOff val="0"/>
                    <a:lumOff val="0"/>
                    <a:alphaOff val="0"/>
                  </a:srgbClr>
                </a:solidFill>
              </a:endParaRPr>
            </a:p>
          </p:txBody>
        </p:sp>
        <p:sp>
          <p:nvSpPr>
            <p:cNvPr id="161" name="Freeform: Shape 54">
              <a:extLst>
                <a:ext uri="{FF2B5EF4-FFF2-40B4-BE49-F238E27FC236}">
                  <a16:creationId xmlns:a16="http://schemas.microsoft.com/office/drawing/2014/main" id="{07464C01-4EDC-174B-8136-6AB65E13429B}"/>
                </a:ext>
              </a:extLst>
            </p:cNvPr>
            <p:cNvSpPr/>
            <p:nvPr/>
          </p:nvSpPr>
          <p:spPr>
            <a:xfrm rot="19800000">
              <a:off x="5896278" y="3340724"/>
              <a:ext cx="510293" cy="45718"/>
            </a:xfrm>
            <a:custGeom>
              <a:avLst/>
              <a:gdLst>
                <a:gd name="connsiteX0" fmla="*/ 0 w 541519"/>
                <a:gd name="connsiteY0" fmla="*/ 16525 h 33050"/>
                <a:gd name="connsiteX1" fmla="*/ 541519 w 541519"/>
                <a:gd name="connsiteY1" fmla="*/ 16525 h 33050"/>
              </a:gdLst>
              <a:ahLst/>
              <a:cxnLst>
                <a:cxn ang="0">
                  <a:pos x="connsiteX0" y="connsiteY0"/>
                </a:cxn>
                <a:cxn ang="0">
                  <a:pos x="connsiteX1" y="connsiteY1"/>
                </a:cxn>
              </a:cxnLst>
              <a:rect l="l" t="t" r="r" b="b"/>
              <a:pathLst>
                <a:path w="541519" h="33050">
                  <a:moveTo>
                    <a:pt x="0" y="16525"/>
                  </a:moveTo>
                  <a:lnTo>
                    <a:pt x="541519" y="16525"/>
                  </a:lnTo>
                </a:path>
              </a:pathLst>
            </a:custGeom>
            <a:noFill/>
            <a:ln w="31750">
              <a:solidFill>
                <a:srgbClr val="4359DC"/>
              </a:solidFill>
              <a:headEnd type="arrow" w="med" len="sm"/>
              <a:tailEnd type="arrow" w="med" len="sm"/>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9896" tIns="3983" rIns="359895" bIns="3983" numCol="1" spcCol="1270" anchor="ctr" anchorCtr="0">
              <a:noAutofit/>
            </a:bodyPr>
            <a:lstStyle/>
            <a:p>
              <a:pPr algn="ctr" defTabSz="296326">
                <a:lnSpc>
                  <a:spcPct val="90000"/>
                </a:lnSpc>
                <a:spcAft>
                  <a:spcPct val="35000"/>
                </a:spcAft>
              </a:pPr>
              <a:endParaRPr lang="en-US" sz="667" dirty="0">
                <a:solidFill>
                  <a:srgbClr val="FFFFFF">
                    <a:hueOff val="0"/>
                    <a:satOff val="0"/>
                    <a:lumOff val="0"/>
                    <a:alphaOff val="0"/>
                  </a:srgbClr>
                </a:solidFill>
              </a:endParaRPr>
            </a:p>
          </p:txBody>
        </p:sp>
        <p:sp>
          <p:nvSpPr>
            <p:cNvPr id="162" name="Freeform: Shape 55">
              <a:extLst>
                <a:ext uri="{FF2B5EF4-FFF2-40B4-BE49-F238E27FC236}">
                  <a16:creationId xmlns:a16="http://schemas.microsoft.com/office/drawing/2014/main" id="{4E076223-C9DB-7545-B9BD-6EA4E2FA68B7}"/>
                </a:ext>
              </a:extLst>
            </p:cNvPr>
            <p:cNvSpPr/>
            <p:nvPr/>
          </p:nvSpPr>
          <p:spPr>
            <a:xfrm rot="1800000">
              <a:off x="5834802" y="4943400"/>
              <a:ext cx="518824" cy="75294"/>
            </a:xfrm>
            <a:custGeom>
              <a:avLst/>
              <a:gdLst>
                <a:gd name="connsiteX0" fmla="*/ 0 w 541519"/>
                <a:gd name="connsiteY0" fmla="*/ 16525 h 33050"/>
                <a:gd name="connsiteX1" fmla="*/ 541519 w 541519"/>
                <a:gd name="connsiteY1" fmla="*/ 16525 h 33050"/>
              </a:gdLst>
              <a:ahLst/>
              <a:cxnLst>
                <a:cxn ang="0">
                  <a:pos x="connsiteX0" y="connsiteY0"/>
                </a:cxn>
                <a:cxn ang="0">
                  <a:pos x="connsiteX1" y="connsiteY1"/>
                </a:cxn>
              </a:cxnLst>
              <a:rect l="l" t="t" r="r" b="b"/>
              <a:pathLst>
                <a:path w="541519" h="33050">
                  <a:moveTo>
                    <a:pt x="0" y="16525"/>
                  </a:moveTo>
                  <a:lnTo>
                    <a:pt x="541519" y="16525"/>
                  </a:lnTo>
                </a:path>
              </a:pathLst>
            </a:custGeom>
            <a:noFill/>
            <a:ln w="31750">
              <a:solidFill>
                <a:srgbClr val="2D8F7B"/>
              </a:solidFill>
              <a:headEnd type="arrow" w="med" len="sm"/>
              <a:tailEnd type="arrow" w="med" len="sm"/>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9895" tIns="3981" rIns="359896" bIns="3984" numCol="1" spcCol="1270" anchor="ctr" anchorCtr="0">
              <a:noAutofit/>
            </a:bodyPr>
            <a:lstStyle/>
            <a:p>
              <a:pPr algn="ctr" defTabSz="296326">
                <a:lnSpc>
                  <a:spcPct val="90000"/>
                </a:lnSpc>
                <a:spcAft>
                  <a:spcPct val="35000"/>
                </a:spcAft>
              </a:pPr>
              <a:endParaRPr lang="en-US" sz="667" dirty="0">
                <a:solidFill>
                  <a:srgbClr val="FFFFFF">
                    <a:hueOff val="0"/>
                    <a:satOff val="0"/>
                    <a:lumOff val="0"/>
                    <a:alphaOff val="0"/>
                  </a:srgbClr>
                </a:solidFill>
              </a:endParaRPr>
            </a:p>
          </p:txBody>
        </p:sp>
        <p:sp>
          <p:nvSpPr>
            <p:cNvPr id="163" name="Freeform: Shape 56">
              <a:extLst>
                <a:ext uri="{FF2B5EF4-FFF2-40B4-BE49-F238E27FC236}">
                  <a16:creationId xmlns:a16="http://schemas.microsoft.com/office/drawing/2014/main" id="{DF437BA1-C52C-AF46-ADFF-C0C9B069ADF4}"/>
                </a:ext>
              </a:extLst>
            </p:cNvPr>
            <p:cNvSpPr/>
            <p:nvPr/>
          </p:nvSpPr>
          <p:spPr>
            <a:xfrm rot="5400000">
              <a:off x="4432855" y="5750248"/>
              <a:ext cx="559372" cy="54860"/>
            </a:xfrm>
            <a:custGeom>
              <a:avLst/>
              <a:gdLst>
                <a:gd name="connsiteX0" fmla="*/ 0 w 541519"/>
                <a:gd name="connsiteY0" fmla="*/ 16525 h 33050"/>
                <a:gd name="connsiteX1" fmla="*/ 541519 w 541519"/>
                <a:gd name="connsiteY1" fmla="*/ 16525 h 33050"/>
              </a:gdLst>
              <a:ahLst/>
              <a:cxnLst>
                <a:cxn ang="0">
                  <a:pos x="connsiteX0" y="connsiteY0"/>
                </a:cxn>
                <a:cxn ang="0">
                  <a:pos x="connsiteX1" y="connsiteY1"/>
                </a:cxn>
              </a:cxnLst>
              <a:rect l="l" t="t" r="r" b="b"/>
              <a:pathLst>
                <a:path w="541519" h="33050">
                  <a:moveTo>
                    <a:pt x="0" y="16525"/>
                  </a:moveTo>
                  <a:lnTo>
                    <a:pt x="541519" y="16525"/>
                  </a:lnTo>
                </a:path>
              </a:pathLst>
            </a:custGeom>
            <a:noFill/>
            <a:ln w="31750">
              <a:solidFill>
                <a:srgbClr val="965DF3"/>
              </a:solidFill>
              <a:headEnd type="arrow" w="med" len="sm"/>
              <a:tailEnd type="arrow" w="med" len="sm"/>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9895" tIns="3983" rIns="359897" bIns="3984" numCol="1" spcCol="1270" anchor="ctr" anchorCtr="0">
              <a:noAutofit/>
            </a:bodyPr>
            <a:lstStyle/>
            <a:p>
              <a:pPr algn="ctr" defTabSz="296326">
                <a:lnSpc>
                  <a:spcPct val="90000"/>
                </a:lnSpc>
                <a:spcAft>
                  <a:spcPct val="35000"/>
                </a:spcAft>
              </a:pPr>
              <a:endParaRPr lang="en-US" sz="667" dirty="0">
                <a:solidFill>
                  <a:srgbClr val="FFFFFF">
                    <a:hueOff val="0"/>
                    <a:satOff val="0"/>
                    <a:lumOff val="0"/>
                    <a:alphaOff val="0"/>
                  </a:srgbClr>
                </a:solidFill>
              </a:endParaRPr>
            </a:p>
          </p:txBody>
        </p:sp>
        <p:sp>
          <p:nvSpPr>
            <p:cNvPr id="164" name="Freeform: Shape 57">
              <a:extLst>
                <a:ext uri="{FF2B5EF4-FFF2-40B4-BE49-F238E27FC236}">
                  <a16:creationId xmlns:a16="http://schemas.microsoft.com/office/drawing/2014/main" id="{BCE2FF3A-7C6E-7E48-A22C-8415B0EE8B5F}"/>
                </a:ext>
              </a:extLst>
            </p:cNvPr>
            <p:cNvSpPr/>
            <p:nvPr/>
          </p:nvSpPr>
          <p:spPr>
            <a:xfrm rot="19800000">
              <a:off x="3077649" y="4977586"/>
              <a:ext cx="516127" cy="50691"/>
            </a:xfrm>
            <a:custGeom>
              <a:avLst/>
              <a:gdLst>
                <a:gd name="connsiteX0" fmla="*/ 0 w 541519"/>
                <a:gd name="connsiteY0" fmla="*/ 16525 h 33050"/>
                <a:gd name="connsiteX1" fmla="*/ 541519 w 541519"/>
                <a:gd name="connsiteY1" fmla="*/ 16525 h 33050"/>
              </a:gdLst>
              <a:ahLst/>
              <a:cxnLst>
                <a:cxn ang="0">
                  <a:pos x="connsiteX0" y="connsiteY0"/>
                </a:cxn>
                <a:cxn ang="0">
                  <a:pos x="connsiteX1" y="connsiteY1"/>
                </a:cxn>
              </a:cxnLst>
              <a:rect l="l" t="t" r="r" b="b"/>
              <a:pathLst>
                <a:path w="541519" h="33050">
                  <a:moveTo>
                    <a:pt x="541519" y="16525"/>
                  </a:moveTo>
                  <a:lnTo>
                    <a:pt x="0" y="16525"/>
                  </a:lnTo>
                </a:path>
              </a:pathLst>
            </a:custGeom>
            <a:noFill/>
            <a:ln w="31750">
              <a:solidFill>
                <a:srgbClr val="935BF0"/>
              </a:solidFill>
              <a:headEnd type="arrow" w="med" len="sm"/>
              <a:tailEnd type="arrow" w="med" len="sm"/>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9895" tIns="3983" rIns="359897" bIns="3984" numCol="1" spcCol="1270" anchor="ctr" anchorCtr="0">
              <a:noAutofit/>
            </a:bodyPr>
            <a:lstStyle/>
            <a:p>
              <a:pPr algn="ctr" defTabSz="296326">
                <a:lnSpc>
                  <a:spcPct val="90000"/>
                </a:lnSpc>
                <a:spcAft>
                  <a:spcPct val="35000"/>
                </a:spcAft>
              </a:pPr>
              <a:endParaRPr lang="en-US" sz="667" dirty="0">
                <a:solidFill>
                  <a:srgbClr val="FFFFFF">
                    <a:hueOff val="0"/>
                    <a:satOff val="0"/>
                    <a:lumOff val="0"/>
                    <a:alphaOff val="0"/>
                  </a:srgbClr>
                </a:solidFill>
              </a:endParaRPr>
            </a:p>
          </p:txBody>
        </p:sp>
        <p:sp>
          <p:nvSpPr>
            <p:cNvPr id="165" name="Freeform: Shape 58">
              <a:extLst>
                <a:ext uri="{FF2B5EF4-FFF2-40B4-BE49-F238E27FC236}">
                  <a16:creationId xmlns:a16="http://schemas.microsoft.com/office/drawing/2014/main" id="{3F6FD15D-33B9-2940-8F76-88BA6BD91DA9}"/>
                </a:ext>
              </a:extLst>
            </p:cNvPr>
            <p:cNvSpPr/>
            <p:nvPr/>
          </p:nvSpPr>
          <p:spPr>
            <a:xfrm rot="1800000">
              <a:off x="3049624" y="3285829"/>
              <a:ext cx="528729" cy="45718"/>
            </a:xfrm>
            <a:custGeom>
              <a:avLst/>
              <a:gdLst>
                <a:gd name="connsiteX0" fmla="*/ 0 w 541519"/>
                <a:gd name="connsiteY0" fmla="*/ 16525 h 33050"/>
                <a:gd name="connsiteX1" fmla="*/ 541519 w 541519"/>
                <a:gd name="connsiteY1" fmla="*/ 16525 h 33050"/>
              </a:gdLst>
              <a:ahLst/>
              <a:cxnLst>
                <a:cxn ang="0">
                  <a:pos x="connsiteX0" y="connsiteY0"/>
                </a:cxn>
                <a:cxn ang="0">
                  <a:pos x="connsiteX1" y="connsiteY1"/>
                </a:cxn>
              </a:cxnLst>
              <a:rect l="l" t="t" r="r" b="b"/>
              <a:pathLst>
                <a:path w="541519" h="33050">
                  <a:moveTo>
                    <a:pt x="541519" y="16525"/>
                  </a:moveTo>
                  <a:lnTo>
                    <a:pt x="0" y="16525"/>
                  </a:lnTo>
                </a:path>
              </a:pathLst>
            </a:custGeom>
            <a:noFill/>
            <a:ln w="31750">
              <a:solidFill>
                <a:srgbClr val="935BF0"/>
              </a:solidFill>
              <a:headEnd type="arrow" w="med" len="sm"/>
              <a:tailEnd type="arrow" w="med" len="sm"/>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9896" tIns="3984" rIns="359896" bIns="3983" numCol="1" spcCol="1270" anchor="ctr" anchorCtr="0">
              <a:noAutofit/>
            </a:bodyPr>
            <a:lstStyle/>
            <a:p>
              <a:pPr algn="ctr" defTabSz="296326">
                <a:lnSpc>
                  <a:spcPct val="90000"/>
                </a:lnSpc>
                <a:spcAft>
                  <a:spcPct val="35000"/>
                </a:spcAft>
              </a:pPr>
              <a:endParaRPr lang="en-US" sz="667" dirty="0">
                <a:solidFill>
                  <a:srgbClr val="FFFFFF">
                    <a:hueOff val="0"/>
                    <a:satOff val="0"/>
                    <a:lumOff val="0"/>
                    <a:alphaOff val="0"/>
                  </a:srgbClr>
                </a:solidFill>
              </a:endParaRPr>
            </a:p>
          </p:txBody>
        </p:sp>
      </p:grpSp>
    </p:spTree>
    <p:extLst>
      <p:ext uri="{BB962C8B-B14F-4D97-AF65-F5344CB8AC3E}">
        <p14:creationId xmlns:p14="http://schemas.microsoft.com/office/powerpoint/2010/main" val="370965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latin typeface="Arial" panose="020B0604020202020204" pitchFamily="34" charset="0"/>
                <a:cs typeface="Arial" panose="020B0604020202020204" pitchFamily="34" charset="0"/>
              </a:rPr>
              <a:t>Build on Lake Formation</a:t>
            </a:r>
          </a:p>
        </p:txBody>
      </p:sp>
      <p:grpSp>
        <p:nvGrpSpPr>
          <p:cNvPr id="131" name="Group 130">
            <a:extLst>
              <a:ext uri="{FF2B5EF4-FFF2-40B4-BE49-F238E27FC236}">
                <a16:creationId xmlns:a16="http://schemas.microsoft.com/office/drawing/2014/main" id="{589CF9FE-1EFB-2743-B444-1BB02BF447F2}"/>
              </a:ext>
            </a:extLst>
          </p:cNvPr>
          <p:cNvGrpSpPr/>
          <p:nvPr/>
        </p:nvGrpSpPr>
        <p:grpSpPr>
          <a:xfrm>
            <a:off x="2674679" y="880171"/>
            <a:ext cx="7050568" cy="5099684"/>
            <a:chOff x="0" y="937715"/>
            <a:chExt cx="9243121" cy="6431234"/>
          </a:xfrm>
        </p:grpSpPr>
        <p:sp>
          <p:nvSpPr>
            <p:cNvPr id="132" name="Oval 131">
              <a:extLst>
                <a:ext uri="{FF2B5EF4-FFF2-40B4-BE49-F238E27FC236}">
                  <a16:creationId xmlns:a16="http://schemas.microsoft.com/office/drawing/2014/main" id="{D68BFFF6-33E4-D843-A543-0407260EBB83}"/>
                </a:ext>
              </a:extLst>
            </p:cNvPr>
            <p:cNvSpPr/>
            <p:nvPr/>
          </p:nvSpPr>
          <p:spPr bwMode="auto">
            <a:xfrm>
              <a:off x="3347980" y="2762812"/>
              <a:ext cx="2724089" cy="2724089"/>
            </a:xfrm>
            <a:prstGeom prst="ellipse">
              <a:avLst/>
            </a:prstGeom>
            <a:solidFill>
              <a:srgbClr val="232F3E"/>
            </a:solidFill>
            <a:ln w="28575">
              <a:solidFill>
                <a:schemeClr val="tx2">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a:lnSpc>
                  <a:spcPct val="90000"/>
                </a:lnSpc>
              </a:pPr>
              <a:endParaRPr lang="en-US" sz="3200" dirty="0">
                <a:solidFill>
                  <a:srgbClr val="FFFFFF"/>
                </a:solidFill>
                <a:ea typeface="Amazon Ember" panose="020B0603020204020204" pitchFamily="34" charset="0"/>
                <a:cs typeface="Amazon Ember" panose="020B0603020204020204" pitchFamily="34" charset="0"/>
              </a:endParaRPr>
            </a:p>
          </p:txBody>
        </p:sp>
        <p:sp>
          <p:nvSpPr>
            <p:cNvPr id="133" name="Freeform: Shape 302">
              <a:extLst>
                <a:ext uri="{FF2B5EF4-FFF2-40B4-BE49-F238E27FC236}">
                  <a16:creationId xmlns:a16="http://schemas.microsoft.com/office/drawing/2014/main" id="{5F71CCD2-9320-B646-8FAF-DA5155D80AA5}"/>
                </a:ext>
              </a:extLst>
            </p:cNvPr>
            <p:cNvSpPr>
              <a:spLocks noChangeAspect="1"/>
            </p:cNvSpPr>
            <p:nvPr/>
          </p:nvSpPr>
          <p:spPr>
            <a:xfrm>
              <a:off x="4053509" y="937715"/>
              <a:ext cx="1313030" cy="1313034"/>
            </a:xfrm>
            <a:custGeom>
              <a:avLst/>
              <a:gdLst>
                <a:gd name="connsiteX0" fmla="*/ 0 w 1737358"/>
                <a:gd name="connsiteY0" fmla="*/ 868681 h 1737362"/>
                <a:gd name="connsiteX1" fmla="*/ 868679 w 1737358"/>
                <a:gd name="connsiteY1" fmla="*/ 0 h 1737362"/>
                <a:gd name="connsiteX2" fmla="*/ 1737358 w 1737358"/>
                <a:gd name="connsiteY2" fmla="*/ 868681 h 1737362"/>
                <a:gd name="connsiteX3" fmla="*/ 868679 w 1737358"/>
                <a:gd name="connsiteY3" fmla="*/ 1737362 h 1737362"/>
                <a:gd name="connsiteX4" fmla="*/ 0 w 1737358"/>
                <a:gd name="connsiteY4" fmla="*/ 868681 h 17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8" h="1737362">
                  <a:moveTo>
                    <a:pt x="0" y="868681"/>
                  </a:moveTo>
                  <a:cubicBezTo>
                    <a:pt x="0" y="388922"/>
                    <a:pt x="388921" y="0"/>
                    <a:pt x="868679" y="0"/>
                  </a:cubicBezTo>
                  <a:cubicBezTo>
                    <a:pt x="1348437" y="0"/>
                    <a:pt x="1737358" y="388922"/>
                    <a:pt x="1737358" y="868681"/>
                  </a:cubicBezTo>
                  <a:cubicBezTo>
                    <a:pt x="1737358" y="1348440"/>
                    <a:pt x="1348437" y="1737362"/>
                    <a:pt x="868679" y="1737362"/>
                  </a:cubicBezTo>
                  <a:cubicBezTo>
                    <a:pt x="388921" y="1737362"/>
                    <a:pt x="0" y="1348440"/>
                    <a:pt x="0" y="868681"/>
                  </a:cubicBezTo>
                  <a:close/>
                </a:path>
              </a:pathLst>
            </a:custGeom>
            <a:gradFill flip="none" rotWithShape="1">
              <a:gsLst>
                <a:gs pos="0">
                  <a:srgbClr val="312FB5"/>
                </a:gs>
                <a:gs pos="100000">
                  <a:srgbClr val="517CFC"/>
                </a:gs>
              </a:gsLst>
              <a:lin ang="18900000" scaled="1"/>
              <a:tileRect/>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560" tIns="486561" rIns="486560" bIns="486561" numCol="1" spcCol="1270" anchor="ctr" anchorCtr="0">
              <a:noAutofit/>
            </a:bodyPr>
            <a:lstStyle/>
            <a:p>
              <a:pPr algn="ctr" defTabSz="1718690">
                <a:lnSpc>
                  <a:spcPct val="90000"/>
                </a:lnSpc>
                <a:spcAft>
                  <a:spcPct val="35000"/>
                </a:spcAft>
              </a:pPr>
              <a:endParaRPr lang="en-US" sz="3867" dirty="0">
                <a:solidFill>
                  <a:srgbClr val="FFFFFF"/>
                </a:solidFill>
              </a:endParaRPr>
            </a:p>
          </p:txBody>
        </p:sp>
        <p:sp>
          <p:nvSpPr>
            <p:cNvPr id="134" name="Freeform: Shape 303">
              <a:extLst>
                <a:ext uri="{FF2B5EF4-FFF2-40B4-BE49-F238E27FC236}">
                  <a16:creationId xmlns:a16="http://schemas.microsoft.com/office/drawing/2014/main" id="{4624ADC6-B318-BE43-8481-E5C9D64FEDC6}"/>
                </a:ext>
              </a:extLst>
            </p:cNvPr>
            <p:cNvSpPr>
              <a:spLocks noChangeAspect="1"/>
            </p:cNvSpPr>
            <p:nvPr/>
          </p:nvSpPr>
          <p:spPr>
            <a:xfrm>
              <a:off x="6245094" y="2203026"/>
              <a:ext cx="1313030" cy="1313034"/>
            </a:xfrm>
            <a:custGeom>
              <a:avLst/>
              <a:gdLst>
                <a:gd name="connsiteX0" fmla="*/ 0 w 1737358"/>
                <a:gd name="connsiteY0" fmla="*/ 868681 h 1737362"/>
                <a:gd name="connsiteX1" fmla="*/ 868679 w 1737358"/>
                <a:gd name="connsiteY1" fmla="*/ 0 h 1737362"/>
                <a:gd name="connsiteX2" fmla="*/ 1737358 w 1737358"/>
                <a:gd name="connsiteY2" fmla="*/ 868681 h 1737362"/>
                <a:gd name="connsiteX3" fmla="*/ 868679 w 1737358"/>
                <a:gd name="connsiteY3" fmla="*/ 1737362 h 1737362"/>
                <a:gd name="connsiteX4" fmla="*/ 0 w 1737358"/>
                <a:gd name="connsiteY4" fmla="*/ 868681 h 17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8" h="1737362">
                  <a:moveTo>
                    <a:pt x="0" y="868681"/>
                  </a:moveTo>
                  <a:cubicBezTo>
                    <a:pt x="0" y="388922"/>
                    <a:pt x="388921" y="0"/>
                    <a:pt x="868679" y="0"/>
                  </a:cubicBezTo>
                  <a:cubicBezTo>
                    <a:pt x="1348437" y="0"/>
                    <a:pt x="1737358" y="388922"/>
                    <a:pt x="1737358" y="868681"/>
                  </a:cubicBezTo>
                  <a:cubicBezTo>
                    <a:pt x="1737358" y="1348440"/>
                    <a:pt x="1348437" y="1737362"/>
                    <a:pt x="868679" y="1737362"/>
                  </a:cubicBezTo>
                  <a:cubicBezTo>
                    <a:pt x="388921" y="1737362"/>
                    <a:pt x="0" y="1348440"/>
                    <a:pt x="0" y="868681"/>
                  </a:cubicBezTo>
                  <a:close/>
                </a:path>
              </a:pathLst>
            </a:custGeom>
            <a:gradFill flip="none" rotWithShape="1">
              <a:gsLst>
                <a:gs pos="0">
                  <a:srgbClr val="312FB5"/>
                </a:gs>
                <a:gs pos="100000">
                  <a:srgbClr val="517CFC"/>
                </a:gs>
              </a:gsLst>
              <a:lin ang="18900000" scaled="1"/>
              <a:tileRect/>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560" tIns="486561" rIns="486560" bIns="486561" numCol="1" spcCol="1270" anchor="ctr" anchorCtr="0">
              <a:noAutofit/>
            </a:bodyPr>
            <a:lstStyle/>
            <a:p>
              <a:pPr algn="ctr" defTabSz="1718690">
                <a:lnSpc>
                  <a:spcPct val="90000"/>
                </a:lnSpc>
                <a:spcAft>
                  <a:spcPct val="35000"/>
                </a:spcAft>
              </a:pPr>
              <a:endParaRPr lang="en-US" sz="3867" dirty="0">
                <a:solidFill>
                  <a:srgbClr val="FFFFFF"/>
                </a:solidFill>
              </a:endParaRPr>
            </a:p>
          </p:txBody>
        </p:sp>
        <p:sp>
          <p:nvSpPr>
            <p:cNvPr id="135" name="Freeform: Shape 304">
              <a:extLst>
                <a:ext uri="{FF2B5EF4-FFF2-40B4-BE49-F238E27FC236}">
                  <a16:creationId xmlns:a16="http://schemas.microsoft.com/office/drawing/2014/main" id="{F1F2C50F-754C-6447-9F32-1DB8D077C582}"/>
                </a:ext>
              </a:extLst>
            </p:cNvPr>
            <p:cNvSpPr>
              <a:spLocks noChangeAspect="1"/>
            </p:cNvSpPr>
            <p:nvPr/>
          </p:nvSpPr>
          <p:spPr>
            <a:xfrm>
              <a:off x="1861924" y="4733651"/>
              <a:ext cx="1313030" cy="1313034"/>
            </a:xfrm>
            <a:custGeom>
              <a:avLst/>
              <a:gdLst>
                <a:gd name="connsiteX0" fmla="*/ 0 w 1737358"/>
                <a:gd name="connsiteY0" fmla="*/ 868681 h 1737362"/>
                <a:gd name="connsiteX1" fmla="*/ 868679 w 1737358"/>
                <a:gd name="connsiteY1" fmla="*/ 0 h 1737362"/>
                <a:gd name="connsiteX2" fmla="*/ 1737358 w 1737358"/>
                <a:gd name="connsiteY2" fmla="*/ 868681 h 1737362"/>
                <a:gd name="connsiteX3" fmla="*/ 868679 w 1737358"/>
                <a:gd name="connsiteY3" fmla="*/ 1737362 h 1737362"/>
                <a:gd name="connsiteX4" fmla="*/ 0 w 1737358"/>
                <a:gd name="connsiteY4" fmla="*/ 868681 h 17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8" h="1737362">
                  <a:moveTo>
                    <a:pt x="0" y="868681"/>
                  </a:moveTo>
                  <a:cubicBezTo>
                    <a:pt x="0" y="388922"/>
                    <a:pt x="388921" y="0"/>
                    <a:pt x="868679" y="0"/>
                  </a:cubicBezTo>
                  <a:cubicBezTo>
                    <a:pt x="1348437" y="0"/>
                    <a:pt x="1737358" y="388922"/>
                    <a:pt x="1737358" y="868681"/>
                  </a:cubicBezTo>
                  <a:cubicBezTo>
                    <a:pt x="1737358" y="1348440"/>
                    <a:pt x="1348437" y="1737362"/>
                    <a:pt x="868679" y="1737362"/>
                  </a:cubicBezTo>
                  <a:cubicBezTo>
                    <a:pt x="388921" y="1737362"/>
                    <a:pt x="0" y="1348440"/>
                    <a:pt x="0" y="868681"/>
                  </a:cubicBezTo>
                  <a:close/>
                </a:path>
              </a:pathLst>
            </a:custGeom>
            <a:gradFill flip="none" rotWithShape="1">
              <a:gsLst>
                <a:gs pos="0">
                  <a:srgbClr val="542CAF"/>
                </a:gs>
                <a:gs pos="100000">
                  <a:srgbClr val="9A60F7"/>
                </a:gs>
              </a:gsLst>
              <a:lin ang="18900000" scaled="1"/>
              <a:tileRect/>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560" tIns="486561" rIns="486560" bIns="486561" numCol="1" spcCol="1270" anchor="ctr" anchorCtr="0">
              <a:noAutofit/>
            </a:bodyPr>
            <a:lstStyle/>
            <a:p>
              <a:pPr algn="ctr" defTabSz="1718690">
                <a:lnSpc>
                  <a:spcPct val="90000"/>
                </a:lnSpc>
                <a:spcAft>
                  <a:spcPct val="35000"/>
                </a:spcAft>
              </a:pPr>
              <a:endParaRPr lang="en-US" sz="3867" dirty="0">
                <a:solidFill>
                  <a:srgbClr val="FFFFFF"/>
                </a:solidFill>
              </a:endParaRPr>
            </a:p>
          </p:txBody>
        </p:sp>
        <p:sp>
          <p:nvSpPr>
            <p:cNvPr id="136" name="TextBox 135">
              <a:extLst>
                <a:ext uri="{FF2B5EF4-FFF2-40B4-BE49-F238E27FC236}">
                  <a16:creationId xmlns:a16="http://schemas.microsoft.com/office/drawing/2014/main" id="{21CEA56B-E820-D247-82CE-D296AA4969E9}"/>
                </a:ext>
              </a:extLst>
            </p:cNvPr>
            <p:cNvSpPr txBox="1"/>
            <p:nvPr/>
          </p:nvSpPr>
          <p:spPr>
            <a:xfrm>
              <a:off x="7558124" y="2624757"/>
              <a:ext cx="1684997" cy="469575"/>
            </a:xfrm>
            <a:prstGeom prst="rect">
              <a:avLst/>
            </a:prstGeom>
            <a:noFill/>
          </p:spPr>
          <p:txBody>
            <a:bodyPr wrap="square" rtlCol="0" anchor="ctr" anchorCtr="0">
              <a:noAutofit/>
            </a:bodyPr>
            <a:lstStyle/>
            <a:p>
              <a:r>
                <a:rPr lang="en-US" sz="1467" dirty="0">
                  <a:solidFill>
                    <a:srgbClr val="002060"/>
                  </a:solidFill>
                  <a:ea typeface="Amazon Ember" panose="020B0603020204020204" pitchFamily="34" charset="0"/>
                  <a:cs typeface="Amazon Ember" panose="020B0603020204020204" pitchFamily="34" charset="0"/>
                </a:rPr>
                <a:t>Amazon </a:t>
              </a:r>
              <a:br>
                <a:rPr lang="en-US" sz="1467" dirty="0">
                  <a:solidFill>
                    <a:srgbClr val="002060"/>
                  </a:solidFill>
                  <a:ea typeface="Amazon Ember" panose="020B0603020204020204" pitchFamily="34" charset="0"/>
                  <a:cs typeface="Amazon Ember" panose="020B0603020204020204" pitchFamily="34" charset="0"/>
                </a:rPr>
              </a:br>
              <a:r>
                <a:rPr lang="en-US" sz="1467" dirty="0">
                  <a:solidFill>
                    <a:srgbClr val="002060"/>
                  </a:solidFill>
                  <a:ea typeface="Amazon Ember" panose="020B0603020204020204" pitchFamily="34" charset="0"/>
                  <a:cs typeface="Amazon Ember" panose="020B0603020204020204" pitchFamily="34" charset="0"/>
                </a:rPr>
                <a:t>DynamoDB</a:t>
              </a:r>
            </a:p>
          </p:txBody>
        </p:sp>
        <p:sp>
          <p:nvSpPr>
            <p:cNvPr id="137" name="Freeform: Shape 306">
              <a:extLst>
                <a:ext uri="{FF2B5EF4-FFF2-40B4-BE49-F238E27FC236}">
                  <a16:creationId xmlns:a16="http://schemas.microsoft.com/office/drawing/2014/main" id="{83A78539-E437-E64B-A0E1-BF1AE7405CED}"/>
                </a:ext>
              </a:extLst>
            </p:cNvPr>
            <p:cNvSpPr/>
            <p:nvPr/>
          </p:nvSpPr>
          <p:spPr>
            <a:xfrm>
              <a:off x="6556939" y="2457426"/>
              <a:ext cx="689342" cy="804233"/>
            </a:xfrm>
            <a:custGeom>
              <a:avLst/>
              <a:gdLst>
                <a:gd name="connsiteX0" fmla="*/ 577447 w 768095"/>
                <a:gd name="connsiteY0" fmla="*/ 685690 h 896112"/>
                <a:gd name="connsiteX1" fmla="*/ 304742 w 768095"/>
                <a:gd name="connsiteY1" fmla="*/ 751699 h 896112"/>
                <a:gd name="connsiteX2" fmla="*/ 32004 w 768095"/>
                <a:gd name="connsiteY2" fmla="*/ 685674 h 896112"/>
                <a:gd name="connsiteX3" fmla="*/ 32004 w 768095"/>
                <a:gd name="connsiteY3" fmla="*/ 772649 h 896112"/>
                <a:gd name="connsiteX4" fmla="*/ 32020 w 768095"/>
                <a:gd name="connsiteY4" fmla="*/ 772649 h 896112"/>
                <a:gd name="connsiteX5" fmla="*/ 304742 w 768095"/>
                <a:gd name="connsiteY5" fmla="*/ 864369 h 896112"/>
                <a:gd name="connsiteX6" fmla="*/ 577447 w 768095"/>
                <a:gd name="connsiteY6" fmla="*/ 772744 h 896112"/>
                <a:gd name="connsiteX7" fmla="*/ 577447 w 768095"/>
                <a:gd name="connsiteY7" fmla="*/ 685690 h 896112"/>
                <a:gd name="connsiteX8" fmla="*/ 577463 w 768095"/>
                <a:gd name="connsiteY8" fmla="*/ 520421 h 896112"/>
                <a:gd name="connsiteX9" fmla="*/ 609467 w 768095"/>
                <a:gd name="connsiteY9" fmla="*/ 520247 h 896112"/>
                <a:gd name="connsiteX10" fmla="*/ 609467 w 768095"/>
                <a:gd name="connsiteY10" fmla="*/ 520421 h 896112"/>
                <a:gd name="connsiteX11" fmla="*/ 580936 w 768095"/>
                <a:gd name="connsiteY11" fmla="*/ 574321 h 896112"/>
                <a:gd name="connsiteX12" fmla="*/ 609467 w 768095"/>
                <a:gd name="connsiteY12" fmla="*/ 628204 h 896112"/>
                <a:gd name="connsiteX13" fmla="*/ 609451 w 768095"/>
                <a:gd name="connsiteY13" fmla="*/ 628474 h 896112"/>
                <a:gd name="connsiteX14" fmla="*/ 609451 w 768095"/>
                <a:gd name="connsiteY14" fmla="*/ 772649 h 896112"/>
                <a:gd name="connsiteX15" fmla="*/ 609467 w 768095"/>
                <a:gd name="connsiteY15" fmla="*/ 772649 h 896112"/>
                <a:gd name="connsiteX16" fmla="*/ 304742 w 768095"/>
                <a:gd name="connsiteY16" fmla="*/ 896112 h 896112"/>
                <a:gd name="connsiteX17" fmla="*/ 48 w 768095"/>
                <a:gd name="connsiteY17" fmla="*/ 773204 h 896112"/>
                <a:gd name="connsiteX18" fmla="*/ 0 w 768095"/>
                <a:gd name="connsiteY18" fmla="*/ 772966 h 896112"/>
                <a:gd name="connsiteX19" fmla="*/ 0 w 768095"/>
                <a:gd name="connsiteY19" fmla="*/ 628156 h 896112"/>
                <a:gd name="connsiteX20" fmla="*/ 32 w 768095"/>
                <a:gd name="connsiteY20" fmla="*/ 628029 h 896112"/>
                <a:gd name="connsiteX21" fmla="*/ 28596 w 768095"/>
                <a:gd name="connsiteY21" fmla="*/ 574273 h 896112"/>
                <a:gd name="connsiteX22" fmla="*/ 16 w 768095"/>
                <a:gd name="connsiteY22" fmla="*/ 520771 h 896112"/>
                <a:gd name="connsiteX23" fmla="*/ 32 w 768095"/>
                <a:gd name="connsiteY23" fmla="*/ 520771 h 896112"/>
                <a:gd name="connsiteX24" fmla="*/ 0 w 768095"/>
                <a:gd name="connsiteY24" fmla="*/ 520596 h 896112"/>
                <a:gd name="connsiteX25" fmla="*/ 0 w 768095"/>
                <a:gd name="connsiteY25" fmla="*/ 375786 h 896112"/>
                <a:gd name="connsiteX26" fmla="*/ 32 w 768095"/>
                <a:gd name="connsiteY26" fmla="*/ 375643 h 896112"/>
                <a:gd name="connsiteX27" fmla="*/ 28612 w 768095"/>
                <a:gd name="connsiteY27" fmla="*/ 321918 h 896112"/>
                <a:gd name="connsiteX28" fmla="*/ 16 w 768095"/>
                <a:gd name="connsiteY28" fmla="*/ 268400 h 896112"/>
                <a:gd name="connsiteX29" fmla="*/ 32 w 768095"/>
                <a:gd name="connsiteY29" fmla="*/ 268400 h 896112"/>
                <a:gd name="connsiteX30" fmla="*/ 0 w 768095"/>
                <a:gd name="connsiteY30" fmla="*/ 268210 h 896112"/>
                <a:gd name="connsiteX31" fmla="*/ 0 w 768095"/>
                <a:gd name="connsiteY31" fmla="*/ 123416 h 896112"/>
                <a:gd name="connsiteX32" fmla="*/ 32 w 768095"/>
                <a:gd name="connsiteY32" fmla="*/ 123273 h 896112"/>
                <a:gd name="connsiteX33" fmla="*/ 304742 w 768095"/>
                <a:gd name="connsiteY33" fmla="*/ 0 h 896112"/>
                <a:gd name="connsiteX34" fmla="*/ 524513 w 768095"/>
                <a:gd name="connsiteY34" fmla="*/ 36361 h 896112"/>
                <a:gd name="connsiteX35" fmla="*/ 512271 w 768095"/>
                <a:gd name="connsiteY35" fmla="*/ 65692 h 896112"/>
                <a:gd name="connsiteX36" fmla="*/ 304742 w 768095"/>
                <a:gd name="connsiteY36" fmla="*/ 31743 h 896112"/>
                <a:gd name="connsiteX37" fmla="*/ 32020 w 768095"/>
                <a:gd name="connsiteY37" fmla="*/ 123495 h 896112"/>
                <a:gd name="connsiteX38" fmla="*/ 304742 w 768095"/>
                <a:gd name="connsiteY38" fmla="*/ 215231 h 896112"/>
                <a:gd name="connsiteX39" fmla="*/ 317607 w 768095"/>
                <a:gd name="connsiteY39" fmla="*/ 215073 h 896112"/>
                <a:gd name="connsiteX40" fmla="*/ 318951 w 768095"/>
                <a:gd name="connsiteY40" fmla="*/ 246784 h 896112"/>
                <a:gd name="connsiteX41" fmla="*/ 304742 w 768095"/>
                <a:gd name="connsiteY41" fmla="*/ 246974 h 896112"/>
                <a:gd name="connsiteX42" fmla="*/ 32004 w 768095"/>
                <a:gd name="connsiteY42" fmla="*/ 180949 h 896112"/>
                <a:gd name="connsiteX43" fmla="*/ 32004 w 768095"/>
                <a:gd name="connsiteY43" fmla="*/ 267877 h 896112"/>
                <a:gd name="connsiteX44" fmla="*/ 32020 w 768095"/>
                <a:gd name="connsiteY44" fmla="*/ 267877 h 896112"/>
                <a:gd name="connsiteX45" fmla="*/ 32020 w 768095"/>
                <a:gd name="connsiteY45" fmla="*/ 268242 h 896112"/>
                <a:gd name="connsiteX46" fmla="*/ 63560 w 768095"/>
                <a:gd name="connsiteY46" fmla="*/ 308666 h 896112"/>
                <a:gd name="connsiteX47" fmla="*/ 269745 w 768095"/>
                <a:gd name="connsiteY47" fmla="*/ 358740 h 896112"/>
                <a:gd name="connsiteX48" fmla="*/ 268289 w 768095"/>
                <a:gd name="connsiteY48" fmla="*/ 390451 h 896112"/>
                <a:gd name="connsiteX49" fmla="*/ 55751 w 768095"/>
                <a:gd name="connsiteY49" fmla="*/ 340710 h 896112"/>
                <a:gd name="connsiteX50" fmla="*/ 32020 w 768095"/>
                <a:gd name="connsiteY50" fmla="*/ 375865 h 896112"/>
                <a:gd name="connsiteX51" fmla="*/ 304742 w 768095"/>
                <a:gd name="connsiteY51" fmla="*/ 467602 h 896112"/>
                <a:gd name="connsiteX52" fmla="*/ 351275 w 768095"/>
                <a:gd name="connsiteY52" fmla="*/ 466030 h 896112"/>
                <a:gd name="connsiteX53" fmla="*/ 353500 w 768095"/>
                <a:gd name="connsiteY53" fmla="*/ 497694 h 896112"/>
                <a:gd name="connsiteX54" fmla="*/ 304742 w 768095"/>
                <a:gd name="connsiteY54" fmla="*/ 499344 h 896112"/>
                <a:gd name="connsiteX55" fmla="*/ 32004 w 768095"/>
                <a:gd name="connsiteY55" fmla="*/ 433319 h 896112"/>
                <a:gd name="connsiteX56" fmla="*/ 32004 w 768095"/>
                <a:gd name="connsiteY56" fmla="*/ 520247 h 896112"/>
                <a:gd name="connsiteX57" fmla="*/ 32020 w 768095"/>
                <a:gd name="connsiteY57" fmla="*/ 520247 h 896112"/>
                <a:gd name="connsiteX58" fmla="*/ 63560 w 768095"/>
                <a:gd name="connsiteY58" fmla="*/ 561036 h 896112"/>
                <a:gd name="connsiteX59" fmla="*/ 304742 w 768095"/>
                <a:gd name="connsiteY59" fmla="*/ 611999 h 896112"/>
                <a:gd name="connsiteX60" fmla="*/ 311783 w 768095"/>
                <a:gd name="connsiteY60" fmla="*/ 611999 h 896112"/>
                <a:gd name="connsiteX61" fmla="*/ 311783 w 768095"/>
                <a:gd name="connsiteY61" fmla="*/ 643742 h 896112"/>
                <a:gd name="connsiteX62" fmla="*/ 304742 w 768095"/>
                <a:gd name="connsiteY62" fmla="*/ 643742 h 896112"/>
                <a:gd name="connsiteX63" fmla="*/ 55527 w 768095"/>
                <a:gd name="connsiteY63" fmla="*/ 593239 h 896112"/>
                <a:gd name="connsiteX64" fmla="*/ 32020 w 768095"/>
                <a:gd name="connsiteY64" fmla="*/ 628204 h 896112"/>
                <a:gd name="connsiteX65" fmla="*/ 304742 w 768095"/>
                <a:gd name="connsiteY65" fmla="*/ 719956 h 896112"/>
                <a:gd name="connsiteX66" fmla="*/ 577447 w 768095"/>
                <a:gd name="connsiteY66" fmla="*/ 628315 h 896112"/>
                <a:gd name="connsiteX67" fmla="*/ 577447 w 768095"/>
                <a:gd name="connsiteY67" fmla="*/ 628156 h 896112"/>
                <a:gd name="connsiteX68" fmla="*/ 577447 w 768095"/>
                <a:gd name="connsiteY68" fmla="*/ 628140 h 896112"/>
                <a:gd name="connsiteX69" fmla="*/ 553829 w 768095"/>
                <a:gd name="connsiteY69" fmla="*/ 593144 h 896112"/>
                <a:gd name="connsiteX70" fmla="*/ 528129 w 768095"/>
                <a:gd name="connsiteY70" fmla="*/ 605762 h 896112"/>
                <a:gd name="connsiteX71" fmla="*/ 515872 w 768095"/>
                <a:gd name="connsiteY71" fmla="*/ 576431 h 896112"/>
                <a:gd name="connsiteX72" fmla="*/ 545844 w 768095"/>
                <a:gd name="connsiteY72" fmla="*/ 561068 h 896112"/>
                <a:gd name="connsiteX73" fmla="*/ 577463 w 768095"/>
                <a:gd name="connsiteY73" fmla="*/ 520421 h 896112"/>
                <a:gd name="connsiteX74" fmla="*/ 577463 w 768095"/>
                <a:gd name="connsiteY74" fmla="*/ 520421 h 896112"/>
                <a:gd name="connsiteX75" fmla="*/ 714536 w 768095"/>
                <a:gd name="connsiteY75" fmla="*/ 288303 h 896112"/>
                <a:gd name="connsiteX76" fmla="*/ 624861 w 768095"/>
                <a:gd name="connsiteY76" fmla="*/ 288303 h 896112"/>
                <a:gd name="connsiteX77" fmla="*/ 611628 w 768095"/>
                <a:gd name="connsiteY77" fmla="*/ 281351 h 896112"/>
                <a:gd name="connsiteX78" fmla="*/ 609979 w 768095"/>
                <a:gd name="connsiteY78" fmla="*/ 266591 h 896112"/>
                <a:gd name="connsiteX79" fmla="*/ 664530 w 768095"/>
                <a:gd name="connsiteY79" fmla="*/ 130224 h 896112"/>
                <a:gd name="connsiteX80" fmla="*/ 457961 w 768095"/>
                <a:gd name="connsiteY80" fmla="*/ 130224 h 896112"/>
                <a:gd name="connsiteX81" fmla="*/ 361949 w 768095"/>
                <a:gd name="connsiteY81" fmla="*/ 320681 h 896112"/>
                <a:gd name="connsiteX82" fmla="*/ 464073 w 768095"/>
                <a:gd name="connsiteY82" fmla="*/ 320681 h 896112"/>
                <a:gd name="connsiteX83" fmla="*/ 477003 w 768095"/>
                <a:gd name="connsiteY83" fmla="*/ 327188 h 896112"/>
                <a:gd name="connsiteX84" fmla="*/ 479323 w 768095"/>
                <a:gd name="connsiteY84" fmla="*/ 341377 h 896112"/>
                <a:gd name="connsiteX85" fmla="*/ 388176 w 768095"/>
                <a:gd name="connsiteY85" fmla="*/ 625506 h 896112"/>
                <a:gd name="connsiteX86" fmla="*/ 714536 w 768095"/>
                <a:gd name="connsiteY86" fmla="*/ 288303 h 896112"/>
                <a:gd name="connsiteX87" fmla="*/ 763647 w 768095"/>
                <a:gd name="connsiteY87" fmla="*/ 283430 h 896112"/>
                <a:gd name="connsiteX88" fmla="*/ 363613 w 768095"/>
                <a:gd name="connsiteY88" fmla="*/ 696720 h 896112"/>
                <a:gd name="connsiteX89" fmla="*/ 352060 w 768095"/>
                <a:gd name="connsiteY89" fmla="*/ 701593 h 896112"/>
                <a:gd name="connsiteX90" fmla="*/ 343883 w 768095"/>
                <a:gd name="connsiteY90" fmla="*/ 699371 h 896112"/>
                <a:gd name="connsiteX91" fmla="*/ 336810 w 768095"/>
                <a:gd name="connsiteY91" fmla="*/ 680912 h 896112"/>
                <a:gd name="connsiteX92" fmla="*/ 442199 w 768095"/>
                <a:gd name="connsiteY92" fmla="*/ 352423 h 896112"/>
                <a:gd name="connsiteX93" fmla="*/ 336058 w 768095"/>
                <a:gd name="connsiteY93" fmla="*/ 352423 h 896112"/>
                <a:gd name="connsiteX94" fmla="*/ 322440 w 768095"/>
                <a:gd name="connsiteY94" fmla="*/ 344900 h 896112"/>
                <a:gd name="connsiteX95" fmla="*/ 321752 w 768095"/>
                <a:gd name="connsiteY95" fmla="*/ 329457 h 896112"/>
                <a:gd name="connsiteX96" fmla="*/ 433766 w 768095"/>
                <a:gd name="connsiteY96" fmla="*/ 107259 h 896112"/>
                <a:gd name="connsiteX97" fmla="*/ 448071 w 768095"/>
                <a:gd name="connsiteY97" fmla="*/ 98482 h 896112"/>
                <a:gd name="connsiteX98" fmla="*/ 688101 w 768095"/>
                <a:gd name="connsiteY98" fmla="*/ 98482 h 896112"/>
                <a:gd name="connsiteX99" fmla="*/ 701335 w 768095"/>
                <a:gd name="connsiteY99" fmla="*/ 105433 h 896112"/>
                <a:gd name="connsiteX100" fmla="*/ 702983 w 768095"/>
                <a:gd name="connsiteY100" fmla="*/ 120210 h 896112"/>
                <a:gd name="connsiteX101" fmla="*/ 648432 w 768095"/>
                <a:gd name="connsiteY101" fmla="*/ 256560 h 896112"/>
                <a:gd name="connsiteX102" fmla="*/ 752093 w 768095"/>
                <a:gd name="connsiteY102" fmla="*/ 256560 h 896112"/>
                <a:gd name="connsiteX103" fmla="*/ 766815 w 768095"/>
                <a:gd name="connsiteY103" fmla="*/ 266210 h 896112"/>
                <a:gd name="connsiteX104" fmla="*/ 763647 w 768095"/>
                <a:gd name="connsiteY104" fmla="*/ 283430 h 896112"/>
                <a:gd name="connsiteX105" fmla="*/ 763647 w 768095"/>
                <a:gd name="connsiteY105" fmla="*/ 283430 h 896112"/>
                <a:gd name="connsiteX106" fmla="*/ 55287 w 768095"/>
                <a:gd name="connsiteY106" fmla="*/ 778886 h 896112"/>
                <a:gd name="connsiteX107" fmla="*/ 140129 w 768095"/>
                <a:gd name="connsiteY107" fmla="*/ 810788 h 896112"/>
                <a:gd name="connsiteX108" fmla="*/ 147938 w 768095"/>
                <a:gd name="connsiteY108" fmla="*/ 779997 h 896112"/>
                <a:gd name="connsiteX109" fmla="*/ 71097 w 768095"/>
                <a:gd name="connsiteY109" fmla="*/ 751286 h 896112"/>
                <a:gd name="connsiteX110" fmla="*/ 55287 w 768095"/>
                <a:gd name="connsiteY110" fmla="*/ 778886 h 896112"/>
                <a:gd name="connsiteX111" fmla="*/ 140129 w 768095"/>
                <a:gd name="connsiteY111" fmla="*/ 556846 h 896112"/>
                <a:gd name="connsiteX112" fmla="*/ 147938 w 768095"/>
                <a:gd name="connsiteY112" fmla="*/ 526072 h 896112"/>
                <a:gd name="connsiteX113" fmla="*/ 71097 w 768095"/>
                <a:gd name="connsiteY113" fmla="*/ 497344 h 896112"/>
                <a:gd name="connsiteX114" fmla="*/ 55287 w 768095"/>
                <a:gd name="connsiteY114" fmla="*/ 524945 h 896112"/>
                <a:gd name="connsiteX115" fmla="*/ 140129 w 768095"/>
                <a:gd name="connsiteY115" fmla="*/ 556846 h 896112"/>
                <a:gd name="connsiteX116" fmla="*/ 140129 w 768095"/>
                <a:gd name="connsiteY116" fmla="*/ 556846 h 896112"/>
                <a:gd name="connsiteX117" fmla="*/ 55287 w 768095"/>
                <a:gd name="connsiteY117" fmla="*/ 271003 h 896112"/>
                <a:gd name="connsiteX118" fmla="*/ 71097 w 768095"/>
                <a:gd name="connsiteY118" fmla="*/ 243403 h 896112"/>
                <a:gd name="connsiteX119" fmla="*/ 147938 w 768095"/>
                <a:gd name="connsiteY119" fmla="*/ 272130 h 896112"/>
                <a:gd name="connsiteX120" fmla="*/ 140129 w 768095"/>
                <a:gd name="connsiteY120" fmla="*/ 302905 h 896112"/>
                <a:gd name="connsiteX121" fmla="*/ 55287 w 768095"/>
                <a:gd name="connsiteY121" fmla="*/ 271003 h 896112"/>
                <a:gd name="connsiteX122" fmla="*/ 55287 w 768095"/>
                <a:gd name="connsiteY122" fmla="*/ 271003 h 8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768095" h="896112">
                  <a:moveTo>
                    <a:pt x="577447" y="685690"/>
                  </a:moveTo>
                  <a:cubicBezTo>
                    <a:pt x="524033" y="728876"/>
                    <a:pt x="411971" y="751699"/>
                    <a:pt x="304742" y="751699"/>
                  </a:cubicBezTo>
                  <a:cubicBezTo>
                    <a:pt x="197496" y="751699"/>
                    <a:pt x="85403" y="728860"/>
                    <a:pt x="32004" y="685674"/>
                  </a:cubicBezTo>
                  <a:lnTo>
                    <a:pt x="32004" y="772649"/>
                  </a:lnTo>
                  <a:lnTo>
                    <a:pt x="32020" y="772649"/>
                  </a:lnTo>
                  <a:cubicBezTo>
                    <a:pt x="32020" y="816025"/>
                    <a:pt x="144018" y="864369"/>
                    <a:pt x="304742" y="864369"/>
                  </a:cubicBezTo>
                  <a:cubicBezTo>
                    <a:pt x="465338" y="864369"/>
                    <a:pt x="577271" y="816089"/>
                    <a:pt x="577447" y="772744"/>
                  </a:cubicBezTo>
                  <a:lnTo>
                    <a:pt x="577447" y="685690"/>
                  </a:lnTo>
                  <a:close/>
                  <a:moveTo>
                    <a:pt x="577463" y="520421"/>
                  </a:moveTo>
                  <a:lnTo>
                    <a:pt x="609467" y="520247"/>
                  </a:lnTo>
                  <a:lnTo>
                    <a:pt x="609467" y="520421"/>
                  </a:lnTo>
                  <a:cubicBezTo>
                    <a:pt x="609467" y="539753"/>
                    <a:pt x="599786" y="557798"/>
                    <a:pt x="580936" y="574321"/>
                  </a:cubicBezTo>
                  <a:cubicBezTo>
                    <a:pt x="603787" y="594429"/>
                    <a:pt x="609467" y="614158"/>
                    <a:pt x="609467" y="628204"/>
                  </a:cubicBezTo>
                  <a:cubicBezTo>
                    <a:pt x="609467" y="628299"/>
                    <a:pt x="609451" y="628378"/>
                    <a:pt x="609451" y="628474"/>
                  </a:cubicBezTo>
                  <a:lnTo>
                    <a:pt x="609451" y="772649"/>
                  </a:lnTo>
                  <a:lnTo>
                    <a:pt x="609467" y="772649"/>
                  </a:lnTo>
                  <a:cubicBezTo>
                    <a:pt x="609467" y="852831"/>
                    <a:pt x="452456" y="896112"/>
                    <a:pt x="304742" y="896112"/>
                  </a:cubicBezTo>
                  <a:cubicBezTo>
                    <a:pt x="157379" y="896112"/>
                    <a:pt x="800" y="853021"/>
                    <a:pt x="48" y="773204"/>
                  </a:cubicBezTo>
                  <a:cubicBezTo>
                    <a:pt x="48" y="773125"/>
                    <a:pt x="0" y="773046"/>
                    <a:pt x="0" y="772966"/>
                  </a:cubicBezTo>
                  <a:lnTo>
                    <a:pt x="0" y="628156"/>
                  </a:lnTo>
                  <a:cubicBezTo>
                    <a:pt x="0" y="628124"/>
                    <a:pt x="32" y="628077"/>
                    <a:pt x="32" y="628029"/>
                  </a:cubicBezTo>
                  <a:cubicBezTo>
                    <a:pt x="80" y="613983"/>
                    <a:pt x="5777" y="594334"/>
                    <a:pt x="28596" y="574273"/>
                  </a:cubicBezTo>
                  <a:cubicBezTo>
                    <a:pt x="5921" y="554243"/>
                    <a:pt x="160" y="534706"/>
                    <a:pt x="16" y="520771"/>
                  </a:cubicBezTo>
                  <a:lnTo>
                    <a:pt x="32" y="520771"/>
                  </a:lnTo>
                  <a:cubicBezTo>
                    <a:pt x="32" y="520707"/>
                    <a:pt x="0" y="520660"/>
                    <a:pt x="0" y="520596"/>
                  </a:cubicBezTo>
                  <a:lnTo>
                    <a:pt x="0" y="375786"/>
                  </a:lnTo>
                  <a:cubicBezTo>
                    <a:pt x="0" y="375738"/>
                    <a:pt x="32" y="375691"/>
                    <a:pt x="32" y="375643"/>
                  </a:cubicBezTo>
                  <a:cubicBezTo>
                    <a:pt x="80" y="361597"/>
                    <a:pt x="5793" y="341948"/>
                    <a:pt x="28612" y="321918"/>
                  </a:cubicBezTo>
                  <a:cubicBezTo>
                    <a:pt x="5921" y="301873"/>
                    <a:pt x="160" y="282320"/>
                    <a:pt x="16" y="268400"/>
                  </a:cubicBezTo>
                  <a:lnTo>
                    <a:pt x="32" y="268400"/>
                  </a:lnTo>
                  <a:cubicBezTo>
                    <a:pt x="32" y="268337"/>
                    <a:pt x="0" y="268273"/>
                    <a:pt x="0" y="268210"/>
                  </a:cubicBezTo>
                  <a:lnTo>
                    <a:pt x="0" y="123416"/>
                  </a:lnTo>
                  <a:cubicBezTo>
                    <a:pt x="0" y="123368"/>
                    <a:pt x="32" y="123320"/>
                    <a:pt x="32" y="123273"/>
                  </a:cubicBezTo>
                  <a:cubicBezTo>
                    <a:pt x="304" y="43202"/>
                    <a:pt x="157139" y="0"/>
                    <a:pt x="304742" y="0"/>
                  </a:cubicBezTo>
                  <a:cubicBezTo>
                    <a:pt x="388128" y="0"/>
                    <a:pt x="468234" y="13253"/>
                    <a:pt x="524513" y="36361"/>
                  </a:cubicBezTo>
                  <a:lnTo>
                    <a:pt x="512271" y="65692"/>
                  </a:lnTo>
                  <a:cubicBezTo>
                    <a:pt x="459737" y="44122"/>
                    <a:pt x="384096" y="31743"/>
                    <a:pt x="304742" y="31743"/>
                  </a:cubicBezTo>
                  <a:cubicBezTo>
                    <a:pt x="144018" y="31743"/>
                    <a:pt x="32020" y="80087"/>
                    <a:pt x="32020" y="123495"/>
                  </a:cubicBezTo>
                  <a:cubicBezTo>
                    <a:pt x="32020" y="166887"/>
                    <a:pt x="144018" y="215231"/>
                    <a:pt x="304742" y="215231"/>
                  </a:cubicBezTo>
                  <a:cubicBezTo>
                    <a:pt x="309078" y="215279"/>
                    <a:pt x="313319" y="215231"/>
                    <a:pt x="317607" y="215073"/>
                  </a:cubicBezTo>
                  <a:lnTo>
                    <a:pt x="318951" y="246784"/>
                  </a:lnTo>
                  <a:cubicBezTo>
                    <a:pt x="314215" y="246974"/>
                    <a:pt x="309478" y="246974"/>
                    <a:pt x="304742" y="246974"/>
                  </a:cubicBezTo>
                  <a:cubicBezTo>
                    <a:pt x="197496" y="246974"/>
                    <a:pt x="85403" y="224135"/>
                    <a:pt x="32004" y="180949"/>
                  </a:cubicBezTo>
                  <a:lnTo>
                    <a:pt x="32004" y="267877"/>
                  </a:lnTo>
                  <a:lnTo>
                    <a:pt x="32020" y="267877"/>
                  </a:lnTo>
                  <a:lnTo>
                    <a:pt x="32020" y="268242"/>
                  </a:lnTo>
                  <a:cubicBezTo>
                    <a:pt x="32180" y="284891"/>
                    <a:pt x="49254" y="299429"/>
                    <a:pt x="63560" y="308666"/>
                  </a:cubicBezTo>
                  <a:cubicBezTo>
                    <a:pt x="106605" y="336108"/>
                    <a:pt x="183735" y="354852"/>
                    <a:pt x="269745" y="358740"/>
                  </a:cubicBezTo>
                  <a:lnTo>
                    <a:pt x="268289" y="390451"/>
                  </a:lnTo>
                  <a:cubicBezTo>
                    <a:pt x="181158" y="386499"/>
                    <a:pt x="104861" y="368422"/>
                    <a:pt x="55751" y="340710"/>
                  </a:cubicBezTo>
                  <a:cubicBezTo>
                    <a:pt x="43653" y="349757"/>
                    <a:pt x="32020" y="361994"/>
                    <a:pt x="32020" y="375865"/>
                  </a:cubicBezTo>
                  <a:cubicBezTo>
                    <a:pt x="32020" y="419257"/>
                    <a:pt x="144018" y="467602"/>
                    <a:pt x="304742" y="467602"/>
                  </a:cubicBezTo>
                  <a:cubicBezTo>
                    <a:pt x="320504" y="467602"/>
                    <a:pt x="336154" y="467078"/>
                    <a:pt x="351275" y="466030"/>
                  </a:cubicBezTo>
                  <a:lnTo>
                    <a:pt x="353500" y="497694"/>
                  </a:lnTo>
                  <a:cubicBezTo>
                    <a:pt x="337658" y="498789"/>
                    <a:pt x="321240" y="499344"/>
                    <a:pt x="304742" y="499344"/>
                  </a:cubicBezTo>
                  <a:cubicBezTo>
                    <a:pt x="197496" y="499344"/>
                    <a:pt x="85403" y="476505"/>
                    <a:pt x="32004" y="433319"/>
                  </a:cubicBezTo>
                  <a:lnTo>
                    <a:pt x="32004" y="520247"/>
                  </a:lnTo>
                  <a:lnTo>
                    <a:pt x="32020" y="520247"/>
                  </a:lnTo>
                  <a:cubicBezTo>
                    <a:pt x="32180" y="537261"/>
                    <a:pt x="49254" y="551783"/>
                    <a:pt x="63560" y="561036"/>
                  </a:cubicBezTo>
                  <a:cubicBezTo>
                    <a:pt x="112782" y="592446"/>
                    <a:pt x="205209" y="611999"/>
                    <a:pt x="304742" y="611999"/>
                  </a:cubicBezTo>
                  <a:lnTo>
                    <a:pt x="311783" y="611999"/>
                  </a:lnTo>
                  <a:lnTo>
                    <a:pt x="311783" y="643742"/>
                  </a:lnTo>
                  <a:lnTo>
                    <a:pt x="304742" y="643742"/>
                  </a:lnTo>
                  <a:cubicBezTo>
                    <a:pt x="203625" y="643742"/>
                    <a:pt x="111726" y="624966"/>
                    <a:pt x="55527" y="593239"/>
                  </a:cubicBezTo>
                  <a:cubicBezTo>
                    <a:pt x="43493" y="602270"/>
                    <a:pt x="32020" y="614443"/>
                    <a:pt x="32020" y="628204"/>
                  </a:cubicBezTo>
                  <a:cubicBezTo>
                    <a:pt x="32020" y="671596"/>
                    <a:pt x="144018" y="719956"/>
                    <a:pt x="304742" y="719956"/>
                  </a:cubicBezTo>
                  <a:cubicBezTo>
                    <a:pt x="465338" y="719956"/>
                    <a:pt x="577271" y="671675"/>
                    <a:pt x="577447" y="628315"/>
                  </a:cubicBezTo>
                  <a:lnTo>
                    <a:pt x="577447" y="628156"/>
                  </a:lnTo>
                  <a:lnTo>
                    <a:pt x="577447" y="628140"/>
                  </a:lnTo>
                  <a:cubicBezTo>
                    <a:pt x="577415" y="614348"/>
                    <a:pt x="565894" y="602175"/>
                    <a:pt x="553829" y="593144"/>
                  </a:cubicBezTo>
                  <a:cubicBezTo>
                    <a:pt x="546020" y="597572"/>
                    <a:pt x="537651" y="601841"/>
                    <a:pt x="528129" y="605762"/>
                  </a:cubicBezTo>
                  <a:lnTo>
                    <a:pt x="515872" y="576431"/>
                  </a:lnTo>
                  <a:cubicBezTo>
                    <a:pt x="527489" y="571654"/>
                    <a:pt x="537571" y="566496"/>
                    <a:pt x="545844" y="561068"/>
                  </a:cubicBezTo>
                  <a:cubicBezTo>
                    <a:pt x="560277" y="551656"/>
                    <a:pt x="577463" y="536943"/>
                    <a:pt x="577463" y="520421"/>
                  </a:cubicBezTo>
                  <a:lnTo>
                    <a:pt x="577463" y="520421"/>
                  </a:lnTo>
                  <a:close/>
                  <a:moveTo>
                    <a:pt x="714536" y="288303"/>
                  </a:moveTo>
                  <a:lnTo>
                    <a:pt x="624861" y="288303"/>
                  </a:lnTo>
                  <a:cubicBezTo>
                    <a:pt x="619565" y="288303"/>
                    <a:pt x="614588" y="285700"/>
                    <a:pt x="611628" y="281351"/>
                  </a:cubicBezTo>
                  <a:cubicBezTo>
                    <a:pt x="608635" y="277003"/>
                    <a:pt x="608027" y="271464"/>
                    <a:pt x="609979" y="266591"/>
                  </a:cubicBezTo>
                  <a:lnTo>
                    <a:pt x="664530" y="130224"/>
                  </a:lnTo>
                  <a:lnTo>
                    <a:pt x="457961" y="130224"/>
                  </a:lnTo>
                  <a:lnTo>
                    <a:pt x="361949" y="320681"/>
                  </a:lnTo>
                  <a:lnTo>
                    <a:pt x="464073" y="320681"/>
                  </a:lnTo>
                  <a:cubicBezTo>
                    <a:pt x="469178" y="320681"/>
                    <a:pt x="473979" y="323109"/>
                    <a:pt x="477003" y="327188"/>
                  </a:cubicBezTo>
                  <a:cubicBezTo>
                    <a:pt x="479995" y="331283"/>
                    <a:pt x="480875" y="336536"/>
                    <a:pt x="479323" y="341377"/>
                  </a:cubicBezTo>
                  <a:lnTo>
                    <a:pt x="388176" y="625506"/>
                  </a:lnTo>
                  <a:lnTo>
                    <a:pt x="714536" y="288303"/>
                  </a:lnTo>
                  <a:close/>
                  <a:moveTo>
                    <a:pt x="763647" y="283430"/>
                  </a:moveTo>
                  <a:lnTo>
                    <a:pt x="363613" y="696720"/>
                  </a:lnTo>
                  <a:cubicBezTo>
                    <a:pt x="360493" y="699926"/>
                    <a:pt x="356300" y="701593"/>
                    <a:pt x="352060" y="701593"/>
                  </a:cubicBezTo>
                  <a:cubicBezTo>
                    <a:pt x="349243" y="701593"/>
                    <a:pt x="346411" y="700879"/>
                    <a:pt x="343883" y="699371"/>
                  </a:cubicBezTo>
                  <a:cubicBezTo>
                    <a:pt x="337482" y="695593"/>
                    <a:pt x="334553" y="687959"/>
                    <a:pt x="336810" y="680912"/>
                  </a:cubicBezTo>
                  <a:lnTo>
                    <a:pt x="442199" y="352423"/>
                  </a:lnTo>
                  <a:lnTo>
                    <a:pt x="336058" y="352423"/>
                  </a:lnTo>
                  <a:cubicBezTo>
                    <a:pt x="330505" y="352423"/>
                    <a:pt x="325368" y="349582"/>
                    <a:pt x="322440" y="344900"/>
                  </a:cubicBezTo>
                  <a:cubicBezTo>
                    <a:pt x="319528" y="340218"/>
                    <a:pt x="319255" y="334378"/>
                    <a:pt x="321752" y="329457"/>
                  </a:cubicBezTo>
                  <a:lnTo>
                    <a:pt x="433766" y="107259"/>
                  </a:lnTo>
                  <a:cubicBezTo>
                    <a:pt x="436470" y="101878"/>
                    <a:pt x="442007" y="98482"/>
                    <a:pt x="448071" y="98482"/>
                  </a:cubicBezTo>
                  <a:lnTo>
                    <a:pt x="688101" y="98482"/>
                  </a:lnTo>
                  <a:cubicBezTo>
                    <a:pt x="693398" y="98482"/>
                    <a:pt x="698374" y="101100"/>
                    <a:pt x="701335" y="105433"/>
                  </a:cubicBezTo>
                  <a:cubicBezTo>
                    <a:pt x="704327" y="109798"/>
                    <a:pt x="704935" y="115321"/>
                    <a:pt x="702983" y="120210"/>
                  </a:cubicBezTo>
                  <a:lnTo>
                    <a:pt x="648432" y="256560"/>
                  </a:lnTo>
                  <a:lnTo>
                    <a:pt x="752093" y="256560"/>
                  </a:lnTo>
                  <a:cubicBezTo>
                    <a:pt x="758494" y="256560"/>
                    <a:pt x="764303" y="260369"/>
                    <a:pt x="766815" y="266210"/>
                  </a:cubicBezTo>
                  <a:cubicBezTo>
                    <a:pt x="769327" y="272067"/>
                    <a:pt x="768079" y="278844"/>
                    <a:pt x="763647" y="283430"/>
                  </a:cubicBezTo>
                  <a:lnTo>
                    <a:pt x="763647" y="283430"/>
                  </a:lnTo>
                  <a:close/>
                  <a:moveTo>
                    <a:pt x="55287" y="778886"/>
                  </a:moveTo>
                  <a:cubicBezTo>
                    <a:pt x="77962" y="791663"/>
                    <a:pt x="106509" y="802408"/>
                    <a:pt x="140129" y="810788"/>
                  </a:cubicBezTo>
                  <a:lnTo>
                    <a:pt x="147938" y="779997"/>
                  </a:lnTo>
                  <a:cubicBezTo>
                    <a:pt x="117551" y="772427"/>
                    <a:pt x="90987" y="762491"/>
                    <a:pt x="71097" y="751286"/>
                  </a:cubicBezTo>
                  <a:lnTo>
                    <a:pt x="55287" y="778886"/>
                  </a:lnTo>
                  <a:close/>
                  <a:moveTo>
                    <a:pt x="140129" y="556846"/>
                  </a:moveTo>
                  <a:lnTo>
                    <a:pt x="147938" y="526072"/>
                  </a:lnTo>
                  <a:cubicBezTo>
                    <a:pt x="117551" y="518485"/>
                    <a:pt x="90987" y="508550"/>
                    <a:pt x="71097" y="497344"/>
                  </a:cubicBezTo>
                  <a:lnTo>
                    <a:pt x="55287" y="524945"/>
                  </a:lnTo>
                  <a:cubicBezTo>
                    <a:pt x="77962" y="537721"/>
                    <a:pt x="106493" y="548466"/>
                    <a:pt x="140129" y="556846"/>
                  </a:cubicBezTo>
                  <a:lnTo>
                    <a:pt x="140129" y="556846"/>
                  </a:lnTo>
                  <a:close/>
                  <a:moveTo>
                    <a:pt x="55287" y="271003"/>
                  </a:moveTo>
                  <a:lnTo>
                    <a:pt x="71097" y="243403"/>
                  </a:lnTo>
                  <a:cubicBezTo>
                    <a:pt x="90955" y="254608"/>
                    <a:pt x="117535" y="264528"/>
                    <a:pt x="147938" y="272130"/>
                  </a:cubicBezTo>
                  <a:lnTo>
                    <a:pt x="140129" y="302905"/>
                  </a:lnTo>
                  <a:cubicBezTo>
                    <a:pt x="106461" y="294509"/>
                    <a:pt x="77930" y="283764"/>
                    <a:pt x="55287" y="271003"/>
                  </a:cubicBezTo>
                  <a:lnTo>
                    <a:pt x="55287" y="271003"/>
                  </a:lnTo>
                  <a:close/>
                </a:path>
              </a:pathLst>
            </a:custGeom>
            <a:solidFill>
              <a:srgbClr val="FFFFFF"/>
            </a:solidFill>
            <a:ln w="15954" cap="flat">
              <a:noFill/>
              <a:prstDash val="solid"/>
              <a:miter/>
            </a:ln>
          </p:spPr>
          <p:txBody>
            <a:bodyPr rtlCol="0" anchor="ctr"/>
            <a:lstStyle/>
            <a:p>
              <a:endParaRPr lang="en-US" sz="2400" dirty="0">
                <a:solidFill>
                  <a:srgbClr val="FFFFFF"/>
                </a:solidFill>
              </a:endParaRPr>
            </a:p>
          </p:txBody>
        </p:sp>
        <p:grpSp>
          <p:nvGrpSpPr>
            <p:cNvPr id="138" name="Group 137">
              <a:extLst>
                <a:ext uri="{FF2B5EF4-FFF2-40B4-BE49-F238E27FC236}">
                  <a16:creationId xmlns:a16="http://schemas.microsoft.com/office/drawing/2014/main" id="{3939B01D-5F0D-9843-9B40-15B4AE283670}"/>
                </a:ext>
              </a:extLst>
            </p:cNvPr>
            <p:cNvGrpSpPr/>
            <p:nvPr/>
          </p:nvGrpSpPr>
          <p:grpSpPr>
            <a:xfrm>
              <a:off x="6245094" y="4733651"/>
              <a:ext cx="1313030" cy="1313034"/>
              <a:chOff x="11205959" y="4793146"/>
              <a:chExt cx="1463036" cy="1463040"/>
            </a:xfrm>
          </p:grpSpPr>
          <p:sp>
            <p:nvSpPr>
              <p:cNvPr id="171" name="Freeform: Shape 334">
                <a:extLst>
                  <a:ext uri="{FF2B5EF4-FFF2-40B4-BE49-F238E27FC236}">
                    <a16:creationId xmlns:a16="http://schemas.microsoft.com/office/drawing/2014/main" id="{E7944803-38C3-FF47-A3B7-8B011024C777}"/>
                  </a:ext>
                </a:extLst>
              </p:cNvPr>
              <p:cNvSpPr>
                <a:spLocks noChangeAspect="1"/>
              </p:cNvSpPr>
              <p:nvPr/>
            </p:nvSpPr>
            <p:spPr>
              <a:xfrm>
                <a:off x="11205959" y="4793146"/>
                <a:ext cx="1463036" cy="1463040"/>
              </a:xfrm>
              <a:custGeom>
                <a:avLst/>
                <a:gdLst>
                  <a:gd name="connsiteX0" fmla="*/ 0 w 1737358"/>
                  <a:gd name="connsiteY0" fmla="*/ 868681 h 1737362"/>
                  <a:gd name="connsiteX1" fmla="*/ 868679 w 1737358"/>
                  <a:gd name="connsiteY1" fmla="*/ 0 h 1737362"/>
                  <a:gd name="connsiteX2" fmla="*/ 1737358 w 1737358"/>
                  <a:gd name="connsiteY2" fmla="*/ 868681 h 1737362"/>
                  <a:gd name="connsiteX3" fmla="*/ 868679 w 1737358"/>
                  <a:gd name="connsiteY3" fmla="*/ 1737362 h 1737362"/>
                  <a:gd name="connsiteX4" fmla="*/ 0 w 1737358"/>
                  <a:gd name="connsiteY4" fmla="*/ 868681 h 17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8" h="1737362">
                    <a:moveTo>
                      <a:pt x="0" y="868681"/>
                    </a:moveTo>
                    <a:cubicBezTo>
                      <a:pt x="0" y="388922"/>
                      <a:pt x="388921" y="0"/>
                      <a:pt x="868679" y="0"/>
                    </a:cubicBezTo>
                    <a:cubicBezTo>
                      <a:pt x="1348437" y="0"/>
                      <a:pt x="1737358" y="388922"/>
                      <a:pt x="1737358" y="868681"/>
                    </a:cubicBezTo>
                    <a:cubicBezTo>
                      <a:pt x="1737358" y="1348440"/>
                      <a:pt x="1348437" y="1737362"/>
                      <a:pt x="868679" y="1737362"/>
                    </a:cubicBezTo>
                    <a:cubicBezTo>
                      <a:pt x="388921" y="1737362"/>
                      <a:pt x="0" y="1348440"/>
                      <a:pt x="0" y="868681"/>
                    </a:cubicBezTo>
                    <a:close/>
                  </a:path>
                </a:pathLst>
              </a:custGeom>
              <a:gradFill flip="none" rotWithShape="1">
                <a:gsLst>
                  <a:gs pos="0">
                    <a:srgbClr val="096453"/>
                  </a:gs>
                  <a:gs pos="100000">
                    <a:srgbClr val="50B9A1"/>
                  </a:gs>
                </a:gsLst>
                <a:lin ang="18900000" scaled="1"/>
                <a:tileRect/>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560" tIns="486561" rIns="486560" bIns="486561" numCol="1" spcCol="1270" anchor="ctr" anchorCtr="0">
                <a:noAutofit/>
              </a:bodyPr>
              <a:lstStyle/>
              <a:p>
                <a:pPr algn="ctr" defTabSz="1718690">
                  <a:lnSpc>
                    <a:spcPct val="90000"/>
                  </a:lnSpc>
                  <a:spcAft>
                    <a:spcPct val="35000"/>
                  </a:spcAft>
                </a:pPr>
                <a:endParaRPr lang="en-US" sz="3867" dirty="0">
                  <a:solidFill>
                    <a:srgbClr val="FFFFFF"/>
                  </a:solidFill>
                </a:endParaRPr>
              </a:p>
            </p:txBody>
          </p:sp>
          <p:sp>
            <p:nvSpPr>
              <p:cNvPr id="172" name="Freeform: Shape 335">
                <a:extLst>
                  <a:ext uri="{FF2B5EF4-FFF2-40B4-BE49-F238E27FC236}">
                    <a16:creationId xmlns:a16="http://schemas.microsoft.com/office/drawing/2014/main" id="{8DD9EC60-02C2-1241-880E-EB1503513E5F}"/>
                  </a:ext>
                </a:extLst>
              </p:cNvPr>
              <p:cNvSpPr/>
              <p:nvPr/>
            </p:nvSpPr>
            <p:spPr>
              <a:xfrm>
                <a:off x="11505423" y="5084612"/>
                <a:ext cx="864108" cy="880109"/>
              </a:xfrm>
              <a:custGeom>
                <a:avLst/>
                <a:gdLst>
                  <a:gd name="connsiteX0" fmla="*/ 656626 w 864108"/>
                  <a:gd name="connsiteY0" fmla="*/ 208563 h 880109"/>
                  <a:gd name="connsiteX1" fmla="*/ 640352 w 864108"/>
                  <a:gd name="connsiteY1" fmla="*/ 224821 h 880109"/>
                  <a:gd name="connsiteX2" fmla="*/ 624110 w 864108"/>
                  <a:gd name="connsiteY2" fmla="*/ 208563 h 880109"/>
                  <a:gd name="connsiteX3" fmla="*/ 640352 w 864108"/>
                  <a:gd name="connsiteY3" fmla="*/ 192305 h 880109"/>
                  <a:gd name="connsiteX4" fmla="*/ 656626 w 864108"/>
                  <a:gd name="connsiteY4" fmla="*/ 208563 h 880109"/>
                  <a:gd name="connsiteX5" fmla="*/ 656626 w 864108"/>
                  <a:gd name="connsiteY5" fmla="*/ 208563 h 880109"/>
                  <a:gd name="connsiteX6" fmla="*/ 560102 w 864108"/>
                  <a:gd name="connsiteY6" fmla="*/ 368053 h 880109"/>
                  <a:gd name="connsiteX7" fmla="*/ 576104 w 864108"/>
                  <a:gd name="connsiteY7" fmla="*/ 352051 h 880109"/>
                  <a:gd name="connsiteX8" fmla="*/ 592106 w 864108"/>
                  <a:gd name="connsiteY8" fmla="*/ 368053 h 880109"/>
                  <a:gd name="connsiteX9" fmla="*/ 576104 w 864108"/>
                  <a:gd name="connsiteY9" fmla="*/ 384055 h 880109"/>
                  <a:gd name="connsiteX10" fmla="*/ 560102 w 864108"/>
                  <a:gd name="connsiteY10" fmla="*/ 368053 h 880109"/>
                  <a:gd name="connsiteX11" fmla="*/ 560102 w 864108"/>
                  <a:gd name="connsiteY11" fmla="*/ 368053 h 880109"/>
                  <a:gd name="connsiteX12" fmla="*/ 560102 w 864108"/>
                  <a:gd name="connsiteY12" fmla="*/ 672087 h 880109"/>
                  <a:gd name="connsiteX13" fmla="*/ 576104 w 864108"/>
                  <a:gd name="connsiteY13" fmla="*/ 656085 h 880109"/>
                  <a:gd name="connsiteX14" fmla="*/ 592106 w 864108"/>
                  <a:gd name="connsiteY14" fmla="*/ 672087 h 880109"/>
                  <a:gd name="connsiteX15" fmla="*/ 576104 w 864108"/>
                  <a:gd name="connsiteY15" fmla="*/ 688089 h 880109"/>
                  <a:gd name="connsiteX16" fmla="*/ 560102 w 864108"/>
                  <a:gd name="connsiteY16" fmla="*/ 672087 h 880109"/>
                  <a:gd name="connsiteX17" fmla="*/ 560102 w 864108"/>
                  <a:gd name="connsiteY17" fmla="*/ 672087 h 880109"/>
                  <a:gd name="connsiteX18" fmla="*/ 720122 w 864108"/>
                  <a:gd name="connsiteY18" fmla="*/ 464064 h 880109"/>
                  <a:gd name="connsiteX19" fmla="*/ 704120 w 864108"/>
                  <a:gd name="connsiteY19" fmla="*/ 480065 h 880109"/>
                  <a:gd name="connsiteX20" fmla="*/ 688118 w 864108"/>
                  <a:gd name="connsiteY20" fmla="*/ 464064 h 880109"/>
                  <a:gd name="connsiteX21" fmla="*/ 704120 w 864108"/>
                  <a:gd name="connsiteY21" fmla="*/ 448062 h 880109"/>
                  <a:gd name="connsiteX22" fmla="*/ 720122 w 864108"/>
                  <a:gd name="connsiteY22" fmla="*/ 464064 h 880109"/>
                  <a:gd name="connsiteX23" fmla="*/ 720122 w 864108"/>
                  <a:gd name="connsiteY23" fmla="*/ 464064 h 880109"/>
                  <a:gd name="connsiteX24" fmla="*/ 832104 w 864108"/>
                  <a:gd name="connsiteY24" fmla="*/ 516422 h 880109"/>
                  <a:gd name="connsiteX25" fmla="*/ 751502 w 864108"/>
                  <a:gd name="connsiteY25" fmla="*/ 470176 h 880109"/>
                  <a:gd name="connsiteX26" fmla="*/ 752126 w 864108"/>
                  <a:gd name="connsiteY26" fmla="*/ 464064 h 880109"/>
                  <a:gd name="connsiteX27" fmla="*/ 704120 w 864108"/>
                  <a:gd name="connsiteY27" fmla="*/ 416058 h 880109"/>
                  <a:gd name="connsiteX28" fmla="*/ 656114 w 864108"/>
                  <a:gd name="connsiteY28" fmla="*/ 464064 h 880109"/>
                  <a:gd name="connsiteX29" fmla="*/ 704120 w 864108"/>
                  <a:gd name="connsiteY29" fmla="*/ 512069 h 880109"/>
                  <a:gd name="connsiteX30" fmla="*/ 737068 w 864108"/>
                  <a:gd name="connsiteY30" fmla="*/ 498804 h 880109"/>
                  <a:gd name="connsiteX31" fmla="*/ 814278 w 864108"/>
                  <a:gd name="connsiteY31" fmla="*/ 543097 h 880109"/>
                  <a:gd name="connsiteX32" fmla="*/ 744973 w 864108"/>
                  <a:gd name="connsiteY32" fmla="*/ 577756 h 880109"/>
                  <a:gd name="connsiteX33" fmla="*/ 736124 w 864108"/>
                  <a:gd name="connsiteY33" fmla="*/ 592078 h 880109"/>
                  <a:gd name="connsiteX34" fmla="*/ 736124 w 864108"/>
                  <a:gd name="connsiteY34" fmla="*/ 727149 h 880109"/>
                  <a:gd name="connsiteX35" fmla="*/ 543796 w 864108"/>
                  <a:gd name="connsiteY35" fmla="*/ 845498 h 880109"/>
                  <a:gd name="connsiteX36" fmla="*/ 448104 w 864108"/>
                  <a:gd name="connsiteY36" fmla="*/ 790820 h 880109"/>
                  <a:gd name="connsiteX37" fmla="*/ 448104 w 864108"/>
                  <a:gd name="connsiteY37" fmla="*/ 688089 h 880109"/>
                  <a:gd name="connsiteX38" fmla="*/ 531042 w 864108"/>
                  <a:gd name="connsiteY38" fmla="*/ 688089 h 880109"/>
                  <a:gd name="connsiteX39" fmla="*/ 576104 w 864108"/>
                  <a:gd name="connsiteY39" fmla="*/ 720092 h 880109"/>
                  <a:gd name="connsiteX40" fmla="*/ 624110 w 864108"/>
                  <a:gd name="connsiteY40" fmla="*/ 672087 h 880109"/>
                  <a:gd name="connsiteX41" fmla="*/ 576104 w 864108"/>
                  <a:gd name="connsiteY41" fmla="*/ 624082 h 880109"/>
                  <a:gd name="connsiteX42" fmla="*/ 531042 w 864108"/>
                  <a:gd name="connsiteY42" fmla="*/ 656085 h 880109"/>
                  <a:gd name="connsiteX43" fmla="*/ 448104 w 864108"/>
                  <a:gd name="connsiteY43" fmla="*/ 656085 h 880109"/>
                  <a:gd name="connsiteX44" fmla="*/ 448104 w 864108"/>
                  <a:gd name="connsiteY44" fmla="*/ 432060 h 880109"/>
                  <a:gd name="connsiteX45" fmla="*/ 440327 w 864108"/>
                  <a:gd name="connsiteY45" fmla="*/ 418331 h 880109"/>
                  <a:gd name="connsiteX46" fmla="*/ 360301 w 864108"/>
                  <a:gd name="connsiteY46" fmla="*/ 370325 h 880109"/>
                  <a:gd name="connsiteX47" fmla="*/ 343835 w 864108"/>
                  <a:gd name="connsiteY47" fmla="*/ 397768 h 880109"/>
                  <a:gd name="connsiteX48" fmla="*/ 416100 w 864108"/>
                  <a:gd name="connsiteY48" fmla="*/ 441117 h 880109"/>
                  <a:gd name="connsiteX49" fmla="*/ 416100 w 864108"/>
                  <a:gd name="connsiteY49" fmla="*/ 488178 h 880109"/>
                  <a:gd name="connsiteX50" fmla="*/ 320072 w 864108"/>
                  <a:gd name="connsiteY50" fmla="*/ 562043 h 880109"/>
                  <a:gd name="connsiteX51" fmla="*/ 320072 w 864108"/>
                  <a:gd name="connsiteY51" fmla="*/ 496067 h 880109"/>
                  <a:gd name="connsiteX52" fmla="*/ 314071 w 864108"/>
                  <a:gd name="connsiteY52" fmla="*/ 483570 h 880109"/>
                  <a:gd name="connsiteX53" fmla="*/ 240062 w 864108"/>
                  <a:gd name="connsiteY53" fmla="*/ 424363 h 880109"/>
                  <a:gd name="connsiteX54" fmla="*/ 240062 w 864108"/>
                  <a:gd name="connsiteY54" fmla="*/ 344610 h 880109"/>
                  <a:gd name="connsiteX55" fmla="*/ 328937 w 864108"/>
                  <a:gd name="connsiteY55" fmla="*/ 285356 h 880109"/>
                  <a:gd name="connsiteX56" fmla="*/ 336074 w 864108"/>
                  <a:gd name="connsiteY56" fmla="*/ 272042 h 880109"/>
                  <a:gd name="connsiteX57" fmla="*/ 336074 w 864108"/>
                  <a:gd name="connsiteY57" fmla="*/ 176032 h 880109"/>
                  <a:gd name="connsiteX58" fmla="*/ 304070 w 864108"/>
                  <a:gd name="connsiteY58" fmla="*/ 176032 h 880109"/>
                  <a:gd name="connsiteX59" fmla="*/ 304070 w 864108"/>
                  <a:gd name="connsiteY59" fmla="*/ 263481 h 880109"/>
                  <a:gd name="connsiteX60" fmla="*/ 224236 w 864108"/>
                  <a:gd name="connsiteY60" fmla="*/ 316687 h 880109"/>
                  <a:gd name="connsiteX61" fmla="*/ 144050 w 864108"/>
                  <a:gd name="connsiteY61" fmla="*/ 263449 h 880109"/>
                  <a:gd name="connsiteX62" fmla="*/ 144050 w 864108"/>
                  <a:gd name="connsiteY62" fmla="*/ 137211 h 880109"/>
                  <a:gd name="connsiteX63" fmla="*/ 224060 w 864108"/>
                  <a:gd name="connsiteY63" fmla="*/ 90550 h 880109"/>
                  <a:gd name="connsiteX64" fmla="*/ 224060 w 864108"/>
                  <a:gd name="connsiteY64" fmla="*/ 224037 h 880109"/>
                  <a:gd name="connsiteX65" fmla="*/ 256064 w 864108"/>
                  <a:gd name="connsiteY65" fmla="*/ 224037 h 880109"/>
                  <a:gd name="connsiteX66" fmla="*/ 256064 w 864108"/>
                  <a:gd name="connsiteY66" fmla="*/ 71876 h 880109"/>
                  <a:gd name="connsiteX67" fmla="*/ 320120 w 864108"/>
                  <a:gd name="connsiteY67" fmla="*/ 34512 h 880109"/>
                  <a:gd name="connsiteX68" fmla="*/ 416068 w 864108"/>
                  <a:gd name="connsiteY68" fmla="*/ 89862 h 880109"/>
                  <a:gd name="connsiteX69" fmla="*/ 416084 w 864108"/>
                  <a:gd name="connsiteY69" fmla="*/ 288044 h 880109"/>
                  <a:gd name="connsiteX70" fmla="*/ 424149 w 864108"/>
                  <a:gd name="connsiteY70" fmla="*/ 301934 h 880109"/>
                  <a:gd name="connsiteX71" fmla="*/ 528738 w 864108"/>
                  <a:gd name="connsiteY71" fmla="*/ 361700 h 880109"/>
                  <a:gd name="connsiteX72" fmla="*/ 528098 w 864108"/>
                  <a:gd name="connsiteY72" fmla="*/ 368053 h 880109"/>
                  <a:gd name="connsiteX73" fmla="*/ 576104 w 864108"/>
                  <a:gd name="connsiteY73" fmla="*/ 416058 h 880109"/>
                  <a:gd name="connsiteX74" fmla="*/ 624110 w 864108"/>
                  <a:gd name="connsiteY74" fmla="*/ 368053 h 880109"/>
                  <a:gd name="connsiteX75" fmla="*/ 576104 w 864108"/>
                  <a:gd name="connsiteY75" fmla="*/ 320048 h 880109"/>
                  <a:gd name="connsiteX76" fmla="*/ 543316 w 864108"/>
                  <a:gd name="connsiteY76" fmla="*/ 333169 h 880109"/>
                  <a:gd name="connsiteX77" fmla="*/ 448088 w 864108"/>
                  <a:gd name="connsiteY77" fmla="*/ 278747 h 880109"/>
                  <a:gd name="connsiteX78" fmla="*/ 448072 w 864108"/>
                  <a:gd name="connsiteY78" fmla="*/ 89894 h 880109"/>
                  <a:gd name="connsiteX79" fmla="*/ 543492 w 864108"/>
                  <a:gd name="connsiteY79" fmla="*/ 34832 h 880109"/>
                  <a:gd name="connsiteX80" fmla="*/ 720122 w 864108"/>
                  <a:gd name="connsiteY80" fmla="*/ 152589 h 880109"/>
                  <a:gd name="connsiteX81" fmla="*/ 720122 w 864108"/>
                  <a:gd name="connsiteY81" fmla="*/ 192033 h 880109"/>
                  <a:gd name="connsiteX82" fmla="*/ 685702 w 864108"/>
                  <a:gd name="connsiteY82" fmla="*/ 192033 h 880109"/>
                  <a:gd name="connsiteX83" fmla="*/ 640352 w 864108"/>
                  <a:gd name="connsiteY83" fmla="*/ 160302 h 880109"/>
                  <a:gd name="connsiteX84" fmla="*/ 592106 w 864108"/>
                  <a:gd name="connsiteY84" fmla="*/ 208563 h 880109"/>
                  <a:gd name="connsiteX85" fmla="*/ 640352 w 864108"/>
                  <a:gd name="connsiteY85" fmla="*/ 256825 h 880109"/>
                  <a:gd name="connsiteX86" fmla="*/ 686086 w 864108"/>
                  <a:gd name="connsiteY86" fmla="*/ 224037 h 880109"/>
                  <a:gd name="connsiteX87" fmla="*/ 720122 w 864108"/>
                  <a:gd name="connsiteY87" fmla="*/ 224037 h 880109"/>
                  <a:gd name="connsiteX88" fmla="*/ 720122 w 864108"/>
                  <a:gd name="connsiteY88" fmla="*/ 272042 h 880109"/>
                  <a:gd name="connsiteX89" fmla="*/ 728187 w 864108"/>
                  <a:gd name="connsiteY89" fmla="*/ 285932 h 880109"/>
                  <a:gd name="connsiteX90" fmla="*/ 832104 w 864108"/>
                  <a:gd name="connsiteY90" fmla="*/ 345330 h 880109"/>
                  <a:gd name="connsiteX91" fmla="*/ 832104 w 864108"/>
                  <a:gd name="connsiteY91" fmla="*/ 516422 h 880109"/>
                  <a:gd name="connsiteX92" fmla="*/ 320360 w 864108"/>
                  <a:gd name="connsiteY92" fmla="*/ 845498 h 880109"/>
                  <a:gd name="connsiteX93" fmla="*/ 269906 w 864108"/>
                  <a:gd name="connsiteY93" fmla="*/ 814455 h 880109"/>
                  <a:gd name="connsiteX94" fmla="*/ 361373 w 864108"/>
                  <a:gd name="connsiteY94" fmla="*/ 749119 h 880109"/>
                  <a:gd name="connsiteX95" fmla="*/ 342779 w 864108"/>
                  <a:gd name="connsiteY95" fmla="*/ 723069 h 880109"/>
                  <a:gd name="connsiteX96" fmla="*/ 240318 w 864108"/>
                  <a:gd name="connsiteY96" fmla="*/ 796245 h 880109"/>
                  <a:gd name="connsiteX97" fmla="*/ 128048 w 864108"/>
                  <a:gd name="connsiteY97" fmla="*/ 727149 h 880109"/>
                  <a:gd name="connsiteX98" fmla="*/ 128048 w 864108"/>
                  <a:gd name="connsiteY98" fmla="*/ 601135 h 880109"/>
                  <a:gd name="connsiteX99" fmla="*/ 200281 w 864108"/>
                  <a:gd name="connsiteY99" fmla="*/ 557786 h 880109"/>
                  <a:gd name="connsiteX100" fmla="*/ 183815 w 864108"/>
                  <a:gd name="connsiteY100" fmla="*/ 530343 h 880109"/>
                  <a:gd name="connsiteX101" fmla="*/ 111342 w 864108"/>
                  <a:gd name="connsiteY101" fmla="*/ 573836 h 880109"/>
                  <a:gd name="connsiteX102" fmla="*/ 32036 w 864108"/>
                  <a:gd name="connsiteY102" fmla="*/ 534183 h 880109"/>
                  <a:gd name="connsiteX103" fmla="*/ 32020 w 864108"/>
                  <a:gd name="connsiteY103" fmla="*/ 441933 h 880109"/>
                  <a:gd name="connsiteX104" fmla="*/ 119199 w 864108"/>
                  <a:gd name="connsiteY104" fmla="*/ 398360 h 880109"/>
                  <a:gd name="connsiteX105" fmla="*/ 104893 w 864108"/>
                  <a:gd name="connsiteY105" fmla="*/ 369733 h 880109"/>
                  <a:gd name="connsiteX106" fmla="*/ 32020 w 864108"/>
                  <a:gd name="connsiteY106" fmla="*/ 406153 h 880109"/>
                  <a:gd name="connsiteX107" fmla="*/ 32036 w 864108"/>
                  <a:gd name="connsiteY107" fmla="*/ 345330 h 880109"/>
                  <a:gd name="connsiteX108" fmla="*/ 127424 w 864108"/>
                  <a:gd name="connsiteY108" fmla="*/ 290828 h 880109"/>
                  <a:gd name="connsiteX109" fmla="*/ 208058 w 864108"/>
                  <a:gd name="connsiteY109" fmla="*/ 344354 h 880109"/>
                  <a:gd name="connsiteX110" fmla="*/ 208058 w 864108"/>
                  <a:gd name="connsiteY110" fmla="*/ 423739 h 880109"/>
                  <a:gd name="connsiteX111" fmla="*/ 119199 w 864108"/>
                  <a:gd name="connsiteY111" fmla="*/ 482738 h 880109"/>
                  <a:gd name="connsiteX112" fmla="*/ 136897 w 864108"/>
                  <a:gd name="connsiteY112" fmla="*/ 509397 h 880109"/>
                  <a:gd name="connsiteX113" fmla="*/ 223356 w 864108"/>
                  <a:gd name="connsiteY113" fmla="*/ 451982 h 880109"/>
                  <a:gd name="connsiteX114" fmla="*/ 288068 w 864108"/>
                  <a:gd name="connsiteY114" fmla="*/ 503748 h 880109"/>
                  <a:gd name="connsiteX115" fmla="*/ 288068 w 864108"/>
                  <a:gd name="connsiteY115" fmla="*/ 586669 h 880109"/>
                  <a:gd name="connsiteX116" fmla="*/ 214299 w 864108"/>
                  <a:gd name="connsiteY116" fmla="*/ 643396 h 880109"/>
                  <a:gd name="connsiteX117" fmla="*/ 233805 w 864108"/>
                  <a:gd name="connsiteY117" fmla="*/ 668758 h 880109"/>
                  <a:gd name="connsiteX118" fmla="*/ 416100 w 864108"/>
                  <a:gd name="connsiteY118" fmla="*/ 528551 h 880109"/>
                  <a:gd name="connsiteX119" fmla="*/ 416100 w 864108"/>
                  <a:gd name="connsiteY119" fmla="*/ 790804 h 880109"/>
                  <a:gd name="connsiteX120" fmla="*/ 320360 w 864108"/>
                  <a:gd name="connsiteY120" fmla="*/ 845498 h 880109"/>
                  <a:gd name="connsiteX121" fmla="*/ 856043 w 864108"/>
                  <a:gd name="connsiteY121" fmla="*/ 322160 h 880109"/>
                  <a:gd name="connsiteX122" fmla="*/ 752126 w 864108"/>
                  <a:gd name="connsiteY122" fmla="*/ 262761 h 880109"/>
                  <a:gd name="connsiteX123" fmla="*/ 752126 w 864108"/>
                  <a:gd name="connsiteY123" fmla="*/ 144028 h 880109"/>
                  <a:gd name="connsiteX124" fmla="*/ 744989 w 864108"/>
                  <a:gd name="connsiteY124" fmla="*/ 130715 h 880109"/>
                  <a:gd name="connsiteX125" fmla="*/ 552965 w 864108"/>
                  <a:gd name="connsiteY125" fmla="*/ 2700 h 880109"/>
                  <a:gd name="connsiteX126" fmla="*/ 536099 w 864108"/>
                  <a:gd name="connsiteY126" fmla="*/ 2156 h 880109"/>
                  <a:gd name="connsiteX127" fmla="*/ 432118 w 864108"/>
                  <a:gd name="connsiteY127" fmla="*/ 62163 h 880109"/>
                  <a:gd name="connsiteX128" fmla="*/ 328073 w 864108"/>
                  <a:gd name="connsiteY128" fmla="*/ 2156 h 880109"/>
                  <a:gd name="connsiteX129" fmla="*/ 312007 w 864108"/>
                  <a:gd name="connsiteY129" fmla="*/ 2188 h 880109"/>
                  <a:gd name="connsiteX130" fmla="*/ 119983 w 864108"/>
                  <a:gd name="connsiteY130" fmla="*/ 114201 h 880109"/>
                  <a:gd name="connsiteX131" fmla="*/ 112046 w 864108"/>
                  <a:gd name="connsiteY131" fmla="*/ 128026 h 880109"/>
                  <a:gd name="connsiteX132" fmla="*/ 112046 w 864108"/>
                  <a:gd name="connsiteY132" fmla="*/ 262761 h 880109"/>
                  <a:gd name="connsiteX133" fmla="*/ 8097 w 864108"/>
                  <a:gd name="connsiteY133" fmla="*/ 322160 h 880109"/>
                  <a:gd name="connsiteX134" fmla="*/ 32 w 864108"/>
                  <a:gd name="connsiteY134" fmla="*/ 336049 h 880109"/>
                  <a:gd name="connsiteX135" fmla="*/ 32 w 864108"/>
                  <a:gd name="connsiteY135" fmla="*/ 342722 h 880109"/>
                  <a:gd name="connsiteX136" fmla="*/ 0 w 864108"/>
                  <a:gd name="connsiteY136" fmla="*/ 343714 h 880109"/>
                  <a:gd name="connsiteX137" fmla="*/ 0 w 864108"/>
                  <a:gd name="connsiteY137" fmla="*/ 517878 h 880109"/>
                  <a:gd name="connsiteX138" fmla="*/ 32 w 864108"/>
                  <a:gd name="connsiteY138" fmla="*/ 518822 h 880109"/>
                  <a:gd name="connsiteX139" fmla="*/ 32 w 864108"/>
                  <a:gd name="connsiteY139" fmla="*/ 544073 h 880109"/>
                  <a:gd name="connsiteX140" fmla="*/ 8881 w 864108"/>
                  <a:gd name="connsiteY140" fmla="*/ 558378 h 880109"/>
                  <a:gd name="connsiteX141" fmla="*/ 96044 w 864108"/>
                  <a:gd name="connsiteY141" fmla="*/ 601967 h 880109"/>
                  <a:gd name="connsiteX142" fmla="*/ 96044 w 864108"/>
                  <a:gd name="connsiteY142" fmla="*/ 736094 h 880109"/>
                  <a:gd name="connsiteX143" fmla="*/ 103645 w 864108"/>
                  <a:gd name="connsiteY143" fmla="*/ 749712 h 880109"/>
                  <a:gd name="connsiteX144" fmla="*/ 311671 w 864108"/>
                  <a:gd name="connsiteY144" fmla="*/ 877726 h 880109"/>
                  <a:gd name="connsiteX145" fmla="*/ 320072 w 864108"/>
                  <a:gd name="connsiteY145" fmla="*/ 880110 h 880109"/>
                  <a:gd name="connsiteX146" fmla="*/ 328009 w 864108"/>
                  <a:gd name="connsiteY146" fmla="*/ 877998 h 880109"/>
                  <a:gd name="connsiteX147" fmla="*/ 432102 w 864108"/>
                  <a:gd name="connsiteY147" fmla="*/ 818535 h 880109"/>
                  <a:gd name="connsiteX148" fmla="*/ 536163 w 864108"/>
                  <a:gd name="connsiteY148" fmla="*/ 877998 h 880109"/>
                  <a:gd name="connsiteX149" fmla="*/ 552485 w 864108"/>
                  <a:gd name="connsiteY149" fmla="*/ 877726 h 880109"/>
                  <a:gd name="connsiteX150" fmla="*/ 760511 w 864108"/>
                  <a:gd name="connsiteY150" fmla="*/ 749712 h 880109"/>
                  <a:gd name="connsiteX151" fmla="*/ 768128 w 864108"/>
                  <a:gd name="connsiteY151" fmla="*/ 736094 h 880109"/>
                  <a:gd name="connsiteX152" fmla="*/ 768128 w 864108"/>
                  <a:gd name="connsiteY152" fmla="*/ 601967 h 880109"/>
                  <a:gd name="connsiteX153" fmla="*/ 855259 w 864108"/>
                  <a:gd name="connsiteY153" fmla="*/ 558378 h 880109"/>
                  <a:gd name="connsiteX154" fmla="*/ 864108 w 864108"/>
                  <a:gd name="connsiteY154" fmla="*/ 544073 h 880109"/>
                  <a:gd name="connsiteX155" fmla="*/ 864108 w 864108"/>
                  <a:gd name="connsiteY155" fmla="*/ 336049 h 880109"/>
                  <a:gd name="connsiteX156" fmla="*/ 856043 w 864108"/>
                  <a:gd name="connsiteY156" fmla="*/ 322160 h 880109"/>
                  <a:gd name="connsiteX157" fmla="*/ 856043 w 864108"/>
                  <a:gd name="connsiteY157" fmla="*/ 322160 h 88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864108" h="880109">
                    <a:moveTo>
                      <a:pt x="656626" y="208563"/>
                    </a:moveTo>
                    <a:cubicBezTo>
                      <a:pt x="656626" y="217524"/>
                      <a:pt x="649329" y="224821"/>
                      <a:pt x="640352" y="224821"/>
                    </a:cubicBezTo>
                    <a:cubicBezTo>
                      <a:pt x="631407" y="224821"/>
                      <a:pt x="624110" y="217524"/>
                      <a:pt x="624110" y="208563"/>
                    </a:cubicBezTo>
                    <a:cubicBezTo>
                      <a:pt x="624110" y="199602"/>
                      <a:pt x="631407" y="192305"/>
                      <a:pt x="640352" y="192305"/>
                    </a:cubicBezTo>
                    <a:cubicBezTo>
                      <a:pt x="649329" y="192305"/>
                      <a:pt x="656626" y="199602"/>
                      <a:pt x="656626" y="208563"/>
                    </a:cubicBezTo>
                    <a:lnTo>
                      <a:pt x="656626" y="208563"/>
                    </a:lnTo>
                    <a:close/>
                    <a:moveTo>
                      <a:pt x="560102" y="368053"/>
                    </a:moveTo>
                    <a:cubicBezTo>
                      <a:pt x="560102" y="359236"/>
                      <a:pt x="567271" y="352051"/>
                      <a:pt x="576104" y="352051"/>
                    </a:cubicBezTo>
                    <a:cubicBezTo>
                      <a:pt x="584937" y="352051"/>
                      <a:pt x="592106" y="359236"/>
                      <a:pt x="592106" y="368053"/>
                    </a:cubicBezTo>
                    <a:cubicBezTo>
                      <a:pt x="592106" y="376870"/>
                      <a:pt x="584937" y="384055"/>
                      <a:pt x="576104" y="384055"/>
                    </a:cubicBezTo>
                    <a:cubicBezTo>
                      <a:pt x="567271" y="384055"/>
                      <a:pt x="560102" y="376870"/>
                      <a:pt x="560102" y="368053"/>
                    </a:cubicBezTo>
                    <a:lnTo>
                      <a:pt x="560102" y="368053"/>
                    </a:lnTo>
                    <a:close/>
                    <a:moveTo>
                      <a:pt x="560102" y="672087"/>
                    </a:moveTo>
                    <a:cubicBezTo>
                      <a:pt x="560102" y="663270"/>
                      <a:pt x="567271" y="656085"/>
                      <a:pt x="576104" y="656085"/>
                    </a:cubicBezTo>
                    <a:cubicBezTo>
                      <a:pt x="584937" y="656085"/>
                      <a:pt x="592106" y="663270"/>
                      <a:pt x="592106" y="672087"/>
                    </a:cubicBezTo>
                    <a:cubicBezTo>
                      <a:pt x="592106" y="680904"/>
                      <a:pt x="584937" y="688089"/>
                      <a:pt x="576104" y="688089"/>
                    </a:cubicBezTo>
                    <a:cubicBezTo>
                      <a:pt x="567271" y="688089"/>
                      <a:pt x="560102" y="680904"/>
                      <a:pt x="560102" y="672087"/>
                    </a:cubicBezTo>
                    <a:lnTo>
                      <a:pt x="560102" y="672087"/>
                    </a:lnTo>
                    <a:close/>
                    <a:moveTo>
                      <a:pt x="720122" y="464064"/>
                    </a:moveTo>
                    <a:cubicBezTo>
                      <a:pt x="720122" y="472881"/>
                      <a:pt x="712953" y="480065"/>
                      <a:pt x="704120" y="480065"/>
                    </a:cubicBezTo>
                    <a:cubicBezTo>
                      <a:pt x="695287" y="480065"/>
                      <a:pt x="688118" y="472881"/>
                      <a:pt x="688118" y="464064"/>
                    </a:cubicBezTo>
                    <a:cubicBezTo>
                      <a:pt x="688118" y="455247"/>
                      <a:pt x="695287" y="448062"/>
                      <a:pt x="704120" y="448062"/>
                    </a:cubicBezTo>
                    <a:cubicBezTo>
                      <a:pt x="712953" y="448062"/>
                      <a:pt x="720122" y="455247"/>
                      <a:pt x="720122" y="464064"/>
                    </a:cubicBezTo>
                    <a:lnTo>
                      <a:pt x="720122" y="464064"/>
                    </a:lnTo>
                    <a:close/>
                    <a:moveTo>
                      <a:pt x="832104" y="516422"/>
                    </a:moveTo>
                    <a:lnTo>
                      <a:pt x="751502" y="470176"/>
                    </a:lnTo>
                    <a:cubicBezTo>
                      <a:pt x="751758" y="468160"/>
                      <a:pt x="752126" y="466160"/>
                      <a:pt x="752126" y="464064"/>
                    </a:cubicBezTo>
                    <a:cubicBezTo>
                      <a:pt x="752126" y="437597"/>
                      <a:pt x="730587" y="416058"/>
                      <a:pt x="704120" y="416058"/>
                    </a:cubicBezTo>
                    <a:cubicBezTo>
                      <a:pt x="677637" y="416058"/>
                      <a:pt x="656114" y="437597"/>
                      <a:pt x="656114" y="464064"/>
                    </a:cubicBezTo>
                    <a:cubicBezTo>
                      <a:pt x="656114" y="490531"/>
                      <a:pt x="677637" y="512069"/>
                      <a:pt x="704120" y="512069"/>
                    </a:cubicBezTo>
                    <a:cubicBezTo>
                      <a:pt x="716906" y="512069"/>
                      <a:pt x="728459" y="506964"/>
                      <a:pt x="737068" y="498804"/>
                    </a:cubicBezTo>
                    <a:lnTo>
                      <a:pt x="814278" y="543097"/>
                    </a:lnTo>
                    <a:lnTo>
                      <a:pt x="744973" y="577756"/>
                    </a:lnTo>
                    <a:cubicBezTo>
                      <a:pt x="739548" y="580477"/>
                      <a:pt x="736124" y="586013"/>
                      <a:pt x="736124" y="592078"/>
                    </a:cubicBezTo>
                    <a:lnTo>
                      <a:pt x="736124" y="727149"/>
                    </a:lnTo>
                    <a:lnTo>
                      <a:pt x="543796" y="845498"/>
                    </a:lnTo>
                    <a:lnTo>
                      <a:pt x="448104" y="790820"/>
                    </a:lnTo>
                    <a:lnTo>
                      <a:pt x="448104" y="688089"/>
                    </a:lnTo>
                    <a:lnTo>
                      <a:pt x="531042" y="688089"/>
                    </a:lnTo>
                    <a:cubicBezTo>
                      <a:pt x="537667" y="706667"/>
                      <a:pt x="555269" y="720092"/>
                      <a:pt x="576104" y="720092"/>
                    </a:cubicBezTo>
                    <a:cubicBezTo>
                      <a:pt x="602571" y="720092"/>
                      <a:pt x="624110" y="698554"/>
                      <a:pt x="624110" y="672087"/>
                    </a:cubicBezTo>
                    <a:cubicBezTo>
                      <a:pt x="624110" y="645604"/>
                      <a:pt x="602571" y="624082"/>
                      <a:pt x="576104" y="624082"/>
                    </a:cubicBezTo>
                    <a:cubicBezTo>
                      <a:pt x="555269" y="624082"/>
                      <a:pt x="537667" y="637491"/>
                      <a:pt x="531042" y="656085"/>
                    </a:cubicBezTo>
                    <a:lnTo>
                      <a:pt x="448104" y="656085"/>
                    </a:lnTo>
                    <a:lnTo>
                      <a:pt x="448104" y="432060"/>
                    </a:lnTo>
                    <a:cubicBezTo>
                      <a:pt x="448104" y="426444"/>
                      <a:pt x="445144" y="421227"/>
                      <a:pt x="440327" y="418331"/>
                    </a:cubicBezTo>
                    <a:lnTo>
                      <a:pt x="360301" y="370325"/>
                    </a:lnTo>
                    <a:lnTo>
                      <a:pt x="343835" y="397768"/>
                    </a:lnTo>
                    <a:lnTo>
                      <a:pt x="416100" y="441117"/>
                    </a:lnTo>
                    <a:lnTo>
                      <a:pt x="416100" y="488178"/>
                    </a:lnTo>
                    <a:lnTo>
                      <a:pt x="320072" y="562043"/>
                    </a:lnTo>
                    <a:lnTo>
                      <a:pt x="320072" y="496067"/>
                    </a:lnTo>
                    <a:cubicBezTo>
                      <a:pt x="320072" y="491203"/>
                      <a:pt x="317864" y="486594"/>
                      <a:pt x="314071" y="483570"/>
                    </a:cubicBezTo>
                    <a:lnTo>
                      <a:pt x="240062" y="424363"/>
                    </a:lnTo>
                    <a:lnTo>
                      <a:pt x="240062" y="344610"/>
                    </a:lnTo>
                    <a:lnTo>
                      <a:pt x="328937" y="285356"/>
                    </a:lnTo>
                    <a:cubicBezTo>
                      <a:pt x="333402" y="282379"/>
                      <a:pt x="336074" y="277387"/>
                      <a:pt x="336074" y="272042"/>
                    </a:cubicBezTo>
                    <a:lnTo>
                      <a:pt x="336074" y="176032"/>
                    </a:lnTo>
                    <a:lnTo>
                      <a:pt x="304070" y="176032"/>
                    </a:lnTo>
                    <a:lnTo>
                      <a:pt x="304070" y="263481"/>
                    </a:lnTo>
                    <a:lnTo>
                      <a:pt x="224236" y="316687"/>
                    </a:lnTo>
                    <a:lnTo>
                      <a:pt x="144050" y="263449"/>
                    </a:lnTo>
                    <a:lnTo>
                      <a:pt x="144050" y="137211"/>
                    </a:lnTo>
                    <a:lnTo>
                      <a:pt x="224060" y="90550"/>
                    </a:lnTo>
                    <a:lnTo>
                      <a:pt x="224060" y="224037"/>
                    </a:lnTo>
                    <a:lnTo>
                      <a:pt x="256064" y="224037"/>
                    </a:lnTo>
                    <a:lnTo>
                      <a:pt x="256064" y="71876"/>
                    </a:lnTo>
                    <a:lnTo>
                      <a:pt x="320120" y="34512"/>
                    </a:lnTo>
                    <a:lnTo>
                      <a:pt x="416068" y="89862"/>
                    </a:lnTo>
                    <a:lnTo>
                      <a:pt x="416084" y="288044"/>
                    </a:lnTo>
                    <a:cubicBezTo>
                      <a:pt x="416084" y="293789"/>
                      <a:pt x="419156" y="299085"/>
                      <a:pt x="424149" y="301934"/>
                    </a:cubicBezTo>
                    <a:lnTo>
                      <a:pt x="528738" y="361700"/>
                    </a:lnTo>
                    <a:cubicBezTo>
                      <a:pt x="528450" y="363797"/>
                      <a:pt x="528098" y="365877"/>
                      <a:pt x="528098" y="368053"/>
                    </a:cubicBezTo>
                    <a:cubicBezTo>
                      <a:pt x="528098" y="394520"/>
                      <a:pt x="549621" y="416058"/>
                      <a:pt x="576104" y="416058"/>
                    </a:cubicBezTo>
                    <a:cubicBezTo>
                      <a:pt x="602571" y="416058"/>
                      <a:pt x="624110" y="394520"/>
                      <a:pt x="624110" y="368053"/>
                    </a:cubicBezTo>
                    <a:cubicBezTo>
                      <a:pt x="624110" y="341586"/>
                      <a:pt x="602571" y="320048"/>
                      <a:pt x="576104" y="320048"/>
                    </a:cubicBezTo>
                    <a:cubicBezTo>
                      <a:pt x="563398" y="320048"/>
                      <a:pt x="551909" y="325088"/>
                      <a:pt x="543316" y="333169"/>
                    </a:cubicBezTo>
                    <a:lnTo>
                      <a:pt x="448088" y="278747"/>
                    </a:lnTo>
                    <a:lnTo>
                      <a:pt x="448072" y="89894"/>
                    </a:lnTo>
                    <a:lnTo>
                      <a:pt x="543492" y="34832"/>
                    </a:lnTo>
                    <a:lnTo>
                      <a:pt x="720122" y="152589"/>
                    </a:lnTo>
                    <a:lnTo>
                      <a:pt x="720122" y="192033"/>
                    </a:lnTo>
                    <a:lnTo>
                      <a:pt x="685702" y="192033"/>
                    </a:lnTo>
                    <a:cubicBezTo>
                      <a:pt x="678949" y="173535"/>
                      <a:pt x="661171" y="160302"/>
                      <a:pt x="640352" y="160302"/>
                    </a:cubicBezTo>
                    <a:cubicBezTo>
                      <a:pt x="613741" y="160302"/>
                      <a:pt x="592106" y="181952"/>
                      <a:pt x="592106" y="208563"/>
                    </a:cubicBezTo>
                    <a:cubicBezTo>
                      <a:pt x="592106" y="235174"/>
                      <a:pt x="613741" y="256825"/>
                      <a:pt x="640352" y="256825"/>
                    </a:cubicBezTo>
                    <a:cubicBezTo>
                      <a:pt x="661571" y="256825"/>
                      <a:pt x="679621" y="243079"/>
                      <a:pt x="686086" y="224037"/>
                    </a:cubicBezTo>
                    <a:lnTo>
                      <a:pt x="720122" y="224037"/>
                    </a:lnTo>
                    <a:lnTo>
                      <a:pt x="720122" y="272042"/>
                    </a:lnTo>
                    <a:cubicBezTo>
                      <a:pt x="720122" y="277787"/>
                      <a:pt x="723194" y="283084"/>
                      <a:pt x="728187" y="285932"/>
                    </a:cubicBezTo>
                    <a:lnTo>
                      <a:pt x="832104" y="345330"/>
                    </a:lnTo>
                    <a:lnTo>
                      <a:pt x="832104" y="516422"/>
                    </a:lnTo>
                    <a:close/>
                    <a:moveTo>
                      <a:pt x="320360" y="845498"/>
                    </a:moveTo>
                    <a:lnTo>
                      <a:pt x="269906" y="814455"/>
                    </a:lnTo>
                    <a:lnTo>
                      <a:pt x="361373" y="749119"/>
                    </a:lnTo>
                    <a:lnTo>
                      <a:pt x="342779" y="723069"/>
                    </a:lnTo>
                    <a:lnTo>
                      <a:pt x="240318" y="796245"/>
                    </a:lnTo>
                    <a:lnTo>
                      <a:pt x="128048" y="727149"/>
                    </a:lnTo>
                    <a:lnTo>
                      <a:pt x="128048" y="601135"/>
                    </a:lnTo>
                    <a:lnTo>
                      <a:pt x="200281" y="557786"/>
                    </a:lnTo>
                    <a:lnTo>
                      <a:pt x="183815" y="530343"/>
                    </a:lnTo>
                    <a:lnTo>
                      <a:pt x="111342" y="573836"/>
                    </a:lnTo>
                    <a:lnTo>
                      <a:pt x="32036" y="534183"/>
                    </a:lnTo>
                    <a:lnTo>
                      <a:pt x="32020" y="441933"/>
                    </a:lnTo>
                    <a:lnTo>
                      <a:pt x="119199" y="398360"/>
                    </a:lnTo>
                    <a:lnTo>
                      <a:pt x="104893" y="369733"/>
                    </a:lnTo>
                    <a:lnTo>
                      <a:pt x="32020" y="406153"/>
                    </a:lnTo>
                    <a:lnTo>
                      <a:pt x="32036" y="345330"/>
                    </a:lnTo>
                    <a:lnTo>
                      <a:pt x="127424" y="290828"/>
                    </a:lnTo>
                    <a:lnTo>
                      <a:pt x="208058" y="344354"/>
                    </a:lnTo>
                    <a:lnTo>
                      <a:pt x="208058" y="423739"/>
                    </a:lnTo>
                    <a:lnTo>
                      <a:pt x="119199" y="482738"/>
                    </a:lnTo>
                    <a:lnTo>
                      <a:pt x="136897" y="509397"/>
                    </a:lnTo>
                    <a:lnTo>
                      <a:pt x="223356" y="451982"/>
                    </a:lnTo>
                    <a:lnTo>
                      <a:pt x="288068" y="503748"/>
                    </a:lnTo>
                    <a:lnTo>
                      <a:pt x="288068" y="586669"/>
                    </a:lnTo>
                    <a:lnTo>
                      <a:pt x="214299" y="643396"/>
                    </a:lnTo>
                    <a:lnTo>
                      <a:pt x="233805" y="668758"/>
                    </a:lnTo>
                    <a:lnTo>
                      <a:pt x="416100" y="528551"/>
                    </a:lnTo>
                    <a:lnTo>
                      <a:pt x="416100" y="790804"/>
                    </a:lnTo>
                    <a:lnTo>
                      <a:pt x="320360" y="845498"/>
                    </a:lnTo>
                    <a:close/>
                    <a:moveTo>
                      <a:pt x="856043" y="322160"/>
                    </a:moveTo>
                    <a:lnTo>
                      <a:pt x="752126" y="262761"/>
                    </a:lnTo>
                    <a:lnTo>
                      <a:pt x="752126" y="144028"/>
                    </a:lnTo>
                    <a:cubicBezTo>
                      <a:pt x="752126" y="138667"/>
                      <a:pt x="749454" y="133675"/>
                      <a:pt x="744989" y="130715"/>
                    </a:cubicBezTo>
                    <a:lnTo>
                      <a:pt x="552965" y="2700"/>
                    </a:lnTo>
                    <a:cubicBezTo>
                      <a:pt x="547909" y="-660"/>
                      <a:pt x="541380" y="-884"/>
                      <a:pt x="536099" y="2156"/>
                    </a:cubicBezTo>
                    <a:lnTo>
                      <a:pt x="432118" y="62163"/>
                    </a:lnTo>
                    <a:lnTo>
                      <a:pt x="328073" y="2156"/>
                    </a:lnTo>
                    <a:cubicBezTo>
                      <a:pt x="323080" y="-724"/>
                      <a:pt x="316952" y="-724"/>
                      <a:pt x="312007" y="2188"/>
                    </a:cubicBezTo>
                    <a:lnTo>
                      <a:pt x="119983" y="114201"/>
                    </a:lnTo>
                    <a:cubicBezTo>
                      <a:pt x="115054" y="117065"/>
                      <a:pt x="112046" y="122330"/>
                      <a:pt x="112046" y="128026"/>
                    </a:cubicBezTo>
                    <a:lnTo>
                      <a:pt x="112046" y="262761"/>
                    </a:lnTo>
                    <a:lnTo>
                      <a:pt x="8097" y="322160"/>
                    </a:lnTo>
                    <a:cubicBezTo>
                      <a:pt x="3104" y="324992"/>
                      <a:pt x="32" y="330305"/>
                      <a:pt x="32" y="336049"/>
                    </a:cubicBezTo>
                    <a:lnTo>
                      <a:pt x="32" y="342722"/>
                    </a:lnTo>
                    <a:cubicBezTo>
                      <a:pt x="16" y="343058"/>
                      <a:pt x="0" y="343378"/>
                      <a:pt x="0" y="343714"/>
                    </a:cubicBezTo>
                    <a:lnTo>
                      <a:pt x="0" y="517878"/>
                    </a:lnTo>
                    <a:cubicBezTo>
                      <a:pt x="0" y="518198"/>
                      <a:pt x="16" y="518518"/>
                      <a:pt x="32" y="518822"/>
                    </a:cubicBezTo>
                    <a:lnTo>
                      <a:pt x="32" y="544073"/>
                    </a:lnTo>
                    <a:cubicBezTo>
                      <a:pt x="32" y="550137"/>
                      <a:pt x="3456" y="555674"/>
                      <a:pt x="8881" y="558378"/>
                    </a:cubicBezTo>
                    <a:lnTo>
                      <a:pt x="96044" y="601967"/>
                    </a:lnTo>
                    <a:lnTo>
                      <a:pt x="96044" y="736094"/>
                    </a:lnTo>
                    <a:cubicBezTo>
                      <a:pt x="96044" y="741647"/>
                      <a:pt x="98908" y="746799"/>
                      <a:pt x="103645" y="749712"/>
                    </a:cubicBezTo>
                    <a:lnTo>
                      <a:pt x="311671" y="877726"/>
                    </a:lnTo>
                    <a:cubicBezTo>
                      <a:pt x="314247" y="879310"/>
                      <a:pt x="317160" y="880110"/>
                      <a:pt x="320072" y="880110"/>
                    </a:cubicBezTo>
                    <a:cubicBezTo>
                      <a:pt x="322808" y="880110"/>
                      <a:pt x="325545" y="879406"/>
                      <a:pt x="328009" y="877998"/>
                    </a:cubicBezTo>
                    <a:lnTo>
                      <a:pt x="432102" y="818535"/>
                    </a:lnTo>
                    <a:lnTo>
                      <a:pt x="536163" y="877998"/>
                    </a:lnTo>
                    <a:cubicBezTo>
                      <a:pt x="541204" y="880894"/>
                      <a:pt x="547476" y="880782"/>
                      <a:pt x="552485" y="877726"/>
                    </a:cubicBezTo>
                    <a:lnTo>
                      <a:pt x="760511" y="749712"/>
                    </a:lnTo>
                    <a:cubicBezTo>
                      <a:pt x="765248" y="746799"/>
                      <a:pt x="768128" y="741647"/>
                      <a:pt x="768128" y="736094"/>
                    </a:cubicBezTo>
                    <a:lnTo>
                      <a:pt x="768128" y="601967"/>
                    </a:lnTo>
                    <a:lnTo>
                      <a:pt x="855259" y="558378"/>
                    </a:lnTo>
                    <a:cubicBezTo>
                      <a:pt x="860684" y="555674"/>
                      <a:pt x="864108" y="550137"/>
                      <a:pt x="864108" y="544073"/>
                    </a:cubicBezTo>
                    <a:lnTo>
                      <a:pt x="864108" y="336049"/>
                    </a:lnTo>
                    <a:cubicBezTo>
                      <a:pt x="864108" y="330305"/>
                      <a:pt x="861020" y="325008"/>
                      <a:pt x="856043" y="322160"/>
                    </a:cubicBezTo>
                    <a:lnTo>
                      <a:pt x="856043" y="322160"/>
                    </a:lnTo>
                    <a:close/>
                  </a:path>
                </a:pathLst>
              </a:custGeom>
              <a:solidFill>
                <a:srgbClr val="FFFFFF"/>
              </a:solidFill>
              <a:ln w="15954" cap="flat">
                <a:noFill/>
                <a:prstDash val="solid"/>
                <a:miter/>
              </a:ln>
            </p:spPr>
            <p:txBody>
              <a:bodyPr rtlCol="0" anchor="ctr"/>
              <a:lstStyle/>
              <a:p>
                <a:endParaRPr lang="en-US" sz="2400" dirty="0">
                  <a:solidFill>
                    <a:srgbClr val="FFFFFF"/>
                  </a:solidFill>
                </a:endParaRPr>
              </a:p>
            </p:txBody>
          </p:sp>
        </p:grpSp>
        <p:sp>
          <p:nvSpPr>
            <p:cNvPr id="139" name="TextBox 138">
              <a:extLst>
                <a:ext uri="{FF2B5EF4-FFF2-40B4-BE49-F238E27FC236}">
                  <a16:creationId xmlns:a16="http://schemas.microsoft.com/office/drawing/2014/main" id="{FC22D6F9-37DE-BF44-95A7-0878819AEA1D}"/>
                </a:ext>
              </a:extLst>
            </p:cNvPr>
            <p:cNvSpPr txBox="1"/>
            <p:nvPr/>
          </p:nvSpPr>
          <p:spPr>
            <a:xfrm>
              <a:off x="7558124" y="5155381"/>
              <a:ext cx="1584085" cy="469575"/>
            </a:xfrm>
            <a:prstGeom prst="rect">
              <a:avLst/>
            </a:prstGeom>
            <a:noFill/>
          </p:spPr>
          <p:txBody>
            <a:bodyPr wrap="square" rtlCol="0" anchor="ctr" anchorCtr="0">
              <a:noAutofit/>
            </a:bodyPr>
            <a:lstStyle/>
            <a:p>
              <a:r>
                <a:rPr lang="en-US" sz="1467" dirty="0">
                  <a:solidFill>
                    <a:srgbClr val="002060"/>
                  </a:solidFill>
                  <a:ea typeface="Amazon Ember" panose="020B0603020204020204" pitchFamily="34" charset="0"/>
                  <a:cs typeface="Amazon Ember" panose="020B0603020204020204" pitchFamily="34" charset="0"/>
                </a:rPr>
                <a:t>Amazon </a:t>
              </a:r>
              <a:br>
                <a:rPr lang="en-US" sz="1467" dirty="0">
                  <a:solidFill>
                    <a:srgbClr val="002060"/>
                  </a:solidFill>
                  <a:ea typeface="Amazon Ember" panose="020B0603020204020204" pitchFamily="34" charset="0"/>
                  <a:cs typeface="Amazon Ember" panose="020B0603020204020204" pitchFamily="34" charset="0"/>
                </a:rPr>
              </a:br>
              <a:r>
                <a:rPr lang="en-US" sz="1467" dirty="0">
                  <a:solidFill>
                    <a:srgbClr val="002060"/>
                  </a:solidFill>
                  <a:ea typeface="Amazon Ember" panose="020B0603020204020204" pitchFamily="34" charset="0"/>
                  <a:cs typeface="Amazon Ember" panose="020B0603020204020204" pitchFamily="34" charset="0"/>
                </a:rPr>
                <a:t>SageMaker</a:t>
              </a:r>
            </a:p>
          </p:txBody>
        </p:sp>
        <p:sp>
          <p:nvSpPr>
            <p:cNvPr id="140" name="TextBox 139">
              <a:extLst>
                <a:ext uri="{FF2B5EF4-FFF2-40B4-BE49-F238E27FC236}">
                  <a16:creationId xmlns:a16="http://schemas.microsoft.com/office/drawing/2014/main" id="{CECBEA04-F5C3-2140-9322-A84A5936ADA2}"/>
                </a:ext>
              </a:extLst>
            </p:cNvPr>
            <p:cNvSpPr txBox="1"/>
            <p:nvPr/>
          </p:nvSpPr>
          <p:spPr>
            <a:xfrm>
              <a:off x="2542236" y="6794702"/>
              <a:ext cx="1511847" cy="469574"/>
            </a:xfrm>
            <a:prstGeom prst="rect">
              <a:avLst/>
            </a:prstGeom>
            <a:noFill/>
          </p:spPr>
          <p:txBody>
            <a:bodyPr wrap="square" rtlCol="0" anchor="ctr" anchorCtr="0">
              <a:noAutofit/>
            </a:bodyPr>
            <a:lstStyle/>
            <a:p>
              <a:pPr algn="r"/>
              <a:r>
                <a:rPr lang="en-US" sz="1467" dirty="0">
                  <a:solidFill>
                    <a:srgbClr val="002060"/>
                  </a:solidFill>
                  <a:ea typeface="Amazon Ember" panose="020B0603020204020204" pitchFamily="34" charset="0"/>
                  <a:cs typeface="Amazon Ember" panose="020B0603020204020204" pitchFamily="34" charset="0"/>
                </a:rPr>
                <a:t>Amazon </a:t>
              </a:r>
              <a:br>
                <a:rPr lang="en-US" sz="1467" dirty="0">
                  <a:solidFill>
                    <a:srgbClr val="002060"/>
                  </a:solidFill>
                  <a:ea typeface="Amazon Ember" panose="020B0603020204020204" pitchFamily="34" charset="0"/>
                  <a:cs typeface="Amazon Ember" panose="020B0603020204020204" pitchFamily="34" charset="0"/>
                </a:rPr>
              </a:br>
              <a:r>
                <a:rPr lang="en-US" sz="1467" dirty="0">
                  <a:solidFill>
                    <a:srgbClr val="002060"/>
                  </a:solidFill>
                  <a:ea typeface="Amazon Ember" panose="020B0603020204020204" pitchFamily="34" charset="0"/>
                  <a:cs typeface="Amazon Ember" panose="020B0603020204020204" pitchFamily="34" charset="0"/>
                </a:rPr>
                <a:t>Redshift</a:t>
              </a:r>
            </a:p>
          </p:txBody>
        </p:sp>
        <p:sp>
          <p:nvSpPr>
            <p:cNvPr id="141" name="Freeform: Shape 310">
              <a:extLst>
                <a:ext uri="{FF2B5EF4-FFF2-40B4-BE49-F238E27FC236}">
                  <a16:creationId xmlns:a16="http://schemas.microsoft.com/office/drawing/2014/main" id="{697EAE33-9D5C-8449-8584-118D4C1FD104}"/>
                </a:ext>
              </a:extLst>
            </p:cNvPr>
            <p:cNvSpPr/>
            <p:nvPr/>
          </p:nvSpPr>
          <p:spPr>
            <a:xfrm>
              <a:off x="2130684" y="5002412"/>
              <a:ext cx="775511" cy="775511"/>
            </a:xfrm>
            <a:custGeom>
              <a:avLst/>
              <a:gdLst>
                <a:gd name="connsiteX0" fmla="*/ 500223 w 864108"/>
                <a:gd name="connsiteY0" fmla="*/ 613357 h 864108"/>
                <a:gd name="connsiteX1" fmla="*/ 372047 w 864108"/>
                <a:gd name="connsiteY1" fmla="*/ 485197 h 864108"/>
                <a:gd name="connsiteX2" fmla="*/ 500223 w 864108"/>
                <a:gd name="connsiteY2" fmla="*/ 357021 h 864108"/>
                <a:gd name="connsiteX3" fmla="*/ 628399 w 864108"/>
                <a:gd name="connsiteY3" fmla="*/ 485197 h 864108"/>
                <a:gd name="connsiteX4" fmla="*/ 500223 w 864108"/>
                <a:gd name="connsiteY4" fmla="*/ 613357 h 864108"/>
                <a:gd name="connsiteX5" fmla="*/ 500223 w 864108"/>
                <a:gd name="connsiteY5" fmla="*/ 613357 h 864108"/>
                <a:gd name="connsiteX6" fmla="*/ 500223 w 864108"/>
                <a:gd name="connsiteY6" fmla="*/ 325017 h 864108"/>
                <a:gd name="connsiteX7" fmla="*/ 340043 w 864108"/>
                <a:gd name="connsiteY7" fmla="*/ 485197 h 864108"/>
                <a:gd name="connsiteX8" fmla="*/ 500223 w 864108"/>
                <a:gd name="connsiteY8" fmla="*/ 645361 h 864108"/>
                <a:gd name="connsiteX9" fmla="*/ 660403 w 864108"/>
                <a:gd name="connsiteY9" fmla="*/ 485197 h 864108"/>
                <a:gd name="connsiteX10" fmla="*/ 500223 w 864108"/>
                <a:gd name="connsiteY10" fmla="*/ 325017 h 864108"/>
                <a:gd name="connsiteX11" fmla="*/ 500223 w 864108"/>
                <a:gd name="connsiteY11" fmla="*/ 325017 h 864108"/>
                <a:gd name="connsiteX12" fmla="*/ 824871 w 864108"/>
                <a:gd name="connsiteY12" fmla="*/ 773633 h 864108"/>
                <a:gd name="connsiteX13" fmla="*/ 784930 w 864108"/>
                <a:gd name="connsiteY13" fmla="*/ 775729 h 864108"/>
                <a:gd name="connsiteX14" fmla="*/ 651473 w 864108"/>
                <a:gd name="connsiteY14" fmla="*/ 655346 h 864108"/>
                <a:gd name="connsiteX15" fmla="*/ 688870 w 864108"/>
                <a:gd name="connsiteY15" fmla="*/ 613085 h 864108"/>
                <a:gd name="connsiteX16" fmla="*/ 822759 w 864108"/>
                <a:gd name="connsiteY16" fmla="*/ 733708 h 864108"/>
                <a:gd name="connsiteX17" fmla="*/ 824871 w 864108"/>
                <a:gd name="connsiteY17" fmla="*/ 773633 h 864108"/>
                <a:gd name="connsiteX18" fmla="*/ 824871 w 864108"/>
                <a:gd name="connsiteY18" fmla="*/ 773633 h 864108"/>
                <a:gd name="connsiteX19" fmla="*/ 304214 w 864108"/>
                <a:gd name="connsiteY19" fmla="*/ 485197 h 864108"/>
                <a:gd name="connsiteX20" fmla="*/ 500223 w 864108"/>
                <a:gd name="connsiteY20" fmla="*/ 289172 h 864108"/>
                <a:gd name="connsiteX21" fmla="*/ 696231 w 864108"/>
                <a:gd name="connsiteY21" fmla="*/ 485197 h 864108"/>
                <a:gd name="connsiteX22" fmla="*/ 500223 w 864108"/>
                <a:gd name="connsiteY22" fmla="*/ 681205 h 864108"/>
                <a:gd name="connsiteX23" fmla="*/ 304214 w 864108"/>
                <a:gd name="connsiteY23" fmla="*/ 485197 h 864108"/>
                <a:gd name="connsiteX24" fmla="*/ 304214 w 864108"/>
                <a:gd name="connsiteY24" fmla="*/ 485197 h 864108"/>
                <a:gd name="connsiteX25" fmla="*/ 705096 w 864108"/>
                <a:gd name="connsiteY25" fmla="*/ 584633 h 864108"/>
                <a:gd name="connsiteX26" fmla="*/ 728235 w 864108"/>
                <a:gd name="connsiteY26" fmla="*/ 485197 h 864108"/>
                <a:gd name="connsiteX27" fmla="*/ 500223 w 864108"/>
                <a:gd name="connsiteY27" fmla="*/ 257168 h 864108"/>
                <a:gd name="connsiteX28" fmla="*/ 272210 w 864108"/>
                <a:gd name="connsiteY28" fmla="*/ 485197 h 864108"/>
                <a:gd name="connsiteX29" fmla="*/ 500223 w 864108"/>
                <a:gd name="connsiteY29" fmla="*/ 713209 h 864108"/>
                <a:gd name="connsiteX30" fmla="*/ 625822 w 864108"/>
                <a:gd name="connsiteY30" fmla="*/ 675316 h 864108"/>
                <a:gd name="connsiteX31" fmla="*/ 763519 w 864108"/>
                <a:gd name="connsiteY31" fmla="*/ 799524 h 864108"/>
                <a:gd name="connsiteX32" fmla="*/ 803812 w 864108"/>
                <a:gd name="connsiteY32" fmla="*/ 814918 h 864108"/>
                <a:gd name="connsiteX33" fmla="*/ 848650 w 864108"/>
                <a:gd name="connsiteY33" fmla="*/ 795059 h 864108"/>
                <a:gd name="connsiteX34" fmla="*/ 844201 w 864108"/>
                <a:gd name="connsiteY34" fmla="*/ 709945 h 864108"/>
                <a:gd name="connsiteX35" fmla="*/ 705096 w 864108"/>
                <a:gd name="connsiteY35" fmla="*/ 584633 h 864108"/>
                <a:gd name="connsiteX36" fmla="*/ 864108 w 864108"/>
                <a:gd name="connsiteY36" fmla="*/ 112014 h 864108"/>
                <a:gd name="connsiteX37" fmla="*/ 864108 w 864108"/>
                <a:gd name="connsiteY37" fmla="*/ 656082 h 864108"/>
                <a:gd name="connsiteX38" fmla="*/ 832104 w 864108"/>
                <a:gd name="connsiteY38" fmla="*/ 656082 h 864108"/>
                <a:gd name="connsiteX39" fmla="*/ 832104 w 864108"/>
                <a:gd name="connsiteY39" fmla="*/ 128016 h 864108"/>
                <a:gd name="connsiteX40" fmla="*/ 704088 w 864108"/>
                <a:gd name="connsiteY40" fmla="*/ 128016 h 864108"/>
                <a:gd name="connsiteX41" fmla="*/ 704088 w 864108"/>
                <a:gd name="connsiteY41" fmla="*/ 304038 h 864108"/>
                <a:gd name="connsiteX42" fmla="*/ 672084 w 864108"/>
                <a:gd name="connsiteY42" fmla="*/ 304038 h 864108"/>
                <a:gd name="connsiteX43" fmla="*/ 672084 w 864108"/>
                <a:gd name="connsiteY43" fmla="*/ 112014 h 864108"/>
                <a:gd name="connsiteX44" fmla="*/ 688086 w 864108"/>
                <a:gd name="connsiteY44" fmla="*/ 96012 h 864108"/>
                <a:gd name="connsiteX45" fmla="*/ 848106 w 864108"/>
                <a:gd name="connsiteY45" fmla="*/ 96012 h 864108"/>
                <a:gd name="connsiteX46" fmla="*/ 864108 w 864108"/>
                <a:gd name="connsiteY46" fmla="*/ 112014 h 864108"/>
                <a:gd name="connsiteX47" fmla="*/ 864108 w 864108"/>
                <a:gd name="connsiteY47" fmla="*/ 112014 h 864108"/>
                <a:gd name="connsiteX48" fmla="*/ 608076 w 864108"/>
                <a:gd name="connsiteY48" fmla="*/ 768096 h 864108"/>
                <a:gd name="connsiteX49" fmla="*/ 640080 w 864108"/>
                <a:gd name="connsiteY49" fmla="*/ 768096 h 864108"/>
                <a:gd name="connsiteX50" fmla="*/ 640080 w 864108"/>
                <a:gd name="connsiteY50" fmla="*/ 848106 h 864108"/>
                <a:gd name="connsiteX51" fmla="*/ 624078 w 864108"/>
                <a:gd name="connsiteY51" fmla="*/ 864108 h 864108"/>
                <a:gd name="connsiteX52" fmla="*/ 464058 w 864108"/>
                <a:gd name="connsiteY52" fmla="*/ 864108 h 864108"/>
                <a:gd name="connsiteX53" fmla="*/ 448056 w 864108"/>
                <a:gd name="connsiteY53" fmla="*/ 848106 h 864108"/>
                <a:gd name="connsiteX54" fmla="*/ 448056 w 864108"/>
                <a:gd name="connsiteY54" fmla="*/ 752094 h 864108"/>
                <a:gd name="connsiteX55" fmla="*/ 480060 w 864108"/>
                <a:gd name="connsiteY55" fmla="*/ 752094 h 864108"/>
                <a:gd name="connsiteX56" fmla="*/ 480060 w 864108"/>
                <a:gd name="connsiteY56" fmla="*/ 832104 h 864108"/>
                <a:gd name="connsiteX57" fmla="*/ 608076 w 864108"/>
                <a:gd name="connsiteY57" fmla="*/ 832104 h 864108"/>
                <a:gd name="connsiteX58" fmla="*/ 608076 w 864108"/>
                <a:gd name="connsiteY58" fmla="*/ 768096 h 864108"/>
                <a:gd name="connsiteX59" fmla="*/ 480060 w 864108"/>
                <a:gd name="connsiteY59" fmla="*/ 208026 h 864108"/>
                <a:gd name="connsiteX60" fmla="*/ 448056 w 864108"/>
                <a:gd name="connsiteY60" fmla="*/ 208026 h 864108"/>
                <a:gd name="connsiteX61" fmla="*/ 448056 w 864108"/>
                <a:gd name="connsiteY61" fmla="*/ 16002 h 864108"/>
                <a:gd name="connsiteX62" fmla="*/ 464058 w 864108"/>
                <a:gd name="connsiteY62" fmla="*/ 0 h 864108"/>
                <a:gd name="connsiteX63" fmla="*/ 624078 w 864108"/>
                <a:gd name="connsiteY63" fmla="*/ 0 h 864108"/>
                <a:gd name="connsiteX64" fmla="*/ 640080 w 864108"/>
                <a:gd name="connsiteY64" fmla="*/ 16002 h 864108"/>
                <a:gd name="connsiteX65" fmla="*/ 640080 w 864108"/>
                <a:gd name="connsiteY65" fmla="*/ 240030 h 864108"/>
                <a:gd name="connsiteX66" fmla="*/ 608076 w 864108"/>
                <a:gd name="connsiteY66" fmla="*/ 240030 h 864108"/>
                <a:gd name="connsiteX67" fmla="*/ 608076 w 864108"/>
                <a:gd name="connsiteY67" fmla="*/ 32004 h 864108"/>
                <a:gd name="connsiteX68" fmla="*/ 480060 w 864108"/>
                <a:gd name="connsiteY68" fmla="*/ 32004 h 864108"/>
                <a:gd name="connsiteX69" fmla="*/ 480060 w 864108"/>
                <a:gd name="connsiteY69" fmla="*/ 208026 h 864108"/>
                <a:gd name="connsiteX70" fmla="*/ 384048 w 864108"/>
                <a:gd name="connsiteY70" fmla="*/ 736092 h 864108"/>
                <a:gd name="connsiteX71" fmla="*/ 416052 w 864108"/>
                <a:gd name="connsiteY71" fmla="*/ 736092 h 864108"/>
                <a:gd name="connsiteX72" fmla="*/ 416052 w 864108"/>
                <a:gd name="connsiteY72" fmla="*/ 848106 h 864108"/>
                <a:gd name="connsiteX73" fmla="*/ 400050 w 864108"/>
                <a:gd name="connsiteY73" fmla="*/ 864108 h 864108"/>
                <a:gd name="connsiteX74" fmla="*/ 240030 w 864108"/>
                <a:gd name="connsiteY74" fmla="*/ 864108 h 864108"/>
                <a:gd name="connsiteX75" fmla="*/ 224028 w 864108"/>
                <a:gd name="connsiteY75" fmla="*/ 848106 h 864108"/>
                <a:gd name="connsiteX76" fmla="*/ 224028 w 864108"/>
                <a:gd name="connsiteY76" fmla="*/ 608076 h 864108"/>
                <a:gd name="connsiteX77" fmla="*/ 256032 w 864108"/>
                <a:gd name="connsiteY77" fmla="*/ 608076 h 864108"/>
                <a:gd name="connsiteX78" fmla="*/ 256032 w 864108"/>
                <a:gd name="connsiteY78" fmla="*/ 832104 h 864108"/>
                <a:gd name="connsiteX79" fmla="*/ 384048 w 864108"/>
                <a:gd name="connsiteY79" fmla="*/ 832104 h 864108"/>
                <a:gd name="connsiteX80" fmla="*/ 384048 w 864108"/>
                <a:gd name="connsiteY80" fmla="*/ 736092 h 864108"/>
                <a:gd name="connsiteX81" fmla="*/ 256032 w 864108"/>
                <a:gd name="connsiteY81" fmla="*/ 368046 h 864108"/>
                <a:gd name="connsiteX82" fmla="*/ 224028 w 864108"/>
                <a:gd name="connsiteY82" fmla="*/ 368046 h 864108"/>
                <a:gd name="connsiteX83" fmla="*/ 224028 w 864108"/>
                <a:gd name="connsiteY83" fmla="*/ 160020 h 864108"/>
                <a:gd name="connsiteX84" fmla="*/ 240030 w 864108"/>
                <a:gd name="connsiteY84" fmla="*/ 144018 h 864108"/>
                <a:gd name="connsiteX85" fmla="*/ 400050 w 864108"/>
                <a:gd name="connsiteY85" fmla="*/ 144018 h 864108"/>
                <a:gd name="connsiteX86" fmla="*/ 416052 w 864108"/>
                <a:gd name="connsiteY86" fmla="*/ 160020 h 864108"/>
                <a:gd name="connsiteX87" fmla="*/ 416052 w 864108"/>
                <a:gd name="connsiteY87" fmla="*/ 224028 h 864108"/>
                <a:gd name="connsiteX88" fmla="*/ 384048 w 864108"/>
                <a:gd name="connsiteY88" fmla="*/ 224028 h 864108"/>
                <a:gd name="connsiteX89" fmla="*/ 384048 w 864108"/>
                <a:gd name="connsiteY89" fmla="*/ 176022 h 864108"/>
                <a:gd name="connsiteX90" fmla="*/ 256032 w 864108"/>
                <a:gd name="connsiteY90" fmla="*/ 176022 h 864108"/>
                <a:gd name="connsiteX91" fmla="*/ 256032 w 864108"/>
                <a:gd name="connsiteY91" fmla="*/ 368046 h 864108"/>
                <a:gd name="connsiteX92" fmla="*/ 32004 w 864108"/>
                <a:gd name="connsiteY92" fmla="*/ 832104 h 864108"/>
                <a:gd name="connsiteX93" fmla="*/ 160020 w 864108"/>
                <a:gd name="connsiteY93" fmla="*/ 832104 h 864108"/>
                <a:gd name="connsiteX94" fmla="*/ 160020 w 864108"/>
                <a:gd name="connsiteY94" fmla="*/ 288036 h 864108"/>
                <a:gd name="connsiteX95" fmla="*/ 32004 w 864108"/>
                <a:gd name="connsiteY95" fmla="*/ 288036 h 864108"/>
                <a:gd name="connsiteX96" fmla="*/ 32004 w 864108"/>
                <a:gd name="connsiteY96" fmla="*/ 832104 h 864108"/>
                <a:gd name="connsiteX97" fmla="*/ 176022 w 864108"/>
                <a:gd name="connsiteY97" fmla="*/ 256032 h 864108"/>
                <a:gd name="connsiteX98" fmla="*/ 16002 w 864108"/>
                <a:gd name="connsiteY98" fmla="*/ 256032 h 864108"/>
                <a:gd name="connsiteX99" fmla="*/ 0 w 864108"/>
                <a:gd name="connsiteY99" fmla="*/ 272034 h 864108"/>
                <a:gd name="connsiteX100" fmla="*/ 0 w 864108"/>
                <a:gd name="connsiteY100" fmla="*/ 848106 h 864108"/>
                <a:gd name="connsiteX101" fmla="*/ 16002 w 864108"/>
                <a:gd name="connsiteY101" fmla="*/ 864108 h 864108"/>
                <a:gd name="connsiteX102" fmla="*/ 176022 w 864108"/>
                <a:gd name="connsiteY102" fmla="*/ 864108 h 864108"/>
                <a:gd name="connsiteX103" fmla="*/ 192024 w 864108"/>
                <a:gd name="connsiteY103" fmla="*/ 848106 h 864108"/>
                <a:gd name="connsiteX104" fmla="*/ 192024 w 864108"/>
                <a:gd name="connsiteY104" fmla="*/ 272034 h 864108"/>
                <a:gd name="connsiteX105" fmla="*/ 176022 w 864108"/>
                <a:gd name="connsiteY105" fmla="*/ 256032 h 864108"/>
                <a:gd name="connsiteX106" fmla="*/ 176022 w 864108"/>
                <a:gd name="connsiteY106" fmla="*/ 256032 h 86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64108" h="864108">
                  <a:moveTo>
                    <a:pt x="500223" y="613357"/>
                  </a:moveTo>
                  <a:cubicBezTo>
                    <a:pt x="429542" y="613357"/>
                    <a:pt x="372047" y="555861"/>
                    <a:pt x="372047" y="485197"/>
                  </a:cubicBezTo>
                  <a:cubicBezTo>
                    <a:pt x="372047" y="414516"/>
                    <a:pt x="429542" y="357021"/>
                    <a:pt x="500223" y="357021"/>
                  </a:cubicBezTo>
                  <a:cubicBezTo>
                    <a:pt x="570903" y="357021"/>
                    <a:pt x="628399" y="414516"/>
                    <a:pt x="628399" y="485197"/>
                  </a:cubicBezTo>
                  <a:cubicBezTo>
                    <a:pt x="628399" y="555861"/>
                    <a:pt x="570903" y="613357"/>
                    <a:pt x="500223" y="613357"/>
                  </a:cubicBezTo>
                  <a:lnTo>
                    <a:pt x="500223" y="613357"/>
                  </a:lnTo>
                  <a:close/>
                  <a:moveTo>
                    <a:pt x="500223" y="325017"/>
                  </a:moveTo>
                  <a:cubicBezTo>
                    <a:pt x="411892" y="325017"/>
                    <a:pt x="340043" y="396866"/>
                    <a:pt x="340043" y="485197"/>
                  </a:cubicBezTo>
                  <a:cubicBezTo>
                    <a:pt x="340043" y="573512"/>
                    <a:pt x="411892" y="645361"/>
                    <a:pt x="500223" y="645361"/>
                  </a:cubicBezTo>
                  <a:cubicBezTo>
                    <a:pt x="588554" y="645361"/>
                    <a:pt x="660403" y="573512"/>
                    <a:pt x="660403" y="485197"/>
                  </a:cubicBezTo>
                  <a:cubicBezTo>
                    <a:pt x="660403" y="396866"/>
                    <a:pt x="588554" y="325017"/>
                    <a:pt x="500223" y="325017"/>
                  </a:cubicBezTo>
                  <a:lnTo>
                    <a:pt x="500223" y="325017"/>
                  </a:lnTo>
                  <a:close/>
                  <a:moveTo>
                    <a:pt x="824871" y="773633"/>
                  </a:moveTo>
                  <a:cubicBezTo>
                    <a:pt x="814454" y="785170"/>
                    <a:pt x="796532" y="786130"/>
                    <a:pt x="784930" y="775729"/>
                  </a:cubicBezTo>
                  <a:lnTo>
                    <a:pt x="651473" y="655346"/>
                  </a:lnTo>
                  <a:cubicBezTo>
                    <a:pt x="665571" y="642800"/>
                    <a:pt x="678229" y="628719"/>
                    <a:pt x="688870" y="613085"/>
                  </a:cubicBezTo>
                  <a:lnTo>
                    <a:pt x="822759" y="733708"/>
                  </a:lnTo>
                  <a:cubicBezTo>
                    <a:pt x="834328" y="744141"/>
                    <a:pt x="835256" y="762079"/>
                    <a:pt x="824871" y="773633"/>
                  </a:cubicBezTo>
                  <a:lnTo>
                    <a:pt x="824871" y="773633"/>
                  </a:lnTo>
                  <a:close/>
                  <a:moveTo>
                    <a:pt x="304214" y="485197"/>
                  </a:moveTo>
                  <a:cubicBezTo>
                    <a:pt x="304214" y="377103"/>
                    <a:pt x="392145" y="289172"/>
                    <a:pt x="500223" y="289172"/>
                  </a:cubicBezTo>
                  <a:cubicBezTo>
                    <a:pt x="608300" y="289172"/>
                    <a:pt x="696231" y="377103"/>
                    <a:pt x="696231" y="485197"/>
                  </a:cubicBezTo>
                  <a:cubicBezTo>
                    <a:pt x="696231" y="593274"/>
                    <a:pt x="608300" y="681205"/>
                    <a:pt x="500223" y="681205"/>
                  </a:cubicBezTo>
                  <a:cubicBezTo>
                    <a:pt x="392145" y="681205"/>
                    <a:pt x="304214" y="593274"/>
                    <a:pt x="304214" y="485197"/>
                  </a:cubicBezTo>
                  <a:lnTo>
                    <a:pt x="304214" y="485197"/>
                  </a:lnTo>
                  <a:close/>
                  <a:moveTo>
                    <a:pt x="705096" y="584633"/>
                  </a:moveTo>
                  <a:cubicBezTo>
                    <a:pt x="719770" y="554533"/>
                    <a:pt x="728235" y="520865"/>
                    <a:pt x="728235" y="485197"/>
                  </a:cubicBezTo>
                  <a:cubicBezTo>
                    <a:pt x="728235" y="359453"/>
                    <a:pt x="625950" y="257168"/>
                    <a:pt x="500223" y="257168"/>
                  </a:cubicBezTo>
                  <a:cubicBezTo>
                    <a:pt x="374495" y="257168"/>
                    <a:pt x="272210" y="359453"/>
                    <a:pt x="272210" y="485197"/>
                  </a:cubicBezTo>
                  <a:cubicBezTo>
                    <a:pt x="272210" y="610924"/>
                    <a:pt x="374495" y="713209"/>
                    <a:pt x="500223" y="713209"/>
                  </a:cubicBezTo>
                  <a:cubicBezTo>
                    <a:pt x="546612" y="713209"/>
                    <a:pt x="589770" y="699207"/>
                    <a:pt x="625822" y="675316"/>
                  </a:cubicBezTo>
                  <a:lnTo>
                    <a:pt x="763519" y="799524"/>
                  </a:lnTo>
                  <a:cubicBezTo>
                    <a:pt x="775009" y="809845"/>
                    <a:pt x="789427" y="814934"/>
                    <a:pt x="803812" y="814918"/>
                  </a:cubicBezTo>
                  <a:cubicBezTo>
                    <a:pt x="820311" y="814918"/>
                    <a:pt x="836745" y="808229"/>
                    <a:pt x="848650" y="795059"/>
                  </a:cubicBezTo>
                  <a:cubicBezTo>
                    <a:pt x="870829" y="770384"/>
                    <a:pt x="868845" y="732204"/>
                    <a:pt x="844201" y="709945"/>
                  </a:cubicBezTo>
                  <a:lnTo>
                    <a:pt x="705096" y="584633"/>
                  </a:lnTo>
                  <a:close/>
                  <a:moveTo>
                    <a:pt x="864108" y="112014"/>
                  </a:moveTo>
                  <a:lnTo>
                    <a:pt x="864108" y="656082"/>
                  </a:lnTo>
                  <a:lnTo>
                    <a:pt x="832104" y="656082"/>
                  </a:lnTo>
                  <a:lnTo>
                    <a:pt x="832104" y="128016"/>
                  </a:lnTo>
                  <a:lnTo>
                    <a:pt x="704088" y="128016"/>
                  </a:lnTo>
                  <a:lnTo>
                    <a:pt x="704088" y="304038"/>
                  </a:lnTo>
                  <a:lnTo>
                    <a:pt x="672084" y="304038"/>
                  </a:lnTo>
                  <a:lnTo>
                    <a:pt x="672084" y="112014"/>
                  </a:lnTo>
                  <a:cubicBezTo>
                    <a:pt x="672084" y="103181"/>
                    <a:pt x="679253" y="96012"/>
                    <a:pt x="688086" y="96012"/>
                  </a:cubicBezTo>
                  <a:lnTo>
                    <a:pt x="848106" y="96012"/>
                  </a:lnTo>
                  <a:cubicBezTo>
                    <a:pt x="856955" y="96012"/>
                    <a:pt x="864108" y="103181"/>
                    <a:pt x="864108" y="112014"/>
                  </a:cubicBezTo>
                  <a:lnTo>
                    <a:pt x="864108" y="112014"/>
                  </a:lnTo>
                  <a:close/>
                  <a:moveTo>
                    <a:pt x="608076" y="768096"/>
                  </a:moveTo>
                  <a:lnTo>
                    <a:pt x="640080" y="768096"/>
                  </a:lnTo>
                  <a:lnTo>
                    <a:pt x="640080" y="848106"/>
                  </a:lnTo>
                  <a:cubicBezTo>
                    <a:pt x="640080" y="856955"/>
                    <a:pt x="632927" y="864108"/>
                    <a:pt x="624078" y="864108"/>
                  </a:cubicBezTo>
                  <a:lnTo>
                    <a:pt x="464058" y="864108"/>
                  </a:lnTo>
                  <a:cubicBezTo>
                    <a:pt x="455209" y="864108"/>
                    <a:pt x="448056" y="856955"/>
                    <a:pt x="448056" y="848106"/>
                  </a:cubicBezTo>
                  <a:lnTo>
                    <a:pt x="448056" y="752094"/>
                  </a:lnTo>
                  <a:lnTo>
                    <a:pt x="480060" y="752094"/>
                  </a:lnTo>
                  <a:lnTo>
                    <a:pt x="480060" y="832104"/>
                  </a:lnTo>
                  <a:lnTo>
                    <a:pt x="608076" y="832104"/>
                  </a:lnTo>
                  <a:lnTo>
                    <a:pt x="608076" y="768096"/>
                  </a:lnTo>
                  <a:close/>
                  <a:moveTo>
                    <a:pt x="480060" y="208026"/>
                  </a:moveTo>
                  <a:lnTo>
                    <a:pt x="448056" y="208026"/>
                  </a:lnTo>
                  <a:lnTo>
                    <a:pt x="448056" y="16002"/>
                  </a:lnTo>
                  <a:cubicBezTo>
                    <a:pt x="448056" y="7169"/>
                    <a:pt x="455209" y="0"/>
                    <a:pt x="464058" y="0"/>
                  </a:cubicBezTo>
                  <a:lnTo>
                    <a:pt x="624078" y="0"/>
                  </a:lnTo>
                  <a:cubicBezTo>
                    <a:pt x="632927" y="0"/>
                    <a:pt x="640080" y="7169"/>
                    <a:pt x="640080" y="16002"/>
                  </a:cubicBezTo>
                  <a:lnTo>
                    <a:pt x="640080" y="240030"/>
                  </a:lnTo>
                  <a:lnTo>
                    <a:pt x="608076" y="240030"/>
                  </a:lnTo>
                  <a:lnTo>
                    <a:pt x="608076" y="32004"/>
                  </a:lnTo>
                  <a:lnTo>
                    <a:pt x="480060" y="32004"/>
                  </a:lnTo>
                  <a:lnTo>
                    <a:pt x="480060" y="208026"/>
                  </a:lnTo>
                  <a:close/>
                  <a:moveTo>
                    <a:pt x="384048" y="736092"/>
                  </a:moveTo>
                  <a:lnTo>
                    <a:pt x="416052" y="736092"/>
                  </a:lnTo>
                  <a:lnTo>
                    <a:pt x="416052" y="848106"/>
                  </a:lnTo>
                  <a:cubicBezTo>
                    <a:pt x="416052" y="856955"/>
                    <a:pt x="408899" y="864108"/>
                    <a:pt x="400050" y="864108"/>
                  </a:cubicBezTo>
                  <a:lnTo>
                    <a:pt x="240030" y="864108"/>
                  </a:lnTo>
                  <a:cubicBezTo>
                    <a:pt x="231197" y="864108"/>
                    <a:pt x="224028" y="856955"/>
                    <a:pt x="224028" y="848106"/>
                  </a:cubicBezTo>
                  <a:lnTo>
                    <a:pt x="224028" y="608076"/>
                  </a:lnTo>
                  <a:lnTo>
                    <a:pt x="256032" y="608076"/>
                  </a:lnTo>
                  <a:lnTo>
                    <a:pt x="256032" y="832104"/>
                  </a:lnTo>
                  <a:lnTo>
                    <a:pt x="384048" y="832104"/>
                  </a:lnTo>
                  <a:lnTo>
                    <a:pt x="384048" y="736092"/>
                  </a:lnTo>
                  <a:close/>
                  <a:moveTo>
                    <a:pt x="256032" y="368046"/>
                  </a:moveTo>
                  <a:lnTo>
                    <a:pt x="224028" y="368046"/>
                  </a:lnTo>
                  <a:lnTo>
                    <a:pt x="224028" y="160020"/>
                  </a:lnTo>
                  <a:cubicBezTo>
                    <a:pt x="224028" y="151187"/>
                    <a:pt x="231197" y="144018"/>
                    <a:pt x="240030" y="144018"/>
                  </a:cubicBezTo>
                  <a:lnTo>
                    <a:pt x="400050" y="144018"/>
                  </a:lnTo>
                  <a:cubicBezTo>
                    <a:pt x="408899" y="144018"/>
                    <a:pt x="416052" y="151187"/>
                    <a:pt x="416052" y="160020"/>
                  </a:cubicBezTo>
                  <a:lnTo>
                    <a:pt x="416052" y="224028"/>
                  </a:lnTo>
                  <a:lnTo>
                    <a:pt x="384048" y="224028"/>
                  </a:lnTo>
                  <a:lnTo>
                    <a:pt x="384048" y="176022"/>
                  </a:lnTo>
                  <a:lnTo>
                    <a:pt x="256032" y="176022"/>
                  </a:lnTo>
                  <a:lnTo>
                    <a:pt x="256032" y="368046"/>
                  </a:lnTo>
                  <a:close/>
                  <a:moveTo>
                    <a:pt x="32004" y="832104"/>
                  </a:moveTo>
                  <a:lnTo>
                    <a:pt x="160020" y="832104"/>
                  </a:lnTo>
                  <a:lnTo>
                    <a:pt x="160020" y="288036"/>
                  </a:lnTo>
                  <a:lnTo>
                    <a:pt x="32004" y="288036"/>
                  </a:lnTo>
                  <a:lnTo>
                    <a:pt x="32004" y="832104"/>
                  </a:lnTo>
                  <a:close/>
                  <a:moveTo>
                    <a:pt x="176022" y="256032"/>
                  </a:moveTo>
                  <a:lnTo>
                    <a:pt x="16002" y="256032"/>
                  </a:lnTo>
                  <a:cubicBezTo>
                    <a:pt x="7169" y="256032"/>
                    <a:pt x="0" y="263201"/>
                    <a:pt x="0" y="272034"/>
                  </a:cubicBezTo>
                  <a:lnTo>
                    <a:pt x="0" y="848106"/>
                  </a:lnTo>
                  <a:cubicBezTo>
                    <a:pt x="0" y="856955"/>
                    <a:pt x="7169" y="864108"/>
                    <a:pt x="16002" y="864108"/>
                  </a:cubicBezTo>
                  <a:lnTo>
                    <a:pt x="176022" y="864108"/>
                  </a:lnTo>
                  <a:cubicBezTo>
                    <a:pt x="184871" y="864108"/>
                    <a:pt x="192024" y="856955"/>
                    <a:pt x="192024" y="848106"/>
                  </a:cubicBezTo>
                  <a:lnTo>
                    <a:pt x="192024" y="272034"/>
                  </a:lnTo>
                  <a:cubicBezTo>
                    <a:pt x="192024" y="263201"/>
                    <a:pt x="184871" y="256032"/>
                    <a:pt x="176022" y="256032"/>
                  </a:cubicBezTo>
                  <a:lnTo>
                    <a:pt x="176022" y="256032"/>
                  </a:lnTo>
                  <a:close/>
                </a:path>
              </a:pathLst>
            </a:custGeom>
            <a:solidFill>
              <a:srgbClr val="FFFFFF"/>
            </a:solidFill>
            <a:ln w="15954" cap="flat">
              <a:noFill/>
              <a:prstDash val="solid"/>
              <a:miter/>
            </a:ln>
          </p:spPr>
          <p:txBody>
            <a:bodyPr rtlCol="0" anchor="ctr"/>
            <a:lstStyle/>
            <a:p>
              <a:endParaRPr lang="en-US" sz="2400" dirty="0">
                <a:solidFill>
                  <a:srgbClr val="FFFFFF"/>
                </a:solidFill>
              </a:endParaRPr>
            </a:p>
          </p:txBody>
        </p:sp>
        <p:sp>
          <p:nvSpPr>
            <p:cNvPr id="142" name="TextBox 141">
              <a:extLst>
                <a:ext uri="{FF2B5EF4-FFF2-40B4-BE49-F238E27FC236}">
                  <a16:creationId xmlns:a16="http://schemas.microsoft.com/office/drawing/2014/main" id="{86CD30AF-D40B-5542-9C82-CA56B8D9ED03}"/>
                </a:ext>
              </a:extLst>
            </p:cNvPr>
            <p:cNvSpPr txBox="1"/>
            <p:nvPr/>
          </p:nvSpPr>
          <p:spPr>
            <a:xfrm>
              <a:off x="0" y="5097080"/>
              <a:ext cx="1813795" cy="688023"/>
            </a:xfrm>
            <a:prstGeom prst="rect">
              <a:avLst/>
            </a:prstGeom>
            <a:noFill/>
          </p:spPr>
          <p:txBody>
            <a:bodyPr wrap="square" rtlCol="0" anchor="ctr" anchorCtr="0">
              <a:noAutofit/>
            </a:bodyPr>
            <a:lstStyle/>
            <a:p>
              <a:pPr algn="r"/>
              <a:r>
                <a:rPr lang="en-US" sz="1467" dirty="0">
                  <a:solidFill>
                    <a:srgbClr val="002060"/>
                  </a:solidFill>
                  <a:ea typeface="Amazon Ember" panose="020B0603020204020204" pitchFamily="34" charset="0"/>
                  <a:cs typeface="Amazon Ember" panose="020B0603020204020204" pitchFamily="34" charset="0"/>
                </a:rPr>
                <a:t>Amazon OpenSearch Service</a:t>
              </a:r>
            </a:p>
          </p:txBody>
        </p:sp>
        <p:grpSp>
          <p:nvGrpSpPr>
            <p:cNvPr id="143" name="Group 142">
              <a:extLst>
                <a:ext uri="{FF2B5EF4-FFF2-40B4-BE49-F238E27FC236}">
                  <a16:creationId xmlns:a16="http://schemas.microsoft.com/office/drawing/2014/main" id="{E407A536-E9B5-8B47-B336-45BDCDEDF108}"/>
                </a:ext>
              </a:extLst>
            </p:cNvPr>
            <p:cNvGrpSpPr/>
            <p:nvPr/>
          </p:nvGrpSpPr>
          <p:grpSpPr>
            <a:xfrm>
              <a:off x="1861924" y="2203026"/>
              <a:ext cx="1313030" cy="1313034"/>
              <a:chOff x="6322038" y="1973412"/>
              <a:chExt cx="1463036" cy="1463040"/>
            </a:xfrm>
          </p:grpSpPr>
          <p:sp>
            <p:nvSpPr>
              <p:cNvPr id="169" name="Freeform: Shape 332">
                <a:extLst>
                  <a:ext uri="{FF2B5EF4-FFF2-40B4-BE49-F238E27FC236}">
                    <a16:creationId xmlns:a16="http://schemas.microsoft.com/office/drawing/2014/main" id="{50499DEE-3FFF-FA42-B2E4-B705D93FC10D}"/>
                  </a:ext>
                </a:extLst>
              </p:cNvPr>
              <p:cNvSpPr>
                <a:spLocks noChangeAspect="1"/>
              </p:cNvSpPr>
              <p:nvPr/>
            </p:nvSpPr>
            <p:spPr>
              <a:xfrm>
                <a:off x="6322038" y="1973412"/>
                <a:ext cx="1463036" cy="1463040"/>
              </a:xfrm>
              <a:custGeom>
                <a:avLst/>
                <a:gdLst>
                  <a:gd name="connsiteX0" fmla="*/ 0 w 1737358"/>
                  <a:gd name="connsiteY0" fmla="*/ 868681 h 1737362"/>
                  <a:gd name="connsiteX1" fmla="*/ 868679 w 1737358"/>
                  <a:gd name="connsiteY1" fmla="*/ 0 h 1737362"/>
                  <a:gd name="connsiteX2" fmla="*/ 1737358 w 1737358"/>
                  <a:gd name="connsiteY2" fmla="*/ 868681 h 1737362"/>
                  <a:gd name="connsiteX3" fmla="*/ 868679 w 1737358"/>
                  <a:gd name="connsiteY3" fmla="*/ 1737362 h 1737362"/>
                  <a:gd name="connsiteX4" fmla="*/ 0 w 1737358"/>
                  <a:gd name="connsiteY4" fmla="*/ 868681 h 17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8" h="1737362">
                    <a:moveTo>
                      <a:pt x="0" y="868681"/>
                    </a:moveTo>
                    <a:cubicBezTo>
                      <a:pt x="0" y="388922"/>
                      <a:pt x="388921" y="0"/>
                      <a:pt x="868679" y="0"/>
                    </a:cubicBezTo>
                    <a:cubicBezTo>
                      <a:pt x="1348437" y="0"/>
                      <a:pt x="1737358" y="388922"/>
                      <a:pt x="1737358" y="868681"/>
                    </a:cubicBezTo>
                    <a:cubicBezTo>
                      <a:pt x="1737358" y="1348440"/>
                      <a:pt x="1348437" y="1737362"/>
                      <a:pt x="868679" y="1737362"/>
                    </a:cubicBezTo>
                    <a:cubicBezTo>
                      <a:pt x="388921" y="1737362"/>
                      <a:pt x="0" y="1348440"/>
                      <a:pt x="0" y="868681"/>
                    </a:cubicBezTo>
                    <a:close/>
                  </a:path>
                </a:pathLst>
              </a:custGeom>
              <a:gradFill flip="none" rotWithShape="1">
                <a:gsLst>
                  <a:gs pos="0">
                    <a:srgbClr val="542CAF"/>
                  </a:gs>
                  <a:gs pos="100000">
                    <a:srgbClr val="9A60F7"/>
                  </a:gs>
                </a:gsLst>
                <a:lin ang="18900000" scaled="1"/>
                <a:tileRect/>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560" tIns="486561" rIns="486560" bIns="486561" numCol="1" spcCol="1270" anchor="ctr" anchorCtr="0">
                <a:noAutofit/>
              </a:bodyPr>
              <a:lstStyle/>
              <a:p>
                <a:pPr algn="ctr" defTabSz="1718690">
                  <a:lnSpc>
                    <a:spcPct val="90000"/>
                  </a:lnSpc>
                  <a:spcAft>
                    <a:spcPct val="35000"/>
                  </a:spcAft>
                </a:pPr>
                <a:endParaRPr lang="en-US" sz="3867" dirty="0">
                  <a:solidFill>
                    <a:srgbClr val="FFFFFF"/>
                  </a:solidFill>
                </a:endParaRPr>
              </a:p>
            </p:txBody>
          </p:sp>
          <p:sp>
            <p:nvSpPr>
              <p:cNvPr id="170" name="Freeform: Shape 333">
                <a:extLst>
                  <a:ext uri="{FF2B5EF4-FFF2-40B4-BE49-F238E27FC236}">
                    <a16:creationId xmlns:a16="http://schemas.microsoft.com/office/drawing/2014/main" id="{9D564A7B-18A9-064E-A166-F4545247117A}"/>
                  </a:ext>
                </a:extLst>
              </p:cNvPr>
              <p:cNvSpPr/>
              <p:nvPr/>
            </p:nvSpPr>
            <p:spPr>
              <a:xfrm>
                <a:off x="6613501" y="2256876"/>
                <a:ext cx="880110" cy="896112"/>
              </a:xfrm>
              <a:custGeom>
                <a:avLst/>
                <a:gdLst>
                  <a:gd name="connsiteX0" fmla="*/ 829150 w 880110"/>
                  <a:gd name="connsiteY0" fmla="*/ 571083 h 896112"/>
                  <a:gd name="connsiteX1" fmla="*/ 783248 w 880110"/>
                  <a:gd name="connsiteY1" fmla="*/ 552081 h 896112"/>
                  <a:gd name="connsiteX2" fmla="*/ 737346 w 880110"/>
                  <a:gd name="connsiteY2" fmla="*/ 571083 h 896112"/>
                  <a:gd name="connsiteX3" fmla="*/ 718316 w 880110"/>
                  <a:gd name="connsiteY3" fmla="*/ 617035 h 896112"/>
                  <a:gd name="connsiteX4" fmla="*/ 737346 w 880110"/>
                  <a:gd name="connsiteY4" fmla="*/ 662987 h 896112"/>
                  <a:gd name="connsiteX5" fmla="*/ 829150 w 880110"/>
                  <a:gd name="connsiteY5" fmla="*/ 662987 h 896112"/>
                  <a:gd name="connsiteX6" fmla="*/ 829150 w 880110"/>
                  <a:gd name="connsiteY6" fmla="*/ 571083 h 896112"/>
                  <a:gd name="connsiteX7" fmla="*/ 829150 w 880110"/>
                  <a:gd name="connsiteY7" fmla="*/ 571083 h 896112"/>
                  <a:gd name="connsiteX8" fmla="*/ 692677 w 880110"/>
                  <a:gd name="connsiteY8" fmla="*/ 582635 h 896112"/>
                  <a:gd name="connsiteX9" fmla="*/ 713851 w 880110"/>
                  <a:gd name="connsiteY9" fmla="*/ 549373 h 896112"/>
                  <a:gd name="connsiteX10" fmla="*/ 679392 w 880110"/>
                  <a:gd name="connsiteY10" fmla="*/ 483714 h 896112"/>
                  <a:gd name="connsiteX11" fmla="*/ 636483 w 880110"/>
                  <a:gd name="connsiteY11" fmla="*/ 564867 h 896112"/>
                  <a:gd name="connsiteX12" fmla="*/ 692677 w 880110"/>
                  <a:gd name="connsiteY12" fmla="*/ 582635 h 896112"/>
                  <a:gd name="connsiteX13" fmla="*/ 590229 w 880110"/>
                  <a:gd name="connsiteY13" fmla="*/ 583837 h 896112"/>
                  <a:gd name="connsiteX14" fmla="*/ 401435 w 880110"/>
                  <a:gd name="connsiteY14" fmla="*/ 524138 h 896112"/>
                  <a:gd name="connsiteX15" fmla="*/ 355085 w 880110"/>
                  <a:gd name="connsiteY15" fmla="*/ 595101 h 896112"/>
                  <a:gd name="connsiteX16" fmla="*/ 346922 w 880110"/>
                  <a:gd name="connsiteY16" fmla="*/ 602471 h 896112"/>
                  <a:gd name="connsiteX17" fmla="*/ 430180 w 880110"/>
                  <a:gd name="connsiteY17" fmla="*/ 718120 h 896112"/>
                  <a:gd name="connsiteX18" fmla="*/ 483604 w 880110"/>
                  <a:gd name="connsiteY18" fmla="*/ 702066 h 896112"/>
                  <a:gd name="connsiteX19" fmla="*/ 523217 w 880110"/>
                  <a:gd name="connsiteY19" fmla="*/ 710590 h 896112"/>
                  <a:gd name="connsiteX20" fmla="*/ 590229 w 880110"/>
                  <a:gd name="connsiteY20" fmla="*/ 583837 h 896112"/>
                  <a:gd name="connsiteX21" fmla="*/ 548520 w 880110"/>
                  <a:gd name="connsiteY21" fmla="*/ 799081 h 896112"/>
                  <a:gd name="connsiteX22" fmla="*/ 529506 w 880110"/>
                  <a:gd name="connsiteY22" fmla="*/ 753129 h 896112"/>
                  <a:gd name="connsiteX23" fmla="*/ 483604 w 880110"/>
                  <a:gd name="connsiteY23" fmla="*/ 734110 h 896112"/>
                  <a:gd name="connsiteX24" fmla="*/ 437718 w 880110"/>
                  <a:gd name="connsiteY24" fmla="*/ 753129 h 896112"/>
                  <a:gd name="connsiteX25" fmla="*/ 418688 w 880110"/>
                  <a:gd name="connsiteY25" fmla="*/ 799081 h 896112"/>
                  <a:gd name="connsiteX26" fmla="*/ 437718 w 880110"/>
                  <a:gd name="connsiteY26" fmla="*/ 845033 h 896112"/>
                  <a:gd name="connsiteX27" fmla="*/ 483604 w 880110"/>
                  <a:gd name="connsiteY27" fmla="*/ 864067 h 896112"/>
                  <a:gd name="connsiteX28" fmla="*/ 529506 w 880110"/>
                  <a:gd name="connsiteY28" fmla="*/ 845033 h 896112"/>
                  <a:gd name="connsiteX29" fmla="*/ 548520 w 880110"/>
                  <a:gd name="connsiteY29" fmla="*/ 799081 h 896112"/>
                  <a:gd name="connsiteX30" fmla="*/ 548520 w 880110"/>
                  <a:gd name="connsiteY30" fmla="*/ 799081 h 896112"/>
                  <a:gd name="connsiteX31" fmla="*/ 332454 w 880110"/>
                  <a:gd name="connsiteY31" fmla="*/ 572429 h 896112"/>
                  <a:gd name="connsiteX32" fmla="*/ 332454 w 880110"/>
                  <a:gd name="connsiteY32" fmla="*/ 323186 h 896112"/>
                  <a:gd name="connsiteX33" fmla="*/ 207952 w 880110"/>
                  <a:gd name="connsiteY33" fmla="*/ 271658 h 896112"/>
                  <a:gd name="connsiteX34" fmla="*/ 83466 w 880110"/>
                  <a:gd name="connsiteY34" fmla="*/ 323186 h 896112"/>
                  <a:gd name="connsiteX35" fmla="*/ 83466 w 880110"/>
                  <a:gd name="connsiteY35" fmla="*/ 572429 h 896112"/>
                  <a:gd name="connsiteX36" fmla="*/ 332454 w 880110"/>
                  <a:gd name="connsiteY36" fmla="*/ 572429 h 896112"/>
                  <a:gd name="connsiteX37" fmla="*/ 332454 w 880110"/>
                  <a:gd name="connsiteY37" fmla="*/ 572429 h 896112"/>
                  <a:gd name="connsiteX38" fmla="*/ 346666 w 880110"/>
                  <a:gd name="connsiteY38" fmla="*/ 292920 h 896112"/>
                  <a:gd name="connsiteX39" fmla="*/ 355085 w 880110"/>
                  <a:gd name="connsiteY39" fmla="*/ 300531 h 896112"/>
                  <a:gd name="connsiteX40" fmla="*/ 400219 w 880110"/>
                  <a:gd name="connsiteY40" fmla="*/ 368337 h 896112"/>
                  <a:gd name="connsiteX41" fmla="*/ 588292 w 880110"/>
                  <a:gd name="connsiteY41" fmla="*/ 310192 h 896112"/>
                  <a:gd name="connsiteX42" fmla="*/ 522944 w 880110"/>
                  <a:gd name="connsiteY42" fmla="*/ 185667 h 896112"/>
                  <a:gd name="connsiteX43" fmla="*/ 483604 w 880110"/>
                  <a:gd name="connsiteY43" fmla="*/ 194062 h 896112"/>
                  <a:gd name="connsiteX44" fmla="*/ 429940 w 880110"/>
                  <a:gd name="connsiteY44" fmla="*/ 177848 h 896112"/>
                  <a:gd name="connsiteX45" fmla="*/ 346666 w 880110"/>
                  <a:gd name="connsiteY45" fmla="*/ 292920 h 896112"/>
                  <a:gd name="connsiteX46" fmla="*/ 418688 w 880110"/>
                  <a:gd name="connsiteY46" fmla="*/ 97047 h 896112"/>
                  <a:gd name="connsiteX47" fmla="*/ 437718 w 880110"/>
                  <a:gd name="connsiteY47" fmla="*/ 142983 h 896112"/>
                  <a:gd name="connsiteX48" fmla="*/ 483604 w 880110"/>
                  <a:gd name="connsiteY48" fmla="*/ 162018 h 896112"/>
                  <a:gd name="connsiteX49" fmla="*/ 529506 w 880110"/>
                  <a:gd name="connsiteY49" fmla="*/ 142983 h 896112"/>
                  <a:gd name="connsiteX50" fmla="*/ 548520 w 880110"/>
                  <a:gd name="connsiteY50" fmla="*/ 97047 h 896112"/>
                  <a:gd name="connsiteX51" fmla="*/ 529506 w 880110"/>
                  <a:gd name="connsiteY51" fmla="*/ 51079 h 896112"/>
                  <a:gd name="connsiteX52" fmla="*/ 483604 w 880110"/>
                  <a:gd name="connsiteY52" fmla="*/ 32045 h 896112"/>
                  <a:gd name="connsiteX53" fmla="*/ 437718 w 880110"/>
                  <a:gd name="connsiteY53" fmla="*/ 51079 h 896112"/>
                  <a:gd name="connsiteX54" fmla="*/ 418688 w 880110"/>
                  <a:gd name="connsiteY54" fmla="*/ 97047 h 896112"/>
                  <a:gd name="connsiteX55" fmla="*/ 418688 w 880110"/>
                  <a:gd name="connsiteY55" fmla="*/ 97047 h 896112"/>
                  <a:gd name="connsiteX56" fmla="*/ 410686 w 880110"/>
                  <a:gd name="connsiteY56" fmla="*/ 493455 h 896112"/>
                  <a:gd name="connsiteX57" fmla="*/ 605450 w 880110"/>
                  <a:gd name="connsiteY57" fmla="*/ 555045 h 896112"/>
                  <a:gd name="connsiteX58" fmla="*/ 661355 w 880110"/>
                  <a:gd name="connsiteY58" fmla="*/ 449346 h 896112"/>
                  <a:gd name="connsiteX59" fmla="*/ 603449 w 880110"/>
                  <a:gd name="connsiteY59" fmla="*/ 339048 h 896112"/>
                  <a:gd name="connsiteX60" fmla="*/ 409902 w 880110"/>
                  <a:gd name="connsiteY60" fmla="*/ 398876 h 896112"/>
                  <a:gd name="connsiteX61" fmla="*/ 410686 w 880110"/>
                  <a:gd name="connsiteY61" fmla="*/ 493455 h 896112"/>
                  <a:gd name="connsiteX62" fmla="*/ 410686 w 880110"/>
                  <a:gd name="connsiteY62" fmla="*/ 493455 h 896112"/>
                  <a:gd name="connsiteX63" fmla="*/ 634579 w 880110"/>
                  <a:gd name="connsiteY63" fmla="*/ 329419 h 896112"/>
                  <a:gd name="connsiteX64" fmla="*/ 679488 w 880110"/>
                  <a:gd name="connsiteY64" fmla="*/ 415010 h 896112"/>
                  <a:gd name="connsiteX65" fmla="*/ 721613 w 880110"/>
                  <a:gd name="connsiteY65" fmla="*/ 335331 h 896112"/>
                  <a:gd name="connsiteX66" fmla="*/ 714715 w 880110"/>
                  <a:gd name="connsiteY66" fmla="*/ 329691 h 896112"/>
                  <a:gd name="connsiteX67" fmla="*/ 699287 w 880110"/>
                  <a:gd name="connsiteY67" fmla="*/ 309423 h 896112"/>
                  <a:gd name="connsiteX68" fmla="*/ 634579 w 880110"/>
                  <a:gd name="connsiteY68" fmla="*/ 329419 h 896112"/>
                  <a:gd name="connsiteX69" fmla="*/ 718316 w 880110"/>
                  <a:gd name="connsiteY69" fmla="*/ 261068 h 896112"/>
                  <a:gd name="connsiteX70" fmla="*/ 737346 w 880110"/>
                  <a:gd name="connsiteY70" fmla="*/ 307036 h 896112"/>
                  <a:gd name="connsiteX71" fmla="*/ 829150 w 880110"/>
                  <a:gd name="connsiteY71" fmla="*/ 307036 h 896112"/>
                  <a:gd name="connsiteX72" fmla="*/ 829150 w 880110"/>
                  <a:gd name="connsiteY72" fmla="*/ 215132 h 896112"/>
                  <a:gd name="connsiteX73" fmla="*/ 783248 w 880110"/>
                  <a:gd name="connsiteY73" fmla="*/ 196129 h 896112"/>
                  <a:gd name="connsiteX74" fmla="*/ 737346 w 880110"/>
                  <a:gd name="connsiteY74" fmla="*/ 215132 h 896112"/>
                  <a:gd name="connsiteX75" fmla="*/ 718316 w 880110"/>
                  <a:gd name="connsiteY75" fmla="*/ 261068 h 896112"/>
                  <a:gd name="connsiteX76" fmla="*/ 718316 w 880110"/>
                  <a:gd name="connsiteY76" fmla="*/ 261068 h 896112"/>
                  <a:gd name="connsiteX77" fmla="*/ 851781 w 880110"/>
                  <a:gd name="connsiteY77" fmla="*/ 548428 h 896112"/>
                  <a:gd name="connsiteX78" fmla="*/ 851781 w 880110"/>
                  <a:gd name="connsiteY78" fmla="*/ 685643 h 896112"/>
                  <a:gd name="connsiteX79" fmla="*/ 783248 w 880110"/>
                  <a:gd name="connsiteY79" fmla="*/ 714018 h 896112"/>
                  <a:gd name="connsiteX80" fmla="*/ 714715 w 880110"/>
                  <a:gd name="connsiteY80" fmla="*/ 685643 h 896112"/>
                  <a:gd name="connsiteX81" fmla="*/ 686307 w 880110"/>
                  <a:gd name="connsiteY81" fmla="*/ 617035 h 896112"/>
                  <a:gd name="connsiteX82" fmla="*/ 686451 w 880110"/>
                  <a:gd name="connsiteY82" fmla="*/ 614264 h 896112"/>
                  <a:gd name="connsiteX83" fmla="*/ 621263 w 880110"/>
                  <a:gd name="connsiteY83" fmla="*/ 593659 h 896112"/>
                  <a:gd name="connsiteX84" fmla="*/ 549977 w 880110"/>
                  <a:gd name="connsiteY84" fmla="*/ 728503 h 896112"/>
                  <a:gd name="connsiteX85" fmla="*/ 552137 w 880110"/>
                  <a:gd name="connsiteY85" fmla="*/ 730473 h 896112"/>
                  <a:gd name="connsiteX86" fmla="*/ 580530 w 880110"/>
                  <a:gd name="connsiteY86" fmla="*/ 799081 h 896112"/>
                  <a:gd name="connsiteX87" fmla="*/ 552137 w 880110"/>
                  <a:gd name="connsiteY87" fmla="*/ 867688 h 896112"/>
                  <a:gd name="connsiteX88" fmla="*/ 483604 w 880110"/>
                  <a:gd name="connsiteY88" fmla="*/ 896112 h 896112"/>
                  <a:gd name="connsiteX89" fmla="*/ 415087 w 880110"/>
                  <a:gd name="connsiteY89" fmla="*/ 867688 h 896112"/>
                  <a:gd name="connsiteX90" fmla="*/ 386679 w 880110"/>
                  <a:gd name="connsiteY90" fmla="*/ 799081 h 896112"/>
                  <a:gd name="connsiteX91" fmla="*/ 406669 w 880110"/>
                  <a:gd name="connsiteY91" fmla="*/ 740247 h 896112"/>
                  <a:gd name="connsiteX92" fmla="*/ 321683 w 880110"/>
                  <a:gd name="connsiteY92" fmla="*/ 622211 h 896112"/>
                  <a:gd name="connsiteX93" fmla="*/ 207952 w 880110"/>
                  <a:gd name="connsiteY93" fmla="*/ 656002 h 896112"/>
                  <a:gd name="connsiteX94" fmla="*/ 60835 w 880110"/>
                  <a:gd name="connsiteY94" fmla="*/ 595101 h 896112"/>
                  <a:gd name="connsiteX95" fmla="*/ 60835 w 880110"/>
                  <a:gd name="connsiteY95" fmla="*/ 300531 h 896112"/>
                  <a:gd name="connsiteX96" fmla="*/ 321395 w 880110"/>
                  <a:gd name="connsiteY96" fmla="*/ 273245 h 896112"/>
                  <a:gd name="connsiteX97" fmla="*/ 406493 w 880110"/>
                  <a:gd name="connsiteY97" fmla="*/ 155641 h 896112"/>
                  <a:gd name="connsiteX98" fmla="*/ 386679 w 880110"/>
                  <a:gd name="connsiteY98" fmla="*/ 97047 h 896112"/>
                  <a:gd name="connsiteX99" fmla="*/ 415087 w 880110"/>
                  <a:gd name="connsiteY99" fmla="*/ 28424 h 896112"/>
                  <a:gd name="connsiteX100" fmla="*/ 483604 w 880110"/>
                  <a:gd name="connsiteY100" fmla="*/ 0 h 896112"/>
                  <a:gd name="connsiteX101" fmla="*/ 552137 w 880110"/>
                  <a:gd name="connsiteY101" fmla="*/ 28424 h 896112"/>
                  <a:gd name="connsiteX102" fmla="*/ 580530 w 880110"/>
                  <a:gd name="connsiteY102" fmla="*/ 97047 h 896112"/>
                  <a:gd name="connsiteX103" fmla="*/ 552137 w 880110"/>
                  <a:gd name="connsiteY103" fmla="*/ 165639 h 896112"/>
                  <a:gd name="connsiteX104" fmla="*/ 549753 w 880110"/>
                  <a:gd name="connsiteY104" fmla="*/ 167834 h 896112"/>
                  <a:gd name="connsiteX105" fmla="*/ 619422 w 880110"/>
                  <a:gd name="connsiteY105" fmla="*/ 300563 h 896112"/>
                  <a:gd name="connsiteX106" fmla="*/ 688067 w 880110"/>
                  <a:gd name="connsiteY106" fmla="*/ 279349 h 896112"/>
                  <a:gd name="connsiteX107" fmla="*/ 686307 w 880110"/>
                  <a:gd name="connsiteY107" fmla="*/ 261068 h 896112"/>
                  <a:gd name="connsiteX108" fmla="*/ 714715 w 880110"/>
                  <a:gd name="connsiteY108" fmla="*/ 192476 h 896112"/>
                  <a:gd name="connsiteX109" fmla="*/ 851781 w 880110"/>
                  <a:gd name="connsiteY109" fmla="*/ 192476 h 896112"/>
                  <a:gd name="connsiteX110" fmla="*/ 851781 w 880110"/>
                  <a:gd name="connsiteY110" fmla="*/ 329691 h 896112"/>
                  <a:gd name="connsiteX111" fmla="*/ 783248 w 880110"/>
                  <a:gd name="connsiteY111" fmla="*/ 358067 h 896112"/>
                  <a:gd name="connsiteX112" fmla="*/ 749190 w 880110"/>
                  <a:gd name="connsiteY112" fmla="*/ 351690 h 896112"/>
                  <a:gd name="connsiteX113" fmla="*/ 697526 w 880110"/>
                  <a:gd name="connsiteY113" fmla="*/ 449394 h 896112"/>
                  <a:gd name="connsiteX114" fmla="*/ 740163 w 880110"/>
                  <a:gd name="connsiteY114" fmla="*/ 530611 h 896112"/>
                  <a:gd name="connsiteX115" fmla="*/ 851781 w 880110"/>
                  <a:gd name="connsiteY115" fmla="*/ 548428 h 896112"/>
                  <a:gd name="connsiteX116" fmla="*/ 851781 w 880110"/>
                  <a:gd name="connsiteY116" fmla="*/ 548428 h 896112"/>
                  <a:gd name="connsiteX117" fmla="*/ 223957 w 880110"/>
                  <a:gd name="connsiteY117" fmla="*/ 431785 h 896112"/>
                  <a:gd name="connsiteX118" fmla="*/ 303981 w 880110"/>
                  <a:gd name="connsiteY118" fmla="*/ 431785 h 896112"/>
                  <a:gd name="connsiteX119" fmla="*/ 303981 w 880110"/>
                  <a:gd name="connsiteY119" fmla="*/ 463830 h 896112"/>
                  <a:gd name="connsiteX120" fmla="*/ 223957 w 880110"/>
                  <a:gd name="connsiteY120" fmla="*/ 463830 h 896112"/>
                  <a:gd name="connsiteX121" fmla="*/ 223957 w 880110"/>
                  <a:gd name="connsiteY121" fmla="*/ 543942 h 896112"/>
                  <a:gd name="connsiteX122" fmla="*/ 191947 w 880110"/>
                  <a:gd name="connsiteY122" fmla="*/ 543942 h 896112"/>
                  <a:gd name="connsiteX123" fmla="*/ 191947 w 880110"/>
                  <a:gd name="connsiteY123" fmla="*/ 463830 h 896112"/>
                  <a:gd name="connsiteX124" fmla="*/ 111922 w 880110"/>
                  <a:gd name="connsiteY124" fmla="*/ 463830 h 896112"/>
                  <a:gd name="connsiteX125" fmla="*/ 111922 w 880110"/>
                  <a:gd name="connsiteY125" fmla="*/ 431785 h 896112"/>
                  <a:gd name="connsiteX126" fmla="*/ 191947 w 880110"/>
                  <a:gd name="connsiteY126" fmla="*/ 431785 h 896112"/>
                  <a:gd name="connsiteX127" fmla="*/ 191947 w 880110"/>
                  <a:gd name="connsiteY127" fmla="*/ 351674 h 896112"/>
                  <a:gd name="connsiteX128" fmla="*/ 223957 w 880110"/>
                  <a:gd name="connsiteY128" fmla="*/ 351674 h 896112"/>
                  <a:gd name="connsiteX129" fmla="*/ 223957 w 880110"/>
                  <a:gd name="connsiteY129" fmla="*/ 431785 h 8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880110" h="896112">
                    <a:moveTo>
                      <a:pt x="829150" y="571083"/>
                    </a:moveTo>
                    <a:cubicBezTo>
                      <a:pt x="816491" y="558410"/>
                      <a:pt x="799877" y="552081"/>
                      <a:pt x="783248" y="552081"/>
                    </a:cubicBezTo>
                    <a:cubicBezTo>
                      <a:pt x="766619" y="552081"/>
                      <a:pt x="750006" y="558410"/>
                      <a:pt x="737346" y="571083"/>
                    </a:cubicBezTo>
                    <a:cubicBezTo>
                      <a:pt x="725086" y="583356"/>
                      <a:pt x="718316" y="599683"/>
                      <a:pt x="718316" y="617035"/>
                    </a:cubicBezTo>
                    <a:cubicBezTo>
                      <a:pt x="718316" y="634388"/>
                      <a:pt x="725086" y="650714"/>
                      <a:pt x="737346" y="662987"/>
                    </a:cubicBezTo>
                    <a:cubicBezTo>
                      <a:pt x="762666" y="688319"/>
                      <a:pt x="803831" y="688319"/>
                      <a:pt x="829150" y="662987"/>
                    </a:cubicBezTo>
                    <a:cubicBezTo>
                      <a:pt x="854454" y="637640"/>
                      <a:pt x="854454" y="596415"/>
                      <a:pt x="829150" y="571083"/>
                    </a:cubicBezTo>
                    <a:lnTo>
                      <a:pt x="829150" y="571083"/>
                    </a:lnTo>
                    <a:close/>
                    <a:moveTo>
                      <a:pt x="692677" y="582635"/>
                    </a:moveTo>
                    <a:cubicBezTo>
                      <a:pt x="697318" y="570346"/>
                      <a:pt x="704440" y="559051"/>
                      <a:pt x="713851" y="549373"/>
                    </a:cubicBezTo>
                    <a:lnTo>
                      <a:pt x="679392" y="483714"/>
                    </a:lnTo>
                    <a:lnTo>
                      <a:pt x="636483" y="564867"/>
                    </a:lnTo>
                    <a:lnTo>
                      <a:pt x="692677" y="582635"/>
                    </a:lnTo>
                    <a:close/>
                    <a:moveTo>
                      <a:pt x="590229" y="583837"/>
                    </a:moveTo>
                    <a:lnTo>
                      <a:pt x="401435" y="524138"/>
                    </a:lnTo>
                    <a:cubicBezTo>
                      <a:pt x="391320" y="549998"/>
                      <a:pt x="375923" y="574240"/>
                      <a:pt x="355085" y="595101"/>
                    </a:cubicBezTo>
                    <a:cubicBezTo>
                      <a:pt x="352460" y="597712"/>
                      <a:pt x="349643" y="600020"/>
                      <a:pt x="346922" y="602471"/>
                    </a:cubicBezTo>
                    <a:lnTo>
                      <a:pt x="430180" y="718120"/>
                    </a:lnTo>
                    <a:cubicBezTo>
                      <a:pt x="445913" y="707674"/>
                      <a:pt x="464318" y="702066"/>
                      <a:pt x="483604" y="702066"/>
                    </a:cubicBezTo>
                    <a:cubicBezTo>
                      <a:pt x="497497" y="702066"/>
                      <a:pt x="510893" y="705062"/>
                      <a:pt x="523217" y="710590"/>
                    </a:cubicBezTo>
                    <a:lnTo>
                      <a:pt x="590229" y="583837"/>
                    </a:lnTo>
                    <a:close/>
                    <a:moveTo>
                      <a:pt x="548520" y="799081"/>
                    </a:moveTo>
                    <a:cubicBezTo>
                      <a:pt x="548520" y="781729"/>
                      <a:pt x="541766" y="765402"/>
                      <a:pt x="529506" y="753129"/>
                    </a:cubicBezTo>
                    <a:cubicBezTo>
                      <a:pt x="517247" y="740872"/>
                      <a:pt x="500938" y="734110"/>
                      <a:pt x="483604" y="734110"/>
                    </a:cubicBezTo>
                    <a:cubicBezTo>
                      <a:pt x="466271" y="734110"/>
                      <a:pt x="449978" y="740872"/>
                      <a:pt x="437718" y="753129"/>
                    </a:cubicBezTo>
                    <a:cubicBezTo>
                      <a:pt x="425459" y="765402"/>
                      <a:pt x="418688" y="781729"/>
                      <a:pt x="418688" y="799081"/>
                    </a:cubicBezTo>
                    <a:cubicBezTo>
                      <a:pt x="418688" y="816433"/>
                      <a:pt x="425459" y="832760"/>
                      <a:pt x="437718" y="845033"/>
                    </a:cubicBezTo>
                    <a:cubicBezTo>
                      <a:pt x="449978" y="857306"/>
                      <a:pt x="466271" y="864067"/>
                      <a:pt x="483604" y="864067"/>
                    </a:cubicBezTo>
                    <a:cubicBezTo>
                      <a:pt x="500938" y="864067"/>
                      <a:pt x="517247" y="857306"/>
                      <a:pt x="529506" y="845033"/>
                    </a:cubicBezTo>
                    <a:cubicBezTo>
                      <a:pt x="541766" y="832760"/>
                      <a:pt x="548520" y="816433"/>
                      <a:pt x="548520" y="799081"/>
                    </a:cubicBezTo>
                    <a:lnTo>
                      <a:pt x="548520" y="799081"/>
                    </a:lnTo>
                    <a:close/>
                    <a:moveTo>
                      <a:pt x="332454" y="572429"/>
                    </a:moveTo>
                    <a:cubicBezTo>
                      <a:pt x="401099" y="503710"/>
                      <a:pt x="401099" y="391906"/>
                      <a:pt x="332454" y="323186"/>
                    </a:cubicBezTo>
                    <a:cubicBezTo>
                      <a:pt x="298123" y="288834"/>
                      <a:pt x="253038" y="271658"/>
                      <a:pt x="207952" y="271658"/>
                    </a:cubicBezTo>
                    <a:cubicBezTo>
                      <a:pt x="162866" y="271658"/>
                      <a:pt x="117796" y="288818"/>
                      <a:pt x="83466" y="323186"/>
                    </a:cubicBezTo>
                    <a:cubicBezTo>
                      <a:pt x="14821" y="391906"/>
                      <a:pt x="14821" y="503710"/>
                      <a:pt x="83466" y="572429"/>
                    </a:cubicBezTo>
                    <a:cubicBezTo>
                      <a:pt x="152111" y="641149"/>
                      <a:pt x="263809" y="641149"/>
                      <a:pt x="332454" y="572429"/>
                    </a:cubicBezTo>
                    <a:lnTo>
                      <a:pt x="332454" y="572429"/>
                    </a:lnTo>
                    <a:close/>
                    <a:moveTo>
                      <a:pt x="346666" y="292920"/>
                    </a:moveTo>
                    <a:cubicBezTo>
                      <a:pt x="349467" y="295435"/>
                      <a:pt x="352380" y="297823"/>
                      <a:pt x="355085" y="300531"/>
                    </a:cubicBezTo>
                    <a:cubicBezTo>
                      <a:pt x="375075" y="320542"/>
                      <a:pt x="390072" y="343663"/>
                      <a:pt x="400219" y="368337"/>
                    </a:cubicBezTo>
                    <a:lnTo>
                      <a:pt x="588292" y="310192"/>
                    </a:lnTo>
                    <a:lnTo>
                      <a:pt x="522944" y="185667"/>
                    </a:lnTo>
                    <a:cubicBezTo>
                      <a:pt x="510717" y="191130"/>
                      <a:pt x="497385" y="194062"/>
                      <a:pt x="483604" y="194062"/>
                    </a:cubicBezTo>
                    <a:cubicBezTo>
                      <a:pt x="464206" y="194062"/>
                      <a:pt x="445689" y="188406"/>
                      <a:pt x="429940" y="177848"/>
                    </a:cubicBezTo>
                    <a:lnTo>
                      <a:pt x="346666" y="292920"/>
                    </a:lnTo>
                    <a:close/>
                    <a:moveTo>
                      <a:pt x="418688" y="97047"/>
                    </a:moveTo>
                    <a:cubicBezTo>
                      <a:pt x="418688" y="114399"/>
                      <a:pt x="425459" y="130710"/>
                      <a:pt x="437718" y="142983"/>
                    </a:cubicBezTo>
                    <a:cubicBezTo>
                      <a:pt x="449978" y="155256"/>
                      <a:pt x="466271" y="162018"/>
                      <a:pt x="483604" y="162018"/>
                    </a:cubicBezTo>
                    <a:cubicBezTo>
                      <a:pt x="500938" y="162018"/>
                      <a:pt x="517247" y="155256"/>
                      <a:pt x="529506" y="142983"/>
                    </a:cubicBezTo>
                    <a:cubicBezTo>
                      <a:pt x="541766" y="130710"/>
                      <a:pt x="548520" y="114399"/>
                      <a:pt x="548520" y="97047"/>
                    </a:cubicBezTo>
                    <a:cubicBezTo>
                      <a:pt x="548520" y="79679"/>
                      <a:pt x="541766" y="63368"/>
                      <a:pt x="529506" y="51079"/>
                    </a:cubicBezTo>
                    <a:cubicBezTo>
                      <a:pt x="517247" y="38806"/>
                      <a:pt x="500938" y="32045"/>
                      <a:pt x="483604" y="32045"/>
                    </a:cubicBezTo>
                    <a:cubicBezTo>
                      <a:pt x="466271" y="32045"/>
                      <a:pt x="449978" y="38806"/>
                      <a:pt x="437718" y="51079"/>
                    </a:cubicBezTo>
                    <a:cubicBezTo>
                      <a:pt x="425459" y="63368"/>
                      <a:pt x="418688" y="79679"/>
                      <a:pt x="418688" y="97047"/>
                    </a:cubicBezTo>
                    <a:lnTo>
                      <a:pt x="418688" y="97047"/>
                    </a:lnTo>
                    <a:close/>
                    <a:moveTo>
                      <a:pt x="410686" y="493455"/>
                    </a:moveTo>
                    <a:lnTo>
                      <a:pt x="605450" y="555045"/>
                    </a:lnTo>
                    <a:lnTo>
                      <a:pt x="661355" y="449346"/>
                    </a:lnTo>
                    <a:lnTo>
                      <a:pt x="603449" y="339048"/>
                    </a:lnTo>
                    <a:lnTo>
                      <a:pt x="409902" y="398876"/>
                    </a:lnTo>
                    <a:cubicBezTo>
                      <a:pt x="417360" y="429943"/>
                      <a:pt x="417648" y="462292"/>
                      <a:pt x="410686" y="493455"/>
                    </a:cubicBezTo>
                    <a:lnTo>
                      <a:pt x="410686" y="493455"/>
                    </a:lnTo>
                    <a:close/>
                    <a:moveTo>
                      <a:pt x="634579" y="329419"/>
                    </a:moveTo>
                    <a:lnTo>
                      <a:pt x="679488" y="415010"/>
                    </a:lnTo>
                    <a:lnTo>
                      <a:pt x="721613" y="335331"/>
                    </a:lnTo>
                    <a:cubicBezTo>
                      <a:pt x="719341" y="333424"/>
                      <a:pt x="716860" y="331838"/>
                      <a:pt x="714715" y="329691"/>
                    </a:cubicBezTo>
                    <a:cubicBezTo>
                      <a:pt x="708601" y="323571"/>
                      <a:pt x="703480" y="316729"/>
                      <a:pt x="699287" y="309423"/>
                    </a:cubicBezTo>
                    <a:lnTo>
                      <a:pt x="634579" y="329419"/>
                    </a:lnTo>
                    <a:close/>
                    <a:moveTo>
                      <a:pt x="718316" y="261068"/>
                    </a:moveTo>
                    <a:cubicBezTo>
                      <a:pt x="718316" y="278436"/>
                      <a:pt x="725086" y="294747"/>
                      <a:pt x="737346" y="307036"/>
                    </a:cubicBezTo>
                    <a:cubicBezTo>
                      <a:pt x="762666" y="332367"/>
                      <a:pt x="803831" y="332367"/>
                      <a:pt x="829150" y="307036"/>
                    </a:cubicBezTo>
                    <a:cubicBezTo>
                      <a:pt x="854454" y="281688"/>
                      <a:pt x="854454" y="240463"/>
                      <a:pt x="829150" y="215132"/>
                    </a:cubicBezTo>
                    <a:cubicBezTo>
                      <a:pt x="816491" y="202458"/>
                      <a:pt x="799877" y="196129"/>
                      <a:pt x="783248" y="196129"/>
                    </a:cubicBezTo>
                    <a:cubicBezTo>
                      <a:pt x="766619" y="196129"/>
                      <a:pt x="750006" y="202458"/>
                      <a:pt x="737346" y="215132"/>
                    </a:cubicBezTo>
                    <a:cubicBezTo>
                      <a:pt x="725086" y="227405"/>
                      <a:pt x="718316" y="243715"/>
                      <a:pt x="718316" y="261068"/>
                    </a:cubicBezTo>
                    <a:lnTo>
                      <a:pt x="718316" y="261068"/>
                    </a:lnTo>
                    <a:close/>
                    <a:moveTo>
                      <a:pt x="851781" y="548428"/>
                    </a:moveTo>
                    <a:cubicBezTo>
                      <a:pt x="889553" y="586256"/>
                      <a:pt x="889553" y="647814"/>
                      <a:pt x="851781" y="685643"/>
                    </a:cubicBezTo>
                    <a:cubicBezTo>
                      <a:pt x="832880" y="704565"/>
                      <a:pt x="808072" y="714018"/>
                      <a:pt x="783248" y="714018"/>
                    </a:cubicBezTo>
                    <a:cubicBezTo>
                      <a:pt x="758425" y="714018"/>
                      <a:pt x="733601" y="704565"/>
                      <a:pt x="714715" y="685643"/>
                    </a:cubicBezTo>
                    <a:cubicBezTo>
                      <a:pt x="696406" y="667313"/>
                      <a:pt x="686307" y="642943"/>
                      <a:pt x="686307" y="617035"/>
                    </a:cubicBezTo>
                    <a:cubicBezTo>
                      <a:pt x="686307" y="616106"/>
                      <a:pt x="686419" y="615193"/>
                      <a:pt x="686451" y="614264"/>
                    </a:cubicBezTo>
                    <a:lnTo>
                      <a:pt x="621263" y="593659"/>
                    </a:lnTo>
                    <a:lnTo>
                      <a:pt x="549977" y="728503"/>
                    </a:lnTo>
                    <a:cubicBezTo>
                      <a:pt x="550681" y="729176"/>
                      <a:pt x="551433" y="729784"/>
                      <a:pt x="552137" y="730473"/>
                    </a:cubicBezTo>
                    <a:cubicBezTo>
                      <a:pt x="570447" y="748803"/>
                      <a:pt x="580530" y="773173"/>
                      <a:pt x="580530" y="799081"/>
                    </a:cubicBezTo>
                    <a:cubicBezTo>
                      <a:pt x="580530" y="825005"/>
                      <a:pt x="570447" y="849375"/>
                      <a:pt x="552137" y="867688"/>
                    </a:cubicBezTo>
                    <a:cubicBezTo>
                      <a:pt x="533844" y="886018"/>
                      <a:pt x="509484" y="896112"/>
                      <a:pt x="483604" y="896112"/>
                    </a:cubicBezTo>
                    <a:cubicBezTo>
                      <a:pt x="457724" y="896112"/>
                      <a:pt x="433381" y="886018"/>
                      <a:pt x="415087" y="867688"/>
                    </a:cubicBezTo>
                    <a:cubicBezTo>
                      <a:pt x="396762" y="849375"/>
                      <a:pt x="386679" y="825005"/>
                      <a:pt x="386679" y="799081"/>
                    </a:cubicBezTo>
                    <a:cubicBezTo>
                      <a:pt x="386679" y="777515"/>
                      <a:pt x="393769" y="757086"/>
                      <a:pt x="406669" y="740247"/>
                    </a:cubicBezTo>
                    <a:lnTo>
                      <a:pt x="321683" y="622211"/>
                    </a:lnTo>
                    <a:cubicBezTo>
                      <a:pt x="287272" y="644706"/>
                      <a:pt x="247628" y="656002"/>
                      <a:pt x="207952" y="656002"/>
                    </a:cubicBezTo>
                    <a:cubicBezTo>
                      <a:pt x="154671" y="656002"/>
                      <a:pt x="101391" y="635701"/>
                      <a:pt x="60835" y="595101"/>
                    </a:cubicBezTo>
                    <a:cubicBezTo>
                      <a:pt x="-20278" y="513884"/>
                      <a:pt x="-20278" y="381748"/>
                      <a:pt x="60835" y="300531"/>
                    </a:cubicBezTo>
                    <a:cubicBezTo>
                      <a:pt x="131496" y="229776"/>
                      <a:pt x="240778" y="220723"/>
                      <a:pt x="321395" y="273245"/>
                    </a:cubicBezTo>
                    <a:lnTo>
                      <a:pt x="406493" y="155641"/>
                    </a:lnTo>
                    <a:cubicBezTo>
                      <a:pt x="393705" y="138849"/>
                      <a:pt x="386679" y="118501"/>
                      <a:pt x="386679" y="97047"/>
                    </a:cubicBezTo>
                    <a:cubicBezTo>
                      <a:pt x="386679" y="71123"/>
                      <a:pt x="396778" y="46753"/>
                      <a:pt x="415087" y="28424"/>
                    </a:cubicBezTo>
                    <a:cubicBezTo>
                      <a:pt x="433381" y="10094"/>
                      <a:pt x="457724" y="0"/>
                      <a:pt x="483604" y="0"/>
                    </a:cubicBezTo>
                    <a:cubicBezTo>
                      <a:pt x="509484" y="0"/>
                      <a:pt x="533844" y="10094"/>
                      <a:pt x="552137" y="28424"/>
                    </a:cubicBezTo>
                    <a:cubicBezTo>
                      <a:pt x="570447" y="46753"/>
                      <a:pt x="580530" y="71123"/>
                      <a:pt x="580530" y="97047"/>
                    </a:cubicBezTo>
                    <a:cubicBezTo>
                      <a:pt x="580530" y="122955"/>
                      <a:pt x="570447" y="147325"/>
                      <a:pt x="552137" y="165639"/>
                    </a:cubicBezTo>
                    <a:cubicBezTo>
                      <a:pt x="551385" y="166408"/>
                      <a:pt x="550537" y="167081"/>
                      <a:pt x="549753" y="167834"/>
                    </a:cubicBezTo>
                    <a:lnTo>
                      <a:pt x="619422" y="300563"/>
                    </a:lnTo>
                    <a:lnTo>
                      <a:pt x="688067" y="279349"/>
                    </a:lnTo>
                    <a:cubicBezTo>
                      <a:pt x="686915" y="273389"/>
                      <a:pt x="686307" y="267284"/>
                      <a:pt x="686307" y="261068"/>
                    </a:cubicBezTo>
                    <a:cubicBezTo>
                      <a:pt x="686307" y="235160"/>
                      <a:pt x="696406" y="210790"/>
                      <a:pt x="714715" y="192476"/>
                    </a:cubicBezTo>
                    <a:cubicBezTo>
                      <a:pt x="752503" y="154631"/>
                      <a:pt x="813994" y="154631"/>
                      <a:pt x="851781" y="192476"/>
                    </a:cubicBezTo>
                    <a:cubicBezTo>
                      <a:pt x="889553" y="230289"/>
                      <a:pt x="889553" y="291846"/>
                      <a:pt x="851781" y="329691"/>
                    </a:cubicBezTo>
                    <a:cubicBezTo>
                      <a:pt x="832880" y="348597"/>
                      <a:pt x="808072" y="358067"/>
                      <a:pt x="783248" y="358067"/>
                    </a:cubicBezTo>
                    <a:cubicBezTo>
                      <a:pt x="771677" y="358067"/>
                      <a:pt x="760153" y="355791"/>
                      <a:pt x="749190" y="351690"/>
                    </a:cubicBezTo>
                    <a:lnTo>
                      <a:pt x="697526" y="449394"/>
                    </a:lnTo>
                    <a:lnTo>
                      <a:pt x="740163" y="530611"/>
                    </a:lnTo>
                    <a:cubicBezTo>
                      <a:pt x="776446" y="512538"/>
                      <a:pt x="821580" y="518210"/>
                      <a:pt x="851781" y="548428"/>
                    </a:cubicBezTo>
                    <a:lnTo>
                      <a:pt x="851781" y="548428"/>
                    </a:lnTo>
                    <a:close/>
                    <a:moveTo>
                      <a:pt x="223957" y="431785"/>
                    </a:moveTo>
                    <a:lnTo>
                      <a:pt x="303981" y="431785"/>
                    </a:lnTo>
                    <a:lnTo>
                      <a:pt x="303981" y="463830"/>
                    </a:lnTo>
                    <a:lnTo>
                      <a:pt x="223957" y="463830"/>
                    </a:lnTo>
                    <a:lnTo>
                      <a:pt x="223957" y="543942"/>
                    </a:lnTo>
                    <a:lnTo>
                      <a:pt x="191947" y="543942"/>
                    </a:lnTo>
                    <a:lnTo>
                      <a:pt x="191947" y="463830"/>
                    </a:lnTo>
                    <a:lnTo>
                      <a:pt x="111922" y="463830"/>
                    </a:lnTo>
                    <a:lnTo>
                      <a:pt x="111922" y="431785"/>
                    </a:lnTo>
                    <a:lnTo>
                      <a:pt x="191947" y="431785"/>
                    </a:lnTo>
                    <a:lnTo>
                      <a:pt x="191947" y="351674"/>
                    </a:lnTo>
                    <a:lnTo>
                      <a:pt x="223957" y="351674"/>
                    </a:lnTo>
                    <a:lnTo>
                      <a:pt x="223957" y="431785"/>
                    </a:lnTo>
                    <a:close/>
                  </a:path>
                </a:pathLst>
              </a:custGeom>
              <a:solidFill>
                <a:srgbClr val="FFFFFF"/>
              </a:solidFill>
              <a:ln w="15954" cap="flat">
                <a:noFill/>
                <a:prstDash val="solid"/>
                <a:miter/>
              </a:ln>
            </p:spPr>
            <p:txBody>
              <a:bodyPr rtlCol="0" anchor="ctr"/>
              <a:lstStyle/>
              <a:p>
                <a:endParaRPr lang="en-US" sz="2400" dirty="0">
                  <a:solidFill>
                    <a:srgbClr val="FFFFFF"/>
                  </a:solidFill>
                </a:endParaRPr>
              </a:p>
            </p:txBody>
          </p:sp>
        </p:grpSp>
        <p:sp>
          <p:nvSpPr>
            <p:cNvPr id="144" name="TextBox 143">
              <a:extLst>
                <a:ext uri="{FF2B5EF4-FFF2-40B4-BE49-F238E27FC236}">
                  <a16:creationId xmlns:a16="http://schemas.microsoft.com/office/drawing/2014/main" id="{B4C034C5-F7BB-F044-A247-4DAB40D01C34}"/>
                </a:ext>
              </a:extLst>
            </p:cNvPr>
            <p:cNvSpPr txBox="1"/>
            <p:nvPr/>
          </p:nvSpPr>
          <p:spPr>
            <a:xfrm>
              <a:off x="275771" y="2624756"/>
              <a:ext cx="1529293" cy="469574"/>
            </a:xfrm>
            <a:prstGeom prst="rect">
              <a:avLst/>
            </a:prstGeom>
            <a:noFill/>
          </p:spPr>
          <p:txBody>
            <a:bodyPr wrap="square" rtlCol="0" anchor="ctr" anchorCtr="0">
              <a:noAutofit/>
            </a:bodyPr>
            <a:lstStyle/>
            <a:p>
              <a:pPr algn="r"/>
              <a:r>
                <a:rPr lang="en-US" sz="1467" dirty="0">
                  <a:solidFill>
                    <a:srgbClr val="002060"/>
                  </a:solidFill>
                  <a:ea typeface="Amazon Ember" panose="020B0603020204020204" pitchFamily="34" charset="0"/>
                  <a:cs typeface="Amazon Ember" panose="020B0603020204020204" pitchFamily="34" charset="0"/>
                </a:rPr>
                <a:t>Amazon </a:t>
              </a:r>
              <a:br>
                <a:rPr lang="en-US" sz="1467" dirty="0">
                  <a:solidFill>
                    <a:srgbClr val="002060"/>
                  </a:solidFill>
                  <a:ea typeface="Amazon Ember" panose="020B0603020204020204" pitchFamily="34" charset="0"/>
                  <a:cs typeface="Amazon Ember" panose="020B0603020204020204" pitchFamily="34" charset="0"/>
                </a:rPr>
              </a:br>
              <a:r>
                <a:rPr lang="en-US" sz="1467" dirty="0">
                  <a:solidFill>
                    <a:srgbClr val="002060"/>
                  </a:solidFill>
                  <a:ea typeface="Amazon Ember" panose="020B0603020204020204" pitchFamily="34" charset="0"/>
                  <a:cs typeface="Amazon Ember" panose="020B0603020204020204" pitchFamily="34" charset="0"/>
                </a:rPr>
                <a:t>EMR</a:t>
              </a:r>
            </a:p>
          </p:txBody>
        </p:sp>
        <p:sp>
          <p:nvSpPr>
            <p:cNvPr id="145" name="Freeform: Shape 314">
              <a:extLst>
                <a:ext uri="{FF2B5EF4-FFF2-40B4-BE49-F238E27FC236}">
                  <a16:creationId xmlns:a16="http://schemas.microsoft.com/office/drawing/2014/main" id="{33C7377E-56BA-6047-8658-9C69C37BBDE4}"/>
                </a:ext>
              </a:extLst>
            </p:cNvPr>
            <p:cNvSpPr/>
            <p:nvPr/>
          </p:nvSpPr>
          <p:spPr>
            <a:xfrm>
              <a:off x="4293546" y="1206477"/>
              <a:ext cx="832956" cy="775511"/>
            </a:xfrm>
            <a:custGeom>
              <a:avLst/>
              <a:gdLst>
                <a:gd name="connsiteX0" fmla="*/ 545526 w 928116"/>
                <a:gd name="connsiteY0" fmla="*/ 80732 h 864108"/>
                <a:gd name="connsiteX1" fmla="*/ 497391 w 928116"/>
                <a:gd name="connsiteY1" fmla="*/ 80732 h 864108"/>
                <a:gd name="connsiteX2" fmla="*/ 497391 w 928116"/>
                <a:gd name="connsiteY2" fmla="*/ 48439 h 864108"/>
                <a:gd name="connsiteX3" fmla="*/ 545526 w 928116"/>
                <a:gd name="connsiteY3" fmla="*/ 48439 h 864108"/>
                <a:gd name="connsiteX4" fmla="*/ 545526 w 928116"/>
                <a:gd name="connsiteY4" fmla="*/ 0 h 864108"/>
                <a:gd name="connsiteX5" fmla="*/ 577616 w 928116"/>
                <a:gd name="connsiteY5" fmla="*/ 0 h 864108"/>
                <a:gd name="connsiteX6" fmla="*/ 577616 w 928116"/>
                <a:gd name="connsiteY6" fmla="*/ 48439 h 864108"/>
                <a:gd name="connsiteX7" fmla="*/ 625750 w 928116"/>
                <a:gd name="connsiteY7" fmla="*/ 48439 h 864108"/>
                <a:gd name="connsiteX8" fmla="*/ 625750 w 928116"/>
                <a:gd name="connsiteY8" fmla="*/ 80732 h 864108"/>
                <a:gd name="connsiteX9" fmla="*/ 577616 w 928116"/>
                <a:gd name="connsiteY9" fmla="*/ 80732 h 864108"/>
                <a:gd name="connsiteX10" fmla="*/ 577616 w 928116"/>
                <a:gd name="connsiteY10" fmla="*/ 129171 h 864108"/>
                <a:gd name="connsiteX11" fmla="*/ 545526 w 928116"/>
                <a:gd name="connsiteY11" fmla="*/ 129171 h 864108"/>
                <a:gd name="connsiteX12" fmla="*/ 545526 w 928116"/>
                <a:gd name="connsiteY12" fmla="*/ 80732 h 864108"/>
                <a:gd name="connsiteX13" fmla="*/ 738064 w 928116"/>
                <a:gd name="connsiteY13" fmla="*/ 258343 h 864108"/>
                <a:gd name="connsiteX14" fmla="*/ 689930 w 928116"/>
                <a:gd name="connsiteY14" fmla="*/ 258343 h 864108"/>
                <a:gd name="connsiteX15" fmla="*/ 689930 w 928116"/>
                <a:gd name="connsiteY15" fmla="*/ 226050 h 864108"/>
                <a:gd name="connsiteX16" fmla="*/ 738064 w 928116"/>
                <a:gd name="connsiteY16" fmla="*/ 226050 h 864108"/>
                <a:gd name="connsiteX17" fmla="*/ 738064 w 928116"/>
                <a:gd name="connsiteY17" fmla="*/ 177611 h 864108"/>
                <a:gd name="connsiteX18" fmla="*/ 770154 w 928116"/>
                <a:gd name="connsiteY18" fmla="*/ 177611 h 864108"/>
                <a:gd name="connsiteX19" fmla="*/ 770154 w 928116"/>
                <a:gd name="connsiteY19" fmla="*/ 226050 h 864108"/>
                <a:gd name="connsiteX20" fmla="*/ 818289 w 928116"/>
                <a:gd name="connsiteY20" fmla="*/ 226050 h 864108"/>
                <a:gd name="connsiteX21" fmla="*/ 818289 w 928116"/>
                <a:gd name="connsiteY21" fmla="*/ 258343 h 864108"/>
                <a:gd name="connsiteX22" fmla="*/ 770154 w 928116"/>
                <a:gd name="connsiteY22" fmla="*/ 258343 h 864108"/>
                <a:gd name="connsiteX23" fmla="*/ 770154 w 928116"/>
                <a:gd name="connsiteY23" fmla="*/ 306782 h 864108"/>
                <a:gd name="connsiteX24" fmla="*/ 738064 w 928116"/>
                <a:gd name="connsiteY24" fmla="*/ 306782 h 864108"/>
                <a:gd name="connsiteX25" fmla="*/ 738064 w 928116"/>
                <a:gd name="connsiteY25" fmla="*/ 258343 h 864108"/>
                <a:gd name="connsiteX26" fmla="*/ 654503 w 928116"/>
                <a:gd name="connsiteY26" fmla="*/ 768634 h 864108"/>
                <a:gd name="connsiteX27" fmla="*/ 475731 w 928116"/>
                <a:gd name="connsiteY27" fmla="*/ 588747 h 864108"/>
                <a:gd name="connsiteX28" fmla="*/ 654503 w 928116"/>
                <a:gd name="connsiteY28" fmla="*/ 408860 h 864108"/>
                <a:gd name="connsiteX29" fmla="*/ 833259 w 928116"/>
                <a:gd name="connsiteY29" fmla="*/ 588747 h 864108"/>
                <a:gd name="connsiteX30" fmla="*/ 654503 w 928116"/>
                <a:gd name="connsiteY30" fmla="*/ 768634 h 864108"/>
                <a:gd name="connsiteX31" fmla="*/ 654503 w 928116"/>
                <a:gd name="connsiteY31" fmla="*/ 768634 h 864108"/>
                <a:gd name="connsiteX32" fmla="*/ 912071 w 928116"/>
                <a:gd name="connsiteY32" fmla="*/ 572601 h 864108"/>
                <a:gd name="connsiteX33" fmla="*/ 670548 w 928116"/>
                <a:gd name="connsiteY33" fmla="*/ 329548 h 864108"/>
                <a:gd name="connsiteX34" fmla="*/ 654503 w 928116"/>
                <a:gd name="connsiteY34" fmla="*/ 313402 h 864108"/>
                <a:gd name="connsiteX35" fmla="*/ 638458 w 928116"/>
                <a:gd name="connsiteY35" fmla="*/ 329548 h 864108"/>
                <a:gd name="connsiteX36" fmla="*/ 396918 w 928116"/>
                <a:gd name="connsiteY36" fmla="*/ 572601 h 864108"/>
                <a:gd name="connsiteX37" fmla="*/ 380873 w 928116"/>
                <a:gd name="connsiteY37" fmla="*/ 588747 h 864108"/>
                <a:gd name="connsiteX38" fmla="*/ 396918 w 928116"/>
                <a:gd name="connsiteY38" fmla="*/ 604893 h 864108"/>
                <a:gd name="connsiteX39" fmla="*/ 638458 w 928116"/>
                <a:gd name="connsiteY39" fmla="*/ 847962 h 864108"/>
                <a:gd name="connsiteX40" fmla="*/ 654503 w 928116"/>
                <a:gd name="connsiteY40" fmla="*/ 864108 h 864108"/>
                <a:gd name="connsiteX41" fmla="*/ 670548 w 928116"/>
                <a:gd name="connsiteY41" fmla="*/ 847962 h 864108"/>
                <a:gd name="connsiteX42" fmla="*/ 912071 w 928116"/>
                <a:gd name="connsiteY42" fmla="*/ 604893 h 864108"/>
                <a:gd name="connsiteX43" fmla="*/ 928116 w 928116"/>
                <a:gd name="connsiteY43" fmla="*/ 588747 h 864108"/>
                <a:gd name="connsiteX44" fmla="*/ 912071 w 928116"/>
                <a:gd name="connsiteY44" fmla="*/ 572601 h 864108"/>
                <a:gd name="connsiteX45" fmla="*/ 912071 w 928116"/>
                <a:gd name="connsiteY45" fmla="*/ 572601 h 864108"/>
                <a:gd name="connsiteX46" fmla="*/ 32090 w 928116"/>
                <a:gd name="connsiteY46" fmla="*/ 254484 h 864108"/>
                <a:gd name="connsiteX47" fmla="*/ 256718 w 928116"/>
                <a:gd name="connsiteY47" fmla="*/ 306782 h 864108"/>
                <a:gd name="connsiteX48" fmla="*/ 481346 w 928116"/>
                <a:gd name="connsiteY48" fmla="*/ 254484 h 864108"/>
                <a:gd name="connsiteX49" fmla="*/ 481346 w 928116"/>
                <a:gd name="connsiteY49" fmla="*/ 409134 h 864108"/>
                <a:gd name="connsiteX50" fmla="*/ 259927 w 928116"/>
                <a:gd name="connsiteY50" fmla="*/ 470555 h 864108"/>
                <a:gd name="connsiteX51" fmla="*/ 32090 w 928116"/>
                <a:gd name="connsiteY51" fmla="*/ 392875 h 864108"/>
                <a:gd name="connsiteX52" fmla="*/ 32090 w 928116"/>
                <a:gd name="connsiteY52" fmla="*/ 254484 h 864108"/>
                <a:gd name="connsiteX53" fmla="*/ 256718 w 928116"/>
                <a:gd name="connsiteY53" fmla="*/ 129171 h 864108"/>
                <a:gd name="connsiteX54" fmla="*/ 481346 w 928116"/>
                <a:gd name="connsiteY54" fmla="*/ 201830 h 864108"/>
                <a:gd name="connsiteX55" fmla="*/ 256718 w 928116"/>
                <a:gd name="connsiteY55" fmla="*/ 274489 h 864108"/>
                <a:gd name="connsiteX56" fmla="*/ 32090 w 928116"/>
                <a:gd name="connsiteY56" fmla="*/ 201830 h 864108"/>
                <a:gd name="connsiteX57" fmla="*/ 256718 w 928116"/>
                <a:gd name="connsiteY57" fmla="*/ 129171 h 864108"/>
                <a:gd name="connsiteX58" fmla="*/ 256718 w 928116"/>
                <a:gd name="connsiteY58" fmla="*/ 129171 h 864108"/>
                <a:gd name="connsiteX59" fmla="*/ 481346 w 928116"/>
                <a:gd name="connsiteY59" fmla="*/ 735163 h 864108"/>
                <a:gd name="connsiteX60" fmla="*/ 256638 w 928116"/>
                <a:gd name="connsiteY60" fmla="*/ 814022 h 864108"/>
                <a:gd name="connsiteX61" fmla="*/ 32090 w 928116"/>
                <a:gd name="connsiteY61" fmla="*/ 735163 h 864108"/>
                <a:gd name="connsiteX62" fmla="*/ 32090 w 928116"/>
                <a:gd name="connsiteY62" fmla="*/ 631987 h 864108"/>
                <a:gd name="connsiteX63" fmla="*/ 260842 w 928116"/>
                <a:gd name="connsiteY63" fmla="*/ 687208 h 864108"/>
                <a:gd name="connsiteX64" fmla="*/ 429024 w 928116"/>
                <a:gd name="connsiteY64" fmla="*/ 662472 h 864108"/>
                <a:gd name="connsiteX65" fmla="*/ 418723 w 928116"/>
                <a:gd name="connsiteY65" fmla="*/ 631890 h 864108"/>
                <a:gd name="connsiteX66" fmla="*/ 260842 w 928116"/>
                <a:gd name="connsiteY66" fmla="*/ 654915 h 864108"/>
                <a:gd name="connsiteX67" fmla="*/ 32090 w 928116"/>
                <a:gd name="connsiteY67" fmla="*/ 577235 h 864108"/>
                <a:gd name="connsiteX68" fmla="*/ 32090 w 928116"/>
                <a:gd name="connsiteY68" fmla="*/ 447724 h 864108"/>
                <a:gd name="connsiteX69" fmla="*/ 259927 w 928116"/>
                <a:gd name="connsiteY69" fmla="*/ 502848 h 864108"/>
                <a:gd name="connsiteX70" fmla="*/ 481346 w 928116"/>
                <a:gd name="connsiteY70" fmla="*/ 452084 h 864108"/>
                <a:gd name="connsiteX71" fmla="*/ 481346 w 928116"/>
                <a:gd name="connsiteY71" fmla="*/ 500539 h 864108"/>
                <a:gd name="connsiteX72" fmla="*/ 513436 w 928116"/>
                <a:gd name="connsiteY72" fmla="*/ 500539 h 864108"/>
                <a:gd name="connsiteX73" fmla="*/ 513436 w 928116"/>
                <a:gd name="connsiteY73" fmla="*/ 201830 h 864108"/>
                <a:gd name="connsiteX74" fmla="*/ 256718 w 928116"/>
                <a:gd name="connsiteY74" fmla="*/ 96879 h 864108"/>
                <a:gd name="connsiteX75" fmla="*/ 995 w 928116"/>
                <a:gd name="connsiteY75" fmla="*/ 193757 h 864108"/>
                <a:gd name="connsiteX76" fmla="*/ 0 w 928116"/>
                <a:gd name="connsiteY76" fmla="*/ 193757 h 864108"/>
                <a:gd name="connsiteX77" fmla="*/ 0 w 928116"/>
                <a:gd name="connsiteY77" fmla="*/ 735163 h 864108"/>
                <a:gd name="connsiteX78" fmla="*/ 256638 w 928116"/>
                <a:gd name="connsiteY78" fmla="*/ 846315 h 864108"/>
                <a:gd name="connsiteX79" fmla="*/ 513436 w 928116"/>
                <a:gd name="connsiteY79" fmla="*/ 735163 h 864108"/>
                <a:gd name="connsiteX80" fmla="*/ 513436 w 928116"/>
                <a:gd name="connsiteY80" fmla="*/ 678150 h 864108"/>
                <a:gd name="connsiteX81" fmla="*/ 481346 w 928116"/>
                <a:gd name="connsiteY81" fmla="*/ 678150 h 864108"/>
                <a:gd name="connsiteX82" fmla="*/ 481346 w 928116"/>
                <a:gd name="connsiteY82" fmla="*/ 735163 h 86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28116" h="864108">
                  <a:moveTo>
                    <a:pt x="545526" y="80732"/>
                  </a:moveTo>
                  <a:lnTo>
                    <a:pt x="497391" y="80732"/>
                  </a:lnTo>
                  <a:lnTo>
                    <a:pt x="497391" y="48439"/>
                  </a:lnTo>
                  <a:lnTo>
                    <a:pt x="545526" y="48439"/>
                  </a:lnTo>
                  <a:lnTo>
                    <a:pt x="545526" y="0"/>
                  </a:lnTo>
                  <a:lnTo>
                    <a:pt x="577616" y="0"/>
                  </a:lnTo>
                  <a:lnTo>
                    <a:pt x="577616" y="48439"/>
                  </a:lnTo>
                  <a:lnTo>
                    <a:pt x="625750" y="48439"/>
                  </a:lnTo>
                  <a:lnTo>
                    <a:pt x="625750" y="80732"/>
                  </a:lnTo>
                  <a:lnTo>
                    <a:pt x="577616" y="80732"/>
                  </a:lnTo>
                  <a:lnTo>
                    <a:pt x="577616" y="129171"/>
                  </a:lnTo>
                  <a:lnTo>
                    <a:pt x="545526" y="129171"/>
                  </a:lnTo>
                  <a:lnTo>
                    <a:pt x="545526" y="80732"/>
                  </a:lnTo>
                  <a:close/>
                  <a:moveTo>
                    <a:pt x="738064" y="258343"/>
                  </a:moveTo>
                  <a:lnTo>
                    <a:pt x="689930" y="258343"/>
                  </a:lnTo>
                  <a:lnTo>
                    <a:pt x="689930" y="226050"/>
                  </a:lnTo>
                  <a:lnTo>
                    <a:pt x="738064" y="226050"/>
                  </a:lnTo>
                  <a:lnTo>
                    <a:pt x="738064" y="177611"/>
                  </a:lnTo>
                  <a:lnTo>
                    <a:pt x="770154" y="177611"/>
                  </a:lnTo>
                  <a:lnTo>
                    <a:pt x="770154" y="226050"/>
                  </a:lnTo>
                  <a:lnTo>
                    <a:pt x="818289" y="226050"/>
                  </a:lnTo>
                  <a:lnTo>
                    <a:pt x="818289" y="258343"/>
                  </a:lnTo>
                  <a:lnTo>
                    <a:pt x="770154" y="258343"/>
                  </a:lnTo>
                  <a:lnTo>
                    <a:pt x="770154" y="306782"/>
                  </a:lnTo>
                  <a:lnTo>
                    <a:pt x="738064" y="306782"/>
                  </a:lnTo>
                  <a:lnTo>
                    <a:pt x="738064" y="258343"/>
                  </a:lnTo>
                  <a:close/>
                  <a:moveTo>
                    <a:pt x="654503" y="768634"/>
                  </a:moveTo>
                  <a:cubicBezTo>
                    <a:pt x="623857" y="690776"/>
                    <a:pt x="553131" y="619603"/>
                    <a:pt x="475731" y="588747"/>
                  </a:cubicBezTo>
                  <a:cubicBezTo>
                    <a:pt x="553131" y="557907"/>
                    <a:pt x="623857" y="486734"/>
                    <a:pt x="654503" y="408860"/>
                  </a:cubicBezTo>
                  <a:cubicBezTo>
                    <a:pt x="685148" y="486734"/>
                    <a:pt x="755874" y="557907"/>
                    <a:pt x="833259" y="588747"/>
                  </a:cubicBezTo>
                  <a:cubicBezTo>
                    <a:pt x="755874" y="619603"/>
                    <a:pt x="685148" y="690776"/>
                    <a:pt x="654503" y="768634"/>
                  </a:cubicBezTo>
                  <a:lnTo>
                    <a:pt x="654503" y="768634"/>
                  </a:lnTo>
                  <a:close/>
                  <a:moveTo>
                    <a:pt x="912071" y="572601"/>
                  </a:moveTo>
                  <a:cubicBezTo>
                    <a:pt x="799211" y="572601"/>
                    <a:pt x="670548" y="443122"/>
                    <a:pt x="670548" y="329548"/>
                  </a:cubicBezTo>
                  <a:cubicBezTo>
                    <a:pt x="670548" y="320636"/>
                    <a:pt x="663376" y="313402"/>
                    <a:pt x="654503" y="313402"/>
                  </a:cubicBezTo>
                  <a:cubicBezTo>
                    <a:pt x="645630" y="313402"/>
                    <a:pt x="638458" y="320636"/>
                    <a:pt x="638458" y="329548"/>
                  </a:cubicBezTo>
                  <a:cubicBezTo>
                    <a:pt x="638458" y="443122"/>
                    <a:pt x="509778" y="572601"/>
                    <a:pt x="396918" y="572601"/>
                  </a:cubicBezTo>
                  <a:cubicBezTo>
                    <a:pt x="388061" y="572601"/>
                    <a:pt x="380873" y="579834"/>
                    <a:pt x="380873" y="588747"/>
                  </a:cubicBezTo>
                  <a:cubicBezTo>
                    <a:pt x="380873" y="597676"/>
                    <a:pt x="388061" y="604893"/>
                    <a:pt x="396918" y="604893"/>
                  </a:cubicBezTo>
                  <a:cubicBezTo>
                    <a:pt x="509778" y="604893"/>
                    <a:pt x="638458" y="734372"/>
                    <a:pt x="638458" y="847962"/>
                  </a:cubicBezTo>
                  <a:cubicBezTo>
                    <a:pt x="638458" y="856874"/>
                    <a:pt x="645630" y="864108"/>
                    <a:pt x="654503" y="864108"/>
                  </a:cubicBezTo>
                  <a:cubicBezTo>
                    <a:pt x="663376" y="864108"/>
                    <a:pt x="670548" y="856874"/>
                    <a:pt x="670548" y="847962"/>
                  </a:cubicBezTo>
                  <a:cubicBezTo>
                    <a:pt x="670548" y="734372"/>
                    <a:pt x="799211" y="604893"/>
                    <a:pt x="912071" y="604893"/>
                  </a:cubicBezTo>
                  <a:cubicBezTo>
                    <a:pt x="920928" y="604893"/>
                    <a:pt x="928116" y="597676"/>
                    <a:pt x="928116" y="588747"/>
                  </a:cubicBezTo>
                  <a:cubicBezTo>
                    <a:pt x="928116" y="579834"/>
                    <a:pt x="920928" y="572601"/>
                    <a:pt x="912071" y="572601"/>
                  </a:cubicBezTo>
                  <a:lnTo>
                    <a:pt x="912071" y="572601"/>
                  </a:lnTo>
                  <a:close/>
                  <a:moveTo>
                    <a:pt x="32090" y="254484"/>
                  </a:moveTo>
                  <a:cubicBezTo>
                    <a:pt x="78812" y="288682"/>
                    <a:pt x="169594" y="306782"/>
                    <a:pt x="256718" y="306782"/>
                  </a:cubicBezTo>
                  <a:cubicBezTo>
                    <a:pt x="343842" y="306782"/>
                    <a:pt x="434624" y="288682"/>
                    <a:pt x="481346" y="254484"/>
                  </a:cubicBezTo>
                  <a:lnTo>
                    <a:pt x="481346" y="409134"/>
                  </a:lnTo>
                  <a:cubicBezTo>
                    <a:pt x="458226" y="440071"/>
                    <a:pt x="373204" y="470555"/>
                    <a:pt x="259927" y="470555"/>
                  </a:cubicBezTo>
                  <a:cubicBezTo>
                    <a:pt x="129530" y="470555"/>
                    <a:pt x="32090" y="429543"/>
                    <a:pt x="32090" y="392875"/>
                  </a:cubicBezTo>
                  <a:lnTo>
                    <a:pt x="32090" y="254484"/>
                  </a:lnTo>
                  <a:close/>
                  <a:moveTo>
                    <a:pt x="256718" y="129171"/>
                  </a:moveTo>
                  <a:cubicBezTo>
                    <a:pt x="395891" y="129171"/>
                    <a:pt x="481346" y="171491"/>
                    <a:pt x="481346" y="201830"/>
                  </a:cubicBezTo>
                  <a:cubicBezTo>
                    <a:pt x="481346" y="232169"/>
                    <a:pt x="395891" y="274489"/>
                    <a:pt x="256718" y="274489"/>
                  </a:cubicBezTo>
                  <a:cubicBezTo>
                    <a:pt x="117545" y="274489"/>
                    <a:pt x="32090" y="232169"/>
                    <a:pt x="32090" y="201830"/>
                  </a:cubicBezTo>
                  <a:cubicBezTo>
                    <a:pt x="32090" y="171491"/>
                    <a:pt x="117545" y="129171"/>
                    <a:pt x="256718" y="129171"/>
                  </a:cubicBezTo>
                  <a:lnTo>
                    <a:pt x="256718" y="129171"/>
                  </a:lnTo>
                  <a:close/>
                  <a:moveTo>
                    <a:pt x="481346" y="735163"/>
                  </a:moveTo>
                  <a:cubicBezTo>
                    <a:pt x="481346" y="772380"/>
                    <a:pt x="385254" y="814022"/>
                    <a:pt x="256638" y="814022"/>
                  </a:cubicBezTo>
                  <a:cubicBezTo>
                    <a:pt x="128118" y="814022"/>
                    <a:pt x="32090" y="772380"/>
                    <a:pt x="32090" y="735163"/>
                  </a:cubicBezTo>
                  <a:lnTo>
                    <a:pt x="32090" y="631987"/>
                  </a:lnTo>
                  <a:cubicBezTo>
                    <a:pt x="79390" y="668090"/>
                    <a:pt x="171985" y="687208"/>
                    <a:pt x="260842" y="687208"/>
                  </a:cubicBezTo>
                  <a:cubicBezTo>
                    <a:pt x="322630" y="687208"/>
                    <a:pt x="382382" y="678424"/>
                    <a:pt x="429024" y="662472"/>
                  </a:cubicBezTo>
                  <a:lnTo>
                    <a:pt x="418723" y="631890"/>
                  </a:lnTo>
                  <a:cubicBezTo>
                    <a:pt x="375306" y="646729"/>
                    <a:pt x="319229" y="654915"/>
                    <a:pt x="260842" y="654915"/>
                  </a:cubicBezTo>
                  <a:cubicBezTo>
                    <a:pt x="129915" y="654915"/>
                    <a:pt x="32090" y="613903"/>
                    <a:pt x="32090" y="577235"/>
                  </a:cubicBezTo>
                  <a:lnTo>
                    <a:pt x="32090" y="447724"/>
                  </a:lnTo>
                  <a:cubicBezTo>
                    <a:pt x="79262" y="483763"/>
                    <a:pt x="171456" y="502848"/>
                    <a:pt x="259927" y="502848"/>
                  </a:cubicBezTo>
                  <a:cubicBezTo>
                    <a:pt x="354720" y="502848"/>
                    <a:pt x="436020" y="483198"/>
                    <a:pt x="481346" y="452084"/>
                  </a:cubicBezTo>
                  <a:lnTo>
                    <a:pt x="481346" y="500539"/>
                  </a:lnTo>
                  <a:lnTo>
                    <a:pt x="513436" y="500539"/>
                  </a:lnTo>
                  <a:lnTo>
                    <a:pt x="513436" y="201830"/>
                  </a:lnTo>
                  <a:cubicBezTo>
                    <a:pt x="513436" y="133660"/>
                    <a:pt x="381178" y="96879"/>
                    <a:pt x="256718" y="96879"/>
                  </a:cubicBezTo>
                  <a:cubicBezTo>
                    <a:pt x="137328" y="96879"/>
                    <a:pt x="11071" y="130818"/>
                    <a:pt x="995" y="193757"/>
                  </a:cubicBezTo>
                  <a:lnTo>
                    <a:pt x="0" y="193757"/>
                  </a:lnTo>
                  <a:lnTo>
                    <a:pt x="0" y="735163"/>
                  </a:lnTo>
                  <a:cubicBezTo>
                    <a:pt x="0" y="807353"/>
                    <a:pt x="132226" y="846315"/>
                    <a:pt x="256638" y="846315"/>
                  </a:cubicBezTo>
                  <a:cubicBezTo>
                    <a:pt x="381130" y="846315"/>
                    <a:pt x="513436" y="807353"/>
                    <a:pt x="513436" y="735163"/>
                  </a:cubicBezTo>
                  <a:lnTo>
                    <a:pt x="513436" y="678150"/>
                  </a:lnTo>
                  <a:lnTo>
                    <a:pt x="481346" y="678150"/>
                  </a:lnTo>
                  <a:lnTo>
                    <a:pt x="481346" y="735163"/>
                  </a:lnTo>
                  <a:close/>
                </a:path>
              </a:pathLst>
            </a:custGeom>
            <a:solidFill>
              <a:srgbClr val="FFFFFF"/>
            </a:solidFill>
            <a:ln w="15954" cap="flat">
              <a:noFill/>
              <a:prstDash val="solid"/>
              <a:miter/>
            </a:ln>
          </p:spPr>
          <p:txBody>
            <a:bodyPr rtlCol="0" anchor="ctr"/>
            <a:lstStyle/>
            <a:p>
              <a:endParaRPr lang="en-US" sz="2400" dirty="0">
                <a:solidFill>
                  <a:srgbClr val="FFFFFF"/>
                </a:solidFill>
              </a:endParaRPr>
            </a:p>
          </p:txBody>
        </p:sp>
        <p:sp>
          <p:nvSpPr>
            <p:cNvPr id="146" name="Freeform: Shape 315">
              <a:extLst>
                <a:ext uri="{FF2B5EF4-FFF2-40B4-BE49-F238E27FC236}">
                  <a16:creationId xmlns:a16="http://schemas.microsoft.com/office/drawing/2014/main" id="{EB548709-6407-B64C-BED2-386431BE2562}"/>
                </a:ext>
              </a:extLst>
            </p:cNvPr>
            <p:cNvSpPr/>
            <p:nvPr/>
          </p:nvSpPr>
          <p:spPr bwMode="auto">
            <a:xfrm>
              <a:off x="2991051" y="1706354"/>
              <a:ext cx="908267" cy="538550"/>
            </a:xfrm>
            <a:custGeom>
              <a:avLst/>
              <a:gdLst>
                <a:gd name="connsiteX0" fmla="*/ 0 w 373307"/>
                <a:gd name="connsiteY0" fmla="*/ 79375 h 79375"/>
                <a:gd name="connsiteX1" fmla="*/ 22225 w 373307"/>
                <a:gd name="connsiteY1" fmla="*/ 69850 h 79375"/>
                <a:gd name="connsiteX2" fmla="*/ 44450 w 373307"/>
                <a:gd name="connsiteY2" fmla="*/ 57150 h 79375"/>
                <a:gd name="connsiteX3" fmla="*/ 104775 w 373307"/>
                <a:gd name="connsiteY3" fmla="*/ 34925 h 79375"/>
                <a:gd name="connsiteX4" fmla="*/ 203200 w 373307"/>
                <a:gd name="connsiteY4" fmla="*/ 15875 h 79375"/>
                <a:gd name="connsiteX5" fmla="*/ 250825 w 373307"/>
                <a:gd name="connsiteY5" fmla="*/ 6350 h 79375"/>
                <a:gd name="connsiteX6" fmla="*/ 298450 w 373307"/>
                <a:gd name="connsiteY6" fmla="*/ 3175 h 79375"/>
                <a:gd name="connsiteX7" fmla="*/ 336550 w 373307"/>
                <a:gd name="connsiteY7" fmla="*/ 0 h 79375"/>
                <a:gd name="connsiteX8" fmla="*/ 361950 w 373307"/>
                <a:gd name="connsiteY8" fmla="*/ 3175 h 79375"/>
                <a:gd name="connsiteX0" fmla="*/ 0 w 373307"/>
                <a:gd name="connsiteY0" fmla="*/ 79375 h 79375"/>
                <a:gd name="connsiteX1" fmla="*/ 22225 w 373307"/>
                <a:gd name="connsiteY1" fmla="*/ 69850 h 79375"/>
                <a:gd name="connsiteX2" fmla="*/ 44450 w 373307"/>
                <a:gd name="connsiteY2" fmla="*/ 57150 h 79375"/>
                <a:gd name="connsiteX3" fmla="*/ 203200 w 373307"/>
                <a:gd name="connsiteY3" fmla="*/ 15875 h 79375"/>
                <a:gd name="connsiteX4" fmla="*/ 250825 w 373307"/>
                <a:gd name="connsiteY4" fmla="*/ 6350 h 79375"/>
                <a:gd name="connsiteX5" fmla="*/ 298450 w 373307"/>
                <a:gd name="connsiteY5" fmla="*/ 3175 h 79375"/>
                <a:gd name="connsiteX6" fmla="*/ 336550 w 373307"/>
                <a:gd name="connsiteY6" fmla="*/ 0 h 79375"/>
                <a:gd name="connsiteX7" fmla="*/ 361950 w 373307"/>
                <a:gd name="connsiteY7" fmla="*/ 3175 h 79375"/>
                <a:gd name="connsiteX0" fmla="*/ 0 w 373307"/>
                <a:gd name="connsiteY0" fmla="*/ 79375 h 79375"/>
                <a:gd name="connsiteX1" fmla="*/ 22225 w 373307"/>
                <a:gd name="connsiteY1" fmla="*/ 69850 h 79375"/>
                <a:gd name="connsiteX2" fmla="*/ 203200 w 373307"/>
                <a:gd name="connsiteY2" fmla="*/ 15875 h 79375"/>
                <a:gd name="connsiteX3" fmla="*/ 250825 w 373307"/>
                <a:gd name="connsiteY3" fmla="*/ 6350 h 79375"/>
                <a:gd name="connsiteX4" fmla="*/ 298450 w 373307"/>
                <a:gd name="connsiteY4" fmla="*/ 3175 h 79375"/>
                <a:gd name="connsiteX5" fmla="*/ 336550 w 373307"/>
                <a:gd name="connsiteY5" fmla="*/ 0 h 79375"/>
                <a:gd name="connsiteX6" fmla="*/ 361950 w 373307"/>
                <a:gd name="connsiteY6" fmla="*/ 3175 h 79375"/>
                <a:gd name="connsiteX0" fmla="*/ 0 w 373307"/>
                <a:gd name="connsiteY0" fmla="*/ 79375 h 79375"/>
                <a:gd name="connsiteX1" fmla="*/ 203200 w 373307"/>
                <a:gd name="connsiteY1" fmla="*/ 15875 h 79375"/>
                <a:gd name="connsiteX2" fmla="*/ 250825 w 373307"/>
                <a:gd name="connsiteY2" fmla="*/ 6350 h 79375"/>
                <a:gd name="connsiteX3" fmla="*/ 298450 w 373307"/>
                <a:gd name="connsiteY3" fmla="*/ 3175 h 79375"/>
                <a:gd name="connsiteX4" fmla="*/ 336550 w 373307"/>
                <a:gd name="connsiteY4" fmla="*/ 0 h 79375"/>
                <a:gd name="connsiteX5" fmla="*/ 361950 w 373307"/>
                <a:gd name="connsiteY5" fmla="*/ 3175 h 79375"/>
                <a:gd name="connsiteX0" fmla="*/ 0 w 373307"/>
                <a:gd name="connsiteY0" fmla="*/ 79375 h 79375"/>
                <a:gd name="connsiteX1" fmla="*/ 250825 w 373307"/>
                <a:gd name="connsiteY1" fmla="*/ 6350 h 79375"/>
                <a:gd name="connsiteX2" fmla="*/ 298450 w 373307"/>
                <a:gd name="connsiteY2" fmla="*/ 3175 h 79375"/>
                <a:gd name="connsiteX3" fmla="*/ 336550 w 373307"/>
                <a:gd name="connsiteY3" fmla="*/ 0 h 79375"/>
                <a:gd name="connsiteX4" fmla="*/ 361950 w 373307"/>
                <a:gd name="connsiteY4" fmla="*/ 3175 h 79375"/>
                <a:gd name="connsiteX0" fmla="*/ 0 w 373307"/>
                <a:gd name="connsiteY0" fmla="*/ 79375 h 79375"/>
                <a:gd name="connsiteX1" fmla="*/ 298450 w 373307"/>
                <a:gd name="connsiteY1" fmla="*/ 3175 h 79375"/>
                <a:gd name="connsiteX2" fmla="*/ 336550 w 373307"/>
                <a:gd name="connsiteY2" fmla="*/ 0 h 79375"/>
                <a:gd name="connsiteX3" fmla="*/ 361950 w 373307"/>
                <a:gd name="connsiteY3" fmla="*/ 3175 h 79375"/>
                <a:gd name="connsiteX0" fmla="*/ 0 w 373307"/>
                <a:gd name="connsiteY0" fmla="*/ 79375 h 79375"/>
                <a:gd name="connsiteX1" fmla="*/ 336550 w 373307"/>
                <a:gd name="connsiteY1" fmla="*/ 0 h 79375"/>
                <a:gd name="connsiteX2" fmla="*/ 361950 w 373307"/>
                <a:gd name="connsiteY2" fmla="*/ 3175 h 79375"/>
                <a:gd name="connsiteX0" fmla="*/ 0 w 361950"/>
                <a:gd name="connsiteY0" fmla="*/ 76200 h 76200"/>
                <a:gd name="connsiteX1" fmla="*/ 361950 w 361950"/>
                <a:gd name="connsiteY1" fmla="*/ 0 h 76200"/>
                <a:gd name="connsiteX0" fmla="*/ 0 w 1173956"/>
                <a:gd name="connsiteY0" fmla="*/ 0 h 381000"/>
                <a:gd name="connsiteX1" fmla="*/ 1173956 w 1173956"/>
                <a:gd name="connsiteY1" fmla="*/ 381000 h 381000"/>
                <a:gd name="connsiteX0" fmla="*/ 0 w 923925"/>
                <a:gd name="connsiteY0" fmla="*/ 661988 h 661988"/>
                <a:gd name="connsiteX1" fmla="*/ 923925 w 923925"/>
                <a:gd name="connsiteY1" fmla="*/ 0 h 661988"/>
                <a:gd name="connsiteX0" fmla="*/ 0 w 923925"/>
                <a:gd name="connsiteY0" fmla="*/ 661988 h 661988"/>
                <a:gd name="connsiteX1" fmla="*/ 923925 w 923925"/>
                <a:gd name="connsiteY1" fmla="*/ 0 h 661988"/>
                <a:gd name="connsiteX0" fmla="*/ 0 w 923925"/>
                <a:gd name="connsiteY0" fmla="*/ 665742 h 665742"/>
                <a:gd name="connsiteX1" fmla="*/ 923925 w 923925"/>
                <a:gd name="connsiteY1" fmla="*/ 3754 h 665742"/>
                <a:gd name="connsiteX0" fmla="*/ 0 w 954881"/>
                <a:gd name="connsiteY0" fmla="*/ 565853 h 565853"/>
                <a:gd name="connsiteX1" fmla="*/ 954881 w 954881"/>
                <a:gd name="connsiteY1" fmla="*/ 6258 h 565853"/>
                <a:gd name="connsiteX0" fmla="*/ 0 w 1012031"/>
                <a:gd name="connsiteY0" fmla="*/ 591165 h 591165"/>
                <a:gd name="connsiteX1" fmla="*/ 1012031 w 1012031"/>
                <a:gd name="connsiteY1" fmla="*/ 5376 h 591165"/>
                <a:gd name="connsiteX0" fmla="*/ 0 w 1012031"/>
                <a:gd name="connsiteY0" fmla="*/ 588042 h 588042"/>
                <a:gd name="connsiteX1" fmla="*/ 1012031 w 1012031"/>
                <a:gd name="connsiteY1" fmla="*/ 2253 h 588042"/>
                <a:gd name="connsiteX0" fmla="*/ 0 w 1012031"/>
                <a:gd name="connsiteY0" fmla="*/ 602248 h 602248"/>
                <a:gd name="connsiteX1" fmla="*/ 1012031 w 1012031"/>
                <a:gd name="connsiteY1" fmla="*/ 2172 h 602248"/>
                <a:gd name="connsiteX0" fmla="*/ 0 w 1012031"/>
                <a:gd name="connsiteY0" fmla="*/ 600076 h 600076"/>
                <a:gd name="connsiteX1" fmla="*/ 1012031 w 1012031"/>
                <a:gd name="connsiteY1" fmla="*/ 0 h 600076"/>
              </a:gdLst>
              <a:ahLst/>
              <a:cxnLst>
                <a:cxn ang="0">
                  <a:pos x="connsiteX0" y="connsiteY0"/>
                </a:cxn>
                <a:cxn ang="0">
                  <a:pos x="connsiteX1" y="connsiteY1"/>
                </a:cxn>
              </a:cxnLst>
              <a:rect l="l" t="t" r="r" b="b"/>
              <a:pathLst>
                <a:path w="1012031" h="600076">
                  <a:moveTo>
                    <a:pt x="0" y="600076"/>
                  </a:moveTo>
                  <a:cubicBezTo>
                    <a:pt x="293687" y="341313"/>
                    <a:pt x="580230" y="156369"/>
                    <a:pt x="1012031" y="0"/>
                  </a:cubicBezTo>
                </a:path>
              </a:pathLst>
            </a:custGeom>
            <a:noFill/>
            <a:ln w="28575" cap="rnd">
              <a:gradFill>
                <a:gsLst>
                  <a:gs pos="100000">
                    <a:srgbClr val="9A60F7"/>
                  </a:gs>
                  <a:gs pos="0">
                    <a:srgbClr val="4F78F8"/>
                  </a:gs>
                </a:gsLst>
                <a:lin ang="5400000" scaled="1"/>
              </a:gradFill>
              <a:prstDash val="sysDot"/>
              <a:headEnd type="arrow" w="med" len="sm"/>
              <a:tailEnd type="arrow" w="med" len="sm"/>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US" sz="2400" dirty="0">
                <a:solidFill>
                  <a:srgbClr val="FFFFFF">
                    <a:hueOff val="0"/>
                    <a:satOff val="0"/>
                    <a:lumOff val="0"/>
                    <a:alphaOff val="0"/>
                  </a:srgbClr>
                </a:solidFill>
              </a:endParaRPr>
            </a:p>
          </p:txBody>
        </p:sp>
        <p:sp>
          <p:nvSpPr>
            <p:cNvPr id="147" name="Freeform: Shape 316">
              <a:extLst>
                <a:ext uri="{FF2B5EF4-FFF2-40B4-BE49-F238E27FC236}">
                  <a16:creationId xmlns:a16="http://schemas.microsoft.com/office/drawing/2014/main" id="{B815D971-3EB2-E24D-AED8-D218D6A4BC2A}"/>
                </a:ext>
              </a:extLst>
            </p:cNvPr>
            <p:cNvSpPr/>
            <p:nvPr/>
          </p:nvSpPr>
          <p:spPr bwMode="auto">
            <a:xfrm flipH="1">
              <a:off x="5474349" y="1679587"/>
              <a:ext cx="908267" cy="538550"/>
            </a:xfrm>
            <a:custGeom>
              <a:avLst/>
              <a:gdLst>
                <a:gd name="connsiteX0" fmla="*/ 0 w 373307"/>
                <a:gd name="connsiteY0" fmla="*/ 79375 h 79375"/>
                <a:gd name="connsiteX1" fmla="*/ 22225 w 373307"/>
                <a:gd name="connsiteY1" fmla="*/ 69850 h 79375"/>
                <a:gd name="connsiteX2" fmla="*/ 44450 w 373307"/>
                <a:gd name="connsiteY2" fmla="*/ 57150 h 79375"/>
                <a:gd name="connsiteX3" fmla="*/ 104775 w 373307"/>
                <a:gd name="connsiteY3" fmla="*/ 34925 h 79375"/>
                <a:gd name="connsiteX4" fmla="*/ 203200 w 373307"/>
                <a:gd name="connsiteY4" fmla="*/ 15875 h 79375"/>
                <a:gd name="connsiteX5" fmla="*/ 250825 w 373307"/>
                <a:gd name="connsiteY5" fmla="*/ 6350 h 79375"/>
                <a:gd name="connsiteX6" fmla="*/ 298450 w 373307"/>
                <a:gd name="connsiteY6" fmla="*/ 3175 h 79375"/>
                <a:gd name="connsiteX7" fmla="*/ 336550 w 373307"/>
                <a:gd name="connsiteY7" fmla="*/ 0 h 79375"/>
                <a:gd name="connsiteX8" fmla="*/ 361950 w 373307"/>
                <a:gd name="connsiteY8" fmla="*/ 3175 h 79375"/>
                <a:gd name="connsiteX0" fmla="*/ 0 w 373307"/>
                <a:gd name="connsiteY0" fmla="*/ 79375 h 79375"/>
                <a:gd name="connsiteX1" fmla="*/ 22225 w 373307"/>
                <a:gd name="connsiteY1" fmla="*/ 69850 h 79375"/>
                <a:gd name="connsiteX2" fmla="*/ 44450 w 373307"/>
                <a:gd name="connsiteY2" fmla="*/ 57150 h 79375"/>
                <a:gd name="connsiteX3" fmla="*/ 203200 w 373307"/>
                <a:gd name="connsiteY3" fmla="*/ 15875 h 79375"/>
                <a:gd name="connsiteX4" fmla="*/ 250825 w 373307"/>
                <a:gd name="connsiteY4" fmla="*/ 6350 h 79375"/>
                <a:gd name="connsiteX5" fmla="*/ 298450 w 373307"/>
                <a:gd name="connsiteY5" fmla="*/ 3175 h 79375"/>
                <a:gd name="connsiteX6" fmla="*/ 336550 w 373307"/>
                <a:gd name="connsiteY6" fmla="*/ 0 h 79375"/>
                <a:gd name="connsiteX7" fmla="*/ 361950 w 373307"/>
                <a:gd name="connsiteY7" fmla="*/ 3175 h 79375"/>
                <a:gd name="connsiteX0" fmla="*/ 0 w 373307"/>
                <a:gd name="connsiteY0" fmla="*/ 79375 h 79375"/>
                <a:gd name="connsiteX1" fmla="*/ 22225 w 373307"/>
                <a:gd name="connsiteY1" fmla="*/ 69850 h 79375"/>
                <a:gd name="connsiteX2" fmla="*/ 203200 w 373307"/>
                <a:gd name="connsiteY2" fmla="*/ 15875 h 79375"/>
                <a:gd name="connsiteX3" fmla="*/ 250825 w 373307"/>
                <a:gd name="connsiteY3" fmla="*/ 6350 h 79375"/>
                <a:gd name="connsiteX4" fmla="*/ 298450 w 373307"/>
                <a:gd name="connsiteY4" fmla="*/ 3175 h 79375"/>
                <a:gd name="connsiteX5" fmla="*/ 336550 w 373307"/>
                <a:gd name="connsiteY5" fmla="*/ 0 h 79375"/>
                <a:gd name="connsiteX6" fmla="*/ 361950 w 373307"/>
                <a:gd name="connsiteY6" fmla="*/ 3175 h 79375"/>
                <a:gd name="connsiteX0" fmla="*/ 0 w 373307"/>
                <a:gd name="connsiteY0" fmla="*/ 79375 h 79375"/>
                <a:gd name="connsiteX1" fmla="*/ 203200 w 373307"/>
                <a:gd name="connsiteY1" fmla="*/ 15875 h 79375"/>
                <a:gd name="connsiteX2" fmla="*/ 250825 w 373307"/>
                <a:gd name="connsiteY2" fmla="*/ 6350 h 79375"/>
                <a:gd name="connsiteX3" fmla="*/ 298450 w 373307"/>
                <a:gd name="connsiteY3" fmla="*/ 3175 h 79375"/>
                <a:gd name="connsiteX4" fmla="*/ 336550 w 373307"/>
                <a:gd name="connsiteY4" fmla="*/ 0 h 79375"/>
                <a:gd name="connsiteX5" fmla="*/ 361950 w 373307"/>
                <a:gd name="connsiteY5" fmla="*/ 3175 h 79375"/>
                <a:gd name="connsiteX0" fmla="*/ 0 w 373307"/>
                <a:gd name="connsiteY0" fmla="*/ 79375 h 79375"/>
                <a:gd name="connsiteX1" fmla="*/ 250825 w 373307"/>
                <a:gd name="connsiteY1" fmla="*/ 6350 h 79375"/>
                <a:gd name="connsiteX2" fmla="*/ 298450 w 373307"/>
                <a:gd name="connsiteY2" fmla="*/ 3175 h 79375"/>
                <a:gd name="connsiteX3" fmla="*/ 336550 w 373307"/>
                <a:gd name="connsiteY3" fmla="*/ 0 h 79375"/>
                <a:gd name="connsiteX4" fmla="*/ 361950 w 373307"/>
                <a:gd name="connsiteY4" fmla="*/ 3175 h 79375"/>
                <a:gd name="connsiteX0" fmla="*/ 0 w 373307"/>
                <a:gd name="connsiteY0" fmla="*/ 79375 h 79375"/>
                <a:gd name="connsiteX1" fmla="*/ 298450 w 373307"/>
                <a:gd name="connsiteY1" fmla="*/ 3175 h 79375"/>
                <a:gd name="connsiteX2" fmla="*/ 336550 w 373307"/>
                <a:gd name="connsiteY2" fmla="*/ 0 h 79375"/>
                <a:gd name="connsiteX3" fmla="*/ 361950 w 373307"/>
                <a:gd name="connsiteY3" fmla="*/ 3175 h 79375"/>
                <a:gd name="connsiteX0" fmla="*/ 0 w 373307"/>
                <a:gd name="connsiteY0" fmla="*/ 79375 h 79375"/>
                <a:gd name="connsiteX1" fmla="*/ 336550 w 373307"/>
                <a:gd name="connsiteY1" fmla="*/ 0 h 79375"/>
                <a:gd name="connsiteX2" fmla="*/ 361950 w 373307"/>
                <a:gd name="connsiteY2" fmla="*/ 3175 h 79375"/>
                <a:gd name="connsiteX0" fmla="*/ 0 w 361950"/>
                <a:gd name="connsiteY0" fmla="*/ 76200 h 76200"/>
                <a:gd name="connsiteX1" fmla="*/ 361950 w 361950"/>
                <a:gd name="connsiteY1" fmla="*/ 0 h 76200"/>
                <a:gd name="connsiteX0" fmla="*/ 0 w 1173956"/>
                <a:gd name="connsiteY0" fmla="*/ 0 h 381000"/>
                <a:gd name="connsiteX1" fmla="*/ 1173956 w 1173956"/>
                <a:gd name="connsiteY1" fmla="*/ 381000 h 381000"/>
                <a:gd name="connsiteX0" fmla="*/ 0 w 923925"/>
                <a:gd name="connsiteY0" fmla="*/ 661988 h 661988"/>
                <a:gd name="connsiteX1" fmla="*/ 923925 w 923925"/>
                <a:gd name="connsiteY1" fmla="*/ 0 h 661988"/>
                <a:gd name="connsiteX0" fmla="*/ 0 w 923925"/>
                <a:gd name="connsiteY0" fmla="*/ 661988 h 661988"/>
                <a:gd name="connsiteX1" fmla="*/ 923925 w 923925"/>
                <a:gd name="connsiteY1" fmla="*/ 0 h 661988"/>
                <a:gd name="connsiteX0" fmla="*/ 0 w 923925"/>
                <a:gd name="connsiteY0" fmla="*/ 665742 h 665742"/>
                <a:gd name="connsiteX1" fmla="*/ 923925 w 923925"/>
                <a:gd name="connsiteY1" fmla="*/ 3754 h 665742"/>
                <a:gd name="connsiteX0" fmla="*/ 0 w 954881"/>
                <a:gd name="connsiteY0" fmla="*/ 565853 h 565853"/>
                <a:gd name="connsiteX1" fmla="*/ 954881 w 954881"/>
                <a:gd name="connsiteY1" fmla="*/ 6258 h 565853"/>
                <a:gd name="connsiteX0" fmla="*/ 0 w 1012031"/>
                <a:gd name="connsiteY0" fmla="*/ 591165 h 591165"/>
                <a:gd name="connsiteX1" fmla="*/ 1012031 w 1012031"/>
                <a:gd name="connsiteY1" fmla="*/ 5376 h 591165"/>
                <a:gd name="connsiteX0" fmla="*/ 0 w 1012031"/>
                <a:gd name="connsiteY0" fmla="*/ 588042 h 588042"/>
                <a:gd name="connsiteX1" fmla="*/ 1012031 w 1012031"/>
                <a:gd name="connsiteY1" fmla="*/ 2253 h 588042"/>
                <a:gd name="connsiteX0" fmla="*/ 0 w 1012031"/>
                <a:gd name="connsiteY0" fmla="*/ 602248 h 602248"/>
                <a:gd name="connsiteX1" fmla="*/ 1012031 w 1012031"/>
                <a:gd name="connsiteY1" fmla="*/ 2172 h 602248"/>
                <a:gd name="connsiteX0" fmla="*/ 0 w 1012031"/>
                <a:gd name="connsiteY0" fmla="*/ 600076 h 600076"/>
                <a:gd name="connsiteX1" fmla="*/ 1012031 w 1012031"/>
                <a:gd name="connsiteY1" fmla="*/ 0 h 600076"/>
              </a:gdLst>
              <a:ahLst/>
              <a:cxnLst>
                <a:cxn ang="0">
                  <a:pos x="connsiteX0" y="connsiteY0"/>
                </a:cxn>
                <a:cxn ang="0">
                  <a:pos x="connsiteX1" y="connsiteY1"/>
                </a:cxn>
              </a:cxnLst>
              <a:rect l="l" t="t" r="r" b="b"/>
              <a:pathLst>
                <a:path w="1012031" h="600076">
                  <a:moveTo>
                    <a:pt x="0" y="600076"/>
                  </a:moveTo>
                  <a:cubicBezTo>
                    <a:pt x="293687" y="341313"/>
                    <a:pt x="580230" y="156369"/>
                    <a:pt x="1012031" y="0"/>
                  </a:cubicBezTo>
                </a:path>
              </a:pathLst>
            </a:custGeom>
            <a:noFill/>
            <a:ln w="28575" cap="rnd">
              <a:gradFill>
                <a:gsLst>
                  <a:gs pos="100000">
                    <a:srgbClr val="445CDF"/>
                  </a:gs>
                  <a:gs pos="0">
                    <a:srgbClr val="4F78F8"/>
                  </a:gs>
                </a:gsLst>
                <a:lin ang="5400000" scaled="1"/>
              </a:gradFill>
              <a:prstDash val="sysDot"/>
              <a:headEnd type="arrow" w="med" len="sm"/>
              <a:tailEnd type="arrow" w="med" len="sm"/>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US" sz="2400" dirty="0">
                <a:solidFill>
                  <a:srgbClr val="FFFFFF">
                    <a:hueOff val="0"/>
                    <a:satOff val="0"/>
                    <a:lumOff val="0"/>
                    <a:alphaOff val="0"/>
                  </a:srgbClr>
                </a:solidFill>
              </a:endParaRPr>
            </a:p>
          </p:txBody>
        </p:sp>
        <p:sp>
          <p:nvSpPr>
            <p:cNvPr id="148" name="Freeform: Shape 317">
              <a:extLst>
                <a:ext uri="{FF2B5EF4-FFF2-40B4-BE49-F238E27FC236}">
                  <a16:creationId xmlns:a16="http://schemas.microsoft.com/office/drawing/2014/main" id="{DBD5EB3E-B8EC-454B-B286-BE718F116EAA}"/>
                </a:ext>
              </a:extLst>
            </p:cNvPr>
            <p:cNvSpPr/>
            <p:nvPr/>
          </p:nvSpPr>
          <p:spPr bwMode="auto">
            <a:xfrm flipV="1">
              <a:off x="3002028" y="6010534"/>
              <a:ext cx="908267" cy="538550"/>
            </a:xfrm>
            <a:custGeom>
              <a:avLst/>
              <a:gdLst>
                <a:gd name="connsiteX0" fmla="*/ 0 w 373307"/>
                <a:gd name="connsiteY0" fmla="*/ 79375 h 79375"/>
                <a:gd name="connsiteX1" fmla="*/ 22225 w 373307"/>
                <a:gd name="connsiteY1" fmla="*/ 69850 h 79375"/>
                <a:gd name="connsiteX2" fmla="*/ 44450 w 373307"/>
                <a:gd name="connsiteY2" fmla="*/ 57150 h 79375"/>
                <a:gd name="connsiteX3" fmla="*/ 104775 w 373307"/>
                <a:gd name="connsiteY3" fmla="*/ 34925 h 79375"/>
                <a:gd name="connsiteX4" fmla="*/ 203200 w 373307"/>
                <a:gd name="connsiteY4" fmla="*/ 15875 h 79375"/>
                <a:gd name="connsiteX5" fmla="*/ 250825 w 373307"/>
                <a:gd name="connsiteY5" fmla="*/ 6350 h 79375"/>
                <a:gd name="connsiteX6" fmla="*/ 298450 w 373307"/>
                <a:gd name="connsiteY6" fmla="*/ 3175 h 79375"/>
                <a:gd name="connsiteX7" fmla="*/ 336550 w 373307"/>
                <a:gd name="connsiteY7" fmla="*/ 0 h 79375"/>
                <a:gd name="connsiteX8" fmla="*/ 361950 w 373307"/>
                <a:gd name="connsiteY8" fmla="*/ 3175 h 79375"/>
                <a:gd name="connsiteX0" fmla="*/ 0 w 373307"/>
                <a:gd name="connsiteY0" fmla="*/ 79375 h 79375"/>
                <a:gd name="connsiteX1" fmla="*/ 22225 w 373307"/>
                <a:gd name="connsiteY1" fmla="*/ 69850 h 79375"/>
                <a:gd name="connsiteX2" fmla="*/ 44450 w 373307"/>
                <a:gd name="connsiteY2" fmla="*/ 57150 h 79375"/>
                <a:gd name="connsiteX3" fmla="*/ 203200 w 373307"/>
                <a:gd name="connsiteY3" fmla="*/ 15875 h 79375"/>
                <a:gd name="connsiteX4" fmla="*/ 250825 w 373307"/>
                <a:gd name="connsiteY4" fmla="*/ 6350 h 79375"/>
                <a:gd name="connsiteX5" fmla="*/ 298450 w 373307"/>
                <a:gd name="connsiteY5" fmla="*/ 3175 h 79375"/>
                <a:gd name="connsiteX6" fmla="*/ 336550 w 373307"/>
                <a:gd name="connsiteY6" fmla="*/ 0 h 79375"/>
                <a:gd name="connsiteX7" fmla="*/ 361950 w 373307"/>
                <a:gd name="connsiteY7" fmla="*/ 3175 h 79375"/>
                <a:gd name="connsiteX0" fmla="*/ 0 w 373307"/>
                <a:gd name="connsiteY0" fmla="*/ 79375 h 79375"/>
                <a:gd name="connsiteX1" fmla="*/ 22225 w 373307"/>
                <a:gd name="connsiteY1" fmla="*/ 69850 h 79375"/>
                <a:gd name="connsiteX2" fmla="*/ 203200 w 373307"/>
                <a:gd name="connsiteY2" fmla="*/ 15875 h 79375"/>
                <a:gd name="connsiteX3" fmla="*/ 250825 w 373307"/>
                <a:gd name="connsiteY3" fmla="*/ 6350 h 79375"/>
                <a:gd name="connsiteX4" fmla="*/ 298450 w 373307"/>
                <a:gd name="connsiteY4" fmla="*/ 3175 h 79375"/>
                <a:gd name="connsiteX5" fmla="*/ 336550 w 373307"/>
                <a:gd name="connsiteY5" fmla="*/ 0 h 79375"/>
                <a:gd name="connsiteX6" fmla="*/ 361950 w 373307"/>
                <a:gd name="connsiteY6" fmla="*/ 3175 h 79375"/>
                <a:gd name="connsiteX0" fmla="*/ 0 w 373307"/>
                <a:gd name="connsiteY0" fmla="*/ 79375 h 79375"/>
                <a:gd name="connsiteX1" fmla="*/ 203200 w 373307"/>
                <a:gd name="connsiteY1" fmla="*/ 15875 h 79375"/>
                <a:gd name="connsiteX2" fmla="*/ 250825 w 373307"/>
                <a:gd name="connsiteY2" fmla="*/ 6350 h 79375"/>
                <a:gd name="connsiteX3" fmla="*/ 298450 w 373307"/>
                <a:gd name="connsiteY3" fmla="*/ 3175 h 79375"/>
                <a:gd name="connsiteX4" fmla="*/ 336550 w 373307"/>
                <a:gd name="connsiteY4" fmla="*/ 0 h 79375"/>
                <a:gd name="connsiteX5" fmla="*/ 361950 w 373307"/>
                <a:gd name="connsiteY5" fmla="*/ 3175 h 79375"/>
                <a:gd name="connsiteX0" fmla="*/ 0 w 373307"/>
                <a:gd name="connsiteY0" fmla="*/ 79375 h 79375"/>
                <a:gd name="connsiteX1" fmla="*/ 250825 w 373307"/>
                <a:gd name="connsiteY1" fmla="*/ 6350 h 79375"/>
                <a:gd name="connsiteX2" fmla="*/ 298450 w 373307"/>
                <a:gd name="connsiteY2" fmla="*/ 3175 h 79375"/>
                <a:gd name="connsiteX3" fmla="*/ 336550 w 373307"/>
                <a:gd name="connsiteY3" fmla="*/ 0 h 79375"/>
                <a:gd name="connsiteX4" fmla="*/ 361950 w 373307"/>
                <a:gd name="connsiteY4" fmla="*/ 3175 h 79375"/>
                <a:gd name="connsiteX0" fmla="*/ 0 w 373307"/>
                <a:gd name="connsiteY0" fmla="*/ 79375 h 79375"/>
                <a:gd name="connsiteX1" fmla="*/ 298450 w 373307"/>
                <a:gd name="connsiteY1" fmla="*/ 3175 h 79375"/>
                <a:gd name="connsiteX2" fmla="*/ 336550 w 373307"/>
                <a:gd name="connsiteY2" fmla="*/ 0 h 79375"/>
                <a:gd name="connsiteX3" fmla="*/ 361950 w 373307"/>
                <a:gd name="connsiteY3" fmla="*/ 3175 h 79375"/>
                <a:gd name="connsiteX0" fmla="*/ 0 w 373307"/>
                <a:gd name="connsiteY0" fmla="*/ 79375 h 79375"/>
                <a:gd name="connsiteX1" fmla="*/ 336550 w 373307"/>
                <a:gd name="connsiteY1" fmla="*/ 0 h 79375"/>
                <a:gd name="connsiteX2" fmla="*/ 361950 w 373307"/>
                <a:gd name="connsiteY2" fmla="*/ 3175 h 79375"/>
                <a:gd name="connsiteX0" fmla="*/ 0 w 361950"/>
                <a:gd name="connsiteY0" fmla="*/ 76200 h 76200"/>
                <a:gd name="connsiteX1" fmla="*/ 361950 w 361950"/>
                <a:gd name="connsiteY1" fmla="*/ 0 h 76200"/>
                <a:gd name="connsiteX0" fmla="*/ 0 w 1173956"/>
                <a:gd name="connsiteY0" fmla="*/ 0 h 381000"/>
                <a:gd name="connsiteX1" fmla="*/ 1173956 w 1173956"/>
                <a:gd name="connsiteY1" fmla="*/ 381000 h 381000"/>
                <a:gd name="connsiteX0" fmla="*/ 0 w 923925"/>
                <a:gd name="connsiteY0" fmla="*/ 661988 h 661988"/>
                <a:gd name="connsiteX1" fmla="*/ 923925 w 923925"/>
                <a:gd name="connsiteY1" fmla="*/ 0 h 661988"/>
                <a:gd name="connsiteX0" fmla="*/ 0 w 923925"/>
                <a:gd name="connsiteY0" fmla="*/ 661988 h 661988"/>
                <a:gd name="connsiteX1" fmla="*/ 923925 w 923925"/>
                <a:gd name="connsiteY1" fmla="*/ 0 h 661988"/>
                <a:gd name="connsiteX0" fmla="*/ 0 w 923925"/>
                <a:gd name="connsiteY0" fmla="*/ 665742 h 665742"/>
                <a:gd name="connsiteX1" fmla="*/ 923925 w 923925"/>
                <a:gd name="connsiteY1" fmla="*/ 3754 h 665742"/>
                <a:gd name="connsiteX0" fmla="*/ 0 w 954881"/>
                <a:gd name="connsiteY0" fmla="*/ 565853 h 565853"/>
                <a:gd name="connsiteX1" fmla="*/ 954881 w 954881"/>
                <a:gd name="connsiteY1" fmla="*/ 6258 h 565853"/>
                <a:gd name="connsiteX0" fmla="*/ 0 w 1012031"/>
                <a:gd name="connsiteY0" fmla="*/ 591165 h 591165"/>
                <a:gd name="connsiteX1" fmla="*/ 1012031 w 1012031"/>
                <a:gd name="connsiteY1" fmla="*/ 5376 h 591165"/>
                <a:gd name="connsiteX0" fmla="*/ 0 w 1012031"/>
                <a:gd name="connsiteY0" fmla="*/ 588042 h 588042"/>
                <a:gd name="connsiteX1" fmla="*/ 1012031 w 1012031"/>
                <a:gd name="connsiteY1" fmla="*/ 2253 h 588042"/>
                <a:gd name="connsiteX0" fmla="*/ 0 w 1012031"/>
                <a:gd name="connsiteY0" fmla="*/ 602248 h 602248"/>
                <a:gd name="connsiteX1" fmla="*/ 1012031 w 1012031"/>
                <a:gd name="connsiteY1" fmla="*/ 2172 h 602248"/>
                <a:gd name="connsiteX0" fmla="*/ 0 w 1012031"/>
                <a:gd name="connsiteY0" fmla="*/ 600076 h 600076"/>
                <a:gd name="connsiteX1" fmla="*/ 1012031 w 1012031"/>
                <a:gd name="connsiteY1" fmla="*/ 0 h 600076"/>
              </a:gdLst>
              <a:ahLst/>
              <a:cxnLst>
                <a:cxn ang="0">
                  <a:pos x="connsiteX0" y="connsiteY0"/>
                </a:cxn>
                <a:cxn ang="0">
                  <a:pos x="connsiteX1" y="connsiteY1"/>
                </a:cxn>
              </a:cxnLst>
              <a:rect l="l" t="t" r="r" b="b"/>
              <a:pathLst>
                <a:path w="1012031" h="600076">
                  <a:moveTo>
                    <a:pt x="0" y="600076"/>
                  </a:moveTo>
                  <a:cubicBezTo>
                    <a:pt x="293687" y="341313"/>
                    <a:pt x="580230" y="156369"/>
                    <a:pt x="1012031" y="0"/>
                  </a:cubicBezTo>
                </a:path>
              </a:pathLst>
            </a:custGeom>
            <a:noFill/>
            <a:ln w="28575" cap="rnd">
              <a:gradFill>
                <a:gsLst>
                  <a:gs pos="0">
                    <a:srgbClr val="4F78F8"/>
                  </a:gs>
                  <a:gs pos="100000">
                    <a:srgbClr val="9A60F7"/>
                  </a:gs>
                </a:gsLst>
                <a:lin ang="5400000" scaled="1"/>
              </a:gradFill>
              <a:prstDash val="sysDot"/>
              <a:headEnd type="arrow" w="med" len="sm"/>
              <a:tailEnd type="arrow" w="med" len="sm"/>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US" sz="2400" dirty="0">
                <a:solidFill>
                  <a:srgbClr val="FFFFFF">
                    <a:hueOff val="0"/>
                    <a:satOff val="0"/>
                    <a:lumOff val="0"/>
                    <a:alphaOff val="0"/>
                  </a:srgbClr>
                </a:solidFill>
              </a:endParaRPr>
            </a:p>
          </p:txBody>
        </p:sp>
        <p:sp>
          <p:nvSpPr>
            <p:cNvPr id="149" name="Freeform: Shape 318">
              <a:extLst>
                <a:ext uri="{FF2B5EF4-FFF2-40B4-BE49-F238E27FC236}">
                  <a16:creationId xmlns:a16="http://schemas.microsoft.com/office/drawing/2014/main" id="{9671AB02-6EAB-7D48-A5C7-15C71EDD5584}"/>
                </a:ext>
              </a:extLst>
            </p:cNvPr>
            <p:cNvSpPr/>
            <p:nvPr/>
          </p:nvSpPr>
          <p:spPr bwMode="auto">
            <a:xfrm flipH="1" flipV="1">
              <a:off x="5509616" y="6031450"/>
              <a:ext cx="908267" cy="538550"/>
            </a:xfrm>
            <a:custGeom>
              <a:avLst/>
              <a:gdLst>
                <a:gd name="connsiteX0" fmla="*/ 0 w 373307"/>
                <a:gd name="connsiteY0" fmla="*/ 79375 h 79375"/>
                <a:gd name="connsiteX1" fmla="*/ 22225 w 373307"/>
                <a:gd name="connsiteY1" fmla="*/ 69850 h 79375"/>
                <a:gd name="connsiteX2" fmla="*/ 44450 w 373307"/>
                <a:gd name="connsiteY2" fmla="*/ 57150 h 79375"/>
                <a:gd name="connsiteX3" fmla="*/ 104775 w 373307"/>
                <a:gd name="connsiteY3" fmla="*/ 34925 h 79375"/>
                <a:gd name="connsiteX4" fmla="*/ 203200 w 373307"/>
                <a:gd name="connsiteY4" fmla="*/ 15875 h 79375"/>
                <a:gd name="connsiteX5" fmla="*/ 250825 w 373307"/>
                <a:gd name="connsiteY5" fmla="*/ 6350 h 79375"/>
                <a:gd name="connsiteX6" fmla="*/ 298450 w 373307"/>
                <a:gd name="connsiteY6" fmla="*/ 3175 h 79375"/>
                <a:gd name="connsiteX7" fmla="*/ 336550 w 373307"/>
                <a:gd name="connsiteY7" fmla="*/ 0 h 79375"/>
                <a:gd name="connsiteX8" fmla="*/ 361950 w 373307"/>
                <a:gd name="connsiteY8" fmla="*/ 3175 h 79375"/>
                <a:gd name="connsiteX0" fmla="*/ 0 w 373307"/>
                <a:gd name="connsiteY0" fmla="*/ 79375 h 79375"/>
                <a:gd name="connsiteX1" fmla="*/ 22225 w 373307"/>
                <a:gd name="connsiteY1" fmla="*/ 69850 h 79375"/>
                <a:gd name="connsiteX2" fmla="*/ 44450 w 373307"/>
                <a:gd name="connsiteY2" fmla="*/ 57150 h 79375"/>
                <a:gd name="connsiteX3" fmla="*/ 203200 w 373307"/>
                <a:gd name="connsiteY3" fmla="*/ 15875 h 79375"/>
                <a:gd name="connsiteX4" fmla="*/ 250825 w 373307"/>
                <a:gd name="connsiteY4" fmla="*/ 6350 h 79375"/>
                <a:gd name="connsiteX5" fmla="*/ 298450 w 373307"/>
                <a:gd name="connsiteY5" fmla="*/ 3175 h 79375"/>
                <a:gd name="connsiteX6" fmla="*/ 336550 w 373307"/>
                <a:gd name="connsiteY6" fmla="*/ 0 h 79375"/>
                <a:gd name="connsiteX7" fmla="*/ 361950 w 373307"/>
                <a:gd name="connsiteY7" fmla="*/ 3175 h 79375"/>
                <a:gd name="connsiteX0" fmla="*/ 0 w 373307"/>
                <a:gd name="connsiteY0" fmla="*/ 79375 h 79375"/>
                <a:gd name="connsiteX1" fmla="*/ 22225 w 373307"/>
                <a:gd name="connsiteY1" fmla="*/ 69850 h 79375"/>
                <a:gd name="connsiteX2" fmla="*/ 203200 w 373307"/>
                <a:gd name="connsiteY2" fmla="*/ 15875 h 79375"/>
                <a:gd name="connsiteX3" fmla="*/ 250825 w 373307"/>
                <a:gd name="connsiteY3" fmla="*/ 6350 h 79375"/>
                <a:gd name="connsiteX4" fmla="*/ 298450 w 373307"/>
                <a:gd name="connsiteY4" fmla="*/ 3175 h 79375"/>
                <a:gd name="connsiteX5" fmla="*/ 336550 w 373307"/>
                <a:gd name="connsiteY5" fmla="*/ 0 h 79375"/>
                <a:gd name="connsiteX6" fmla="*/ 361950 w 373307"/>
                <a:gd name="connsiteY6" fmla="*/ 3175 h 79375"/>
                <a:gd name="connsiteX0" fmla="*/ 0 w 373307"/>
                <a:gd name="connsiteY0" fmla="*/ 79375 h 79375"/>
                <a:gd name="connsiteX1" fmla="*/ 203200 w 373307"/>
                <a:gd name="connsiteY1" fmla="*/ 15875 h 79375"/>
                <a:gd name="connsiteX2" fmla="*/ 250825 w 373307"/>
                <a:gd name="connsiteY2" fmla="*/ 6350 h 79375"/>
                <a:gd name="connsiteX3" fmla="*/ 298450 w 373307"/>
                <a:gd name="connsiteY3" fmla="*/ 3175 h 79375"/>
                <a:gd name="connsiteX4" fmla="*/ 336550 w 373307"/>
                <a:gd name="connsiteY4" fmla="*/ 0 h 79375"/>
                <a:gd name="connsiteX5" fmla="*/ 361950 w 373307"/>
                <a:gd name="connsiteY5" fmla="*/ 3175 h 79375"/>
                <a:gd name="connsiteX0" fmla="*/ 0 w 373307"/>
                <a:gd name="connsiteY0" fmla="*/ 79375 h 79375"/>
                <a:gd name="connsiteX1" fmla="*/ 250825 w 373307"/>
                <a:gd name="connsiteY1" fmla="*/ 6350 h 79375"/>
                <a:gd name="connsiteX2" fmla="*/ 298450 w 373307"/>
                <a:gd name="connsiteY2" fmla="*/ 3175 h 79375"/>
                <a:gd name="connsiteX3" fmla="*/ 336550 w 373307"/>
                <a:gd name="connsiteY3" fmla="*/ 0 h 79375"/>
                <a:gd name="connsiteX4" fmla="*/ 361950 w 373307"/>
                <a:gd name="connsiteY4" fmla="*/ 3175 h 79375"/>
                <a:gd name="connsiteX0" fmla="*/ 0 w 373307"/>
                <a:gd name="connsiteY0" fmla="*/ 79375 h 79375"/>
                <a:gd name="connsiteX1" fmla="*/ 298450 w 373307"/>
                <a:gd name="connsiteY1" fmla="*/ 3175 h 79375"/>
                <a:gd name="connsiteX2" fmla="*/ 336550 w 373307"/>
                <a:gd name="connsiteY2" fmla="*/ 0 h 79375"/>
                <a:gd name="connsiteX3" fmla="*/ 361950 w 373307"/>
                <a:gd name="connsiteY3" fmla="*/ 3175 h 79375"/>
                <a:gd name="connsiteX0" fmla="*/ 0 w 373307"/>
                <a:gd name="connsiteY0" fmla="*/ 79375 h 79375"/>
                <a:gd name="connsiteX1" fmla="*/ 336550 w 373307"/>
                <a:gd name="connsiteY1" fmla="*/ 0 h 79375"/>
                <a:gd name="connsiteX2" fmla="*/ 361950 w 373307"/>
                <a:gd name="connsiteY2" fmla="*/ 3175 h 79375"/>
                <a:gd name="connsiteX0" fmla="*/ 0 w 361950"/>
                <a:gd name="connsiteY0" fmla="*/ 76200 h 76200"/>
                <a:gd name="connsiteX1" fmla="*/ 361950 w 361950"/>
                <a:gd name="connsiteY1" fmla="*/ 0 h 76200"/>
                <a:gd name="connsiteX0" fmla="*/ 0 w 1173956"/>
                <a:gd name="connsiteY0" fmla="*/ 0 h 381000"/>
                <a:gd name="connsiteX1" fmla="*/ 1173956 w 1173956"/>
                <a:gd name="connsiteY1" fmla="*/ 381000 h 381000"/>
                <a:gd name="connsiteX0" fmla="*/ 0 w 923925"/>
                <a:gd name="connsiteY0" fmla="*/ 661988 h 661988"/>
                <a:gd name="connsiteX1" fmla="*/ 923925 w 923925"/>
                <a:gd name="connsiteY1" fmla="*/ 0 h 661988"/>
                <a:gd name="connsiteX0" fmla="*/ 0 w 923925"/>
                <a:gd name="connsiteY0" fmla="*/ 661988 h 661988"/>
                <a:gd name="connsiteX1" fmla="*/ 923925 w 923925"/>
                <a:gd name="connsiteY1" fmla="*/ 0 h 661988"/>
                <a:gd name="connsiteX0" fmla="*/ 0 w 923925"/>
                <a:gd name="connsiteY0" fmla="*/ 665742 h 665742"/>
                <a:gd name="connsiteX1" fmla="*/ 923925 w 923925"/>
                <a:gd name="connsiteY1" fmla="*/ 3754 h 665742"/>
                <a:gd name="connsiteX0" fmla="*/ 0 w 954881"/>
                <a:gd name="connsiteY0" fmla="*/ 565853 h 565853"/>
                <a:gd name="connsiteX1" fmla="*/ 954881 w 954881"/>
                <a:gd name="connsiteY1" fmla="*/ 6258 h 565853"/>
                <a:gd name="connsiteX0" fmla="*/ 0 w 1012031"/>
                <a:gd name="connsiteY0" fmla="*/ 591165 h 591165"/>
                <a:gd name="connsiteX1" fmla="*/ 1012031 w 1012031"/>
                <a:gd name="connsiteY1" fmla="*/ 5376 h 591165"/>
                <a:gd name="connsiteX0" fmla="*/ 0 w 1012031"/>
                <a:gd name="connsiteY0" fmla="*/ 588042 h 588042"/>
                <a:gd name="connsiteX1" fmla="*/ 1012031 w 1012031"/>
                <a:gd name="connsiteY1" fmla="*/ 2253 h 588042"/>
                <a:gd name="connsiteX0" fmla="*/ 0 w 1012031"/>
                <a:gd name="connsiteY0" fmla="*/ 602248 h 602248"/>
                <a:gd name="connsiteX1" fmla="*/ 1012031 w 1012031"/>
                <a:gd name="connsiteY1" fmla="*/ 2172 h 602248"/>
                <a:gd name="connsiteX0" fmla="*/ 0 w 1012031"/>
                <a:gd name="connsiteY0" fmla="*/ 600076 h 600076"/>
                <a:gd name="connsiteX1" fmla="*/ 1012031 w 1012031"/>
                <a:gd name="connsiteY1" fmla="*/ 0 h 600076"/>
              </a:gdLst>
              <a:ahLst/>
              <a:cxnLst>
                <a:cxn ang="0">
                  <a:pos x="connsiteX0" y="connsiteY0"/>
                </a:cxn>
                <a:cxn ang="0">
                  <a:pos x="connsiteX1" y="connsiteY1"/>
                </a:cxn>
              </a:cxnLst>
              <a:rect l="l" t="t" r="r" b="b"/>
              <a:pathLst>
                <a:path w="1012031" h="600076">
                  <a:moveTo>
                    <a:pt x="0" y="600076"/>
                  </a:moveTo>
                  <a:cubicBezTo>
                    <a:pt x="293687" y="341313"/>
                    <a:pt x="580230" y="156369"/>
                    <a:pt x="1012031" y="0"/>
                  </a:cubicBezTo>
                </a:path>
              </a:pathLst>
            </a:custGeom>
            <a:noFill/>
            <a:ln w="28575" cap="rnd">
              <a:gradFill>
                <a:gsLst>
                  <a:gs pos="0">
                    <a:srgbClr val="4F78F8"/>
                  </a:gs>
                  <a:gs pos="100000">
                    <a:srgbClr val="21816E"/>
                  </a:gs>
                </a:gsLst>
                <a:lin ang="5400000" scaled="1"/>
              </a:gradFill>
              <a:prstDash val="sysDot"/>
              <a:headEnd type="arrow" w="med" len="sm"/>
              <a:tailEnd type="arrow" w="med" len="sm"/>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US" sz="2400" dirty="0">
                <a:solidFill>
                  <a:srgbClr val="FFFFFF">
                    <a:hueOff val="0"/>
                    <a:satOff val="0"/>
                    <a:lumOff val="0"/>
                    <a:alphaOff val="0"/>
                  </a:srgbClr>
                </a:solidFill>
              </a:endParaRPr>
            </a:p>
          </p:txBody>
        </p:sp>
        <p:sp>
          <p:nvSpPr>
            <p:cNvPr id="150" name="Freeform: Shape 319">
              <a:extLst>
                <a:ext uri="{FF2B5EF4-FFF2-40B4-BE49-F238E27FC236}">
                  <a16:creationId xmlns:a16="http://schemas.microsoft.com/office/drawing/2014/main" id="{C58921A4-61F6-B548-8A52-DE8631146B3D}"/>
                </a:ext>
              </a:extLst>
            </p:cNvPr>
            <p:cNvSpPr/>
            <p:nvPr/>
          </p:nvSpPr>
          <p:spPr bwMode="auto">
            <a:xfrm rot="3551423" flipV="1">
              <a:off x="1766954" y="3871020"/>
              <a:ext cx="908267" cy="538550"/>
            </a:xfrm>
            <a:custGeom>
              <a:avLst/>
              <a:gdLst>
                <a:gd name="connsiteX0" fmla="*/ 0 w 373307"/>
                <a:gd name="connsiteY0" fmla="*/ 79375 h 79375"/>
                <a:gd name="connsiteX1" fmla="*/ 22225 w 373307"/>
                <a:gd name="connsiteY1" fmla="*/ 69850 h 79375"/>
                <a:gd name="connsiteX2" fmla="*/ 44450 w 373307"/>
                <a:gd name="connsiteY2" fmla="*/ 57150 h 79375"/>
                <a:gd name="connsiteX3" fmla="*/ 104775 w 373307"/>
                <a:gd name="connsiteY3" fmla="*/ 34925 h 79375"/>
                <a:gd name="connsiteX4" fmla="*/ 203200 w 373307"/>
                <a:gd name="connsiteY4" fmla="*/ 15875 h 79375"/>
                <a:gd name="connsiteX5" fmla="*/ 250825 w 373307"/>
                <a:gd name="connsiteY5" fmla="*/ 6350 h 79375"/>
                <a:gd name="connsiteX6" fmla="*/ 298450 w 373307"/>
                <a:gd name="connsiteY6" fmla="*/ 3175 h 79375"/>
                <a:gd name="connsiteX7" fmla="*/ 336550 w 373307"/>
                <a:gd name="connsiteY7" fmla="*/ 0 h 79375"/>
                <a:gd name="connsiteX8" fmla="*/ 361950 w 373307"/>
                <a:gd name="connsiteY8" fmla="*/ 3175 h 79375"/>
                <a:gd name="connsiteX0" fmla="*/ 0 w 373307"/>
                <a:gd name="connsiteY0" fmla="*/ 79375 h 79375"/>
                <a:gd name="connsiteX1" fmla="*/ 22225 w 373307"/>
                <a:gd name="connsiteY1" fmla="*/ 69850 h 79375"/>
                <a:gd name="connsiteX2" fmla="*/ 44450 w 373307"/>
                <a:gd name="connsiteY2" fmla="*/ 57150 h 79375"/>
                <a:gd name="connsiteX3" fmla="*/ 203200 w 373307"/>
                <a:gd name="connsiteY3" fmla="*/ 15875 h 79375"/>
                <a:gd name="connsiteX4" fmla="*/ 250825 w 373307"/>
                <a:gd name="connsiteY4" fmla="*/ 6350 h 79375"/>
                <a:gd name="connsiteX5" fmla="*/ 298450 w 373307"/>
                <a:gd name="connsiteY5" fmla="*/ 3175 h 79375"/>
                <a:gd name="connsiteX6" fmla="*/ 336550 w 373307"/>
                <a:gd name="connsiteY6" fmla="*/ 0 h 79375"/>
                <a:gd name="connsiteX7" fmla="*/ 361950 w 373307"/>
                <a:gd name="connsiteY7" fmla="*/ 3175 h 79375"/>
                <a:gd name="connsiteX0" fmla="*/ 0 w 373307"/>
                <a:gd name="connsiteY0" fmla="*/ 79375 h 79375"/>
                <a:gd name="connsiteX1" fmla="*/ 22225 w 373307"/>
                <a:gd name="connsiteY1" fmla="*/ 69850 h 79375"/>
                <a:gd name="connsiteX2" fmla="*/ 203200 w 373307"/>
                <a:gd name="connsiteY2" fmla="*/ 15875 h 79375"/>
                <a:gd name="connsiteX3" fmla="*/ 250825 w 373307"/>
                <a:gd name="connsiteY3" fmla="*/ 6350 h 79375"/>
                <a:gd name="connsiteX4" fmla="*/ 298450 w 373307"/>
                <a:gd name="connsiteY4" fmla="*/ 3175 h 79375"/>
                <a:gd name="connsiteX5" fmla="*/ 336550 w 373307"/>
                <a:gd name="connsiteY5" fmla="*/ 0 h 79375"/>
                <a:gd name="connsiteX6" fmla="*/ 361950 w 373307"/>
                <a:gd name="connsiteY6" fmla="*/ 3175 h 79375"/>
                <a:gd name="connsiteX0" fmla="*/ 0 w 373307"/>
                <a:gd name="connsiteY0" fmla="*/ 79375 h 79375"/>
                <a:gd name="connsiteX1" fmla="*/ 203200 w 373307"/>
                <a:gd name="connsiteY1" fmla="*/ 15875 h 79375"/>
                <a:gd name="connsiteX2" fmla="*/ 250825 w 373307"/>
                <a:gd name="connsiteY2" fmla="*/ 6350 h 79375"/>
                <a:gd name="connsiteX3" fmla="*/ 298450 w 373307"/>
                <a:gd name="connsiteY3" fmla="*/ 3175 h 79375"/>
                <a:gd name="connsiteX4" fmla="*/ 336550 w 373307"/>
                <a:gd name="connsiteY4" fmla="*/ 0 h 79375"/>
                <a:gd name="connsiteX5" fmla="*/ 361950 w 373307"/>
                <a:gd name="connsiteY5" fmla="*/ 3175 h 79375"/>
                <a:gd name="connsiteX0" fmla="*/ 0 w 373307"/>
                <a:gd name="connsiteY0" fmla="*/ 79375 h 79375"/>
                <a:gd name="connsiteX1" fmla="*/ 250825 w 373307"/>
                <a:gd name="connsiteY1" fmla="*/ 6350 h 79375"/>
                <a:gd name="connsiteX2" fmla="*/ 298450 w 373307"/>
                <a:gd name="connsiteY2" fmla="*/ 3175 h 79375"/>
                <a:gd name="connsiteX3" fmla="*/ 336550 w 373307"/>
                <a:gd name="connsiteY3" fmla="*/ 0 h 79375"/>
                <a:gd name="connsiteX4" fmla="*/ 361950 w 373307"/>
                <a:gd name="connsiteY4" fmla="*/ 3175 h 79375"/>
                <a:gd name="connsiteX0" fmla="*/ 0 w 373307"/>
                <a:gd name="connsiteY0" fmla="*/ 79375 h 79375"/>
                <a:gd name="connsiteX1" fmla="*/ 298450 w 373307"/>
                <a:gd name="connsiteY1" fmla="*/ 3175 h 79375"/>
                <a:gd name="connsiteX2" fmla="*/ 336550 w 373307"/>
                <a:gd name="connsiteY2" fmla="*/ 0 h 79375"/>
                <a:gd name="connsiteX3" fmla="*/ 361950 w 373307"/>
                <a:gd name="connsiteY3" fmla="*/ 3175 h 79375"/>
                <a:gd name="connsiteX0" fmla="*/ 0 w 373307"/>
                <a:gd name="connsiteY0" fmla="*/ 79375 h 79375"/>
                <a:gd name="connsiteX1" fmla="*/ 336550 w 373307"/>
                <a:gd name="connsiteY1" fmla="*/ 0 h 79375"/>
                <a:gd name="connsiteX2" fmla="*/ 361950 w 373307"/>
                <a:gd name="connsiteY2" fmla="*/ 3175 h 79375"/>
                <a:gd name="connsiteX0" fmla="*/ 0 w 361950"/>
                <a:gd name="connsiteY0" fmla="*/ 76200 h 76200"/>
                <a:gd name="connsiteX1" fmla="*/ 361950 w 361950"/>
                <a:gd name="connsiteY1" fmla="*/ 0 h 76200"/>
                <a:gd name="connsiteX0" fmla="*/ 0 w 1173956"/>
                <a:gd name="connsiteY0" fmla="*/ 0 h 381000"/>
                <a:gd name="connsiteX1" fmla="*/ 1173956 w 1173956"/>
                <a:gd name="connsiteY1" fmla="*/ 381000 h 381000"/>
                <a:gd name="connsiteX0" fmla="*/ 0 w 923925"/>
                <a:gd name="connsiteY0" fmla="*/ 661988 h 661988"/>
                <a:gd name="connsiteX1" fmla="*/ 923925 w 923925"/>
                <a:gd name="connsiteY1" fmla="*/ 0 h 661988"/>
                <a:gd name="connsiteX0" fmla="*/ 0 w 923925"/>
                <a:gd name="connsiteY0" fmla="*/ 661988 h 661988"/>
                <a:gd name="connsiteX1" fmla="*/ 923925 w 923925"/>
                <a:gd name="connsiteY1" fmla="*/ 0 h 661988"/>
                <a:gd name="connsiteX0" fmla="*/ 0 w 923925"/>
                <a:gd name="connsiteY0" fmla="*/ 665742 h 665742"/>
                <a:gd name="connsiteX1" fmla="*/ 923925 w 923925"/>
                <a:gd name="connsiteY1" fmla="*/ 3754 h 665742"/>
                <a:gd name="connsiteX0" fmla="*/ 0 w 954881"/>
                <a:gd name="connsiteY0" fmla="*/ 565853 h 565853"/>
                <a:gd name="connsiteX1" fmla="*/ 954881 w 954881"/>
                <a:gd name="connsiteY1" fmla="*/ 6258 h 565853"/>
                <a:gd name="connsiteX0" fmla="*/ 0 w 1012031"/>
                <a:gd name="connsiteY0" fmla="*/ 591165 h 591165"/>
                <a:gd name="connsiteX1" fmla="*/ 1012031 w 1012031"/>
                <a:gd name="connsiteY1" fmla="*/ 5376 h 591165"/>
                <a:gd name="connsiteX0" fmla="*/ 0 w 1012031"/>
                <a:gd name="connsiteY0" fmla="*/ 588042 h 588042"/>
                <a:gd name="connsiteX1" fmla="*/ 1012031 w 1012031"/>
                <a:gd name="connsiteY1" fmla="*/ 2253 h 588042"/>
                <a:gd name="connsiteX0" fmla="*/ 0 w 1012031"/>
                <a:gd name="connsiteY0" fmla="*/ 602248 h 602248"/>
                <a:gd name="connsiteX1" fmla="*/ 1012031 w 1012031"/>
                <a:gd name="connsiteY1" fmla="*/ 2172 h 602248"/>
                <a:gd name="connsiteX0" fmla="*/ 0 w 1012031"/>
                <a:gd name="connsiteY0" fmla="*/ 600076 h 600076"/>
                <a:gd name="connsiteX1" fmla="*/ 1012031 w 1012031"/>
                <a:gd name="connsiteY1" fmla="*/ 0 h 600076"/>
              </a:gdLst>
              <a:ahLst/>
              <a:cxnLst>
                <a:cxn ang="0">
                  <a:pos x="connsiteX0" y="connsiteY0"/>
                </a:cxn>
                <a:cxn ang="0">
                  <a:pos x="connsiteX1" y="connsiteY1"/>
                </a:cxn>
              </a:cxnLst>
              <a:rect l="l" t="t" r="r" b="b"/>
              <a:pathLst>
                <a:path w="1012031" h="600076">
                  <a:moveTo>
                    <a:pt x="0" y="600076"/>
                  </a:moveTo>
                  <a:cubicBezTo>
                    <a:pt x="293687" y="341313"/>
                    <a:pt x="580230" y="156369"/>
                    <a:pt x="1012031" y="0"/>
                  </a:cubicBezTo>
                </a:path>
              </a:pathLst>
            </a:custGeom>
            <a:noFill/>
            <a:ln w="28575" cap="rnd">
              <a:gradFill>
                <a:gsLst>
                  <a:gs pos="0">
                    <a:srgbClr val="9A60F7"/>
                  </a:gs>
                  <a:gs pos="100000">
                    <a:srgbClr val="542CAF"/>
                  </a:gs>
                </a:gsLst>
                <a:lin ang="5400000" scaled="1"/>
              </a:gradFill>
              <a:prstDash val="sysDot"/>
              <a:headEnd type="arrow" w="med" len="sm"/>
              <a:tailEnd type="arrow" w="med" len="sm"/>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US" sz="2400" dirty="0">
                <a:solidFill>
                  <a:srgbClr val="FFFFFF">
                    <a:hueOff val="0"/>
                    <a:satOff val="0"/>
                    <a:lumOff val="0"/>
                    <a:alphaOff val="0"/>
                  </a:srgbClr>
                </a:solidFill>
              </a:endParaRPr>
            </a:p>
          </p:txBody>
        </p:sp>
        <p:sp>
          <p:nvSpPr>
            <p:cNvPr id="151" name="TextBox 150">
              <a:extLst>
                <a:ext uri="{FF2B5EF4-FFF2-40B4-BE49-F238E27FC236}">
                  <a16:creationId xmlns:a16="http://schemas.microsoft.com/office/drawing/2014/main" id="{9345C1B3-3DF7-DD4B-A2D0-20433D26A29F}"/>
                </a:ext>
              </a:extLst>
            </p:cNvPr>
            <p:cNvSpPr txBox="1"/>
            <p:nvPr/>
          </p:nvSpPr>
          <p:spPr>
            <a:xfrm>
              <a:off x="5423275" y="1052034"/>
              <a:ext cx="1486752" cy="469574"/>
            </a:xfrm>
            <a:prstGeom prst="rect">
              <a:avLst/>
            </a:prstGeom>
            <a:noFill/>
          </p:spPr>
          <p:txBody>
            <a:bodyPr wrap="square" rtlCol="0" anchor="ctr" anchorCtr="0">
              <a:noAutofit/>
            </a:bodyPr>
            <a:lstStyle/>
            <a:p>
              <a:r>
                <a:rPr lang="en-US" sz="1467" dirty="0">
                  <a:solidFill>
                    <a:srgbClr val="002060"/>
                  </a:solidFill>
                  <a:latin typeface="Amazon Ember"/>
                  <a:ea typeface="Amazon Ember" panose="020B0603020204020204" pitchFamily="34" charset="0"/>
                  <a:cs typeface="Amazon Ember" panose="020B0603020204020204" pitchFamily="34" charset="0"/>
                </a:rPr>
                <a:t>Amazon Aurora</a:t>
              </a:r>
            </a:p>
          </p:txBody>
        </p:sp>
        <p:sp>
          <p:nvSpPr>
            <p:cNvPr id="152" name="Rectangle 151">
              <a:extLst>
                <a:ext uri="{FF2B5EF4-FFF2-40B4-BE49-F238E27FC236}">
                  <a16:creationId xmlns:a16="http://schemas.microsoft.com/office/drawing/2014/main" id="{3BF35AE4-8912-FB4B-9285-1D30DA43E99B}"/>
                </a:ext>
              </a:extLst>
            </p:cNvPr>
            <p:cNvSpPr/>
            <p:nvPr/>
          </p:nvSpPr>
          <p:spPr>
            <a:xfrm rot="187644">
              <a:off x="3471487" y="2898385"/>
              <a:ext cx="2386584" cy="2386584"/>
            </a:xfrm>
            <a:prstGeom prst="rect">
              <a:avLst/>
            </a:prstGeom>
            <a:noFill/>
          </p:spPr>
          <p:txBody>
            <a:bodyPr spcFirstLastPara="1" wrap="none" lIns="121920" tIns="60960" rIns="121920" bIns="60960" numCol="1">
              <a:prstTxWarp prst="textArchDown">
                <a:avLst>
                  <a:gd name="adj" fmla="val 1794501"/>
                </a:avLst>
              </a:prstTxWarp>
              <a:spAutoFit/>
            </a:bodyPr>
            <a:lstStyle/>
            <a:p>
              <a:pPr algn="ctr"/>
              <a:r>
                <a:rPr lang="en-US" sz="2133" kern="0" cap="all" spc="400" dirty="0">
                  <a:solidFill>
                    <a:srgbClr val="FFFFFF"/>
                  </a:solidFill>
                  <a:latin typeface="Amazon Ember"/>
                  <a:ea typeface="Amazon Ember" panose="020B0603020204020204" pitchFamily="34" charset="0"/>
                  <a:cs typeface="Amazon Ember" panose="020B0603020204020204" pitchFamily="34" charset="0"/>
                </a:rPr>
                <a:t>    AWS GLUE</a:t>
              </a:r>
            </a:p>
          </p:txBody>
        </p:sp>
        <p:sp>
          <p:nvSpPr>
            <p:cNvPr id="153" name="Freeform: Shape 142">
              <a:extLst>
                <a:ext uri="{FF2B5EF4-FFF2-40B4-BE49-F238E27FC236}">
                  <a16:creationId xmlns:a16="http://schemas.microsoft.com/office/drawing/2014/main" id="{DA6A2B37-8E4A-3348-95E5-A2AE0A278344}"/>
                </a:ext>
              </a:extLst>
            </p:cNvPr>
            <p:cNvSpPr>
              <a:spLocks noChangeAspect="1"/>
            </p:cNvSpPr>
            <p:nvPr/>
          </p:nvSpPr>
          <p:spPr>
            <a:xfrm>
              <a:off x="4066801" y="6055915"/>
              <a:ext cx="1313030" cy="1313034"/>
            </a:xfrm>
            <a:custGeom>
              <a:avLst/>
              <a:gdLst>
                <a:gd name="connsiteX0" fmla="*/ 0 w 1737358"/>
                <a:gd name="connsiteY0" fmla="*/ 868681 h 1737362"/>
                <a:gd name="connsiteX1" fmla="*/ 868679 w 1737358"/>
                <a:gd name="connsiteY1" fmla="*/ 0 h 1737362"/>
                <a:gd name="connsiteX2" fmla="*/ 1737358 w 1737358"/>
                <a:gd name="connsiteY2" fmla="*/ 868681 h 1737362"/>
                <a:gd name="connsiteX3" fmla="*/ 868679 w 1737358"/>
                <a:gd name="connsiteY3" fmla="*/ 1737362 h 1737362"/>
                <a:gd name="connsiteX4" fmla="*/ 0 w 1737358"/>
                <a:gd name="connsiteY4" fmla="*/ 868681 h 17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8" h="1737362">
                  <a:moveTo>
                    <a:pt x="0" y="868681"/>
                  </a:moveTo>
                  <a:cubicBezTo>
                    <a:pt x="0" y="388922"/>
                    <a:pt x="388921" y="0"/>
                    <a:pt x="868679" y="0"/>
                  </a:cubicBezTo>
                  <a:cubicBezTo>
                    <a:pt x="1348437" y="0"/>
                    <a:pt x="1737358" y="388922"/>
                    <a:pt x="1737358" y="868681"/>
                  </a:cubicBezTo>
                  <a:cubicBezTo>
                    <a:pt x="1737358" y="1348440"/>
                    <a:pt x="1348437" y="1737362"/>
                    <a:pt x="868679" y="1737362"/>
                  </a:cubicBezTo>
                  <a:cubicBezTo>
                    <a:pt x="388921" y="1737362"/>
                    <a:pt x="0" y="1348440"/>
                    <a:pt x="0" y="868681"/>
                  </a:cubicBezTo>
                  <a:close/>
                </a:path>
              </a:pathLst>
            </a:custGeom>
            <a:gradFill flip="none" rotWithShape="1">
              <a:gsLst>
                <a:gs pos="0">
                  <a:srgbClr val="542CAF"/>
                </a:gs>
                <a:gs pos="100000">
                  <a:srgbClr val="9A60F7"/>
                </a:gs>
              </a:gsLst>
              <a:lin ang="18900000" scaled="1"/>
              <a:tileRect/>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560" tIns="486561" rIns="486560" bIns="486561" numCol="1" spcCol="1270" anchor="ctr" anchorCtr="0">
              <a:noAutofit/>
            </a:bodyPr>
            <a:lstStyle/>
            <a:p>
              <a:pPr algn="ctr" defTabSz="1718690">
                <a:lnSpc>
                  <a:spcPct val="90000"/>
                </a:lnSpc>
                <a:spcAft>
                  <a:spcPct val="35000"/>
                </a:spcAft>
              </a:pPr>
              <a:endParaRPr lang="en-US" sz="3867" dirty="0">
                <a:solidFill>
                  <a:srgbClr val="FFFFFF"/>
                </a:solidFill>
              </a:endParaRPr>
            </a:p>
          </p:txBody>
        </p:sp>
        <p:sp>
          <p:nvSpPr>
            <p:cNvPr id="154" name="Freeform: Shape 323">
              <a:extLst>
                <a:ext uri="{FF2B5EF4-FFF2-40B4-BE49-F238E27FC236}">
                  <a16:creationId xmlns:a16="http://schemas.microsoft.com/office/drawing/2014/main" id="{5D97F877-38D0-1344-BE9F-9B843B14A48B}"/>
                </a:ext>
              </a:extLst>
            </p:cNvPr>
            <p:cNvSpPr/>
            <p:nvPr/>
          </p:nvSpPr>
          <p:spPr>
            <a:xfrm>
              <a:off x="4437159" y="6253364"/>
              <a:ext cx="545730" cy="804233"/>
            </a:xfrm>
            <a:custGeom>
              <a:avLst/>
              <a:gdLst>
                <a:gd name="connsiteX0" fmla="*/ 477260 w 608076"/>
                <a:gd name="connsiteY0" fmla="*/ 370774 h 896112"/>
                <a:gd name="connsiteX1" fmla="*/ 446522 w 608076"/>
                <a:gd name="connsiteY1" fmla="*/ 340110 h 896112"/>
                <a:gd name="connsiteX2" fmla="*/ 477260 w 608076"/>
                <a:gd name="connsiteY2" fmla="*/ 309431 h 896112"/>
                <a:gd name="connsiteX3" fmla="*/ 507982 w 608076"/>
                <a:gd name="connsiteY3" fmla="*/ 340110 h 896112"/>
                <a:gd name="connsiteX4" fmla="*/ 477260 w 608076"/>
                <a:gd name="connsiteY4" fmla="*/ 370774 h 896112"/>
                <a:gd name="connsiteX5" fmla="*/ 399401 w 608076"/>
                <a:gd name="connsiteY5" fmla="*/ 557262 h 896112"/>
                <a:gd name="connsiteX6" fmla="*/ 368679 w 608076"/>
                <a:gd name="connsiteY6" fmla="*/ 526598 h 896112"/>
                <a:gd name="connsiteX7" fmla="*/ 399401 w 608076"/>
                <a:gd name="connsiteY7" fmla="*/ 495934 h 896112"/>
                <a:gd name="connsiteX8" fmla="*/ 430138 w 608076"/>
                <a:gd name="connsiteY8" fmla="*/ 526598 h 896112"/>
                <a:gd name="connsiteX9" fmla="*/ 399401 w 608076"/>
                <a:gd name="connsiteY9" fmla="*/ 557262 h 896112"/>
                <a:gd name="connsiteX10" fmla="*/ 212544 w 608076"/>
                <a:gd name="connsiteY10" fmla="*/ 526183 h 896112"/>
                <a:gd name="connsiteX11" fmla="*/ 181838 w 608076"/>
                <a:gd name="connsiteY11" fmla="*/ 495520 h 896112"/>
                <a:gd name="connsiteX12" fmla="*/ 212544 w 608076"/>
                <a:gd name="connsiteY12" fmla="*/ 464840 h 896112"/>
                <a:gd name="connsiteX13" fmla="*/ 243282 w 608076"/>
                <a:gd name="connsiteY13" fmla="*/ 495520 h 896112"/>
                <a:gd name="connsiteX14" fmla="*/ 212544 w 608076"/>
                <a:gd name="connsiteY14" fmla="*/ 526183 h 896112"/>
                <a:gd name="connsiteX15" fmla="*/ 134700 w 608076"/>
                <a:gd name="connsiteY15" fmla="*/ 697132 h 896112"/>
                <a:gd name="connsiteX16" fmla="*/ 103978 w 608076"/>
                <a:gd name="connsiteY16" fmla="*/ 666468 h 896112"/>
                <a:gd name="connsiteX17" fmla="*/ 134700 w 608076"/>
                <a:gd name="connsiteY17" fmla="*/ 635804 h 896112"/>
                <a:gd name="connsiteX18" fmla="*/ 165438 w 608076"/>
                <a:gd name="connsiteY18" fmla="*/ 666468 h 896112"/>
                <a:gd name="connsiteX19" fmla="*/ 134700 w 608076"/>
                <a:gd name="connsiteY19" fmla="*/ 697132 h 896112"/>
                <a:gd name="connsiteX20" fmla="*/ 477260 w 608076"/>
                <a:gd name="connsiteY20" fmla="*/ 277522 h 896112"/>
                <a:gd name="connsiteX21" fmla="*/ 414554 w 608076"/>
                <a:gd name="connsiteY21" fmla="*/ 340110 h 896112"/>
                <a:gd name="connsiteX22" fmla="*/ 441343 w 608076"/>
                <a:gd name="connsiteY22" fmla="*/ 391259 h 896112"/>
                <a:gd name="connsiteX23" fmla="*/ 412092 w 608076"/>
                <a:gd name="connsiteY23" fmla="*/ 465318 h 896112"/>
                <a:gd name="connsiteX24" fmla="*/ 399401 w 608076"/>
                <a:gd name="connsiteY24" fmla="*/ 464026 h 896112"/>
                <a:gd name="connsiteX25" fmla="*/ 340322 w 608076"/>
                <a:gd name="connsiteY25" fmla="*/ 506544 h 896112"/>
                <a:gd name="connsiteX26" fmla="*/ 274867 w 608076"/>
                <a:gd name="connsiteY26" fmla="*/ 491691 h 896112"/>
                <a:gd name="connsiteX27" fmla="*/ 212544 w 608076"/>
                <a:gd name="connsiteY27" fmla="*/ 432932 h 896112"/>
                <a:gd name="connsiteX28" fmla="*/ 149869 w 608076"/>
                <a:gd name="connsiteY28" fmla="*/ 495520 h 896112"/>
                <a:gd name="connsiteX29" fmla="*/ 166253 w 608076"/>
                <a:gd name="connsiteY29" fmla="*/ 537335 h 896112"/>
                <a:gd name="connsiteX30" fmla="*/ 137689 w 608076"/>
                <a:gd name="connsiteY30" fmla="*/ 604199 h 896112"/>
                <a:gd name="connsiteX31" fmla="*/ 134700 w 608076"/>
                <a:gd name="connsiteY31" fmla="*/ 603896 h 896112"/>
                <a:gd name="connsiteX32" fmla="*/ 72009 w 608076"/>
                <a:gd name="connsiteY32" fmla="*/ 666468 h 896112"/>
                <a:gd name="connsiteX33" fmla="*/ 134700 w 608076"/>
                <a:gd name="connsiteY33" fmla="*/ 729040 h 896112"/>
                <a:gd name="connsiteX34" fmla="*/ 197407 w 608076"/>
                <a:gd name="connsiteY34" fmla="*/ 666468 h 896112"/>
                <a:gd name="connsiteX35" fmla="*/ 168331 w 608076"/>
                <a:gd name="connsiteY35" fmla="*/ 613820 h 896112"/>
                <a:gd name="connsiteX36" fmla="*/ 193538 w 608076"/>
                <a:gd name="connsiteY36" fmla="*/ 554837 h 896112"/>
                <a:gd name="connsiteX37" fmla="*/ 212544 w 608076"/>
                <a:gd name="connsiteY37" fmla="*/ 558092 h 896112"/>
                <a:gd name="connsiteX38" fmla="*/ 268601 w 608076"/>
                <a:gd name="connsiteY38" fmla="*/ 522993 h 896112"/>
                <a:gd name="connsiteX39" fmla="*/ 337941 w 608076"/>
                <a:gd name="connsiteY39" fmla="*/ 538723 h 896112"/>
                <a:gd name="connsiteX40" fmla="*/ 399401 w 608076"/>
                <a:gd name="connsiteY40" fmla="*/ 589170 h 896112"/>
                <a:gd name="connsiteX41" fmla="*/ 462107 w 608076"/>
                <a:gd name="connsiteY41" fmla="*/ 526598 h 896112"/>
                <a:gd name="connsiteX42" fmla="*/ 440704 w 608076"/>
                <a:gd name="connsiteY42" fmla="*/ 479885 h 896112"/>
                <a:gd name="connsiteX43" fmla="*/ 471442 w 608076"/>
                <a:gd name="connsiteY43" fmla="*/ 402092 h 896112"/>
                <a:gd name="connsiteX44" fmla="*/ 477260 w 608076"/>
                <a:gd name="connsiteY44" fmla="*/ 402682 h 896112"/>
                <a:gd name="connsiteX45" fmla="*/ 539951 w 608076"/>
                <a:gd name="connsiteY45" fmla="*/ 340110 h 896112"/>
                <a:gd name="connsiteX46" fmla="*/ 477260 w 608076"/>
                <a:gd name="connsiteY46" fmla="*/ 277522 h 896112"/>
                <a:gd name="connsiteX47" fmla="*/ 304038 w 608076"/>
                <a:gd name="connsiteY47" fmla="*/ 864204 h 896112"/>
                <a:gd name="connsiteX48" fmla="*/ 31969 w 608076"/>
                <a:gd name="connsiteY48" fmla="*/ 775658 h 896112"/>
                <a:gd name="connsiteX49" fmla="*/ 31969 w 608076"/>
                <a:gd name="connsiteY49" fmla="*/ 178447 h 896112"/>
                <a:gd name="connsiteX50" fmla="*/ 304374 w 608076"/>
                <a:gd name="connsiteY50" fmla="*/ 244242 h 896112"/>
                <a:gd name="connsiteX51" fmla="*/ 576107 w 608076"/>
                <a:gd name="connsiteY51" fmla="*/ 179005 h 896112"/>
                <a:gd name="connsiteX52" fmla="*/ 576107 w 608076"/>
                <a:gd name="connsiteY52" fmla="*/ 775658 h 896112"/>
                <a:gd name="connsiteX53" fmla="*/ 304038 w 608076"/>
                <a:gd name="connsiteY53" fmla="*/ 864204 h 896112"/>
                <a:gd name="connsiteX54" fmla="*/ 304374 w 608076"/>
                <a:gd name="connsiteY54" fmla="*/ 31908 h 896112"/>
                <a:gd name="connsiteX55" fmla="*/ 576107 w 608076"/>
                <a:gd name="connsiteY55" fmla="*/ 122129 h 896112"/>
                <a:gd name="connsiteX56" fmla="*/ 304374 w 608076"/>
                <a:gd name="connsiteY56" fmla="*/ 212334 h 896112"/>
                <a:gd name="connsiteX57" fmla="*/ 32640 w 608076"/>
                <a:gd name="connsiteY57" fmla="*/ 122129 h 896112"/>
                <a:gd name="connsiteX58" fmla="*/ 304374 w 608076"/>
                <a:gd name="connsiteY58" fmla="*/ 31908 h 896112"/>
                <a:gd name="connsiteX59" fmla="*/ 608076 w 608076"/>
                <a:gd name="connsiteY59" fmla="*/ 122129 h 896112"/>
                <a:gd name="connsiteX60" fmla="*/ 304374 w 608076"/>
                <a:gd name="connsiteY60" fmla="*/ 0 h 896112"/>
                <a:gd name="connsiteX61" fmla="*/ 671 w 608076"/>
                <a:gd name="connsiteY61" fmla="*/ 122129 h 896112"/>
                <a:gd name="connsiteX62" fmla="*/ 703 w 608076"/>
                <a:gd name="connsiteY62" fmla="*/ 122528 h 896112"/>
                <a:gd name="connsiteX63" fmla="*/ 0 w 608076"/>
                <a:gd name="connsiteY63" fmla="*/ 122528 h 896112"/>
                <a:gd name="connsiteX64" fmla="*/ 0 w 608076"/>
                <a:gd name="connsiteY64" fmla="*/ 775658 h 896112"/>
                <a:gd name="connsiteX65" fmla="*/ 304038 w 608076"/>
                <a:gd name="connsiteY65" fmla="*/ 896112 h 896112"/>
                <a:gd name="connsiteX66" fmla="*/ 608076 w 608076"/>
                <a:gd name="connsiteY66" fmla="*/ 775658 h 896112"/>
                <a:gd name="connsiteX67" fmla="*/ 608076 w 608076"/>
                <a:gd name="connsiteY67" fmla="*/ 122528 h 896112"/>
                <a:gd name="connsiteX68" fmla="*/ 608044 w 608076"/>
                <a:gd name="connsiteY68" fmla="*/ 122528 h 896112"/>
                <a:gd name="connsiteX69" fmla="*/ 608076 w 608076"/>
                <a:gd name="connsiteY69" fmla="*/ 122129 h 8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8076" h="896112">
                  <a:moveTo>
                    <a:pt x="477260" y="370774"/>
                  </a:moveTo>
                  <a:cubicBezTo>
                    <a:pt x="460301" y="370774"/>
                    <a:pt x="446522" y="357022"/>
                    <a:pt x="446522" y="340110"/>
                  </a:cubicBezTo>
                  <a:cubicBezTo>
                    <a:pt x="446522" y="323199"/>
                    <a:pt x="460301" y="309431"/>
                    <a:pt x="477260" y="309431"/>
                  </a:cubicBezTo>
                  <a:cubicBezTo>
                    <a:pt x="494204" y="309431"/>
                    <a:pt x="507982" y="323199"/>
                    <a:pt x="507982" y="340110"/>
                  </a:cubicBezTo>
                  <a:cubicBezTo>
                    <a:pt x="507982" y="357022"/>
                    <a:pt x="494204" y="370774"/>
                    <a:pt x="477260" y="370774"/>
                  </a:cubicBezTo>
                  <a:moveTo>
                    <a:pt x="399401" y="557262"/>
                  </a:moveTo>
                  <a:cubicBezTo>
                    <a:pt x="382457" y="557262"/>
                    <a:pt x="368679" y="543510"/>
                    <a:pt x="368679" y="526598"/>
                  </a:cubicBezTo>
                  <a:cubicBezTo>
                    <a:pt x="368679" y="509687"/>
                    <a:pt x="382457" y="495934"/>
                    <a:pt x="399401" y="495934"/>
                  </a:cubicBezTo>
                  <a:cubicBezTo>
                    <a:pt x="416344" y="495934"/>
                    <a:pt x="430138" y="509687"/>
                    <a:pt x="430138" y="526598"/>
                  </a:cubicBezTo>
                  <a:cubicBezTo>
                    <a:pt x="430138" y="543510"/>
                    <a:pt x="416344" y="557262"/>
                    <a:pt x="399401" y="557262"/>
                  </a:cubicBezTo>
                  <a:moveTo>
                    <a:pt x="212544" y="526183"/>
                  </a:moveTo>
                  <a:cubicBezTo>
                    <a:pt x="195616" y="526183"/>
                    <a:pt x="181838" y="512431"/>
                    <a:pt x="181838" y="495520"/>
                  </a:cubicBezTo>
                  <a:cubicBezTo>
                    <a:pt x="181838" y="478608"/>
                    <a:pt x="195616" y="464840"/>
                    <a:pt x="212544" y="464840"/>
                  </a:cubicBezTo>
                  <a:cubicBezTo>
                    <a:pt x="229503" y="464840"/>
                    <a:pt x="243282" y="478608"/>
                    <a:pt x="243282" y="495520"/>
                  </a:cubicBezTo>
                  <a:cubicBezTo>
                    <a:pt x="243282" y="512431"/>
                    <a:pt x="229503" y="526183"/>
                    <a:pt x="212544" y="526183"/>
                  </a:cubicBezTo>
                  <a:moveTo>
                    <a:pt x="134700" y="697132"/>
                  </a:moveTo>
                  <a:cubicBezTo>
                    <a:pt x="117773" y="697132"/>
                    <a:pt x="103978" y="683380"/>
                    <a:pt x="103978" y="666468"/>
                  </a:cubicBezTo>
                  <a:cubicBezTo>
                    <a:pt x="103978" y="649557"/>
                    <a:pt x="117773" y="635804"/>
                    <a:pt x="134700" y="635804"/>
                  </a:cubicBezTo>
                  <a:cubicBezTo>
                    <a:pt x="151659" y="635804"/>
                    <a:pt x="165438" y="649557"/>
                    <a:pt x="165438" y="666468"/>
                  </a:cubicBezTo>
                  <a:cubicBezTo>
                    <a:pt x="165438" y="683380"/>
                    <a:pt x="151659" y="697132"/>
                    <a:pt x="134700" y="697132"/>
                  </a:cubicBezTo>
                  <a:moveTo>
                    <a:pt x="477260" y="277522"/>
                  </a:moveTo>
                  <a:cubicBezTo>
                    <a:pt x="442686" y="277522"/>
                    <a:pt x="414554" y="305602"/>
                    <a:pt x="414554" y="340110"/>
                  </a:cubicBezTo>
                  <a:cubicBezTo>
                    <a:pt x="414554" y="361266"/>
                    <a:pt x="425183" y="379916"/>
                    <a:pt x="441343" y="391259"/>
                  </a:cubicBezTo>
                  <a:lnTo>
                    <a:pt x="412092" y="465318"/>
                  </a:lnTo>
                  <a:cubicBezTo>
                    <a:pt x="407984" y="464473"/>
                    <a:pt x="403732" y="464026"/>
                    <a:pt x="399401" y="464026"/>
                  </a:cubicBezTo>
                  <a:cubicBezTo>
                    <a:pt x="371908" y="464026"/>
                    <a:pt x="348746" y="481895"/>
                    <a:pt x="340322" y="506544"/>
                  </a:cubicBezTo>
                  <a:lnTo>
                    <a:pt x="274867" y="491691"/>
                  </a:lnTo>
                  <a:cubicBezTo>
                    <a:pt x="272837" y="459001"/>
                    <a:pt x="245823" y="432932"/>
                    <a:pt x="212544" y="432932"/>
                  </a:cubicBezTo>
                  <a:cubicBezTo>
                    <a:pt x="177986" y="432932"/>
                    <a:pt x="149869" y="461011"/>
                    <a:pt x="149869" y="495520"/>
                  </a:cubicBezTo>
                  <a:cubicBezTo>
                    <a:pt x="149869" y="511649"/>
                    <a:pt x="156167" y="526231"/>
                    <a:pt x="166253" y="537335"/>
                  </a:cubicBezTo>
                  <a:lnTo>
                    <a:pt x="137689" y="604199"/>
                  </a:lnTo>
                  <a:cubicBezTo>
                    <a:pt x="136666" y="604135"/>
                    <a:pt x="135723" y="603896"/>
                    <a:pt x="134700" y="603896"/>
                  </a:cubicBezTo>
                  <a:cubicBezTo>
                    <a:pt x="100142" y="603896"/>
                    <a:pt x="72009" y="631959"/>
                    <a:pt x="72009" y="666468"/>
                  </a:cubicBezTo>
                  <a:cubicBezTo>
                    <a:pt x="72009" y="700961"/>
                    <a:pt x="100142" y="729040"/>
                    <a:pt x="134700" y="729040"/>
                  </a:cubicBezTo>
                  <a:cubicBezTo>
                    <a:pt x="169274" y="729040"/>
                    <a:pt x="197407" y="700961"/>
                    <a:pt x="197407" y="666468"/>
                  </a:cubicBezTo>
                  <a:cubicBezTo>
                    <a:pt x="197407" y="644324"/>
                    <a:pt x="185770" y="624956"/>
                    <a:pt x="168331" y="613820"/>
                  </a:cubicBezTo>
                  <a:lnTo>
                    <a:pt x="193538" y="554837"/>
                  </a:lnTo>
                  <a:cubicBezTo>
                    <a:pt x="199580" y="556767"/>
                    <a:pt x="205878" y="558092"/>
                    <a:pt x="212544" y="558092"/>
                  </a:cubicBezTo>
                  <a:cubicBezTo>
                    <a:pt x="237208" y="558092"/>
                    <a:pt x="258387" y="543685"/>
                    <a:pt x="268601" y="522993"/>
                  </a:cubicBezTo>
                  <a:lnTo>
                    <a:pt x="337941" y="538723"/>
                  </a:lnTo>
                  <a:cubicBezTo>
                    <a:pt x="343615" y="567441"/>
                    <a:pt x="368998" y="589170"/>
                    <a:pt x="399401" y="589170"/>
                  </a:cubicBezTo>
                  <a:cubicBezTo>
                    <a:pt x="433975" y="589170"/>
                    <a:pt x="462107" y="561107"/>
                    <a:pt x="462107" y="526598"/>
                  </a:cubicBezTo>
                  <a:cubicBezTo>
                    <a:pt x="462107" y="507948"/>
                    <a:pt x="453715" y="491371"/>
                    <a:pt x="440704" y="479885"/>
                  </a:cubicBezTo>
                  <a:lnTo>
                    <a:pt x="471442" y="402092"/>
                  </a:lnTo>
                  <a:cubicBezTo>
                    <a:pt x="473392" y="402284"/>
                    <a:pt x="475262" y="402682"/>
                    <a:pt x="477260" y="402682"/>
                  </a:cubicBezTo>
                  <a:cubicBezTo>
                    <a:pt x="511818" y="402682"/>
                    <a:pt x="539951" y="374603"/>
                    <a:pt x="539951" y="340110"/>
                  </a:cubicBezTo>
                  <a:cubicBezTo>
                    <a:pt x="539951" y="305602"/>
                    <a:pt x="511818" y="277522"/>
                    <a:pt x="477260" y="277522"/>
                  </a:cubicBezTo>
                  <a:moveTo>
                    <a:pt x="304038" y="864204"/>
                  </a:moveTo>
                  <a:cubicBezTo>
                    <a:pt x="148319" y="864204"/>
                    <a:pt x="31969" y="817458"/>
                    <a:pt x="31969" y="775658"/>
                  </a:cubicBezTo>
                  <a:lnTo>
                    <a:pt x="31969" y="178447"/>
                  </a:lnTo>
                  <a:cubicBezTo>
                    <a:pt x="84941" y="221491"/>
                    <a:pt x="197071" y="244242"/>
                    <a:pt x="304374" y="244242"/>
                  </a:cubicBezTo>
                  <a:cubicBezTo>
                    <a:pt x="411197" y="244242"/>
                    <a:pt x="522848" y="221683"/>
                    <a:pt x="576107" y="179005"/>
                  </a:cubicBezTo>
                  <a:lnTo>
                    <a:pt x="576107" y="775658"/>
                  </a:lnTo>
                  <a:cubicBezTo>
                    <a:pt x="576107" y="817458"/>
                    <a:pt x="459741" y="864204"/>
                    <a:pt x="304038" y="864204"/>
                  </a:cubicBezTo>
                  <a:moveTo>
                    <a:pt x="304374" y="31908"/>
                  </a:moveTo>
                  <a:cubicBezTo>
                    <a:pt x="464505" y="31908"/>
                    <a:pt x="576107" y="79452"/>
                    <a:pt x="576107" y="122129"/>
                  </a:cubicBezTo>
                  <a:cubicBezTo>
                    <a:pt x="576107" y="164790"/>
                    <a:pt x="464505" y="212334"/>
                    <a:pt x="304374" y="212334"/>
                  </a:cubicBezTo>
                  <a:cubicBezTo>
                    <a:pt x="144227" y="212334"/>
                    <a:pt x="32640" y="164790"/>
                    <a:pt x="32640" y="122129"/>
                  </a:cubicBezTo>
                  <a:cubicBezTo>
                    <a:pt x="32640" y="79452"/>
                    <a:pt x="144227" y="31908"/>
                    <a:pt x="304374" y="31908"/>
                  </a:cubicBezTo>
                  <a:moveTo>
                    <a:pt x="608076" y="122129"/>
                  </a:moveTo>
                  <a:cubicBezTo>
                    <a:pt x="608076" y="42805"/>
                    <a:pt x="451605" y="0"/>
                    <a:pt x="304374" y="0"/>
                  </a:cubicBezTo>
                  <a:cubicBezTo>
                    <a:pt x="157142" y="0"/>
                    <a:pt x="671" y="42805"/>
                    <a:pt x="671" y="122129"/>
                  </a:cubicBezTo>
                  <a:cubicBezTo>
                    <a:pt x="671" y="122257"/>
                    <a:pt x="703" y="122400"/>
                    <a:pt x="703" y="122528"/>
                  </a:cubicBezTo>
                  <a:lnTo>
                    <a:pt x="0" y="122528"/>
                  </a:lnTo>
                  <a:lnTo>
                    <a:pt x="0" y="775658"/>
                  </a:lnTo>
                  <a:cubicBezTo>
                    <a:pt x="0" y="853897"/>
                    <a:pt x="156646" y="896112"/>
                    <a:pt x="304038" y="896112"/>
                  </a:cubicBezTo>
                  <a:cubicBezTo>
                    <a:pt x="451430" y="896112"/>
                    <a:pt x="608076" y="853897"/>
                    <a:pt x="608076" y="775658"/>
                  </a:cubicBezTo>
                  <a:lnTo>
                    <a:pt x="608076" y="122528"/>
                  </a:lnTo>
                  <a:lnTo>
                    <a:pt x="608044" y="122528"/>
                  </a:lnTo>
                  <a:cubicBezTo>
                    <a:pt x="608044" y="122400"/>
                    <a:pt x="608076" y="122257"/>
                    <a:pt x="608076" y="122129"/>
                  </a:cubicBezTo>
                </a:path>
              </a:pathLst>
            </a:custGeom>
            <a:solidFill>
              <a:srgbClr val="FFFFFF"/>
            </a:solidFill>
            <a:ln w="15954" cap="flat">
              <a:noFill/>
              <a:prstDash val="solid"/>
              <a:miter/>
            </a:ln>
          </p:spPr>
          <p:txBody>
            <a:bodyPr rtlCol="0" anchor="ctr"/>
            <a:lstStyle/>
            <a:p>
              <a:endParaRPr lang="en-US" sz="2400" dirty="0">
                <a:solidFill>
                  <a:srgbClr val="FFFFFF"/>
                </a:solidFill>
              </a:endParaRPr>
            </a:p>
          </p:txBody>
        </p:sp>
        <p:sp>
          <p:nvSpPr>
            <p:cNvPr id="155" name="Rectangle 154">
              <a:extLst>
                <a:ext uri="{FF2B5EF4-FFF2-40B4-BE49-F238E27FC236}">
                  <a16:creationId xmlns:a16="http://schemas.microsoft.com/office/drawing/2014/main" id="{AAF60AD5-BE65-8A42-A8C2-55EFA61F2E66}"/>
                </a:ext>
              </a:extLst>
            </p:cNvPr>
            <p:cNvSpPr/>
            <p:nvPr/>
          </p:nvSpPr>
          <p:spPr bwMode="auto">
            <a:xfrm>
              <a:off x="3528445" y="3045515"/>
              <a:ext cx="2384960" cy="2386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243840" tIns="195072" rIns="243840" bIns="195072" numCol="1" spcCol="0" rtlCol="0" fromWordArt="0" anchor="ctr" anchorCtr="0" forceAA="0" compatLnSpc="1">
              <a:prstTxWarp prst="textArchUp">
                <a:avLst>
                  <a:gd name="adj" fmla="val 12682024"/>
                </a:avLst>
              </a:prstTxWarp>
              <a:noAutofit/>
            </a:bodyPr>
            <a:lstStyle/>
            <a:p>
              <a:pPr algn="ctr" defTabSz="975273">
                <a:lnSpc>
                  <a:spcPct val="90000"/>
                </a:lnSpc>
                <a:buClr>
                  <a:srgbClr val="0C2A31"/>
                </a:buClr>
                <a:defRPr/>
              </a:pPr>
              <a:r>
                <a:rPr lang="en-US" sz="12800" b="1" kern="0" cap="all" spc="400" dirty="0">
                  <a:solidFill>
                    <a:srgbClr val="FF0000"/>
                  </a:solidFill>
                  <a:ea typeface="Amazon Ember" panose="020B0603020204020204" pitchFamily="34" charset="0"/>
                  <a:cs typeface="Amazon Ember" panose="020B0603020204020204" pitchFamily="34" charset="0"/>
                </a:rPr>
                <a:t>AWS Lake Formation</a:t>
              </a:r>
            </a:p>
          </p:txBody>
        </p:sp>
        <p:sp>
          <p:nvSpPr>
            <p:cNvPr id="156" name="Amazon Redshift">
              <a:extLst>
                <a:ext uri="{FF2B5EF4-FFF2-40B4-BE49-F238E27FC236}">
                  <a16:creationId xmlns:a16="http://schemas.microsoft.com/office/drawing/2014/main" id="{DE0A7760-25A3-D149-AF45-2DF36AA2AEDC}"/>
                </a:ext>
              </a:extLst>
            </p:cNvPr>
            <p:cNvSpPr txBox="1"/>
            <p:nvPr/>
          </p:nvSpPr>
          <p:spPr>
            <a:xfrm>
              <a:off x="3905851" y="3510167"/>
              <a:ext cx="1621420" cy="444597"/>
            </a:xfrm>
            <a:prstGeom prst="rect">
              <a:avLst/>
            </a:prstGeom>
            <a:ln w="3175">
              <a:miter lim="400000"/>
            </a:ln>
            <a:extLst>
              <a:ext uri="{C572A759-6A51-4108-AA02-DFA0A04FC94B}">
                <ma14:wrappingTextBoxFlag xmlns:ma14="http://schemas.microsoft.com/office/mac/drawingml/2011/main" xmlns="" val="1"/>
              </a:ext>
            </a:extLst>
          </p:spPr>
          <p:txBody>
            <a:bodyPr wrap="square" lIns="9976" tIns="9976" rIns="9976" bIns="9976">
              <a:spAutoFit/>
            </a:bodyPr>
            <a:lstStyle>
              <a:lvl1pPr defTabSz="831624">
                <a:lnSpc>
                  <a:spcPct val="80000"/>
                </a:lnSpc>
                <a:defRPr sz="4400" b="1"/>
              </a:lvl1pPr>
            </a:lstStyle>
            <a:p>
              <a:pPr algn="ctr" defTabSz="1108804">
                <a:lnSpc>
                  <a:spcPct val="90000"/>
                </a:lnSpc>
                <a:defRPr/>
              </a:pPr>
              <a:r>
                <a:rPr lang="en-US" sz="1200" dirty="0">
                  <a:solidFill>
                    <a:srgbClr val="FFFFFF"/>
                  </a:solidFill>
                  <a:latin typeface="Amazon Ember"/>
                  <a:ea typeface="Amazon Ember" panose="020B0603020204020204" pitchFamily="34" charset="0"/>
                  <a:cs typeface="Amazon Ember" panose="020B0603020204020204" pitchFamily="34" charset="0"/>
                </a:rPr>
                <a:t>Amazon </a:t>
              </a:r>
            </a:p>
            <a:p>
              <a:pPr algn="ctr" defTabSz="1108804">
                <a:lnSpc>
                  <a:spcPct val="90000"/>
                </a:lnSpc>
                <a:defRPr/>
              </a:pPr>
              <a:r>
                <a:rPr lang="en-US" sz="1200" dirty="0">
                  <a:solidFill>
                    <a:srgbClr val="FFFFFF"/>
                  </a:solidFill>
                  <a:latin typeface="Amazon Ember"/>
                  <a:ea typeface="Amazon Ember" panose="020B0603020204020204" pitchFamily="34" charset="0"/>
                  <a:cs typeface="Amazon Ember" panose="020B0603020204020204" pitchFamily="34" charset="0"/>
                </a:rPr>
                <a:t>Athena</a:t>
              </a:r>
            </a:p>
          </p:txBody>
        </p:sp>
        <p:grpSp>
          <p:nvGrpSpPr>
            <p:cNvPr id="157" name="Group 18">
              <a:extLst>
                <a:ext uri="{FF2B5EF4-FFF2-40B4-BE49-F238E27FC236}">
                  <a16:creationId xmlns:a16="http://schemas.microsoft.com/office/drawing/2014/main" id="{C9B25C5E-6B4A-C840-BD05-A7F4E84B0BCA}"/>
                </a:ext>
              </a:extLst>
            </p:cNvPr>
            <p:cNvGrpSpPr>
              <a:grpSpLocks noChangeAspect="1"/>
            </p:cNvGrpSpPr>
            <p:nvPr/>
          </p:nvGrpSpPr>
          <p:grpSpPr bwMode="auto">
            <a:xfrm>
              <a:off x="3979253" y="3382925"/>
              <a:ext cx="1466978" cy="1466974"/>
              <a:chOff x="2322" y="1061"/>
              <a:chExt cx="1116" cy="1116"/>
            </a:xfrm>
          </p:grpSpPr>
          <p:sp>
            <p:nvSpPr>
              <p:cNvPr id="166" name="Freeform 19">
                <a:extLst>
                  <a:ext uri="{FF2B5EF4-FFF2-40B4-BE49-F238E27FC236}">
                    <a16:creationId xmlns:a16="http://schemas.microsoft.com/office/drawing/2014/main" id="{F440C541-BE91-A64A-964B-18D7C089E4F0}"/>
                  </a:ext>
                </a:extLst>
              </p:cNvPr>
              <p:cNvSpPr>
                <a:spLocks/>
              </p:cNvSpPr>
              <p:nvPr/>
            </p:nvSpPr>
            <p:spPr bwMode="auto">
              <a:xfrm>
                <a:off x="2332" y="1477"/>
                <a:ext cx="1096" cy="64"/>
              </a:xfrm>
              <a:custGeom>
                <a:avLst/>
                <a:gdLst>
                  <a:gd name="T0" fmla="*/ 0 w 531"/>
                  <a:gd name="T1" fmla="*/ 7 h 31"/>
                  <a:gd name="T2" fmla="*/ 30 w 531"/>
                  <a:gd name="T3" fmla="*/ 16 h 31"/>
                  <a:gd name="T4" fmla="*/ 187 w 531"/>
                  <a:gd name="T5" fmla="*/ 16 h 31"/>
                  <a:gd name="T6" fmla="*/ 187 w 531"/>
                  <a:gd name="T7" fmla="*/ 16 h 31"/>
                  <a:gd name="T8" fmla="*/ 344 w 531"/>
                  <a:gd name="T9" fmla="*/ 16 h 31"/>
                  <a:gd name="T10" fmla="*/ 344 w 531"/>
                  <a:gd name="T11" fmla="*/ 16 h 31"/>
                  <a:gd name="T12" fmla="*/ 501 w 531"/>
                  <a:gd name="T13" fmla="*/ 16 h 31"/>
                  <a:gd name="T14" fmla="*/ 531 w 531"/>
                  <a:gd name="T15" fmla="*/ 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1" h="31">
                    <a:moveTo>
                      <a:pt x="0" y="7"/>
                    </a:moveTo>
                    <a:cubicBezTo>
                      <a:pt x="30" y="16"/>
                      <a:pt x="30" y="16"/>
                      <a:pt x="30" y="16"/>
                    </a:cubicBezTo>
                    <a:cubicBezTo>
                      <a:pt x="81" y="31"/>
                      <a:pt x="136" y="31"/>
                      <a:pt x="187" y="16"/>
                    </a:cubicBezTo>
                    <a:cubicBezTo>
                      <a:pt x="187" y="16"/>
                      <a:pt x="187" y="16"/>
                      <a:pt x="187" y="16"/>
                    </a:cubicBezTo>
                    <a:cubicBezTo>
                      <a:pt x="238" y="0"/>
                      <a:pt x="293" y="0"/>
                      <a:pt x="344" y="16"/>
                    </a:cubicBezTo>
                    <a:cubicBezTo>
                      <a:pt x="344" y="16"/>
                      <a:pt x="344" y="16"/>
                      <a:pt x="344" y="16"/>
                    </a:cubicBezTo>
                    <a:cubicBezTo>
                      <a:pt x="396" y="31"/>
                      <a:pt x="450" y="31"/>
                      <a:pt x="501" y="16"/>
                    </a:cubicBezTo>
                    <a:cubicBezTo>
                      <a:pt x="531" y="7"/>
                      <a:pt x="531" y="7"/>
                      <a:pt x="531" y="7"/>
                    </a:cubicBezTo>
                  </a:path>
                </a:pathLst>
              </a:custGeom>
              <a:noFill/>
              <a:ln w="381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462913">
                  <a:defRPr/>
                </a:pPr>
                <a:endParaRPr lang="en-US" sz="2400" dirty="0">
                  <a:solidFill>
                    <a:srgbClr val="FFFFFF"/>
                  </a:solidFill>
                  <a:latin typeface="Amazon Ember"/>
                </a:endParaRPr>
              </a:p>
            </p:txBody>
          </p:sp>
          <p:sp>
            <p:nvSpPr>
              <p:cNvPr id="167" name="Freeform 20">
                <a:extLst>
                  <a:ext uri="{FF2B5EF4-FFF2-40B4-BE49-F238E27FC236}">
                    <a16:creationId xmlns:a16="http://schemas.microsoft.com/office/drawing/2014/main" id="{6AF18BC1-13B5-E548-95C9-5F3497203562}"/>
                  </a:ext>
                </a:extLst>
              </p:cNvPr>
              <p:cNvSpPr>
                <a:spLocks/>
              </p:cNvSpPr>
              <p:nvPr/>
            </p:nvSpPr>
            <p:spPr bwMode="auto">
              <a:xfrm>
                <a:off x="2326" y="1573"/>
                <a:ext cx="1108" cy="64"/>
              </a:xfrm>
              <a:custGeom>
                <a:avLst/>
                <a:gdLst>
                  <a:gd name="T0" fmla="*/ 0 w 537"/>
                  <a:gd name="T1" fmla="*/ 6 h 31"/>
                  <a:gd name="T2" fmla="*/ 33 w 537"/>
                  <a:gd name="T3" fmla="*/ 16 h 31"/>
                  <a:gd name="T4" fmla="*/ 190 w 537"/>
                  <a:gd name="T5" fmla="*/ 16 h 31"/>
                  <a:gd name="T6" fmla="*/ 190 w 537"/>
                  <a:gd name="T7" fmla="*/ 16 h 31"/>
                  <a:gd name="T8" fmla="*/ 347 w 537"/>
                  <a:gd name="T9" fmla="*/ 16 h 31"/>
                  <a:gd name="T10" fmla="*/ 347 w 537"/>
                  <a:gd name="T11" fmla="*/ 16 h 31"/>
                  <a:gd name="T12" fmla="*/ 504 w 537"/>
                  <a:gd name="T13" fmla="*/ 16 h 31"/>
                  <a:gd name="T14" fmla="*/ 537 w 537"/>
                  <a:gd name="T15" fmla="*/ 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7" h="31">
                    <a:moveTo>
                      <a:pt x="0" y="6"/>
                    </a:moveTo>
                    <a:cubicBezTo>
                      <a:pt x="33" y="16"/>
                      <a:pt x="33" y="16"/>
                      <a:pt x="33" y="16"/>
                    </a:cubicBezTo>
                    <a:cubicBezTo>
                      <a:pt x="84" y="31"/>
                      <a:pt x="139" y="31"/>
                      <a:pt x="190" y="16"/>
                    </a:cubicBezTo>
                    <a:cubicBezTo>
                      <a:pt x="190" y="16"/>
                      <a:pt x="190" y="16"/>
                      <a:pt x="190" y="16"/>
                    </a:cubicBezTo>
                    <a:cubicBezTo>
                      <a:pt x="241" y="0"/>
                      <a:pt x="296" y="0"/>
                      <a:pt x="347" y="16"/>
                    </a:cubicBezTo>
                    <a:cubicBezTo>
                      <a:pt x="347" y="16"/>
                      <a:pt x="347" y="16"/>
                      <a:pt x="347" y="16"/>
                    </a:cubicBezTo>
                    <a:cubicBezTo>
                      <a:pt x="399" y="31"/>
                      <a:pt x="453" y="31"/>
                      <a:pt x="504" y="16"/>
                    </a:cubicBezTo>
                    <a:cubicBezTo>
                      <a:pt x="537" y="6"/>
                      <a:pt x="537" y="6"/>
                      <a:pt x="537" y="6"/>
                    </a:cubicBezTo>
                  </a:path>
                </a:pathLst>
              </a:custGeom>
              <a:noFill/>
              <a:ln w="381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462913">
                  <a:defRPr/>
                </a:pPr>
                <a:endParaRPr lang="en-US" sz="2400" dirty="0">
                  <a:solidFill>
                    <a:srgbClr val="FFFFFF"/>
                  </a:solidFill>
                  <a:latin typeface="Amazon Ember"/>
                </a:endParaRPr>
              </a:p>
            </p:txBody>
          </p:sp>
          <p:sp>
            <p:nvSpPr>
              <p:cNvPr id="168" name="Oval 21">
                <a:extLst>
                  <a:ext uri="{FF2B5EF4-FFF2-40B4-BE49-F238E27FC236}">
                    <a16:creationId xmlns:a16="http://schemas.microsoft.com/office/drawing/2014/main" id="{48BAB96E-5AD5-E947-A018-5D2632177D00}"/>
                  </a:ext>
                </a:extLst>
              </p:cNvPr>
              <p:cNvSpPr>
                <a:spLocks noChangeArrowheads="1"/>
              </p:cNvSpPr>
              <p:nvPr/>
            </p:nvSpPr>
            <p:spPr bwMode="auto">
              <a:xfrm>
                <a:off x="2322" y="1061"/>
                <a:ext cx="1116" cy="1116"/>
              </a:xfrm>
              <a:prstGeom prst="ellipse">
                <a:avLst/>
              </a:prstGeom>
              <a:noFill/>
              <a:ln w="381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462913">
                  <a:defRPr/>
                </a:pPr>
                <a:endParaRPr lang="en-US" sz="2400" dirty="0">
                  <a:solidFill>
                    <a:srgbClr val="FFFFFF"/>
                  </a:solidFill>
                  <a:latin typeface="Amazon Ember"/>
                </a:endParaRPr>
              </a:p>
            </p:txBody>
          </p:sp>
        </p:grpSp>
        <p:sp>
          <p:nvSpPr>
            <p:cNvPr id="158" name="Amazon Redshift">
              <a:extLst>
                <a:ext uri="{FF2B5EF4-FFF2-40B4-BE49-F238E27FC236}">
                  <a16:creationId xmlns:a16="http://schemas.microsoft.com/office/drawing/2014/main" id="{2E285F3B-101B-A243-9C55-350112FADAC2}"/>
                </a:ext>
              </a:extLst>
            </p:cNvPr>
            <p:cNvSpPr txBox="1"/>
            <p:nvPr/>
          </p:nvSpPr>
          <p:spPr>
            <a:xfrm>
              <a:off x="3920328" y="4194362"/>
              <a:ext cx="1621420" cy="537911"/>
            </a:xfrm>
            <a:prstGeom prst="rect">
              <a:avLst/>
            </a:prstGeom>
            <a:ln w="3175">
              <a:miter lim="400000"/>
            </a:ln>
            <a:extLst>
              <a:ext uri="{C572A759-6A51-4108-AA02-DFA0A04FC94B}">
                <ma14:wrappingTextBoxFlag xmlns:ma14="http://schemas.microsoft.com/office/mac/drawingml/2011/main" xmlns="" val="1"/>
              </a:ext>
            </a:extLst>
          </p:spPr>
          <p:txBody>
            <a:bodyPr wrap="square" lIns="9976" tIns="9976" rIns="9976" bIns="9976">
              <a:spAutoFit/>
            </a:bodyPr>
            <a:lstStyle>
              <a:lvl1pPr defTabSz="831624">
                <a:lnSpc>
                  <a:spcPct val="80000"/>
                </a:lnSpc>
                <a:defRPr sz="4400" b="1"/>
              </a:lvl1pPr>
            </a:lstStyle>
            <a:p>
              <a:pPr algn="ctr" defTabSz="1108804">
                <a:lnSpc>
                  <a:spcPct val="90000"/>
                </a:lnSpc>
                <a:defRPr/>
              </a:pPr>
              <a:r>
                <a:rPr lang="en-US" sz="1467" dirty="0">
                  <a:solidFill>
                    <a:srgbClr val="FFFFFF"/>
                  </a:solidFill>
                  <a:latin typeface="Amazon Ember"/>
                  <a:ea typeface="Amazon Ember" panose="020B0603020204020204" pitchFamily="34" charset="0"/>
                  <a:cs typeface="Amazon Ember" panose="020B0603020204020204" pitchFamily="34" charset="0"/>
                </a:rPr>
                <a:t>Amazon </a:t>
              </a:r>
            </a:p>
            <a:p>
              <a:pPr algn="ctr" defTabSz="1108804">
                <a:lnSpc>
                  <a:spcPct val="90000"/>
                </a:lnSpc>
                <a:defRPr/>
              </a:pPr>
              <a:r>
                <a:rPr lang="en-US" sz="1467" dirty="0">
                  <a:solidFill>
                    <a:srgbClr val="FFFFFF"/>
                  </a:solidFill>
                  <a:latin typeface="Amazon Ember"/>
                  <a:ea typeface="Amazon Ember" panose="020B0603020204020204" pitchFamily="34" charset="0"/>
                  <a:cs typeface="Amazon Ember" panose="020B0603020204020204" pitchFamily="34" charset="0"/>
                </a:rPr>
                <a:t>S3</a:t>
              </a:r>
            </a:p>
          </p:txBody>
        </p:sp>
        <p:sp>
          <p:nvSpPr>
            <p:cNvPr id="159" name="Freeform: Shape 324">
              <a:extLst>
                <a:ext uri="{FF2B5EF4-FFF2-40B4-BE49-F238E27FC236}">
                  <a16:creationId xmlns:a16="http://schemas.microsoft.com/office/drawing/2014/main" id="{D61FC044-97FD-2F4A-8150-3315EE579376}"/>
                </a:ext>
              </a:extLst>
            </p:cNvPr>
            <p:cNvSpPr/>
            <p:nvPr/>
          </p:nvSpPr>
          <p:spPr bwMode="auto">
            <a:xfrm rot="18048577" flipH="1" flipV="1">
              <a:off x="6744805" y="3855580"/>
              <a:ext cx="908267" cy="538550"/>
            </a:xfrm>
            <a:custGeom>
              <a:avLst/>
              <a:gdLst>
                <a:gd name="connsiteX0" fmla="*/ 0 w 373307"/>
                <a:gd name="connsiteY0" fmla="*/ 79375 h 79375"/>
                <a:gd name="connsiteX1" fmla="*/ 22225 w 373307"/>
                <a:gd name="connsiteY1" fmla="*/ 69850 h 79375"/>
                <a:gd name="connsiteX2" fmla="*/ 44450 w 373307"/>
                <a:gd name="connsiteY2" fmla="*/ 57150 h 79375"/>
                <a:gd name="connsiteX3" fmla="*/ 104775 w 373307"/>
                <a:gd name="connsiteY3" fmla="*/ 34925 h 79375"/>
                <a:gd name="connsiteX4" fmla="*/ 203200 w 373307"/>
                <a:gd name="connsiteY4" fmla="*/ 15875 h 79375"/>
                <a:gd name="connsiteX5" fmla="*/ 250825 w 373307"/>
                <a:gd name="connsiteY5" fmla="*/ 6350 h 79375"/>
                <a:gd name="connsiteX6" fmla="*/ 298450 w 373307"/>
                <a:gd name="connsiteY6" fmla="*/ 3175 h 79375"/>
                <a:gd name="connsiteX7" fmla="*/ 336550 w 373307"/>
                <a:gd name="connsiteY7" fmla="*/ 0 h 79375"/>
                <a:gd name="connsiteX8" fmla="*/ 361950 w 373307"/>
                <a:gd name="connsiteY8" fmla="*/ 3175 h 79375"/>
                <a:gd name="connsiteX0" fmla="*/ 0 w 373307"/>
                <a:gd name="connsiteY0" fmla="*/ 79375 h 79375"/>
                <a:gd name="connsiteX1" fmla="*/ 22225 w 373307"/>
                <a:gd name="connsiteY1" fmla="*/ 69850 h 79375"/>
                <a:gd name="connsiteX2" fmla="*/ 44450 w 373307"/>
                <a:gd name="connsiteY2" fmla="*/ 57150 h 79375"/>
                <a:gd name="connsiteX3" fmla="*/ 203200 w 373307"/>
                <a:gd name="connsiteY3" fmla="*/ 15875 h 79375"/>
                <a:gd name="connsiteX4" fmla="*/ 250825 w 373307"/>
                <a:gd name="connsiteY4" fmla="*/ 6350 h 79375"/>
                <a:gd name="connsiteX5" fmla="*/ 298450 w 373307"/>
                <a:gd name="connsiteY5" fmla="*/ 3175 h 79375"/>
                <a:gd name="connsiteX6" fmla="*/ 336550 w 373307"/>
                <a:gd name="connsiteY6" fmla="*/ 0 h 79375"/>
                <a:gd name="connsiteX7" fmla="*/ 361950 w 373307"/>
                <a:gd name="connsiteY7" fmla="*/ 3175 h 79375"/>
                <a:gd name="connsiteX0" fmla="*/ 0 w 373307"/>
                <a:gd name="connsiteY0" fmla="*/ 79375 h 79375"/>
                <a:gd name="connsiteX1" fmla="*/ 22225 w 373307"/>
                <a:gd name="connsiteY1" fmla="*/ 69850 h 79375"/>
                <a:gd name="connsiteX2" fmla="*/ 203200 w 373307"/>
                <a:gd name="connsiteY2" fmla="*/ 15875 h 79375"/>
                <a:gd name="connsiteX3" fmla="*/ 250825 w 373307"/>
                <a:gd name="connsiteY3" fmla="*/ 6350 h 79375"/>
                <a:gd name="connsiteX4" fmla="*/ 298450 w 373307"/>
                <a:gd name="connsiteY4" fmla="*/ 3175 h 79375"/>
                <a:gd name="connsiteX5" fmla="*/ 336550 w 373307"/>
                <a:gd name="connsiteY5" fmla="*/ 0 h 79375"/>
                <a:gd name="connsiteX6" fmla="*/ 361950 w 373307"/>
                <a:gd name="connsiteY6" fmla="*/ 3175 h 79375"/>
                <a:gd name="connsiteX0" fmla="*/ 0 w 373307"/>
                <a:gd name="connsiteY0" fmla="*/ 79375 h 79375"/>
                <a:gd name="connsiteX1" fmla="*/ 203200 w 373307"/>
                <a:gd name="connsiteY1" fmla="*/ 15875 h 79375"/>
                <a:gd name="connsiteX2" fmla="*/ 250825 w 373307"/>
                <a:gd name="connsiteY2" fmla="*/ 6350 h 79375"/>
                <a:gd name="connsiteX3" fmla="*/ 298450 w 373307"/>
                <a:gd name="connsiteY3" fmla="*/ 3175 h 79375"/>
                <a:gd name="connsiteX4" fmla="*/ 336550 w 373307"/>
                <a:gd name="connsiteY4" fmla="*/ 0 h 79375"/>
                <a:gd name="connsiteX5" fmla="*/ 361950 w 373307"/>
                <a:gd name="connsiteY5" fmla="*/ 3175 h 79375"/>
                <a:gd name="connsiteX0" fmla="*/ 0 w 373307"/>
                <a:gd name="connsiteY0" fmla="*/ 79375 h 79375"/>
                <a:gd name="connsiteX1" fmla="*/ 250825 w 373307"/>
                <a:gd name="connsiteY1" fmla="*/ 6350 h 79375"/>
                <a:gd name="connsiteX2" fmla="*/ 298450 w 373307"/>
                <a:gd name="connsiteY2" fmla="*/ 3175 h 79375"/>
                <a:gd name="connsiteX3" fmla="*/ 336550 w 373307"/>
                <a:gd name="connsiteY3" fmla="*/ 0 h 79375"/>
                <a:gd name="connsiteX4" fmla="*/ 361950 w 373307"/>
                <a:gd name="connsiteY4" fmla="*/ 3175 h 79375"/>
                <a:gd name="connsiteX0" fmla="*/ 0 w 373307"/>
                <a:gd name="connsiteY0" fmla="*/ 79375 h 79375"/>
                <a:gd name="connsiteX1" fmla="*/ 298450 w 373307"/>
                <a:gd name="connsiteY1" fmla="*/ 3175 h 79375"/>
                <a:gd name="connsiteX2" fmla="*/ 336550 w 373307"/>
                <a:gd name="connsiteY2" fmla="*/ 0 h 79375"/>
                <a:gd name="connsiteX3" fmla="*/ 361950 w 373307"/>
                <a:gd name="connsiteY3" fmla="*/ 3175 h 79375"/>
                <a:gd name="connsiteX0" fmla="*/ 0 w 373307"/>
                <a:gd name="connsiteY0" fmla="*/ 79375 h 79375"/>
                <a:gd name="connsiteX1" fmla="*/ 336550 w 373307"/>
                <a:gd name="connsiteY1" fmla="*/ 0 h 79375"/>
                <a:gd name="connsiteX2" fmla="*/ 361950 w 373307"/>
                <a:gd name="connsiteY2" fmla="*/ 3175 h 79375"/>
                <a:gd name="connsiteX0" fmla="*/ 0 w 361950"/>
                <a:gd name="connsiteY0" fmla="*/ 76200 h 76200"/>
                <a:gd name="connsiteX1" fmla="*/ 361950 w 361950"/>
                <a:gd name="connsiteY1" fmla="*/ 0 h 76200"/>
                <a:gd name="connsiteX0" fmla="*/ 0 w 1173956"/>
                <a:gd name="connsiteY0" fmla="*/ 0 h 381000"/>
                <a:gd name="connsiteX1" fmla="*/ 1173956 w 1173956"/>
                <a:gd name="connsiteY1" fmla="*/ 381000 h 381000"/>
                <a:gd name="connsiteX0" fmla="*/ 0 w 923925"/>
                <a:gd name="connsiteY0" fmla="*/ 661988 h 661988"/>
                <a:gd name="connsiteX1" fmla="*/ 923925 w 923925"/>
                <a:gd name="connsiteY1" fmla="*/ 0 h 661988"/>
                <a:gd name="connsiteX0" fmla="*/ 0 w 923925"/>
                <a:gd name="connsiteY0" fmla="*/ 661988 h 661988"/>
                <a:gd name="connsiteX1" fmla="*/ 923925 w 923925"/>
                <a:gd name="connsiteY1" fmla="*/ 0 h 661988"/>
                <a:gd name="connsiteX0" fmla="*/ 0 w 923925"/>
                <a:gd name="connsiteY0" fmla="*/ 665742 h 665742"/>
                <a:gd name="connsiteX1" fmla="*/ 923925 w 923925"/>
                <a:gd name="connsiteY1" fmla="*/ 3754 h 665742"/>
                <a:gd name="connsiteX0" fmla="*/ 0 w 954881"/>
                <a:gd name="connsiteY0" fmla="*/ 565853 h 565853"/>
                <a:gd name="connsiteX1" fmla="*/ 954881 w 954881"/>
                <a:gd name="connsiteY1" fmla="*/ 6258 h 565853"/>
                <a:gd name="connsiteX0" fmla="*/ 0 w 1012031"/>
                <a:gd name="connsiteY0" fmla="*/ 591165 h 591165"/>
                <a:gd name="connsiteX1" fmla="*/ 1012031 w 1012031"/>
                <a:gd name="connsiteY1" fmla="*/ 5376 h 591165"/>
                <a:gd name="connsiteX0" fmla="*/ 0 w 1012031"/>
                <a:gd name="connsiteY0" fmla="*/ 588042 h 588042"/>
                <a:gd name="connsiteX1" fmla="*/ 1012031 w 1012031"/>
                <a:gd name="connsiteY1" fmla="*/ 2253 h 588042"/>
                <a:gd name="connsiteX0" fmla="*/ 0 w 1012031"/>
                <a:gd name="connsiteY0" fmla="*/ 602248 h 602248"/>
                <a:gd name="connsiteX1" fmla="*/ 1012031 w 1012031"/>
                <a:gd name="connsiteY1" fmla="*/ 2172 h 602248"/>
                <a:gd name="connsiteX0" fmla="*/ 0 w 1012031"/>
                <a:gd name="connsiteY0" fmla="*/ 600076 h 600076"/>
                <a:gd name="connsiteX1" fmla="*/ 1012031 w 1012031"/>
                <a:gd name="connsiteY1" fmla="*/ 0 h 600076"/>
              </a:gdLst>
              <a:ahLst/>
              <a:cxnLst>
                <a:cxn ang="0">
                  <a:pos x="connsiteX0" y="connsiteY0"/>
                </a:cxn>
                <a:cxn ang="0">
                  <a:pos x="connsiteX1" y="connsiteY1"/>
                </a:cxn>
              </a:cxnLst>
              <a:rect l="l" t="t" r="r" b="b"/>
              <a:pathLst>
                <a:path w="1012031" h="600076">
                  <a:moveTo>
                    <a:pt x="0" y="600076"/>
                  </a:moveTo>
                  <a:cubicBezTo>
                    <a:pt x="293687" y="341313"/>
                    <a:pt x="580230" y="156369"/>
                    <a:pt x="1012031" y="0"/>
                  </a:cubicBezTo>
                </a:path>
              </a:pathLst>
            </a:custGeom>
            <a:noFill/>
            <a:ln w="28575" cap="rnd">
              <a:gradFill>
                <a:gsLst>
                  <a:gs pos="100000">
                    <a:srgbClr val="4661E3"/>
                  </a:gs>
                  <a:gs pos="0">
                    <a:srgbClr val="4CB49D"/>
                  </a:gs>
                </a:gsLst>
                <a:lin ang="5400000" scaled="1"/>
              </a:gradFill>
              <a:prstDash val="sysDot"/>
              <a:headEnd type="arrow" w="med" len="sm"/>
              <a:tailEnd type="arrow" w="med" len="sm"/>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US" sz="2400" dirty="0">
                <a:solidFill>
                  <a:srgbClr val="FFFFFF">
                    <a:hueOff val="0"/>
                    <a:satOff val="0"/>
                    <a:lumOff val="0"/>
                    <a:alphaOff val="0"/>
                  </a:srgbClr>
                </a:solidFill>
              </a:endParaRPr>
            </a:p>
          </p:txBody>
        </p:sp>
        <p:sp>
          <p:nvSpPr>
            <p:cNvPr id="160" name="Freeform: Shape 53">
              <a:extLst>
                <a:ext uri="{FF2B5EF4-FFF2-40B4-BE49-F238E27FC236}">
                  <a16:creationId xmlns:a16="http://schemas.microsoft.com/office/drawing/2014/main" id="{8C6B8E08-A64D-0A47-A864-CDC0E4D8F4B6}"/>
                </a:ext>
              </a:extLst>
            </p:cNvPr>
            <p:cNvSpPr/>
            <p:nvPr/>
          </p:nvSpPr>
          <p:spPr>
            <a:xfrm rot="16200000">
              <a:off x="4458409" y="2473056"/>
              <a:ext cx="508268" cy="54859"/>
            </a:xfrm>
            <a:custGeom>
              <a:avLst/>
              <a:gdLst>
                <a:gd name="connsiteX0" fmla="*/ 0 w 541519"/>
                <a:gd name="connsiteY0" fmla="*/ 16525 h 33050"/>
                <a:gd name="connsiteX1" fmla="*/ 541519 w 541519"/>
                <a:gd name="connsiteY1" fmla="*/ 16525 h 33050"/>
              </a:gdLst>
              <a:ahLst/>
              <a:cxnLst>
                <a:cxn ang="0">
                  <a:pos x="connsiteX0" y="connsiteY0"/>
                </a:cxn>
                <a:cxn ang="0">
                  <a:pos x="connsiteX1" y="connsiteY1"/>
                </a:cxn>
              </a:cxnLst>
              <a:rect l="l" t="t" r="r" b="b"/>
              <a:pathLst>
                <a:path w="541519" h="33050">
                  <a:moveTo>
                    <a:pt x="0" y="16525"/>
                  </a:moveTo>
                  <a:lnTo>
                    <a:pt x="541519" y="16525"/>
                  </a:lnTo>
                </a:path>
              </a:pathLst>
            </a:custGeom>
            <a:noFill/>
            <a:ln w="31750">
              <a:solidFill>
                <a:srgbClr val="4359DC"/>
              </a:solidFill>
              <a:headEnd type="arrow" w="med" len="sm"/>
              <a:tailEnd type="arrow" w="med" len="sm"/>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9895" tIns="3984" rIns="359897" bIns="3983" numCol="1" spcCol="1270" anchor="ctr" anchorCtr="0">
              <a:noAutofit/>
            </a:bodyPr>
            <a:lstStyle/>
            <a:p>
              <a:pPr algn="ctr" defTabSz="296326">
                <a:lnSpc>
                  <a:spcPct val="90000"/>
                </a:lnSpc>
                <a:spcAft>
                  <a:spcPct val="35000"/>
                </a:spcAft>
              </a:pPr>
              <a:endParaRPr lang="en-US" sz="667" dirty="0">
                <a:solidFill>
                  <a:srgbClr val="FFFFFF">
                    <a:hueOff val="0"/>
                    <a:satOff val="0"/>
                    <a:lumOff val="0"/>
                    <a:alphaOff val="0"/>
                  </a:srgbClr>
                </a:solidFill>
              </a:endParaRPr>
            </a:p>
          </p:txBody>
        </p:sp>
        <p:sp>
          <p:nvSpPr>
            <p:cNvPr id="161" name="Freeform: Shape 54">
              <a:extLst>
                <a:ext uri="{FF2B5EF4-FFF2-40B4-BE49-F238E27FC236}">
                  <a16:creationId xmlns:a16="http://schemas.microsoft.com/office/drawing/2014/main" id="{07464C01-4EDC-174B-8136-6AB65E13429B}"/>
                </a:ext>
              </a:extLst>
            </p:cNvPr>
            <p:cNvSpPr/>
            <p:nvPr/>
          </p:nvSpPr>
          <p:spPr>
            <a:xfrm rot="19800000">
              <a:off x="5896278" y="3340724"/>
              <a:ext cx="510293" cy="45718"/>
            </a:xfrm>
            <a:custGeom>
              <a:avLst/>
              <a:gdLst>
                <a:gd name="connsiteX0" fmla="*/ 0 w 541519"/>
                <a:gd name="connsiteY0" fmla="*/ 16525 h 33050"/>
                <a:gd name="connsiteX1" fmla="*/ 541519 w 541519"/>
                <a:gd name="connsiteY1" fmla="*/ 16525 h 33050"/>
              </a:gdLst>
              <a:ahLst/>
              <a:cxnLst>
                <a:cxn ang="0">
                  <a:pos x="connsiteX0" y="connsiteY0"/>
                </a:cxn>
                <a:cxn ang="0">
                  <a:pos x="connsiteX1" y="connsiteY1"/>
                </a:cxn>
              </a:cxnLst>
              <a:rect l="l" t="t" r="r" b="b"/>
              <a:pathLst>
                <a:path w="541519" h="33050">
                  <a:moveTo>
                    <a:pt x="0" y="16525"/>
                  </a:moveTo>
                  <a:lnTo>
                    <a:pt x="541519" y="16525"/>
                  </a:lnTo>
                </a:path>
              </a:pathLst>
            </a:custGeom>
            <a:noFill/>
            <a:ln w="31750">
              <a:solidFill>
                <a:srgbClr val="4359DC"/>
              </a:solidFill>
              <a:headEnd type="arrow" w="med" len="sm"/>
              <a:tailEnd type="arrow" w="med" len="sm"/>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9896" tIns="3983" rIns="359895" bIns="3983" numCol="1" spcCol="1270" anchor="ctr" anchorCtr="0">
              <a:noAutofit/>
            </a:bodyPr>
            <a:lstStyle/>
            <a:p>
              <a:pPr algn="ctr" defTabSz="296326">
                <a:lnSpc>
                  <a:spcPct val="90000"/>
                </a:lnSpc>
                <a:spcAft>
                  <a:spcPct val="35000"/>
                </a:spcAft>
              </a:pPr>
              <a:endParaRPr lang="en-US" sz="667" dirty="0">
                <a:solidFill>
                  <a:srgbClr val="FFFFFF">
                    <a:hueOff val="0"/>
                    <a:satOff val="0"/>
                    <a:lumOff val="0"/>
                    <a:alphaOff val="0"/>
                  </a:srgbClr>
                </a:solidFill>
              </a:endParaRPr>
            </a:p>
          </p:txBody>
        </p:sp>
        <p:sp>
          <p:nvSpPr>
            <p:cNvPr id="162" name="Freeform: Shape 55">
              <a:extLst>
                <a:ext uri="{FF2B5EF4-FFF2-40B4-BE49-F238E27FC236}">
                  <a16:creationId xmlns:a16="http://schemas.microsoft.com/office/drawing/2014/main" id="{4E076223-C9DB-7545-B9BD-6EA4E2FA68B7}"/>
                </a:ext>
              </a:extLst>
            </p:cNvPr>
            <p:cNvSpPr/>
            <p:nvPr/>
          </p:nvSpPr>
          <p:spPr>
            <a:xfrm rot="1800000">
              <a:off x="5834802" y="4943400"/>
              <a:ext cx="518824" cy="75294"/>
            </a:xfrm>
            <a:custGeom>
              <a:avLst/>
              <a:gdLst>
                <a:gd name="connsiteX0" fmla="*/ 0 w 541519"/>
                <a:gd name="connsiteY0" fmla="*/ 16525 h 33050"/>
                <a:gd name="connsiteX1" fmla="*/ 541519 w 541519"/>
                <a:gd name="connsiteY1" fmla="*/ 16525 h 33050"/>
              </a:gdLst>
              <a:ahLst/>
              <a:cxnLst>
                <a:cxn ang="0">
                  <a:pos x="connsiteX0" y="connsiteY0"/>
                </a:cxn>
                <a:cxn ang="0">
                  <a:pos x="connsiteX1" y="connsiteY1"/>
                </a:cxn>
              </a:cxnLst>
              <a:rect l="l" t="t" r="r" b="b"/>
              <a:pathLst>
                <a:path w="541519" h="33050">
                  <a:moveTo>
                    <a:pt x="0" y="16525"/>
                  </a:moveTo>
                  <a:lnTo>
                    <a:pt x="541519" y="16525"/>
                  </a:lnTo>
                </a:path>
              </a:pathLst>
            </a:custGeom>
            <a:noFill/>
            <a:ln w="31750">
              <a:solidFill>
                <a:srgbClr val="2D8F7B"/>
              </a:solidFill>
              <a:headEnd type="arrow" w="med" len="sm"/>
              <a:tailEnd type="arrow" w="med" len="sm"/>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9895" tIns="3981" rIns="359896" bIns="3984" numCol="1" spcCol="1270" anchor="ctr" anchorCtr="0">
              <a:noAutofit/>
            </a:bodyPr>
            <a:lstStyle/>
            <a:p>
              <a:pPr algn="ctr" defTabSz="296326">
                <a:lnSpc>
                  <a:spcPct val="90000"/>
                </a:lnSpc>
                <a:spcAft>
                  <a:spcPct val="35000"/>
                </a:spcAft>
              </a:pPr>
              <a:endParaRPr lang="en-US" sz="667" dirty="0">
                <a:solidFill>
                  <a:srgbClr val="FFFFFF">
                    <a:hueOff val="0"/>
                    <a:satOff val="0"/>
                    <a:lumOff val="0"/>
                    <a:alphaOff val="0"/>
                  </a:srgbClr>
                </a:solidFill>
              </a:endParaRPr>
            </a:p>
          </p:txBody>
        </p:sp>
        <p:sp>
          <p:nvSpPr>
            <p:cNvPr id="163" name="Freeform: Shape 56">
              <a:extLst>
                <a:ext uri="{FF2B5EF4-FFF2-40B4-BE49-F238E27FC236}">
                  <a16:creationId xmlns:a16="http://schemas.microsoft.com/office/drawing/2014/main" id="{DF437BA1-C52C-AF46-ADFF-C0C9B069ADF4}"/>
                </a:ext>
              </a:extLst>
            </p:cNvPr>
            <p:cNvSpPr/>
            <p:nvPr/>
          </p:nvSpPr>
          <p:spPr>
            <a:xfrm rot="5400000">
              <a:off x="4432855" y="5750248"/>
              <a:ext cx="559372" cy="54860"/>
            </a:xfrm>
            <a:custGeom>
              <a:avLst/>
              <a:gdLst>
                <a:gd name="connsiteX0" fmla="*/ 0 w 541519"/>
                <a:gd name="connsiteY0" fmla="*/ 16525 h 33050"/>
                <a:gd name="connsiteX1" fmla="*/ 541519 w 541519"/>
                <a:gd name="connsiteY1" fmla="*/ 16525 h 33050"/>
              </a:gdLst>
              <a:ahLst/>
              <a:cxnLst>
                <a:cxn ang="0">
                  <a:pos x="connsiteX0" y="connsiteY0"/>
                </a:cxn>
                <a:cxn ang="0">
                  <a:pos x="connsiteX1" y="connsiteY1"/>
                </a:cxn>
              </a:cxnLst>
              <a:rect l="l" t="t" r="r" b="b"/>
              <a:pathLst>
                <a:path w="541519" h="33050">
                  <a:moveTo>
                    <a:pt x="0" y="16525"/>
                  </a:moveTo>
                  <a:lnTo>
                    <a:pt x="541519" y="16525"/>
                  </a:lnTo>
                </a:path>
              </a:pathLst>
            </a:custGeom>
            <a:noFill/>
            <a:ln w="31750">
              <a:solidFill>
                <a:srgbClr val="965DF3"/>
              </a:solidFill>
              <a:headEnd type="arrow" w="med" len="sm"/>
              <a:tailEnd type="arrow" w="med" len="sm"/>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9895" tIns="3983" rIns="359897" bIns="3984" numCol="1" spcCol="1270" anchor="ctr" anchorCtr="0">
              <a:noAutofit/>
            </a:bodyPr>
            <a:lstStyle/>
            <a:p>
              <a:pPr algn="ctr" defTabSz="296326">
                <a:lnSpc>
                  <a:spcPct val="90000"/>
                </a:lnSpc>
                <a:spcAft>
                  <a:spcPct val="35000"/>
                </a:spcAft>
              </a:pPr>
              <a:endParaRPr lang="en-US" sz="667" dirty="0">
                <a:solidFill>
                  <a:srgbClr val="FFFFFF">
                    <a:hueOff val="0"/>
                    <a:satOff val="0"/>
                    <a:lumOff val="0"/>
                    <a:alphaOff val="0"/>
                  </a:srgbClr>
                </a:solidFill>
              </a:endParaRPr>
            </a:p>
          </p:txBody>
        </p:sp>
        <p:sp>
          <p:nvSpPr>
            <p:cNvPr id="164" name="Freeform: Shape 57">
              <a:extLst>
                <a:ext uri="{FF2B5EF4-FFF2-40B4-BE49-F238E27FC236}">
                  <a16:creationId xmlns:a16="http://schemas.microsoft.com/office/drawing/2014/main" id="{BCE2FF3A-7C6E-7E48-A22C-8415B0EE8B5F}"/>
                </a:ext>
              </a:extLst>
            </p:cNvPr>
            <p:cNvSpPr/>
            <p:nvPr/>
          </p:nvSpPr>
          <p:spPr>
            <a:xfrm rot="19800000">
              <a:off x="3077649" y="4977586"/>
              <a:ext cx="516127" cy="50691"/>
            </a:xfrm>
            <a:custGeom>
              <a:avLst/>
              <a:gdLst>
                <a:gd name="connsiteX0" fmla="*/ 0 w 541519"/>
                <a:gd name="connsiteY0" fmla="*/ 16525 h 33050"/>
                <a:gd name="connsiteX1" fmla="*/ 541519 w 541519"/>
                <a:gd name="connsiteY1" fmla="*/ 16525 h 33050"/>
              </a:gdLst>
              <a:ahLst/>
              <a:cxnLst>
                <a:cxn ang="0">
                  <a:pos x="connsiteX0" y="connsiteY0"/>
                </a:cxn>
                <a:cxn ang="0">
                  <a:pos x="connsiteX1" y="connsiteY1"/>
                </a:cxn>
              </a:cxnLst>
              <a:rect l="l" t="t" r="r" b="b"/>
              <a:pathLst>
                <a:path w="541519" h="33050">
                  <a:moveTo>
                    <a:pt x="541519" y="16525"/>
                  </a:moveTo>
                  <a:lnTo>
                    <a:pt x="0" y="16525"/>
                  </a:lnTo>
                </a:path>
              </a:pathLst>
            </a:custGeom>
            <a:noFill/>
            <a:ln w="31750">
              <a:solidFill>
                <a:srgbClr val="935BF0"/>
              </a:solidFill>
              <a:headEnd type="arrow" w="med" len="sm"/>
              <a:tailEnd type="arrow" w="med" len="sm"/>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9895" tIns="3983" rIns="359897" bIns="3984" numCol="1" spcCol="1270" anchor="ctr" anchorCtr="0">
              <a:noAutofit/>
            </a:bodyPr>
            <a:lstStyle/>
            <a:p>
              <a:pPr algn="ctr" defTabSz="296326">
                <a:lnSpc>
                  <a:spcPct val="90000"/>
                </a:lnSpc>
                <a:spcAft>
                  <a:spcPct val="35000"/>
                </a:spcAft>
              </a:pPr>
              <a:endParaRPr lang="en-US" sz="667" dirty="0">
                <a:solidFill>
                  <a:srgbClr val="FFFFFF">
                    <a:hueOff val="0"/>
                    <a:satOff val="0"/>
                    <a:lumOff val="0"/>
                    <a:alphaOff val="0"/>
                  </a:srgbClr>
                </a:solidFill>
              </a:endParaRPr>
            </a:p>
          </p:txBody>
        </p:sp>
        <p:sp>
          <p:nvSpPr>
            <p:cNvPr id="165" name="Freeform: Shape 58">
              <a:extLst>
                <a:ext uri="{FF2B5EF4-FFF2-40B4-BE49-F238E27FC236}">
                  <a16:creationId xmlns:a16="http://schemas.microsoft.com/office/drawing/2014/main" id="{3F6FD15D-33B9-2940-8F76-88BA6BD91DA9}"/>
                </a:ext>
              </a:extLst>
            </p:cNvPr>
            <p:cNvSpPr/>
            <p:nvPr/>
          </p:nvSpPr>
          <p:spPr>
            <a:xfrm rot="1800000">
              <a:off x="3049624" y="3285829"/>
              <a:ext cx="528729" cy="45718"/>
            </a:xfrm>
            <a:custGeom>
              <a:avLst/>
              <a:gdLst>
                <a:gd name="connsiteX0" fmla="*/ 0 w 541519"/>
                <a:gd name="connsiteY0" fmla="*/ 16525 h 33050"/>
                <a:gd name="connsiteX1" fmla="*/ 541519 w 541519"/>
                <a:gd name="connsiteY1" fmla="*/ 16525 h 33050"/>
              </a:gdLst>
              <a:ahLst/>
              <a:cxnLst>
                <a:cxn ang="0">
                  <a:pos x="connsiteX0" y="connsiteY0"/>
                </a:cxn>
                <a:cxn ang="0">
                  <a:pos x="connsiteX1" y="connsiteY1"/>
                </a:cxn>
              </a:cxnLst>
              <a:rect l="l" t="t" r="r" b="b"/>
              <a:pathLst>
                <a:path w="541519" h="33050">
                  <a:moveTo>
                    <a:pt x="541519" y="16525"/>
                  </a:moveTo>
                  <a:lnTo>
                    <a:pt x="0" y="16525"/>
                  </a:lnTo>
                </a:path>
              </a:pathLst>
            </a:custGeom>
            <a:noFill/>
            <a:ln w="31750">
              <a:solidFill>
                <a:srgbClr val="935BF0"/>
              </a:solidFill>
              <a:headEnd type="arrow" w="med" len="sm"/>
              <a:tailEnd type="arrow" w="med" len="sm"/>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9896" tIns="3984" rIns="359896" bIns="3983" numCol="1" spcCol="1270" anchor="ctr" anchorCtr="0">
              <a:noAutofit/>
            </a:bodyPr>
            <a:lstStyle/>
            <a:p>
              <a:pPr algn="ctr" defTabSz="296326">
                <a:lnSpc>
                  <a:spcPct val="90000"/>
                </a:lnSpc>
                <a:spcAft>
                  <a:spcPct val="35000"/>
                </a:spcAft>
              </a:pPr>
              <a:endParaRPr lang="en-US" sz="667" dirty="0">
                <a:solidFill>
                  <a:srgbClr val="FFFFFF">
                    <a:hueOff val="0"/>
                    <a:satOff val="0"/>
                    <a:lumOff val="0"/>
                    <a:alphaOff val="0"/>
                  </a:srgbClr>
                </a:solidFill>
              </a:endParaRPr>
            </a:p>
          </p:txBody>
        </p:sp>
      </p:grpSp>
      <p:cxnSp>
        <p:nvCxnSpPr>
          <p:cNvPr id="28" name="Straight Arrow Connector 27">
            <a:extLst>
              <a:ext uri="{FF2B5EF4-FFF2-40B4-BE49-F238E27FC236}">
                <a16:creationId xmlns:a16="http://schemas.microsoft.com/office/drawing/2014/main" id="{0B14DDF7-28C3-A943-A121-F003FD82B3F4}"/>
              </a:ext>
            </a:extLst>
          </p:cNvPr>
          <p:cNvCxnSpPr/>
          <p:nvPr/>
        </p:nvCxnSpPr>
        <p:spPr>
          <a:xfrm>
            <a:off x="1880781" y="2320896"/>
            <a:ext cx="1228651"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73" name="TextBox 172">
            <a:extLst>
              <a:ext uri="{FF2B5EF4-FFF2-40B4-BE49-F238E27FC236}">
                <a16:creationId xmlns:a16="http://schemas.microsoft.com/office/drawing/2014/main" id="{0402F685-15B0-244E-8101-947AC61F8189}"/>
              </a:ext>
            </a:extLst>
          </p:cNvPr>
          <p:cNvSpPr txBox="1"/>
          <p:nvPr/>
        </p:nvSpPr>
        <p:spPr>
          <a:xfrm>
            <a:off x="822864" y="2085235"/>
            <a:ext cx="1330787" cy="372352"/>
          </a:xfrm>
          <a:prstGeom prst="rect">
            <a:avLst/>
          </a:prstGeom>
          <a:noFill/>
          <a:ln>
            <a:solidFill>
              <a:srgbClr val="7030A0"/>
            </a:solidFill>
          </a:ln>
        </p:spPr>
        <p:txBody>
          <a:bodyPr wrap="square" rtlCol="0" anchor="ctr" anchorCtr="0">
            <a:noAutofit/>
          </a:bodyPr>
          <a:lstStyle/>
          <a:p>
            <a:r>
              <a:rPr lang="en-US" sz="1467" dirty="0">
                <a:solidFill>
                  <a:srgbClr val="7030A0"/>
                </a:solidFill>
                <a:latin typeface="Amazon Ember"/>
                <a:ea typeface="Amazon Ember" panose="020B0603020204020204" pitchFamily="34" charset="0"/>
                <a:cs typeface="Amazon Ember" panose="020B0603020204020204" pitchFamily="34" charset="0"/>
              </a:rPr>
              <a:t>Hadoop Clusters</a:t>
            </a:r>
          </a:p>
          <a:p>
            <a:r>
              <a:rPr lang="en-US" sz="1467" dirty="0">
                <a:solidFill>
                  <a:srgbClr val="7030A0"/>
                </a:solidFill>
                <a:latin typeface="Amazon Ember"/>
                <a:ea typeface="Amazon Ember" panose="020B0603020204020204" pitchFamily="34" charset="0"/>
                <a:cs typeface="Amazon Ember" panose="020B0603020204020204" pitchFamily="34" charset="0"/>
              </a:rPr>
              <a:t>For Data processing </a:t>
            </a:r>
          </a:p>
        </p:txBody>
      </p:sp>
      <p:sp>
        <p:nvSpPr>
          <p:cNvPr id="47" name="TextBox 46">
            <a:extLst>
              <a:ext uri="{FF2B5EF4-FFF2-40B4-BE49-F238E27FC236}">
                <a16:creationId xmlns:a16="http://schemas.microsoft.com/office/drawing/2014/main" id="{CDA22C84-84AD-2C42-B8E3-34D5CDD8FA35}"/>
              </a:ext>
            </a:extLst>
          </p:cNvPr>
          <p:cNvSpPr txBox="1"/>
          <p:nvPr/>
        </p:nvSpPr>
        <p:spPr>
          <a:xfrm>
            <a:off x="332805" y="4089100"/>
            <a:ext cx="1663043" cy="372352"/>
          </a:xfrm>
          <a:prstGeom prst="rect">
            <a:avLst/>
          </a:prstGeom>
          <a:noFill/>
        </p:spPr>
        <p:txBody>
          <a:bodyPr wrap="square" rtlCol="0" anchor="ctr" anchorCtr="0">
            <a:noAutofit/>
          </a:bodyPr>
          <a:lstStyle/>
          <a:p>
            <a:r>
              <a:rPr lang="en-US" sz="1467" dirty="0">
                <a:solidFill>
                  <a:srgbClr val="7030A0"/>
                </a:solidFill>
                <a:latin typeface="Amazon Ember"/>
                <a:ea typeface="Amazon Ember" panose="020B0603020204020204" pitchFamily="34" charset="0"/>
                <a:cs typeface="Amazon Ember" panose="020B0603020204020204" pitchFamily="34" charset="0"/>
              </a:rPr>
              <a:t>Successor to </a:t>
            </a:r>
            <a:r>
              <a:rPr lang="en-US" sz="1467" dirty="0" err="1">
                <a:solidFill>
                  <a:srgbClr val="7030A0"/>
                </a:solidFill>
                <a:latin typeface="Amazon Ember"/>
                <a:ea typeface="Amazon Ember" panose="020B0603020204020204" pitchFamily="34" charset="0"/>
                <a:cs typeface="Amazon Ember" panose="020B0603020204020204" pitchFamily="34" charset="0"/>
              </a:rPr>
              <a:t>ElasticSearch</a:t>
            </a:r>
            <a:r>
              <a:rPr lang="en-US" sz="1467" dirty="0">
                <a:solidFill>
                  <a:srgbClr val="7030A0"/>
                </a:solidFill>
                <a:latin typeface="Amazon Ember"/>
                <a:ea typeface="Amazon Ember" panose="020B0603020204020204" pitchFamily="34" charset="0"/>
                <a:cs typeface="Amazon Ember" panose="020B0603020204020204" pitchFamily="34" charset="0"/>
              </a:rPr>
              <a:t> for Log Analysis and search use cases</a:t>
            </a:r>
          </a:p>
        </p:txBody>
      </p:sp>
      <p:cxnSp>
        <p:nvCxnSpPr>
          <p:cNvPr id="48" name="Straight Arrow Connector 47">
            <a:extLst>
              <a:ext uri="{FF2B5EF4-FFF2-40B4-BE49-F238E27FC236}">
                <a16:creationId xmlns:a16="http://schemas.microsoft.com/office/drawing/2014/main" id="{693214D4-E087-704F-AFDF-774CBF825537}"/>
              </a:ext>
            </a:extLst>
          </p:cNvPr>
          <p:cNvCxnSpPr/>
          <p:nvPr/>
        </p:nvCxnSpPr>
        <p:spPr>
          <a:xfrm>
            <a:off x="1840681" y="4225229"/>
            <a:ext cx="1228651"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22944838-FB74-9341-BA37-A930BFB03D28}"/>
              </a:ext>
            </a:extLst>
          </p:cNvPr>
          <p:cNvSpPr txBox="1"/>
          <p:nvPr/>
        </p:nvSpPr>
        <p:spPr>
          <a:xfrm>
            <a:off x="2065371" y="5572301"/>
            <a:ext cx="1663043" cy="372352"/>
          </a:xfrm>
          <a:prstGeom prst="rect">
            <a:avLst/>
          </a:prstGeom>
          <a:noFill/>
        </p:spPr>
        <p:txBody>
          <a:bodyPr wrap="square" rtlCol="0" anchor="ctr" anchorCtr="0">
            <a:noAutofit/>
          </a:bodyPr>
          <a:lstStyle/>
          <a:p>
            <a:r>
              <a:rPr lang="en-US" sz="1467" dirty="0">
                <a:solidFill>
                  <a:srgbClr val="7030A0"/>
                </a:solidFill>
                <a:latin typeface="Amazon Ember"/>
                <a:ea typeface="Amazon Ember" panose="020B0603020204020204" pitchFamily="34" charset="0"/>
                <a:cs typeface="Amazon Ember" panose="020B0603020204020204" pitchFamily="34" charset="0"/>
              </a:rPr>
              <a:t>Data Warehouse</a:t>
            </a:r>
          </a:p>
        </p:txBody>
      </p:sp>
      <p:cxnSp>
        <p:nvCxnSpPr>
          <p:cNvPr id="50" name="Straight Arrow Connector 49">
            <a:extLst>
              <a:ext uri="{FF2B5EF4-FFF2-40B4-BE49-F238E27FC236}">
                <a16:creationId xmlns:a16="http://schemas.microsoft.com/office/drawing/2014/main" id="{A5A8F02E-056B-464E-9719-605B3A6AD59A}"/>
              </a:ext>
            </a:extLst>
          </p:cNvPr>
          <p:cNvCxnSpPr/>
          <p:nvPr/>
        </p:nvCxnSpPr>
        <p:spPr>
          <a:xfrm>
            <a:off x="3652811" y="5736189"/>
            <a:ext cx="1228651"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07407980-C5C7-A540-A6B6-770372CCEE40}"/>
              </a:ext>
            </a:extLst>
          </p:cNvPr>
          <p:cNvSpPr txBox="1"/>
          <p:nvPr/>
        </p:nvSpPr>
        <p:spPr>
          <a:xfrm>
            <a:off x="9726415" y="2991609"/>
            <a:ext cx="1663043" cy="372352"/>
          </a:xfrm>
          <a:prstGeom prst="rect">
            <a:avLst/>
          </a:prstGeom>
          <a:noFill/>
        </p:spPr>
        <p:txBody>
          <a:bodyPr wrap="square" rtlCol="0" anchor="ctr" anchorCtr="0">
            <a:noAutofit/>
          </a:bodyPr>
          <a:lstStyle/>
          <a:p>
            <a:r>
              <a:rPr lang="en-US" sz="1467" dirty="0">
                <a:solidFill>
                  <a:srgbClr val="7030A0"/>
                </a:solidFill>
                <a:latin typeface="Amazon Ember"/>
                <a:ea typeface="Amazon Ember" panose="020B0603020204020204" pitchFamily="34" charset="0"/>
                <a:cs typeface="Amazon Ember" panose="020B0603020204020204" pitchFamily="34" charset="0"/>
              </a:rPr>
              <a:t>Interactive SQL query service</a:t>
            </a:r>
          </a:p>
        </p:txBody>
      </p:sp>
      <p:cxnSp>
        <p:nvCxnSpPr>
          <p:cNvPr id="52" name="Straight Arrow Connector 51">
            <a:extLst>
              <a:ext uri="{FF2B5EF4-FFF2-40B4-BE49-F238E27FC236}">
                <a16:creationId xmlns:a16="http://schemas.microsoft.com/office/drawing/2014/main" id="{6EB0A9AA-76DA-DB4E-88AB-2AA13568B213}"/>
              </a:ext>
            </a:extLst>
          </p:cNvPr>
          <p:cNvCxnSpPr>
            <a:cxnSpLocks/>
          </p:cNvCxnSpPr>
          <p:nvPr/>
        </p:nvCxnSpPr>
        <p:spPr>
          <a:xfrm flipH="1">
            <a:off x="9517322" y="4530678"/>
            <a:ext cx="689935" cy="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BB098A4F-42AE-EB45-8A43-214394348B85}"/>
              </a:ext>
            </a:extLst>
          </p:cNvPr>
          <p:cNvSpPr txBox="1"/>
          <p:nvPr/>
        </p:nvSpPr>
        <p:spPr>
          <a:xfrm>
            <a:off x="10030845" y="2104917"/>
            <a:ext cx="1663043" cy="372352"/>
          </a:xfrm>
          <a:prstGeom prst="rect">
            <a:avLst/>
          </a:prstGeom>
          <a:noFill/>
          <a:ln>
            <a:noFill/>
          </a:ln>
        </p:spPr>
        <p:txBody>
          <a:bodyPr wrap="square" rtlCol="0" anchor="ctr" anchorCtr="0">
            <a:noAutofit/>
          </a:bodyPr>
          <a:lstStyle/>
          <a:p>
            <a:r>
              <a:rPr lang="en-US" sz="1467" dirty="0">
                <a:solidFill>
                  <a:srgbClr val="7030A0"/>
                </a:solidFill>
                <a:latin typeface="Amazon Ember"/>
                <a:ea typeface="Amazon Ember" panose="020B0603020204020204" pitchFamily="34" charset="0"/>
                <a:cs typeface="Amazon Ember" panose="020B0603020204020204" pitchFamily="34" charset="0"/>
              </a:rPr>
              <a:t>No SQL Databases</a:t>
            </a:r>
          </a:p>
        </p:txBody>
      </p:sp>
      <p:cxnSp>
        <p:nvCxnSpPr>
          <p:cNvPr id="56" name="Straight Arrow Connector 55">
            <a:extLst>
              <a:ext uri="{FF2B5EF4-FFF2-40B4-BE49-F238E27FC236}">
                <a16:creationId xmlns:a16="http://schemas.microsoft.com/office/drawing/2014/main" id="{79F36F62-518D-AB43-9597-706B1386B776}"/>
              </a:ext>
            </a:extLst>
          </p:cNvPr>
          <p:cNvCxnSpPr>
            <a:cxnSpLocks/>
          </p:cNvCxnSpPr>
          <p:nvPr/>
        </p:nvCxnSpPr>
        <p:spPr>
          <a:xfrm flipH="1">
            <a:off x="9340911" y="2288345"/>
            <a:ext cx="689935" cy="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9E6E9837-F708-D044-9C48-69B09F6FDFA7}"/>
              </a:ext>
            </a:extLst>
          </p:cNvPr>
          <p:cNvSpPr txBox="1"/>
          <p:nvPr/>
        </p:nvSpPr>
        <p:spPr>
          <a:xfrm>
            <a:off x="8367803" y="975360"/>
            <a:ext cx="1663043" cy="372352"/>
          </a:xfrm>
          <a:prstGeom prst="rect">
            <a:avLst/>
          </a:prstGeom>
          <a:noFill/>
        </p:spPr>
        <p:txBody>
          <a:bodyPr wrap="square" rtlCol="0" anchor="ctr" anchorCtr="0">
            <a:noAutofit/>
          </a:bodyPr>
          <a:lstStyle/>
          <a:p>
            <a:r>
              <a:rPr lang="en-US" sz="1467" dirty="0">
                <a:solidFill>
                  <a:srgbClr val="7030A0"/>
                </a:solidFill>
                <a:latin typeface="Amazon Ember"/>
                <a:ea typeface="Amazon Ember" panose="020B0603020204020204" pitchFamily="34" charset="0"/>
                <a:cs typeface="Amazon Ember" panose="020B0603020204020204" pitchFamily="34" charset="0"/>
              </a:rPr>
              <a:t>Relational</a:t>
            </a:r>
          </a:p>
          <a:p>
            <a:r>
              <a:rPr lang="en-US" sz="1467" dirty="0">
                <a:solidFill>
                  <a:srgbClr val="7030A0"/>
                </a:solidFill>
                <a:latin typeface="Amazon Ember"/>
                <a:ea typeface="Amazon Ember" panose="020B0603020204020204" pitchFamily="34" charset="0"/>
                <a:cs typeface="Amazon Ember" panose="020B0603020204020204" pitchFamily="34" charset="0"/>
              </a:rPr>
              <a:t>Databases</a:t>
            </a:r>
          </a:p>
        </p:txBody>
      </p:sp>
      <p:cxnSp>
        <p:nvCxnSpPr>
          <p:cNvPr id="58" name="Straight Arrow Connector 57">
            <a:extLst>
              <a:ext uri="{FF2B5EF4-FFF2-40B4-BE49-F238E27FC236}">
                <a16:creationId xmlns:a16="http://schemas.microsoft.com/office/drawing/2014/main" id="{B8049F89-5CF8-6F45-A596-4880BB3FA838}"/>
              </a:ext>
            </a:extLst>
          </p:cNvPr>
          <p:cNvCxnSpPr>
            <a:cxnSpLocks/>
          </p:cNvCxnSpPr>
          <p:nvPr/>
        </p:nvCxnSpPr>
        <p:spPr>
          <a:xfrm flipH="1">
            <a:off x="7677869" y="1158788"/>
            <a:ext cx="689935" cy="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747F7C75-AB06-DD44-92A8-7122AD58752F}"/>
              </a:ext>
            </a:extLst>
          </p:cNvPr>
          <p:cNvCxnSpPr>
            <a:cxnSpLocks/>
          </p:cNvCxnSpPr>
          <p:nvPr/>
        </p:nvCxnSpPr>
        <p:spPr>
          <a:xfrm flipH="1">
            <a:off x="6585127" y="3147238"/>
            <a:ext cx="3140120" cy="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26115EE6-F21A-4845-9243-F6C465345935}"/>
              </a:ext>
            </a:extLst>
          </p:cNvPr>
          <p:cNvSpPr txBox="1"/>
          <p:nvPr/>
        </p:nvSpPr>
        <p:spPr>
          <a:xfrm>
            <a:off x="10234045" y="4327116"/>
            <a:ext cx="1663043" cy="372352"/>
          </a:xfrm>
          <a:prstGeom prst="rect">
            <a:avLst/>
          </a:prstGeom>
          <a:noFill/>
        </p:spPr>
        <p:txBody>
          <a:bodyPr wrap="square" rtlCol="0" anchor="ctr" anchorCtr="0">
            <a:noAutofit/>
          </a:bodyPr>
          <a:lstStyle/>
          <a:p>
            <a:r>
              <a:rPr lang="en-US" sz="1467" dirty="0">
                <a:solidFill>
                  <a:srgbClr val="7030A0"/>
                </a:solidFill>
                <a:latin typeface="Amazon Ember"/>
                <a:ea typeface="Amazon Ember" panose="020B0603020204020204" pitchFamily="34" charset="0"/>
                <a:cs typeface="Amazon Ember" panose="020B0603020204020204" pitchFamily="34" charset="0"/>
              </a:rPr>
              <a:t>Machine Learning</a:t>
            </a:r>
          </a:p>
        </p:txBody>
      </p:sp>
      <p:sp>
        <p:nvSpPr>
          <p:cNvPr id="64" name="TextBox 63">
            <a:extLst>
              <a:ext uri="{FF2B5EF4-FFF2-40B4-BE49-F238E27FC236}">
                <a16:creationId xmlns:a16="http://schemas.microsoft.com/office/drawing/2014/main" id="{D957301D-DB72-F247-A3A0-8A1293725FEE}"/>
              </a:ext>
            </a:extLst>
          </p:cNvPr>
          <p:cNvSpPr txBox="1"/>
          <p:nvPr/>
        </p:nvSpPr>
        <p:spPr>
          <a:xfrm>
            <a:off x="1518856" y="3223576"/>
            <a:ext cx="1938961" cy="372352"/>
          </a:xfrm>
          <a:prstGeom prst="rect">
            <a:avLst/>
          </a:prstGeom>
          <a:noFill/>
        </p:spPr>
        <p:txBody>
          <a:bodyPr wrap="square" rtlCol="0" anchor="ctr" anchorCtr="0">
            <a:noAutofit/>
          </a:bodyPr>
          <a:lstStyle/>
          <a:p>
            <a:r>
              <a:rPr lang="en-US" sz="1467" dirty="0">
                <a:solidFill>
                  <a:srgbClr val="7030A0"/>
                </a:solidFill>
                <a:latin typeface="Amazon Ember"/>
                <a:ea typeface="Amazon Ember" panose="020B0603020204020204" pitchFamily="34" charset="0"/>
                <a:cs typeface="Amazon Ember" panose="020B0603020204020204" pitchFamily="34" charset="0"/>
              </a:rPr>
              <a:t>Discover, prepare, and combine data</a:t>
            </a:r>
          </a:p>
          <a:p>
            <a:endParaRPr lang="en-US" sz="1467" dirty="0">
              <a:solidFill>
                <a:schemeClr val="accent1"/>
              </a:solidFill>
              <a:latin typeface="Amazon Ember"/>
              <a:ea typeface="Amazon Ember" panose="020B0603020204020204" pitchFamily="34" charset="0"/>
              <a:cs typeface="Amazon Ember" panose="020B0603020204020204" pitchFamily="34" charset="0"/>
            </a:endParaRPr>
          </a:p>
        </p:txBody>
      </p:sp>
      <p:cxnSp>
        <p:nvCxnSpPr>
          <p:cNvPr id="65" name="Straight Arrow Connector 64">
            <a:extLst>
              <a:ext uri="{FF2B5EF4-FFF2-40B4-BE49-F238E27FC236}">
                <a16:creationId xmlns:a16="http://schemas.microsoft.com/office/drawing/2014/main" id="{4D1B7016-8E97-D04C-9246-F1A678029144}"/>
              </a:ext>
            </a:extLst>
          </p:cNvPr>
          <p:cNvCxnSpPr>
            <a:cxnSpLocks/>
          </p:cNvCxnSpPr>
          <p:nvPr/>
        </p:nvCxnSpPr>
        <p:spPr>
          <a:xfrm>
            <a:off x="3190278" y="3372755"/>
            <a:ext cx="2427007" cy="6488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693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4024" y="176408"/>
            <a:ext cx="11283951" cy="535531"/>
          </a:xfrm>
        </p:spPr>
        <p:txBody>
          <a:bodyPr/>
          <a:lstStyle/>
          <a:p>
            <a:r>
              <a:rPr lang="en-US" dirty="0">
                <a:solidFill>
                  <a:srgbClr val="002060"/>
                </a:solidFill>
                <a:latin typeface="Arial" panose="020B0604020202020204" pitchFamily="34" charset="0"/>
                <a:cs typeface="Arial" panose="020B0604020202020204" pitchFamily="34" charset="0"/>
              </a:rPr>
              <a:t>Trusted Research Environments – Project Admin App</a:t>
            </a:r>
          </a:p>
        </p:txBody>
      </p:sp>
      <p:pic>
        <p:nvPicPr>
          <p:cNvPr id="4" name="Picture 3">
            <a:extLst>
              <a:ext uri="{FF2B5EF4-FFF2-40B4-BE49-F238E27FC236}">
                <a16:creationId xmlns:a16="http://schemas.microsoft.com/office/drawing/2014/main" id="{025622FC-F6AE-C249-BC62-7D5193BD489D}"/>
              </a:ext>
            </a:extLst>
          </p:cNvPr>
          <p:cNvPicPr>
            <a:picLocks noChangeAspect="1"/>
          </p:cNvPicPr>
          <p:nvPr/>
        </p:nvPicPr>
        <p:blipFill>
          <a:blip r:embed="rId3"/>
          <a:stretch>
            <a:fillRect/>
          </a:stretch>
        </p:blipFill>
        <p:spPr>
          <a:xfrm>
            <a:off x="1633817" y="880534"/>
            <a:ext cx="8016316" cy="5533292"/>
          </a:xfrm>
          <a:prstGeom prst="rect">
            <a:avLst/>
          </a:prstGeom>
        </p:spPr>
      </p:pic>
      <p:sp>
        <p:nvSpPr>
          <p:cNvPr id="5" name="Rectangle 4">
            <a:extLst>
              <a:ext uri="{FF2B5EF4-FFF2-40B4-BE49-F238E27FC236}">
                <a16:creationId xmlns:a16="http://schemas.microsoft.com/office/drawing/2014/main" id="{5381367F-10F9-2B49-AD12-25C3F03EFE1B}"/>
              </a:ext>
            </a:extLst>
          </p:cNvPr>
          <p:cNvSpPr/>
          <p:nvPr/>
        </p:nvSpPr>
        <p:spPr>
          <a:xfrm>
            <a:off x="7197970" y="6197203"/>
            <a:ext cx="1406769" cy="152400"/>
          </a:xfrm>
          <a:prstGeom prst="rect">
            <a:avLst/>
          </a:prstGeom>
          <a:solidFill>
            <a:srgbClr val="232F3E"/>
          </a:solidFill>
          <a:ln>
            <a:solidFill>
              <a:srgbClr val="0E28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Tree>
    <p:extLst>
      <p:ext uri="{BB962C8B-B14F-4D97-AF65-F5344CB8AC3E}">
        <p14:creationId xmlns:p14="http://schemas.microsoft.com/office/powerpoint/2010/main" val="237086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4024" y="152401"/>
            <a:ext cx="11283951" cy="535531"/>
          </a:xfrm>
        </p:spPr>
        <p:txBody>
          <a:bodyPr/>
          <a:lstStyle/>
          <a:p>
            <a:r>
              <a:rPr lang="en-US" dirty="0">
                <a:solidFill>
                  <a:srgbClr val="002060"/>
                </a:solidFill>
                <a:latin typeface="Arial" panose="020B0604020202020204" pitchFamily="34" charset="0"/>
                <a:cs typeface="Arial" panose="020B0604020202020204" pitchFamily="34" charset="0"/>
              </a:rPr>
              <a:t>Trusted Research Environments – Egress App</a:t>
            </a:r>
          </a:p>
        </p:txBody>
      </p:sp>
      <p:pic>
        <p:nvPicPr>
          <p:cNvPr id="3" name="Picture 2">
            <a:extLst>
              <a:ext uri="{FF2B5EF4-FFF2-40B4-BE49-F238E27FC236}">
                <a16:creationId xmlns:a16="http://schemas.microsoft.com/office/drawing/2014/main" id="{A8644D1C-01BE-A3F1-6FF7-94A688D50A83}"/>
              </a:ext>
            </a:extLst>
          </p:cNvPr>
          <p:cNvPicPr>
            <a:picLocks noChangeAspect="1"/>
          </p:cNvPicPr>
          <p:nvPr/>
        </p:nvPicPr>
        <p:blipFill>
          <a:blip r:embed="rId3"/>
          <a:stretch>
            <a:fillRect/>
          </a:stretch>
        </p:blipFill>
        <p:spPr>
          <a:xfrm>
            <a:off x="914400" y="1182080"/>
            <a:ext cx="10363200" cy="4493840"/>
          </a:xfrm>
          <a:prstGeom prst="rect">
            <a:avLst/>
          </a:prstGeom>
        </p:spPr>
      </p:pic>
    </p:spTree>
    <p:extLst>
      <p:ext uri="{BB962C8B-B14F-4D97-AF65-F5344CB8AC3E}">
        <p14:creationId xmlns:p14="http://schemas.microsoft.com/office/powerpoint/2010/main" val="46880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1" y="195829"/>
            <a:ext cx="11283951" cy="535531"/>
          </a:xfrm>
        </p:spPr>
        <p:txBody>
          <a:bodyPr/>
          <a:lstStyle/>
          <a:p>
            <a:r>
              <a:rPr lang="en-US" dirty="0">
                <a:solidFill>
                  <a:srgbClr val="002060"/>
                </a:solidFill>
                <a:latin typeface="Arial" panose="020B0604020202020204" pitchFamily="34" charset="0"/>
                <a:cs typeface="Arial" panose="020B0604020202020204" pitchFamily="34" charset="0"/>
              </a:rPr>
              <a:t>Trusted Research Environments – Egress App</a:t>
            </a:r>
          </a:p>
        </p:txBody>
      </p:sp>
      <p:pic>
        <p:nvPicPr>
          <p:cNvPr id="3" name="Picture 2">
            <a:extLst>
              <a:ext uri="{FF2B5EF4-FFF2-40B4-BE49-F238E27FC236}">
                <a16:creationId xmlns:a16="http://schemas.microsoft.com/office/drawing/2014/main" id="{38860AF4-1D4E-97A3-A971-A77A0B063B66}"/>
              </a:ext>
            </a:extLst>
          </p:cNvPr>
          <p:cNvPicPr>
            <a:picLocks noChangeAspect="1"/>
          </p:cNvPicPr>
          <p:nvPr/>
        </p:nvPicPr>
        <p:blipFill>
          <a:blip r:embed="rId3"/>
          <a:stretch>
            <a:fillRect/>
          </a:stretch>
        </p:blipFill>
        <p:spPr>
          <a:xfrm>
            <a:off x="1853931" y="880534"/>
            <a:ext cx="7576088" cy="5513871"/>
          </a:xfrm>
          <a:prstGeom prst="rect">
            <a:avLst/>
          </a:prstGeom>
        </p:spPr>
      </p:pic>
    </p:spTree>
    <p:extLst>
      <p:ext uri="{BB962C8B-B14F-4D97-AF65-F5344CB8AC3E}">
        <p14:creationId xmlns:p14="http://schemas.microsoft.com/office/powerpoint/2010/main" val="278911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4759" y="151070"/>
            <a:ext cx="11283951" cy="535531"/>
          </a:xfrm>
        </p:spPr>
        <p:txBody>
          <a:bodyPr/>
          <a:lstStyle/>
          <a:p>
            <a:r>
              <a:rPr lang="en-US" dirty="0">
                <a:solidFill>
                  <a:srgbClr val="002060"/>
                </a:solidFill>
                <a:latin typeface="Arial" panose="020B0604020202020204" pitchFamily="34" charset="0"/>
                <a:cs typeface="Arial" panose="020B0604020202020204" pitchFamily="34" charset="0"/>
              </a:rPr>
              <a:t>Trusted Research Environments – Eco-System</a:t>
            </a:r>
          </a:p>
        </p:txBody>
      </p:sp>
      <p:sp>
        <p:nvSpPr>
          <p:cNvPr id="27" name="Rounded Rectangle 26">
            <a:extLst>
              <a:ext uri="{FF2B5EF4-FFF2-40B4-BE49-F238E27FC236}">
                <a16:creationId xmlns:a16="http://schemas.microsoft.com/office/drawing/2014/main" id="{82F669C1-8E5C-B34B-9D4B-0DAEE6F506D0}"/>
              </a:ext>
            </a:extLst>
          </p:cNvPr>
          <p:cNvSpPr/>
          <p:nvPr/>
        </p:nvSpPr>
        <p:spPr>
          <a:xfrm>
            <a:off x="8180151" y="2727593"/>
            <a:ext cx="3664957" cy="2237511"/>
          </a:xfrm>
          <a:prstGeom prst="roundRect">
            <a:avLst/>
          </a:pr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TextBox 27">
            <a:extLst>
              <a:ext uri="{FF2B5EF4-FFF2-40B4-BE49-F238E27FC236}">
                <a16:creationId xmlns:a16="http://schemas.microsoft.com/office/drawing/2014/main" id="{158AC12F-89DB-174B-9125-80B08C8D129F}"/>
              </a:ext>
            </a:extLst>
          </p:cNvPr>
          <p:cNvSpPr txBox="1"/>
          <p:nvPr/>
        </p:nvSpPr>
        <p:spPr>
          <a:xfrm>
            <a:off x="9052811" y="2229788"/>
            <a:ext cx="2182456" cy="379656"/>
          </a:xfrm>
          <a:prstGeom prst="rect">
            <a:avLst/>
          </a:prstGeom>
          <a:noFill/>
        </p:spPr>
        <p:txBody>
          <a:bodyPr wrap="square" rtlCol="0">
            <a:spAutoFit/>
          </a:bodyPr>
          <a:lstStyle/>
          <a:p>
            <a:pPr algn="ctr"/>
            <a:r>
              <a:rPr lang="en-GB" sz="1867" dirty="0">
                <a:solidFill>
                  <a:schemeClr val="bg2"/>
                </a:solidFill>
              </a:rPr>
              <a:t>Data Science </a:t>
            </a:r>
          </a:p>
        </p:txBody>
      </p:sp>
      <p:cxnSp>
        <p:nvCxnSpPr>
          <p:cNvPr id="30" name="Straight Arrow Connector 29">
            <a:extLst>
              <a:ext uri="{FF2B5EF4-FFF2-40B4-BE49-F238E27FC236}">
                <a16:creationId xmlns:a16="http://schemas.microsoft.com/office/drawing/2014/main" id="{CEC4EF48-4D5E-CF4C-83A2-39A825309926}"/>
              </a:ext>
            </a:extLst>
          </p:cNvPr>
          <p:cNvCxnSpPr>
            <a:cxnSpLocks/>
            <a:stCxn id="47" idx="1"/>
            <a:endCxn id="36" idx="3"/>
          </p:cNvCxnSpPr>
          <p:nvPr/>
        </p:nvCxnSpPr>
        <p:spPr>
          <a:xfrm flipH="1">
            <a:off x="7362809" y="3501577"/>
            <a:ext cx="1247160" cy="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D9AC2359-A6EB-4249-BAB9-60CD5E713CC4}"/>
              </a:ext>
            </a:extLst>
          </p:cNvPr>
          <p:cNvSpPr/>
          <p:nvPr/>
        </p:nvSpPr>
        <p:spPr>
          <a:xfrm>
            <a:off x="4529821" y="2796519"/>
            <a:ext cx="3303033" cy="2237509"/>
          </a:xfrm>
          <a:prstGeom prst="roundRect">
            <a:avLst/>
          </a:pr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4" name="TextBox 33">
            <a:extLst>
              <a:ext uri="{FF2B5EF4-FFF2-40B4-BE49-F238E27FC236}">
                <a16:creationId xmlns:a16="http://schemas.microsoft.com/office/drawing/2014/main" id="{5A939192-B107-4C45-9881-E446306496CE}"/>
              </a:ext>
            </a:extLst>
          </p:cNvPr>
          <p:cNvSpPr txBox="1"/>
          <p:nvPr/>
        </p:nvSpPr>
        <p:spPr>
          <a:xfrm>
            <a:off x="5259905" y="2229787"/>
            <a:ext cx="1588084" cy="379656"/>
          </a:xfrm>
          <a:prstGeom prst="rect">
            <a:avLst/>
          </a:prstGeom>
          <a:noFill/>
        </p:spPr>
        <p:txBody>
          <a:bodyPr wrap="square" rtlCol="0">
            <a:spAutoFit/>
          </a:bodyPr>
          <a:lstStyle/>
          <a:p>
            <a:pPr algn="ctr"/>
            <a:r>
              <a:rPr lang="en-GB" sz="1867" dirty="0">
                <a:solidFill>
                  <a:schemeClr val="bg2"/>
                </a:solidFill>
              </a:rPr>
              <a:t>Central Lake</a:t>
            </a:r>
          </a:p>
        </p:txBody>
      </p:sp>
      <p:sp>
        <p:nvSpPr>
          <p:cNvPr id="36" name="Rounded Rectangle 35">
            <a:extLst>
              <a:ext uri="{FF2B5EF4-FFF2-40B4-BE49-F238E27FC236}">
                <a16:creationId xmlns:a16="http://schemas.microsoft.com/office/drawing/2014/main" id="{CF822FF2-58D4-6B4F-970B-8E7D8079F68B}"/>
              </a:ext>
            </a:extLst>
          </p:cNvPr>
          <p:cNvSpPr/>
          <p:nvPr/>
        </p:nvSpPr>
        <p:spPr>
          <a:xfrm>
            <a:off x="4931609" y="3081070"/>
            <a:ext cx="2431200" cy="841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dirty="0">
                <a:solidFill>
                  <a:srgbClr val="0E2836"/>
                </a:solidFill>
              </a:rPr>
              <a:t>AWS Lake </a:t>
            </a:r>
          </a:p>
          <a:p>
            <a:pPr algn="ctr"/>
            <a:r>
              <a:rPr lang="en-GB" sz="2133" dirty="0">
                <a:solidFill>
                  <a:srgbClr val="0E2836"/>
                </a:solidFill>
              </a:rPr>
              <a:t>Formation (TRE)</a:t>
            </a:r>
          </a:p>
        </p:txBody>
      </p:sp>
      <p:cxnSp>
        <p:nvCxnSpPr>
          <p:cNvPr id="38" name="Straight Arrow Connector 37">
            <a:extLst>
              <a:ext uri="{FF2B5EF4-FFF2-40B4-BE49-F238E27FC236}">
                <a16:creationId xmlns:a16="http://schemas.microsoft.com/office/drawing/2014/main" id="{0E583A8D-2DDD-734F-A0A1-E59BF5140B1F}"/>
              </a:ext>
            </a:extLst>
          </p:cNvPr>
          <p:cNvCxnSpPr>
            <a:cxnSpLocks/>
            <a:stCxn id="34" idx="3"/>
            <a:endCxn id="28" idx="1"/>
          </p:cNvCxnSpPr>
          <p:nvPr/>
        </p:nvCxnSpPr>
        <p:spPr>
          <a:xfrm>
            <a:off x="6847989" y="2419615"/>
            <a:ext cx="2204822" cy="1"/>
          </a:xfrm>
          <a:prstGeom prst="straightConnector1">
            <a:avLst/>
          </a:prstGeom>
          <a:ln w="412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CBCEF61-7529-ED4A-8C2A-4573A88ED38D}"/>
              </a:ext>
            </a:extLst>
          </p:cNvPr>
          <p:cNvSpPr txBox="1"/>
          <p:nvPr/>
        </p:nvSpPr>
        <p:spPr>
          <a:xfrm>
            <a:off x="7490521" y="2015696"/>
            <a:ext cx="987771" cy="379656"/>
          </a:xfrm>
          <a:prstGeom prst="rect">
            <a:avLst/>
          </a:prstGeom>
          <a:noFill/>
        </p:spPr>
        <p:txBody>
          <a:bodyPr wrap="none" rtlCol="0">
            <a:spAutoFit/>
          </a:bodyPr>
          <a:lstStyle/>
          <a:p>
            <a:pPr algn="ctr"/>
            <a:r>
              <a:rPr lang="en-GB" sz="1867" dirty="0">
                <a:solidFill>
                  <a:schemeClr val="accent2"/>
                </a:solidFill>
              </a:rPr>
              <a:t>1:many</a:t>
            </a:r>
          </a:p>
        </p:txBody>
      </p:sp>
      <p:sp>
        <p:nvSpPr>
          <p:cNvPr id="19" name="Rounded Rectangle 18">
            <a:extLst>
              <a:ext uri="{FF2B5EF4-FFF2-40B4-BE49-F238E27FC236}">
                <a16:creationId xmlns:a16="http://schemas.microsoft.com/office/drawing/2014/main" id="{36DC9CE4-44E4-CC48-BB58-792F4B876578}"/>
              </a:ext>
            </a:extLst>
          </p:cNvPr>
          <p:cNvSpPr/>
          <p:nvPr/>
        </p:nvSpPr>
        <p:spPr>
          <a:xfrm>
            <a:off x="561440" y="1165495"/>
            <a:ext cx="1902627" cy="56786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E2836"/>
                </a:solidFill>
              </a:rPr>
              <a:t>Data Egress Solution App</a:t>
            </a:r>
          </a:p>
        </p:txBody>
      </p:sp>
      <p:sp>
        <p:nvSpPr>
          <p:cNvPr id="22" name="Rounded Rectangle 21">
            <a:extLst>
              <a:ext uri="{FF2B5EF4-FFF2-40B4-BE49-F238E27FC236}">
                <a16:creationId xmlns:a16="http://schemas.microsoft.com/office/drawing/2014/main" id="{AE1D5E5D-82DD-214A-BC53-E09EE813A0A0}"/>
              </a:ext>
            </a:extLst>
          </p:cNvPr>
          <p:cNvSpPr/>
          <p:nvPr/>
        </p:nvSpPr>
        <p:spPr>
          <a:xfrm>
            <a:off x="4151321" y="1912112"/>
            <a:ext cx="7958668" cy="3251715"/>
          </a:xfrm>
          <a:prstGeom prst="roundRect">
            <a:avLst/>
          </a:prstGeom>
          <a:noFill/>
          <a:ln w="2540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2"/>
              </a:solidFill>
            </a:endParaRPr>
          </a:p>
        </p:txBody>
      </p:sp>
      <p:sp>
        <p:nvSpPr>
          <p:cNvPr id="40" name="Rounded Rectangle 39">
            <a:extLst>
              <a:ext uri="{FF2B5EF4-FFF2-40B4-BE49-F238E27FC236}">
                <a16:creationId xmlns:a16="http://schemas.microsoft.com/office/drawing/2014/main" id="{3E1ECBCD-7898-1045-8953-89523818C68D}"/>
              </a:ext>
            </a:extLst>
          </p:cNvPr>
          <p:cNvSpPr/>
          <p:nvPr/>
        </p:nvSpPr>
        <p:spPr>
          <a:xfrm>
            <a:off x="553367" y="4235211"/>
            <a:ext cx="1959469" cy="59378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E2836"/>
                </a:solidFill>
              </a:rPr>
              <a:t>Budget </a:t>
            </a:r>
          </a:p>
          <a:p>
            <a:pPr algn="ctr"/>
            <a:r>
              <a:rPr lang="en-GB" sz="1600" dirty="0">
                <a:solidFill>
                  <a:srgbClr val="0E2836"/>
                </a:solidFill>
              </a:rPr>
              <a:t>Controls</a:t>
            </a:r>
          </a:p>
        </p:txBody>
      </p:sp>
      <p:cxnSp>
        <p:nvCxnSpPr>
          <p:cNvPr id="5" name="Straight Arrow Connector 4">
            <a:extLst>
              <a:ext uri="{FF2B5EF4-FFF2-40B4-BE49-F238E27FC236}">
                <a16:creationId xmlns:a16="http://schemas.microsoft.com/office/drawing/2014/main" id="{6B3B4D0E-8A4C-9245-A21E-700C625ACB2B}"/>
              </a:ext>
            </a:extLst>
          </p:cNvPr>
          <p:cNvCxnSpPr>
            <a:cxnSpLocks/>
            <a:stCxn id="19" idx="3"/>
            <a:endCxn id="22" idx="1"/>
          </p:cNvCxnSpPr>
          <p:nvPr/>
        </p:nvCxnSpPr>
        <p:spPr>
          <a:xfrm>
            <a:off x="2464067" y="1449425"/>
            <a:ext cx="1687253" cy="2088544"/>
          </a:xfrm>
          <a:prstGeom prst="straightConnector1">
            <a:avLst/>
          </a:prstGeom>
          <a:ln>
            <a:prstDash val="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574E42E6-5FF7-EE47-8CCC-45C0AC4EF57D}"/>
              </a:ext>
            </a:extLst>
          </p:cNvPr>
          <p:cNvCxnSpPr>
            <a:cxnSpLocks/>
            <a:stCxn id="40" idx="3"/>
            <a:endCxn id="22" idx="1"/>
          </p:cNvCxnSpPr>
          <p:nvPr/>
        </p:nvCxnSpPr>
        <p:spPr>
          <a:xfrm flipV="1">
            <a:off x="2512837" y="3537970"/>
            <a:ext cx="1638484" cy="994135"/>
          </a:xfrm>
          <a:prstGeom prst="straightConnector1">
            <a:avLst/>
          </a:prstGeom>
          <a:ln>
            <a:prstDash val="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Rounded Rectangle 28">
            <a:extLst>
              <a:ext uri="{FF2B5EF4-FFF2-40B4-BE49-F238E27FC236}">
                <a16:creationId xmlns:a16="http://schemas.microsoft.com/office/drawing/2014/main" id="{EF163B6D-9731-F54D-9326-DF456CFC44B5}"/>
              </a:ext>
            </a:extLst>
          </p:cNvPr>
          <p:cNvSpPr/>
          <p:nvPr/>
        </p:nvSpPr>
        <p:spPr>
          <a:xfrm>
            <a:off x="343368" y="1066662"/>
            <a:ext cx="2905915" cy="1501679"/>
          </a:xfrm>
          <a:prstGeom prst="roundRect">
            <a:avLst/>
          </a:prstGeom>
          <a:noFill/>
          <a:ln w="254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2"/>
              </a:solidFill>
            </a:endParaRPr>
          </a:p>
        </p:txBody>
      </p:sp>
      <p:sp>
        <p:nvSpPr>
          <p:cNvPr id="32" name="Rounded Rectangle 31">
            <a:extLst>
              <a:ext uri="{FF2B5EF4-FFF2-40B4-BE49-F238E27FC236}">
                <a16:creationId xmlns:a16="http://schemas.microsoft.com/office/drawing/2014/main" id="{F86F9447-CE28-8343-A51F-981811271E5A}"/>
              </a:ext>
            </a:extLst>
          </p:cNvPr>
          <p:cNvSpPr/>
          <p:nvPr/>
        </p:nvSpPr>
        <p:spPr>
          <a:xfrm>
            <a:off x="4931609" y="4055670"/>
            <a:ext cx="2431200" cy="841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dirty="0">
                <a:solidFill>
                  <a:srgbClr val="0E2836"/>
                </a:solidFill>
              </a:rPr>
              <a:t>AWS Lake </a:t>
            </a:r>
          </a:p>
          <a:p>
            <a:pPr algn="ctr"/>
            <a:r>
              <a:rPr lang="en-GB" sz="2133" dirty="0">
                <a:solidFill>
                  <a:srgbClr val="0E2836"/>
                </a:solidFill>
              </a:rPr>
              <a:t>Formation (TRE)</a:t>
            </a:r>
          </a:p>
        </p:txBody>
      </p:sp>
      <p:cxnSp>
        <p:nvCxnSpPr>
          <p:cNvPr id="35" name="Straight Arrow Connector 34">
            <a:extLst>
              <a:ext uri="{FF2B5EF4-FFF2-40B4-BE49-F238E27FC236}">
                <a16:creationId xmlns:a16="http://schemas.microsoft.com/office/drawing/2014/main" id="{5E325124-8777-434C-A838-14361775A710}"/>
              </a:ext>
            </a:extLst>
          </p:cNvPr>
          <p:cNvCxnSpPr>
            <a:cxnSpLocks/>
            <a:stCxn id="48" idx="1"/>
            <a:endCxn id="32" idx="3"/>
          </p:cNvCxnSpPr>
          <p:nvPr/>
        </p:nvCxnSpPr>
        <p:spPr>
          <a:xfrm flipH="1">
            <a:off x="7362809" y="4476177"/>
            <a:ext cx="124716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2CC4EC1-2CD0-A94B-BD99-B2DFA09E6E71}"/>
              </a:ext>
            </a:extLst>
          </p:cNvPr>
          <p:cNvSpPr txBox="1"/>
          <p:nvPr/>
        </p:nvSpPr>
        <p:spPr>
          <a:xfrm>
            <a:off x="7194951" y="5145633"/>
            <a:ext cx="4409964" cy="420564"/>
          </a:xfrm>
          <a:prstGeom prst="rect">
            <a:avLst/>
          </a:prstGeom>
          <a:noFill/>
        </p:spPr>
        <p:txBody>
          <a:bodyPr wrap="square" rtlCol="0">
            <a:spAutoFit/>
          </a:bodyPr>
          <a:lstStyle/>
          <a:p>
            <a:pPr algn="ctr"/>
            <a:r>
              <a:rPr lang="en-GB" sz="2133" b="1" dirty="0">
                <a:solidFill>
                  <a:schemeClr val="bg2"/>
                </a:solidFill>
              </a:rPr>
              <a:t>TRE Core Solution Boundary</a:t>
            </a:r>
          </a:p>
        </p:txBody>
      </p:sp>
      <p:sp>
        <p:nvSpPr>
          <p:cNvPr id="45" name="TextBox 44">
            <a:extLst>
              <a:ext uri="{FF2B5EF4-FFF2-40B4-BE49-F238E27FC236}">
                <a16:creationId xmlns:a16="http://schemas.microsoft.com/office/drawing/2014/main" id="{1430126D-F8AA-B440-91A1-BB25C23637C6}"/>
              </a:ext>
            </a:extLst>
          </p:cNvPr>
          <p:cNvSpPr txBox="1"/>
          <p:nvPr/>
        </p:nvSpPr>
        <p:spPr>
          <a:xfrm>
            <a:off x="3385208" y="966468"/>
            <a:ext cx="3303033" cy="748795"/>
          </a:xfrm>
          <a:prstGeom prst="rect">
            <a:avLst/>
          </a:prstGeom>
          <a:noFill/>
        </p:spPr>
        <p:txBody>
          <a:bodyPr wrap="square" rtlCol="0">
            <a:spAutoFit/>
          </a:bodyPr>
          <a:lstStyle/>
          <a:p>
            <a:r>
              <a:rPr lang="en-GB" sz="2133" b="1" dirty="0">
                <a:solidFill>
                  <a:srgbClr val="002060"/>
                </a:solidFill>
              </a:rPr>
              <a:t>TRE Add-on</a:t>
            </a:r>
          </a:p>
          <a:p>
            <a:r>
              <a:rPr lang="en-GB" sz="2133" b="1" dirty="0">
                <a:solidFill>
                  <a:srgbClr val="002060"/>
                </a:solidFill>
              </a:rPr>
              <a:t>Solutions/Applications</a:t>
            </a:r>
          </a:p>
        </p:txBody>
      </p:sp>
      <p:sp>
        <p:nvSpPr>
          <p:cNvPr id="47" name="Rounded Rectangle 46">
            <a:extLst>
              <a:ext uri="{FF2B5EF4-FFF2-40B4-BE49-F238E27FC236}">
                <a16:creationId xmlns:a16="http://schemas.microsoft.com/office/drawing/2014/main" id="{A16E1D4A-9190-0748-8A1B-C5FE182AEB08}"/>
              </a:ext>
            </a:extLst>
          </p:cNvPr>
          <p:cNvSpPr/>
          <p:nvPr/>
        </p:nvSpPr>
        <p:spPr>
          <a:xfrm>
            <a:off x="8609970" y="3128776"/>
            <a:ext cx="2825585" cy="745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E2836"/>
                </a:solidFill>
              </a:rPr>
              <a:t>AWS SWB-TRE</a:t>
            </a:r>
          </a:p>
        </p:txBody>
      </p:sp>
      <p:sp>
        <p:nvSpPr>
          <p:cNvPr id="48" name="Rounded Rectangle 47">
            <a:extLst>
              <a:ext uri="{FF2B5EF4-FFF2-40B4-BE49-F238E27FC236}">
                <a16:creationId xmlns:a16="http://schemas.microsoft.com/office/drawing/2014/main" id="{BD8D9382-5955-AC4A-A128-6D7D81F93B4A}"/>
              </a:ext>
            </a:extLst>
          </p:cNvPr>
          <p:cNvSpPr/>
          <p:nvPr/>
        </p:nvSpPr>
        <p:spPr>
          <a:xfrm>
            <a:off x="8609970" y="4103377"/>
            <a:ext cx="2825585" cy="745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E2836"/>
                </a:solidFill>
              </a:rPr>
              <a:t>AWS SWB-TRE</a:t>
            </a:r>
          </a:p>
        </p:txBody>
      </p:sp>
      <p:cxnSp>
        <p:nvCxnSpPr>
          <p:cNvPr id="49" name="Straight Arrow Connector 48">
            <a:extLst>
              <a:ext uri="{FF2B5EF4-FFF2-40B4-BE49-F238E27FC236}">
                <a16:creationId xmlns:a16="http://schemas.microsoft.com/office/drawing/2014/main" id="{DE7B0AEE-24AA-1A4D-B0D8-E0E33CC9EFF7}"/>
              </a:ext>
            </a:extLst>
          </p:cNvPr>
          <p:cNvCxnSpPr>
            <a:cxnSpLocks/>
            <a:stCxn id="47" idx="1"/>
            <a:endCxn id="32" idx="3"/>
          </p:cNvCxnSpPr>
          <p:nvPr/>
        </p:nvCxnSpPr>
        <p:spPr>
          <a:xfrm flipH="1">
            <a:off x="7362809" y="3501577"/>
            <a:ext cx="1247160" cy="97460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1CD94C8E-08F0-4A46-943F-C87383C0BBD4}"/>
              </a:ext>
            </a:extLst>
          </p:cNvPr>
          <p:cNvSpPr/>
          <p:nvPr/>
        </p:nvSpPr>
        <p:spPr>
          <a:xfrm>
            <a:off x="561440" y="3510786"/>
            <a:ext cx="1959469" cy="58265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E2836"/>
                </a:solidFill>
              </a:rPr>
              <a:t>Workspace</a:t>
            </a:r>
          </a:p>
          <a:p>
            <a:pPr algn="ctr"/>
            <a:r>
              <a:rPr lang="en-GB" sz="1600" dirty="0">
                <a:solidFill>
                  <a:srgbClr val="0E2836"/>
                </a:solidFill>
              </a:rPr>
              <a:t>Backup</a:t>
            </a:r>
          </a:p>
        </p:txBody>
      </p:sp>
      <p:cxnSp>
        <p:nvCxnSpPr>
          <p:cNvPr id="50" name="Straight Arrow Connector 49">
            <a:extLst>
              <a:ext uri="{FF2B5EF4-FFF2-40B4-BE49-F238E27FC236}">
                <a16:creationId xmlns:a16="http://schemas.microsoft.com/office/drawing/2014/main" id="{97881E22-3A27-5D42-BFC1-F40723E15158}"/>
              </a:ext>
            </a:extLst>
          </p:cNvPr>
          <p:cNvCxnSpPr>
            <a:cxnSpLocks/>
            <a:stCxn id="37" idx="3"/>
            <a:endCxn id="22" idx="1"/>
          </p:cNvCxnSpPr>
          <p:nvPr/>
        </p:nvCxnSpPr>
        <p:spPr>
          <a:xfrm flipV="1">
            <a:off x="2520909" y="3537970"/>
            <a:ext cx="1630411" cy="264145"/>
          </a:xfrm>
          <a:prstGeom prst="straightConnector1">
            <a:avLst/>
          </a:prstGeom>
          <a:ln>
            <a:prstDash val="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51" name="Rounded Rectangle 50">
            <a:extLst>
              <a:ext uri="{FF2B5EF4-FFF2-40B4-BE49-F238E27FC236}">
                <a16:creationId xmlns:a16="http://schemas.microsoft.com/office/drawing/2014/main" id="{CC95A708-98AF-0149-B3BE-573034035BE5}"/>
              </a:ext>
            </a:extLst>
          </p:cNvPr>
          <p:cNvSpPr/>
          <p:nvPr/>
        </p:nvSpPr>
        <p:spPr>
          <a:xfrm>
            <a:off x="343368" y="2661769"/>
            <a:ext cx="2905915" cy="3874500"/>
          </a:xfrm>
          <a:prstGeom prst="roundRect">
            <a:avLst/>
          </a:prstGeom>
          <a:noFill/>
          <a:ln w="254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2"/>
              </a:solidFill>
            </a:endParaRPr>
          </a:p>
        </p:txBody>
      </p:sp>
      <p:sp>
        <p:nvSpPr>
          <p:cNvPr id="52" name="TextBox 51">
            <a:extLst>
              <a:ext uri="{FF2B5EF4-FFF2-40B4-BE49-F238E27FC236}">
                <a16:creationId xmlns:a16="http://schemas.microsoft.com/office/drawing/2014/main" id="{5FB454D4-C2BC-2B45-B0F4-37D3A4A5E8B3}"/>
              </a:ext>
            </a:extLst>
          </p:cNvPr>
          <p:cNvSpPr txBox="1"/>
          <p:nvPr/>
        </p:nvSpPr>
        <p:spPr>
          <a:xfrm>
            <a:off x="3335011" y="5550945"/>
            <a:ext cx="2097920" cy="748795"/>
          </a:xfrm>
          <a:prstGeom prst="rect">
            <a:avLst/>
          </a:prstGeom>
          <a:noFill/>
        </p:spPr>
        <p:txBody>
          <a:bodyPr wrap="square" rtlCol="0">
            <a:spAutoFit/>
          </a:bodyPr>
          <a:lstStyle/>
          <a:p>
            <a:r>
              <a:rPr lang="en-GB" sz="2133" b="1" dirty="0">
                <a:solidFill>
                  <a:srgbClr val="002060"/>
                </a:solidFill>
              </a:rPr>
              <a:t>TRE Add-on</a:t>
            </a:r>
          </a:p>
          <a:p>
            <a:r>
              <a:rPr lang="en-GB" sz="2133" b="1" dirty="0">
                <a:solidFill>
                  <a:srgbClr val="002060"/>
                </a:solidFill>
              </a:rPr>
              <a:t>Components</a:t>
            </a:r>
          </a:p>
        </p:txBody>
      </p:sp>
      <p:sp>
        <p:nvSpPr>
          <p:cNvPr id="57" name="Rounded Rectangle 56">
            <a:extLst>
              <a:ext uri="{FF2B5EF4-FFF2-40B4-BE49-F238E27FC236}">
                <a16:creationId xmlns:a16="http://schemas.microsoft.com/office/drawing/2014/main" id="{8268129D-79B1-FE4B-A1F0-DC273929575D}"/>
              </a:ext>
            </a:extLst>
          </p:cNvPr>
          <p:cNvSpPr/>
          <p:nvPr/>
        </p:nvSpPr>
        <p:spPr>
          <a:xfrm>
            <a:off x="539228" y="2845286"/>
            <a:ext cx="1959469" cy="5239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E2836"/>
                </a:solidFill>
              </a:rPr>
              <a:t>Centralised Logging</a:t>
            </a:r>
          </a:p>
        </p:txBody>
      </p:sp>
      <p:cxnSp>
        <p:nvCxnSpPr>
          <p:cNvPr id="58" name="Straight Arrow Connector 57">
            <a:extLst>
              <a:ext uri="{FF2B5EF4-FFF2-40B4-BE49-F238E27FC236}">
                <a16:creationId xmlns:a16="http://schemas.microsoft.com/office/drawing/2014/main" id="{C2B61DDB-098D-A54A-9B56-10759AFB7489}"/>
              </a:ext>
            </a:extLst>
          </p:cNvPr>
          <p:cNvCxnSpPr>
            <a:cxnSpLocks/>
            <a:stCxn id="57" idx="3"/>
            <a:endCxn id="22" idx="1"/>
          </p:cNvCxnSpPr>
          <p:nvPr/>
        </p:nvCxnSpPr>
        <p:spPr>
          <a:xfrm>
            <a:off x="2498698" y="3107268"/>
            <a:ext cx="1652623" cy="430701"/>
          </a:xfrm>
          <a:prstGeom prst="straightConnector1">
            <a:avLst/>
          </a:prstGeom>
          <a:ln>
            <a:prstDash val="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43" name="Rounded Rectangle 42">
            <a:extLst>
              <a:ext uri="{FF2B5EF4-FFF2-40B4-BE49-F238E27FC236}">
                <a16:creationId xmlns:a16="http://schemas.microsoft.com/office/drawing/2014/main" id="{C57C6940-D4BD-D449-BF96-C9808C00A152}"/>
              </a:ext>
            </a:extLst>
          </p:cNvPr>
          <p:cNvSpPr/>
          <p:nvPr/>
        </p:nvSpPr>
        <p:spPr>
          <a:xfrm>
            <a:off x="536430" y="4996424"/>
            <a:ext cx="1976913" cy="59378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E2836"/>
                </a:solidFill>
              </a:rPr>
              <a:t>Secure External Access</a:t>
            </a:r>
          </a:p>
        </p:txBody>
      </p:sp>
      <p:cxnSp>
        <p:nvCxnSpPr>
          <p:cNvPr id="46" name="Straight Arrow Connector 45">
            <a:extLst>
              <a:ext uri="{FF2B5EF4-FFF2-40B4-BE49-F238E27FC236}">
                <a16:creationId xmlns:a16="http://schemas.microsoft.com/office/drawing/2014/main" id="{98873DCF-F17C-0A4A-9457-8FFEFB4DE10E}"/>
              </a:ext>
            </a:extLst>
          </p:cNvPr>
          <p:cNvCxnSpPr>
            <a:cxnSpLocks/>
            <a:stCxn id="43" idx="3"/>
            <a:endCxn id="22" idx="1"/>
          </p:cNvCxnSpPr>
          <p:nvPr/>
        </p:nvCxnSpPr>
        <p:spPr>
          <a:xfrm flipV="1">
            <a:off x="2513344" y="3537970"/>
            <a:ext cx="1637977" cy="1755348"/>
          </a:xfrm>
          <a:prstGeom prst="straightConnector1">
            <a:avLst/>
          </a:prstGeom>
          <a:ln>
            <a:prstDash val="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53" name="Rounded Rectangle 52">
            <a:extLst>
              <a:ext uri="{FF2B5EF4-FFF2-40B4-BE49-F238E27FC236}">
                <a16:creationId xmlns:a16="http://schemas.microsoft.com/office/drawing/2014/main" id="{0D481B6C-E6B2-7F49-940B-9BAC242FA46D}"/>
              </a:ext>
            </a:extLst>
          </p:cNvPr>
          <p:cNvSpPr/>
          <p:nvPr/>
        </p:nvSpPr>
        <p:spPr>
          <a:xfrm>
            <a:off x="519284" y="1826784"/>
            <a:ext cx="1927637" cy="59063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E2836"/>
                </a:solidFill>
              </a:rPr>
              <a:t>Project Admin</a:t>
            </a:r>
          </a:p>
          <a:p>
            <a:pPr algn="ctr"/>
            <a:r>
              <a:rPr lang="en-GB" sz="1600" dirty="0">
                <a:solidFill>
                  <a:srgbClr val="0E2836"/>
                </a:solidFill>
              </a:rPr>
              <a:t>App</a:t>
            </a:r>
          </a:p>
        </p:txBody>
      </p:sp>
      <p:cxnSp>
        <p:nvCxnSpPr>
          <p:cNvPr id="54" name="Straight Arrow Connector 53">
            <a:extLst>
              <a:ext uri="{FF2B5EF4-FFF2-40B4-BE49-F238E27FC236}">
                <a16:creationId xmlns:a16="http://schemas.microsoft.com/office/drawing/2014/main" id="{AA26E3C9-D1CC-EF49-9B7B-EFE8BFA78EF6}"/>
              </a:ext>
            </a:extLst>
          </p:cNvPr>
          <p:cNvCxnSpPr>
            <a:cxnSpLocks/>
            <a:stCxn id="53" idx="3"/>
            <a:endCxn id="22" idx="1"/>
          </p:cNvCxnSpPr>
          <p:nvPr/>
        </p:nvCxnSpPr>
        <p:spPr>
          <a:xfrm>
            <a:off x="2446922" y="2122103"/>
            <a:ext cx="1704399" cy="1415867"/>
          </a:xfrm>
          <a:prstGeom prst="straightConnector1">
            <a:avLst/>
          </a:prstGeom>
          <a:ln>
            <a:prstDash val="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Rounded Rectangle 9">
            <a:extLst>
              <a:ext uri="{FF2B5EF4-FFF2-40B4-BE49-F238E27FC236}">
                <a16:creationId xmlns:a16="http://schemas.microsoft.com/office/drawing/2014/main" id="{BF4B62C2-62FF-95D0-1FAA-9B771E354C6E}"/>
              </a:ext>
            </a:extLst>
          </p:cNvPr>
          <p:cNvSpPr/>
          <p:nvPr/>
        </p:nvSpPr>
        <p:spPr>
          <a:xfrm>
            <a:off x="553368" y="5791339"/>
            <a:ext cx="1976913" cy="59378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E2836"/>
                </a:solidFill>
              </a:rPr>
              <a:t>Workspace</a:t>
            </a:r>
          </a:p>
          <a:p>
            <a:pPr algn="ctr"/>
            <a:r>
              <a:rPr lang="en-GB" sz="1600" dirty="0" err="1">
                <a:solidFill>
                  <a:srgbClr val="0E2836"/>
                </a:solidFill>
              </a:rPr>
              <a:t>Autostop</a:t>
            </a:r>
            <a:endParaRPr lang="en-GB" sz="1600" dirty="0">
              <a:solidFill>
                <a:srgbClr val="0E2836"/>
              </a:solidFill>
            </a:endParaRPr>
          </a:p>
        </p:txBody>
      </p:sp>
      <p:cxnSp>
        <p:nvCxnSpPr>
          <p:cNvPr id="11" name="Straight Arrow Connector 10">
            <a:extLst>
              <a:ext uri="{FF2B5EF4-FFF2-40B4-BE49-F238E27FC236}">
                <a16:creationId xmlns:a16="http://schemas.microsoft.com/office/drawing/2014/main" id="{63F7DD34-518D-50B2-D383-6731EFEB2B57}"/>
              </a:ext>
            </a:extLst>
          </p:cNvPr>
          <p:cNvCxnSpPr>
            <a:cxnSpLocks/>
            <a:stCxn id="10" idx="3"/>
            <a:endCxn id="22" idx="1"/>
          </p:cNvCxnSpPr>
          <p:nvPr/>
        </p:nvCxnSpPr>
        <p:spPr>
          <a:xfrm flipV="1">
            <a:off x="2530280" y="3537970"/>
            <a:ext cx="1621040" cy="2550263"/>
          </a:xfrm>
          <a:prstGeom prst="straightConnector1">
            <a:avLst/>
          </a:prstGeom>
          <a:ln>
            <a:prstDash val="dash"/>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115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85F678C9-7FF8-4A4B-9B11-2122F2414B16}"/>
              </a:ext>
            </a:extLst>
          </p:cNvPr>
          <p:cNvPicPr>
            <a:picLocks noChangeAspect="1"/>
          </p:cNvPicPr>
          <p:nvPr/>
        </p:nvPicPr>
        <p:blipFill>
          <a:blip r:embed="rId3"/>
          <a:stretch>
            <a:fillRect/>
          </a:stretch>
        </p:blipFill>
        <p:spPr>
          <a:xfrm>
            <a:off x="0" y="0"/>
            <a:ext cx="12192000" cy="6858000"/>
          </a:xfrm>
          <a:prstGeom prst="rect">
            <a:avLst/>
          </a:prstGeom>
        </p:spPr>
      </p:pic>
      <p:sp>
        <p:nvSpPr>
          <p:cNvPr id="43" name="Title 1">
            <a:extLst>
              <a:ext uri="{FF2B5EF4-FFF2-40B4-BE49-F238E27FC236}">
                <a16:creationId xmlns:a16="http://schemas.microsoft.com/office/drawing/2014/main" id="{ABD0E06E-CCEF-471B-BDBF-4C947B21617E}"/>
              </a:ext>
            </a:extLst>
          </p:cNvPr>
          <p:cNvSpPr txBox="1">
            <a:spLocks/>
          </p:cNvSpPr>
          <p:nvPr/>
        </p:nvSpPr>
        <p:spPr>
          <a:xfrm>
            <a:off x="1" y="-90034"/>
            <a:ext cx="12192000" cy="873025"/>
          </a:xfrm>
          <a:prstGeom prst="rect">
            <a:avLst/>
          </a:prstGeom>
          <a:solidFill>
            <a:schemeClr val="bg2">
              <a:alpha val="76000"/>
            </a:schemeClr>
          </a:solidFill>
        </p:spPr>
        <p:txBody>
          <a:bodyPr vert="horz" lIns="76200" tIns="38100" rIns="76200" bIns="38100" rtlCol="0" anchor="t">
            <a:noAutofit/>
          </a:bodyPr>
          <a:lstStyle>
            <a:lvl1pPr algn="l" defTabSz="731520" rtl="0" eaLnBrk="1" latinLnBrk="0" hangingPunct="1">
              <a:spcBef>
                <a:spcPct val="0"/>
              </a:spcBef>
              <a:buNone/>
              <a:defRPr sz="38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sz="2667" b="1" dirty="0">
                <a:solidFill>
                  <a:schemeClr val="tx2"/>
                </a:solidFill>
                <a:ea typeface="Amazon Ember" panose="020B0603020204020204" pitchFamily="34" charset="0"/>
              </a:rPr>
              <a:t>University of Dundee – Trusted Research Environment and Enclave for Hosting Open Original Science Exploration (TREEHOOSE)</a:t>
            </a:r>
            <a:endParaRPr lang="en-US" sz="2667" b="1" dirty="0">
              <a:solidFill>
                <a:schemeClr val="tx2"/>
              </a:solidFill>
            </a:endParaRPr>
          </a:p>
        </p:txBody>
      </p:sp>
      <p:pic>
        <p:nvPicPr>
          <p:cNvPr id="58" name="Picture 57">
            <a:extLst>
              <a:ext uri="{FF2B5EF4-FFF2-40B4-BE49-F238E27FC236}">
                <a16:creationId xmlns:a16="http://schemas.microsoft.com/office/drawing/2014/main" id="{20A45E28-6EB8-45FB-A312-BCAF2C0EC136}"/>
              </a:ext>
            </a:extLst>
          </p:cNvPr>
          <p:cNvPicPr>
            <a:picLocks noChangeAspect="1"/>
          </p:cNvPicPr>
          <p:nvPr/>
        </p:nvPicPr>
        <p:blipFill>
          <a:blip r:embed="rId4"/>
          <a:stretch>
            <a:fillRect/>
          </a:stretch>
        </p:blipFill>
        <p:spPr>
          <a:xfrm>
            <a:off x="9525000" y="1028464"/>
            <a:ext cx="2667000" cy="901700"/>
          </a:xfrm>
          <a:prstGeom prst="rect">
            <a:avLst/>
          </a:prstGeom>
        </p:spPr>
      </p:pic>
      <p:sp>
        <p:nvSpPr>
          <p:cNvPr id="3" name="Title 2">
            <a:extLst>
              <a:ext uri="{FF2B5EF4-FFF2-40B4-BE49-F238E27FC236}">
                <a16:creationId xmlns:a16="http://schemas.microsoft.com/office/drawing/2014/main" id="{1408DBFA-FDCB-46A6-B829-134694E44151}"/>
              </a:ext>
            </a:extLst>
          </p:cNvPr>
          <p:cNvSpPr>
            <a:spLocks noGrp="1"/>
          </p:cNvSpPr>
          <p:nvPr>
            <p:ph type="title"/>
          </p:nvPr>
        </p:nvSpPr>
        <p:spPr>
          <a:xfrm>
            <a:off x="0" y="2872152"/>
            <a:ext cx="12192000" cy="2150449"/>
          </a:xfrm>
          <a:solidFill>
            <a:srgbClr val="FFFFFF">
              <a:alpha val="76000"/>
            </a:srgbClr>
          </a:solidFill>
        </p:spPr>
        <p:txBody>
          <a:bodyPr/>
          <a:lstStyle/>
          <a:p>
            <a:br>
              <a:rPr lang="en-GB" sz="1800"/>
            </a:br>
            <a:br>
              <a:rPr lang="en-GB" sz="1800"/>
            </a:br>
            <a:r>
              <a:rPr lang="en-GB" sz="1400"/>
              <a:t>-</a:t>
            </a:r>
            <a:r>
              <a:rPr lang="en-US" sz="1400" b="0">
                <a:latin typeface="+mn-lt"/>
              </a:rPr>
              <a:t>Dr Christian Cole, Senior Lecturer </a:t>
            </a:r>
            <a:br>
              <a:rPr lang="en-US" sz="1400" b="0">
                <a:latin typeface="+mn-lt"/>
              </a:rPr>
            </a:br>
            <a:r>
              <a:rPr lang="en-GB" sz="1400" b="0">
                <a:latin typeface="+mn-lt"/>
              </a:rPr>
              <a:t>School of Medicine, University of Dundee</a:t>
            </a:r>
            <a:endParaRPr lang="en-US" sz="1800" dirty="0"/>
          </a:p>
        </p:txBody>
      </p:sp>
      <p:sp>
        <p:nvSpPr>
          <p:cNvPr id="4" name="Text Placeholder 3">
            <a:extLst>
              <a:ext uri="{FF2B5EF4-FFF2-40B4-BE49-F238E27FC236}">
                <a16:creationId xmlns:a16="http://schemas.microsoft.com/office/drawing/2014/main" id="{490F1221-5565-4C38-8365-45712F86BDE3}"/>
              </a:ext>
            </a:extLst>
          </p:cNvPr>
          <p:cNvSpPr>
            <a:spLocks noGrp="1"/>
          </p:cNvSpPr>
          <p:nvPr>
            <p:ph type="body" sz="quarter" idx="13"/>
          </p:nvPr>
        </p:nvSpPr>
        <p:spPr>
          <a:xfrm>
            <a:off x="300036" y="3071439"/>
            <a:ext cx="309563" cy="309563"/>
          </a:xfrm>
        </p:spPr>
        <p:txBody>
          <a:bodyPr/>
          <a:lstStyle/>
          <a:p>
            <a:endParaRPr lang="en-US" dirty="0"/>
          </a:p>
        </p:txBody>
      </p:sp>
      <p:sp>
        <p:nvSpPr>
          <p:cNvPr id="5" name="Text Placeholder 4">
            <a:extLst>
              <a:ext uri="{FF2B5EF4-FFF2-40B4-BE49-F238E27FC236}">
                <a16:creationId xmlns:a16="http://schemas.microsoft.com/office/drawing/2014/main" id="{0E00B8B2-320A-4607-954A-379E0265EED0}"/>
              </a:ext>
            </a:extLst>
          </p:cNvPr>
          <p:cNvSpPr>
            <a:spLocks noGrp="1"/>
          </p:cNvSpPr>
          <p:nvPr>
            <p:ph type="body" sz="quarter" idx="14"/>
          </p:nvPr>
        </p:nvSpPr>
        <p:spPr>
          <a:xfrm>
            <a:off x="6928828" y="3988325"/>
            <a:ext cx="309563" cy="309563"/>
          </a:xfrm>
        </p:spPr>
        <p:txBody>
          <a:bodyPr/>
          <a:lstStyle/>
          <a:p>
            <a:endParaRPr lang="en-US" dirty="0"/>
          </a:p>
        </p:txBody>
      </p:sp>
      <p:pic>
        <p:nvPicPr>
          <p:cNvPr id="54" name="Graphic 53">
            <a:extLst>
              <a:ext uri="{FF2B5EF4-FFF2-40B4-BE49-F238E27FC236}">
                <a16:creationId xmlns:a16="http://schemas.microsoft.com/office/drawing/2014/main" id="{E62EF8E9-F865-4E45-96D4-F2DD36310F6F}"/>
              </a:ext>
            </a:extLst>
          </p:cNvPr>
          <p:cNvPicPr>
            <a:picLocks noChangeAspect="1"/>
          </p:cNvPicPr>
          <p:nvPr/>
        </p:nvPicPr>
        <p:blipFill>
          <a:blip r:embed="rId5">
            <a:alphaModFix amt="85000"/>
            <a:extLst>
              <a:ext uri="{96DAC541-7B7A-43D3-8B79-37D633B846F1}">
                <asvg:svgBlip xmlns:asvg="http://schemas.microsoft.com/office/drawing/2016/SVG/main" r:embed="rId6"/>
              </a:ext>
            </a:extLst>
          </a:blip>
          <a:stretch>
            <a:fillRect/>
          </a:stretch>
        </p:blipFill>
        <p:spPr>
          <a:xfrm>
            <a:off x="609598" y="5238970"/>
            <a:ext cx="1089530" cy="1089530"/>
          </a:xfrm>
          <a:prstGeom prst="rect">
            <a:avLst/>
          </a:prstGeom>
          <a:noFill/>
          <a:ln>
            <a:noFill/>
          </a:ln>
          <a:effectLst>
            <a:outerShdw blurRad="50800" dist="50800" dir="5400000" algn="ctr" rotWithShape="0">
              <a:srgbClr val="000000">
                <a:alpha val="42000"/>
              </a:srgbClr>
            </a:outerShdw>
          </a:effectLst>
        </p:spPr>
      </p:pic>
      <p:sp>
        <p:nvSpPr>
          <p:cNvPr id="59" name="TextBox 58">
            <a:extLst>
              <a:ext uri="{FF2B5EF4-FFF2-40B4-BE49-F238E27FC236}">
                <a16:creationId xmlns:a16="http://schemas.microsoft.com/office/drawing/2014/main" id="{2FDF3047-4C6B-40A9-ABA0-A75C5368066F}"/>
              </a:ext>
            </a:extLst>
          </p:cNvPr>
          <p:cNvSpPr txBox="1"/>
          <p:nvPr/>
        </p:nvSpPr>
        <p:spPr>
          <a:xfrm>
            <a:off x="609598" y="6304750"/>
            <a:ext cx="206326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1">
                    <a:lumMod val="10000"/>
                    <a:lumOff val="90000"/>
                  </a:schemeClr>
                </a:solidFill>
                <a:effectLst/>
                <a:uFillTx/>
                <a:latin typeface="+mn-lt"/>
                <a:ea typeface="+mn-ea"/>
                <a:cs typeface="+mn-cs"/>
                <a:sym typeface="Amazon Ember"/>
              </a:rPr>
              <a:t>Amazon  Trusted Research Environment</a:t>
            </a:r>
          </a:p>
        </p:txBody>
      </p:sp>
      <p:sp>
        <p:nvSpPr>
          <p:cNvPr id="2" name="Rectangle 1">
            <a:extLst>
              <a:ext uri="{FF2B5EF4-FFF2-40B4-BE49-F238E27FC236}">
                <a16:creationId xmlns:a16="http://schemas.microsoft.com/office/drawing/2014/main" id="{9AB6D6EB-E63D-4541-8CA5-C184A0210661}"/>
              </a:ext>
            </a:extLst>
          </p:cNvPr>
          <p:cNvSpPr/>
          <p:nvPr/>
        </p:nvSpPr>
        <p:spPr>
          <a:xfrm>
            <a:off x="708637" y="3262895"/>
            <a:ext cx="9513886" cy="923330"/>
          </a:xfrm>
          <a:prstGeom prst="rect">
            <a:avLst/>
          </a:prstGeom>
        </p:spPr>
        <p:txBody>
          <a:bodyPr wrap="square">
            <a:spAutoFit/>
          </a:bodyPr>
          <a:lstStyle/>
          <a:p>
            <a:r>
              <a:rPr lang="en-GB" dirty="0"/>
              <a:t>The AWS </a:t>
            </a:r>
            <a:r>
              <a:rPr lang="en-GB" dirty="0" err="1"/>
              <a:t>ProServe</a:t>
            </a:r>
            <a:r>
              <a:rPr lang="en-GB" dirty="0"/>
              <a:t> team were really engaged and invested in making the collaborative project a success. Any issues were resolved with little fuss and the project objectives were delivered well within the required timeframe. Great team</a:t>
            </a:r>
            <a:endParaRPr lang="en-US" dirty="0"/>
          </a:p>
        </p:txBody>
      </p:sp>
    </p:spTree>
    <p:extLst>
      <p:ext uri="{BB962C8B-B14F-4D97-AF65-F5344CB8AC3E}">
        <p14:creationId xmlns:p14="http://schemas.microsoft.com/office/powerpoint/2010/main" val="1997550681"/>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DBB6-A3F7-5266-262B-84CF2668DBAE}"/>
              </a:ext>
            </a:extLst>
          </p:cNvPr>
          <p:cNvSpPr>
            <a:spLocks noGrp="1"/>
          </p:cNvSpPr>
          <p:nvPr>
            <p:ph type="title"/>
          </p:nvPr>
        </p:nvSpPr>
        <p:spPr>
          <a:xfrm>
            <a:off x="609599" y="514086"/>
            <a:ext cx="10178005" cy="978729"/>
          </a:xfrm>
        </p:spPr>
        <p:txBody>
          <a:bodyPr/>
          <a:lstStyle/>
          <a:p>
            <a:r>
              <a:rPr lang="en-GB" b="1" dirty="0">
                <a:effectLst/>
              </a:rPr>
              <a:t>Research and Engineering Studio on AWS</a:t>
            </a:r>
          </a:p>
        </p:txBody>
      </p:sp>
      <p:pic>
        <p:nvPicPr>
          <p:cNvPr id="3" name="Picture 2">
            <a:extLst>
              <a:ext uri="{FF2B5EF4-FFF2-40B4-BE49-F238E27FC236}">
                <a16:creationId xmlns:a16="http://schemas.microsoft.com/office/drawing/2014/main" id="{20607D80-28D9-8B86-A799-2C4B866EA4D1}"/>
              </a:ext>
            </a:extLst>
          </p:cNvPr>
          <p:cNvPicPr>
            <a:picLocks noChangeAspect="1"/>
          </p:cNvPicPr>
          <p:nvPr/>
        </p:nvPicPr>
        <p:blipFill>
          <a:blip r:embed="rId3"/>
          <a:stretch>
            <a:fillRect/>
          </a:stretch>
        </p:blipFill>
        <p:spPr>
          <a:xfrm>
            <a:off x="7186833" y="1692556"/>
            <a:ext cx="4508500" cy="3009900"/>
          </a:xfrm>
          <a:prstGeom prst="rect">
            <a:avLst/>
          </a:prstGeom>
        </p:spPr>
      </p:pic>
      <p:sp>
        <p:nvSpPr>
          <p:cNvPr id="5" name="TextBox 4">
            <a:extLst>
              <a:ext uri="{FF2B5EF4-FFF2-40B4-BE49-F238E27FC236}">
                <a16:creationId xmlns:a16="http://schemas.microsoft.com/office/drawing/2014/main" id="{ED5F15E8-0C64-8266-EB05-A31152662163}"/>
              </a:ext>
            </a:extLst>
          </p:cNvPr>
          <p:cNvSpPr txBox="1"/>
          <p:nvPr/>
        </p:nvSpPr>
        <p:spPr>
          <a:xfrm>
            <a:off x="609599" y="1275868"/>
            <a:ext cx="6099858" cy="4524315"/>
          </a:xfrm>
          <a:prstGeom prst="rect">
            <a:avLst/>
          </a:prstGeom>
          <a:noFill/>
        </p:spPr>
        <p:txBody>
          <a:bodyPr wrap="square">
            <a:spAutoFit/>
          </a:bodyPr>
          <a:lstStyle/>
          <a:p>
            <a:r>
              <a:rPr lang="en-GB" dirty="0"/>
              <a:t>Open source, easy-to-use web-based portal for administrators to create and manage secure cloud-based research and engineering environments. </a:t>
            </a:r>
          </a:p>
          <a:p>
            <a:endParaRPr lang="en-GB" dirty="0"/>
          </a:p>
          <a:p>
            <a:endParaRPr lang="en-GB" dirty="0"/>
          </a:p>
          <a:p>
            <a:r>
              <a:rPr lang="en-GB" dirty="0"/>
              <a:t>Benefits:</a:t>
            </a:r>
          </a:p>
          <a:p>
            <a:pPr marL="285750" indent="-285750">
              <a:buFont typeface="Arial" panose="020B0604020202020204" pitchFamily="34" charset="0"/>
              <a:buChar char="•"/>
            </a:pPr>
            <a:r>
              <a:rPr lang="en-IT" dirty="0"/>
              <a:t>Minimize administrative overhead</a:t>
            </a:r>
          </a:p>
          <a:p>
            <a:pPr marL="285750" indent="-285750">
              <a:buFont typeface="Arial" panose="020B0604020202020204" pitchFamily="34" charset="0"/>
              <a:buChar char="•"/>
            </a:pPr>
            <a:r>
              <a:rPr lang="en-IT" dirty="0"/>
              <a:t>No cloud expertise required</a:t>
            </a:r>
          </a:p>
          <a:p>
            <a:pPr marL="285750" indent="-285750">
              <a:buFont typeface="Arial" panose="020B0604020202020204" pitchFamily="34" charset="0"/>
              <a:buChar char="•"/>
            </a:pPr>
            <a:r>
              <a:rPr lang="en-IT" dirty="0"/>
              <a:t>Flexible access to services</a:t>
            </a:r>
          </a:p>
          <a:p>
            <a:pPr marL="285750" indent="-285750">
              <a:buFont typeface="Arial" panose="020B0604020202020204" pitchFamily="34" charset="0"/>
              <a:buChar char="•"/>
            </a:pPr>
            <a:endParaRPr lang="en-IT" dirty="0"/>
          </a:p>
          <a:p>
            <a:r>
              <a:rPr lang="en-IT" dirty="0"/>
              <a:t>Use cases:</a:t>
            </a:r>
          </a:p>
          <a:p>
            <a:pPr marL="285750" indent="-285750">
              <a:buFont typeface="Arial" panose="020B0604020202020204" pitchFamily="34" charset="0"/>
              <a:buChar char="•"/>
            </a:pPr>
            <a:r>
              <a:rPr lang="en-GB" dirty="0">
                <a:effectLst/>
              </a:rPr>
              <a:t>Collaborate using shared research and engineering environments</a:t>
            </a:r>
          </a:p>
          <a:p>
            <a:pPr marL="285750" indent="-285750">
              <a:buFont typeface="Arial" panose="020B0604020202020204" pitchFamily="34" charset="0"/>
              <a:buChar char="•"/>
            </a:pPr>
            <a:r>
              <a:rPr lang="en-IT" dirty="0"/>
              <a:t>Defi</a:t>
            </a:r>
            <a:r>
              <a:rPr lang="en-GB" dirty="0">
                <a:effectLst/>
              </a:rPr>
              <a:t>ne and manage projects</a:t>
            </a:r>
          </a:p>
          <a:p>
            <a:pPr marL="285750" indent="-285750">
              <a:buFont typeface="Arial" panose="020B0604020202020204" pitchFamily="34" charset="0"/>
              <a:buChar char="•"/>
            </a:pPr>
            <a:r>
              <a:rPr lang="en-IT" dirty="0"/>
              <a:t>E</a:t>
            </a:r>
            <a:r>
              <a:rPr lang="en-GB" dirty="0" err="1">
                <a:effectLst/>
              </a:rPr>
              <a:t>nable</a:t>
            </a:r>
            <a:r>
              <a:rPr lang="en-GB" dirty="0">
                <a:effectLst/>
              </a:rPr>
              <a:t> access to AWS without creating individual account</a:t>
            </a:r>
            <a:r>
              <a:rPr lang="en-IT" dirty="0">
                <a:effectLst/>
              </a:rPr>
              <a:t>s</a:t>
            </a:r>
            <a:endParaRPr lang="en-GB" dirty="0">
              <a:effectLst/>
            </a:endParaRPr>
          </a:p>
        </p:txBody>
      </p:sp>
    </p:spTree>
    <p:extLst>
      <p:ext uri="{BB962C8B-B14F-4D97-AF65-F5344CB8AC3E}">
        <p14:creationId xmlns:p14="http://schemas.microsoft.com/office/powerpoint/2010/main" val="112838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CBC25-26BF-EC9E-EED8-90508E827A1D}"/>
              </a:ext>
            </a:extLst>
          </p:cNvPr>
          <p:cNvSpPr>
            <a:spLocks noGrp="1"/>
          </p:cNvSpPr>
          <p:nvPr>
            <p:ph type="title"/>
          </p:nvPr>
        </p:nvSpPr>
        <p:spPr>
          <a:xfrm>
            <a:off x="435648" y="200785"/>
            <a:ext cx="10972800" cy="535531"/>
          </a:xfrm>
          <a:noFill/>
        </p:spPr>
        <p:txBody>
          <a:bodyPr/>
          <a:lstStyle/>
          <a:p>
            <a:r>
              <a:rPr lang="en-GB" b="0" dirty="0">
                <a:latin typeface="+mj-lt"/>
              </a:rPr>
              <a:t>Solutions and services  for the entire research process</a:t>
            </a:r>
          </a:p>
        </p:txBody>
      </p:sp>
      <p:graphicFrame>
        <p:nvGraphicFramePr>
          <p:cNvPr id="49" name="Diagram 48">
            <a:extLst>
              <a:ext uri="{FF2B5EF4-FFF2-40B4-BE49-F238E27FC236}">
                <a16:creationId xmlns:a16="http://schemas.microsoft.com/office/drawing/2014/main" id="{679A4D8B-1CF0-2DFF-1289-5B5A3B889B7C}"/>
              </a:ext>
            </a:extLst>
          </p:cNvPr>
          <p:cNvGraphicFramePr/>
          <p:nvPr/>
        </p:nvGraphicFramePr>
        <p:xfrm>
          <a:off x="306373" y="2459379"/>
          <a:ext cx="11773278" cy="1175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78D818FA-3C6E-58E9-FC88-EFC1DE8459D3}"/>
              </a:ext>
            </a:extLst>
          </p:cNvPr>
          <p:cNvSpPr txBox="1"/>
          <p:nvPr/>
        </p:nvSpPr>
        <p:spPr>
          <a:xfrm>
            <a:off x="7174297" y="3710367"/>
            <a:ext cx="2246591" cy="2677656"/>
          </a:xfrm>
          <a:prstGeom prst="rect">
            <a:avLst/>
          </a:prstGeom>
          <a:noFill/>
        </p:spPr>
        <p:txBody>
          <a:bodyPr wrap="square" lIns="0" rIns="0" rtlCol="0">
            <a:spAutoFit/>
          </a:bodyPr>
          <a:lstStyle/>
          <a:p>
            <a:pPr marL="285750" indent="-285750" algn="l">
              <a:buFont typeface="Arial" panose="020B0604020202020204" pitchFamily="34" charset="0"/>
              <a:buChar char="•"/>
            </a:pPr>
            <a:r>
              <a:rPr lang="en-GB" sz="1400" b="1">
                <a:solidFill>
                  <a:srgbClr val="FF9900"/>
                </a:solidFill>
              </a:rPr>
              <a:t>Interactive notebooks</a:t>
            </a:r>
          </a:p>
          <a:p>
            <a:pPr marL="285750" indent="-285750" algn="l">
              <a:buFont typeface="Arial" panose="020B0604020202020204" pitchFamily="34" charset="0"/>
              <a:buChar char="•"/>
            </a:pPr>
            <a:r>
              <a:rPr lang="en-GB" sz="1400" b="1">
                <a:solidFill>
                  <a:srgbClr val="FF9900"/>
                </a:solidFill>
              </a:rPr>
              <a:t>HPC (AWS Parallel Cluster)</a:t>
            </a:r>
          </a:p>
          <a:p>
            <a:pPr marL="285750" indent="-285750" algn="l">
              <a:buFont typeface="Arial" panose="020B0604020202020204" pitchFamily="34" charset="0"/>
              <a:buChar char="•"/>
            </a:pPr>
            <a:r>
              <a:rPr lang="en-GB" sz="1400" b="1">
                <a:solidFill>
                  <a:srgbClr val="FF9900"/>
                </a:solidFill>
              </a:rPr>
              <a:t>Machine learning</a:t>
            </a:r>
          </a:p>
          <a:p>
            <a:pPr marL="285750" indent="-285750">
              <a:buFont typeface="Arial" panose="020B0604020202020204" pitchFamily="34" charset="0"/>
              <a:buChar char="•"/>
            </a:pPr>
            <a:r>
              <a:rPr lang="en-GB" sz="1400"/>
              <a:t>Containers</a:t>
            </a:r>
          </a:p>
          <a:p>
            <a:pPr marL="285750" indent="-285750" algn="l">
              <a:buFont typeface="Arial" panose="020B0604020202020204" pitchFamily="34" charset="0"/>
              <a:buChar char="•"/>
            </a:pPr>
            <a:r>
              <a:rPr lang="en-GB" sz="1400"/>
              <a:t>Big data analytics</a:t>
            </a:r>
          </a:p>
          <a:p>
            <a:pPr marL="285750" indent="-285750" algn="l">
              <a:buFont typeface="Arial" panose="020B0604020202020204" pitchFamily="34" charset="0"/>
              <a:buChar char="•"/>
            </a:pPr>
            <a:r>
              <a:rPr lang="en-GB" sz="1400"/>
              <a:t>Visualisation (NICE DCV)</a:t>
            </a:r>
          </a:p>
          <a:p>
            <a:pPr marL="285750" indent="-285750" algn="l">
              <a:buFont typeface="Arial" panose="020B0604020202020204" pitchFamily="34" charset="0"/>
              <a:buChar char="•"/>
            </a:pPr>
            <a:r>
              <a:rPr lang="en-GB" sz="1400"/>
              <a:t>400+ instance types</a:t>
            </a:r>
          </a:p>
          <a:p>
            <a:pPr marL="285750" indent="-285750" algn="l">
              <a:buFont typeface="Arial" panose="020B0604020202020204" pitchFamily="34" charset="0"/>
              <a:buChar char="•"/>
            </a:pPr>
            <a:r>
              <a:rPr lang="en-GB" sz="1400"/>
              <a:t>GPUs, FPGAs, ARM, </a:t>
            </a:r>
            <a:r>
              <a:rPr lang="en-GB" sz="1400" err="1"/>
              <a:t>Inferentia</a:t>
            </a:r>
            <a:r>
              <a:rPr lang="en-GB" sz="1400"/>
              <a:t>, </a:t>
            </a:r>
            <a:r>
              <a:rPr lang="en-GB" sz="1400" err="1"/>
              <a:t>Trainium</a:t>
            </a:r>
            <a:endParaRPr lang="en-GB" sz="1400"/>
          </a:p>
          <a:p>
            <a:pPr marL="285750" indent="-285750" algn="l">
              <a:buFont typeface="Arial" panose="020B0604020202020204" pitchFamily="34" charset="0"/>
              <a:buChar char="•"/>
            </a:pPr>
            <a:r>
              <a:rPr lang="en-GB" sz="1400"/>
              <a:t>Quantum computing</a:t>
            </a:r>
          </a:p>
          <a:p>
            <a:pPr marL="285750" indent="-285750" algn="l">
              <a:buFont typeface="Arial" panose="020B0604020202020204" pitchFamily="34" charset="0"/>
              <a:buChar char="•"/>
            </a:pPr>
            <a:endParaRPr lang="en-GB" sz="1400"/>
          </a:p>
        </p:txBody>
      </p:sp>
      <p:sp>
        <p:nvSpPr>
          <p:cNvPr id="11" name="TextBox 10">
            <a:extLst>
              <a:ext uri="{FF2B5EF4-FFF2-40B4-BE49-F238E27FC236}">
                <a16:creationId xmlns:a16="http://schemas.microsoft.com/office/drawing/2014/main" id="{AC165EC5-8B7B-5043-ED84-3A06F4ED2FFC}"/>
              </a:ext>
            </a:extLst>
          </p:cNvPr>
          <p:cNvSpPr txBox="1"/>
          <p:nvPr/>
        </p:nvSpPr>
        <p:spPr>
          <a:xfrm>
            <a:off x="9557396" y="3688776"/>
            <a:ext cx="2302043" cy="1815882"/>
          </a:xfrm>
          <a:prstGeom prst="rect">
            <a:avLst/>
          </a:prstGeom>
          <a:noFill/>
        </p:spPr>
        <p:txBody>
          <a:bodyPr wrap="square" lIns="0" rIns="0" rtlCol="0">
            <a:spAutoFit/>
          </a:bodyPr>
          <a:lstStyle/>
          <a:p>
            <a:pPr marL="285750" indent="-285750" algn="l">
              <a:buFont typeface="Arial" panose="020B0604020202020204" pitchFamily="34" charset="0"/>
              <a:buChar char="•"/>
            </a:pPr>
            <a:r>
              <a:rPr lang="en-GB" sz="1400">
                <a:solidFill>
                  <a:srgbClr val="FF9900"/>
                </a:solidFill>
              </a:rPr>
              <a:t>Open Data Registry</a:t>
            </a:r>
          </a:p>
          <a:p>
            <a:pPr marL="285750" indent="-285750">
              <a:buFont typeface="Arial" panose="020B0604020202020204" pitchFamily="34" charset="0"/>
              <a:buChar char="•"/>
            </a:pPr>
            <a:r>
              <a:rPr lang="en-GB" sz="1400"/>
              <a:t>Trusted Research Environments</a:t>
            </a:r>
          </a:p>
          <a:p>
            <a:pPr marL="285750" indent="-285750" algn="l">
              <a:buFont typeface="Arial" panose="020B0604020202020204" pitchFamily="34" charset="0"/>
              <a:buChar char="•"/>
            </a:pPr>
            <a:r>
              <a:rPr lang="en-GB" sz="1400"/>
              <a:t>Content delivery network</a:t>
            </a:r>
          </a:p>
          <a:p>
            <a:pPr marL="285750" indent="-285750">
              <a:buFont typeface="Arial" panose="020B0604020202020204" pitchFamily="34" charset="0"/>
              <a:buChar char="•"/>
            </a:pPr>
            <a:r>
              <a:rPr lang="en-GB" sz="1400"/>
              <a:t>Long term low cost archival</a:t>
            </a:r>
          </a:p>
          <a:p>
            <a:pPr marL="285750" indent="-285750" algn="l">
              <a:buFont typeface="Arial" panose="020B0604020202020204" pitchFamily="34" charset="0"/>
              <a:buChar char="•"/>
            </a:pPr>
            <a:endParaRPr lang="en-GB" sz="1400"/>
          </a:p>
        </p:txBody>
      </p:sp>
      <p:sp>
        <p:nvSpPr>
          <p:cNvPr id="41" name="TextBox 40">
            <a:extLst>
              <a:ext uri="{FF2B5EF4-FFF2-40B4-BE49-F238E27FC236}">
                <a16:creationId xmlns:a16="http://schemas.microsoft.com/office/drawing/2014/main" id="{608EA49D-B9E2-C0A5-FC3B-238A0C34B676}"/>
              </a:ext>
            </a:extLst>
          </p:cNvPr>
          <p:cNvSpPr txBox="1"/>
          <p:nvPr/>
        </p:nvSpPr>
        <p:spPr>
          <a:xfrm>
            <a:off x="306373" y="3710367"/>
            <a:ext cx="2100401" cy="1384995"/>
          </a:xfrm>
          <a:prstGeom prst="rect">
            <a:avLst/>
          </a:prstGeom>
          <a:noFill/>
        </p:spPr>
        <p:txBody>
          <a:bodyPr wrap="square" lIns="0" rIns="0" rtlCol="0">
            <a:spAutoFit/>
          </a:bodyPr>
          <a:lstStyle/>
          <a:p>
            <a:pPr marL="285750" indent="-285750" algn="l">
              <a:buFont typeface="Arial" panose="020B0604020202020204" pitchFamily="34" charset="0"/>
              <a:buChar char="•"/>
            </a:pPr>
            <a:r>
              <a:rPr lang="en-GB" sz="1400"/>
              <a:t>Research proposal support</a:t>
            </a:r>
          </a:p>
          <a:p>
            <a:pPr marL="285750" indent="-285750" algn="l">
              <a:buFont typeface="Arial" panose="020B0604020202020204" pitchFamily="34" charset="0"/>
              <a:buChar char="•"/>
            </a:pPr>
            <a:r>
              <a:rPr lang="en-GB" sz="1400"/>
              <a:t>Letters of support</a:t>
            </a:r>
          </a:p>
          <a:p>
            <a:pPr marL="285750" indent="-285750" algn="l">
              <a:buFont typeface="Arial" panose="020B0604020202020204" pitchFamily="34" charset="0"/>
              <a:buChar char="•"/>
            </a:pPr>
            <a:r>
              <a:rPr lang="en-GB" sz="1400"/>
              <a:t>Cloud economics</a:t>
            </a:r>
          </a:p>
          <a:p>
            <a:pPr marL="285750" indent="-285750" algn="l">
              <a:buFont typeface="Arial" panose="020B0604020202020204" pitchFamily="34" charset="0"/>
              <a:buChar char="•"/>
            </a:pPr>
            <a:r>
              <a:rPr lang="en-GB" sz="1400"/>
              <a:t>Compliance documents </a:t>
            </a:r>
          </a:p>
        </p:txBody>
      </p:sp>
      <p:sp>
        <p:nvSpPr>
          <p:cNvPr id="8" name="TextBox 7">
            <a:extLst>
              <a:ext uri="{FF2B5EF4-FFF2-40B4-BE49-F238E27FC236}">
                <a16:creationId xmlns:a16="http://schemas.microsoft.com/office/drawing/2014/main" id="{A830CDE6-29A9-4551-1D51-A6C8FE3516C3}"/>
              </a:ext>
            </a:extLst>
          </p:cNvPr>
          <p:cNvSpPr txBox="1"/>
          <p:nvPr/>
        </p:nvSpPr>
        <p:spPr>
          <a:xfrm>
            <a:off x="2544605" y="3692799"/>
            <a:ext cx="2171071" cy="2677656"/>
          </a:xfrm>
          <a:prstGeom prst="rect">
            <a:avLst/>
          </a:prstGeom>
          <a:noFill/>
        </p:spPr>
        <p:txBody>
          <a:bodyPr wrap="square" lIns="0" rIns="0" rtlCol="0">
            <a:spAutoFit/>
          </a:bodyPr>
          <a:lstStyle/>
          <a:p>
            <a:pPr marL="285750" indent="-285750" algn="l">
              <a:buFont typeface="Arial" panose="020B0604020202020204" pitchFamily="34" charset="0"/>
              <a:buChar char="•"/>
            </a:pPr>
            <a:r>
              <a:rPr lang="en-GB" sz="1400"/>
              <a:t>OCRE Framework</a:t>
            </a:r>
          </a:p>
          <a:p>
            <a:pPr marL="285750" indent="-285750" algn="l">
              <a:buFont typeface="Arial" panose="020B0604020202020204" pitchFamily="34" charset="0"/>
              <a:buChar char="•"/>
            </a:pPr>
            <a:r>
              <a:rPr lang="en-GB" sz="1400"/>
              <a:t>Deployment in minutes</a:t>
            </a:r>
          </a:p>
          <a:p>
            <a:pPr marL="285750" indent="-285750" algn="l">
              <a:buFont typeface="Arial" panose="020B0604020202020204" pitchFamily="34" charset="0"/>
              <a:buChar char="•"/>
            </a:pPr>
            <a:r>
              <a:rPr lang="en-GB" sz="1400"/>
              <a:t>200+ services</a:t>
            </a:r>
          </a:p>
          <a:p>
            <a:pPr marL="285750" indent="-285750" algn="l">
              <a:buFont typeface="Arial" panose="020B0604020202020204" pitchFamily="34" charset="0"/>
              <a:buChar char="•"/>
            </a:pPr>
            <a:r>
              <a:rPr lang="en-GB" sz="1400"/>
              <a:t>Training</a:t>
            </a:r>
          </a:p>
          <a:p>
            <a:pPr marL="285750" indent="-285750">
              <a:buFont typeface="Arial" panose="020B0604020202020204" pitchFamily="34" charset="0"/>
              <a:buChar char="•"/>
            </a:pPr>
            <a:r>
              <a:rPr lang="en-GB" sz="1400"/>
              <a:t>Partner solutions</a:t>
            </a:r>
          </a:p>
          <a:p>
            <a:pPr marL="285750" indent="-285750" algn="l">
              <a:buFont typeface="Arial" panose="020B0604020202020204" pitchFamily="34" charset="0"/>
              <a:buChar char="•"/>
            </a:pPr>
            <a:r>
              <a:rPr lang="en-GB" sz="1400"/>
              <a:t>Open source solutions</a:t>
            </a:r>
            <a:br>
              <a:rPr lang="en-GB" sz="1400"/>
            </a:br>
            <a:r>
              <a:rPr lang="en-GB" sz="1400"/>
              <a:t>(e.g. </a:t>
            </a:r>
            <a:r>
              <a:rPr lang="en-GB" sz="1400">
                <a:solidFill>
                  <a:srgbClr val="FF9900"/>
                </a:solidFill>
              </a:rPr>
              <a:t>Parallel Cluster</a:t>
            </a:r>
            <a:r>
              <a:rPr lang="en-GB" sz="1400"/>
              <a:t>)</a:t>
            </a:r>
          </a:p>
          <a:p>
            <a:pPr marL="285750" indent="-285750" algn="l">
              <a:buFont typeface="Arial" panose="020B0604020202020204" pitchFamily="34" charset="0"/>
              <a:buChar char="•"/>
            </a:pPr>
            <a:r>
              <a:rPr lang="en-GB" sz="1400"/>
              <a:t>Solution architects</a:t>
            </a:r>
          </a:p>
          <a:p>
            <a:pPr marL="285750" indent="-285750" algn="l">
              <a:buFont typeface="Arial" panose="020B0604020202020204" pitchFamily="34" charset="0"/>
              <a:buChar char="•"/>
            </a:pPr>
            <a:r>
              <a:rPr lang="en-GB" sz="1400"/>
              <a:t>Professional services</a:t>
            </a:r>
          </a:p>
          <a:p>
            <a:pPr marL="285750" indent="-285750" algn="l">
              <a:buFont typeface="Arial" panose="020B0604020202020204" pitchFamily="34" charset="0"/>
              <a:buChar char="•"/>
            </a:pPr>
            <a:endParaRPr lang="en-GB" sz="1400"/>
          </a:p>
          <a:p>
            <a:pPr marL="285750" indent="-285750">
              <a:buFont typeface="Arial" panose="020B0604020202020204" pitchFamily="34" charset="0"/>
              <a:buChar char="•"/>
            </a:pPr>
            <a:r>
              <a:rPr lang="en-GB" sz="1400"/>
              <a:t>Single sign on</a:t>
            </a:r>
          </a:p>
          <a:p>
            <a:pPr marL="285750" indent="-285750">
              <a:buFont typeface="Arial" panose="020B0604020202020204" pitchFamily="34" charset="0"/>
              <a:buChar char="•"/>
            </a:pPr>
            <a:r>
              <a:rPr lang="en-GB" sz="1400"/>
              <a:t>Landing Zone</a:t>
            </a:r>
          </a:p>
        </p:txBody>
      </p:sp>
      <p:sp>
        <p:nvSpPr>
          <p:cNvPr id="9" name="TextBox 8">
            <a:extLst>
              <a:ext uri="{FF2B5EF4-FFF2-40B4-BE49-F238E27FC236}">
                <a16:creationId xmlns:a16="http://schemas.microsoft.com/office/drawing/2014/main" id="{4E3EF199-0945-A647-09B1-1BAC24705C78}"/>
              </a:ext>
            </a:extLst>
          </p:cNvPr>
          <p:cNvSpPr txBox="1"/>
          <p:nvPr/>
        </p:nvSpPr>
        <p:spPr>
          <a:xfrm>
            <a:off x="4876900" y="3688776"/>
            <a:ext cx="2108758" cy="2677656"/>
          </a:xfrm>
          <a:prstGeom prst="rect">
            <a:avLst/>
          </a:prstGeom>
          <a:noFill/>
        </p:spPr>
        <p:txBody>
          <a:bodyPr wrap="square" lIns="0" rIns="0" rtlCol="0">
            <a:spAutoFit/>
          </a:bodyPr>
          <a:lstStyle/>
          <a:p>
            <a:pPr marL="285750" indent="-285750" algn="l">
              <a:buFont typeface="Arial" panose="020B0604020202020204" pitchFamily="34" charset="0"/>
              <a:buChar char="•"/>
            </a:pPr>
            <a:r>
              <a:rPr lang="en-GB" sz="1400"/>
              <a:t>AWS Snow Family</a:t>
            </a:r>
          </a:p>
          <a:p>
            <a:pPr marL="285750" indent="-285750" algn="l">
              <a:buFont typeface="Arial" panose="020B0604020202020204" pitchFamily="34" charset="0"/>
              <a:buChar char="•"/>
            </a:pPr>
            <a:r>
              <a:rPr lang="en-GB" sz="1400"/>
              <a:t>AWS IoT for sensors</a:t>
            </a:r>
          </a:p>
          <a:p>
            <a:pPr marL="285750" indent="-285750" algn="l">
              <a:buFont typeface="Arial" panose="020B0604020202020204" pitchFamily="34" charset="0"/>
              <a:buChar char="•"/>
            </a:pPr>
            <a:r>
              <a:rPr lang="en-GB" sz="1400">
                <a:solidFill>
                  <a:srgbClr val="FF9900"/>
                </a:solidFill>
              </a:rPr>
              <a:t>AWS Ground Station</a:t>
            </a:r>
            <a:br>
              <a:rPr lang="en-GB" sz="1400"/>
            </a:br>
            <a:endParaRPr lang="en-GB" sz="1400"/>
          </a:p>
          <a:p>
            <a:pPr marL="285750" indent="-285750">
              <a:buFont typeface="Arial" panose="020B0604020202020204" pitchFamily="34" charset="0"/>
              <a:buChar char="•"/>
            </a:pPr>
            <a:r>
              <a:rPr lang="en-GB" sz="1400"/>
              <a:t>Streaming data</a:t>
            </a:r>
          </a:p>
          <a:p>
            <a:pPr marL="285750" indent="-285750">
              <a:buFont typeface="Arial" panose="020B0604020202020204" pitchFamily="34" charset="0"/>
              <a:buChar char="•"/>
            </a:pPr>
            <a:r>
              <a:rPr lang="en-GB" sz="1400"/>
              <a:t>Event driven arch</a:t>
            </a:r>
          </a:p>
          <a:p>
            <a:pPr marL="285750" indent="-285750" algn="l">
              <a:buFont typeface="Arial" panose="020B0604020202020204" pitchFamily="34" charset="0"/>
              <a:buChar char="•"/>
            </a:pPr>
            <a:endParaRPr lang="en-GB" sz="1400"/>
          </a:p>
          <a:p>
            <a:pPr marL="285750" indent="-285750" algn="l">
              <a:buFont typeface="Arial" panose="020B0604020202020204" pitchFamily="34" charset="0"/>
              <a:buChar char="•"/>
            </a:pPr>
            <a:r>
              <a:rPr lang="en-GB" sz="1400"/>
              <a:t>Databases</a:t>
            </a:r>
          </a:p>
          <a:p>
            <a:pPr marL="285750" indent="-285750" algn="l">
              <a:buFont typeface="Arial" panose="020B0604020202020204" pitchFamily="34" charset="0"/>
              <a:buChar char="•"/>
            </a:pPr>
            <a:r>
              <a:rPr lang="en-GB" sz="1400"/>
              <a:t>Data lakes</a:t>
            </a:r>
          </a:p>
          <a:p>
            <a:pPr marL="285750" indent="-285750" algn="l">
              <a:buFont typeface="Arial" panose="020B0604020202020204" pitchFamily="34" charset="0"/>
              <a:buChar char="•"/>
            </a:pPr>
            <a:r>
              <a:rPr lang="en-GB" sz="1400"/>
              <a:t>Data warehouses</a:t>
            </a:r>
          </a:p>
          <a:p>
            <a:pPr algn="l"/>
            <a:endParaRPr lang="en-GB" sz="1400"/>
          </a:p>
          <a:p>
            <a:pPr marL="285750" indent="-285750" algn="l">
              <a:buFont typeface="Arial" panose="020B0604020202020204" pitchFamily="34" charset="0"/>
              <a:buChar char="•"/>
            </a:pPr>
            <a:r>
              <a:rPr lang="en-GB" sz="1400"/>
              <a:t>Bulk storage options</a:t>
            </a:r>
          </a:p>
        </p:txBody>
      </p:sp>
    </p:spTree>
    <p:extLst>
      <p:ext uri="{BB962C8B-B14F-4D97-AF65-F5344CB8AC3E}">
        <p14:creationId xmlns:p14="http://schemas.microsoft.com/office/powerpoint/2010/main" val="22005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1"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4A60DA77-146E-D441-94D5-A7903546299B}"/>
              </a:ext>
            </a:extLst>
          </p:cNvPr>
          <p:cNvSpPr>
            <a:spLocks noGrp="1"/>
          </p:cNvSpPr>
          <p:nvPr>
            <p:ph type="body" sz="quarter" idx="14"/>
          </p:nvPr>
        </p:nvSpPr>
        <p:spPr>
          <a:xfrm>
            <a:off x="546101" y="3283521"/>
            <a:ext cx="3479799" cy="2290765"/>
          </a:xfrm>
        </p:spPr>
        <p:txBody>
          <a:bodyPr/>
          <a:lstStyle/>
          <a:p>
            <a:pPr algn="ctr"/>
            <a:r>
              <a:rPr lang="en-GB" sz="1400" dirty="0"/>
              <a:t>Use computers when you need them to do large-scale analyses </a:t>
            </a:r>
          </a:p>
          <a:p>
            <a:pPr algn="ctr"/>
            <a:endParaRPr lang="en-GB" sz="1400" dirty="0"/>
          </a:p>
          <a:p>
            <a:pPr algn="ctr"/>
            <a:endParaRPr lang="en-GB" sz="1400" dirty="0"/>
          </a:p>
        </p:txBody>
      </p:sp>
      <p:sp>
        <p:nvSpPr>
          <p:cNvPr id="18" name="Title 1">
            <a:extLst>
              <a:ext uri="{FF2B5EF4-FFF2-40B4-BE49-F238E27FC236}">
                <a16:creationId xmlns:a16="http://schemas.microsoft.com/office/drawing/2014/main" id="{916B66FB-80EF-CE49-B16E-0C37DD269C66}"/>
              </a:ext>
            </a:extLst>
          </p:cNvPr>
          <p:cNvSpPr>
            <a:spLocks noGrp="1"/>
          </p:cNvSpPr>
          <p:nvPr>
            <p:ph type="title"/>
          </p:nvPr>
        </p:nvSpPr>
        <p:spPr>
          <a:xfrm>
            <a:off x="609600" y="307084"/>
            <a:ext cx="10972800" cy="606424"/>
          </a:xfrm>
        </p:spPr>
        <p:txBody>
          <a:bodyPr/>
          <a:lstStyle/>
          <a:p>
            <a:r>
              <a:rPr lang="en-US" sz="3333" dirty="0">
                <a:ea typeface="Amazon Ember Light" panose="020B0403020204020204" pitchFamily="34" charset="0"/>
                <a:cs typeface="Arial" panose="020B0604020202020204" pitchFamily="34" charset="0"/>
              </a:rPr>
              <a:t>How does AWS help with research?</a:t>
            </a:r>
          </a:p>
        </p:txBody>
      </p:sp>
      <p:sp>
        <p:nvSpPr>
          <p:cNvPr id="31" name="Text Placeholder 30">
            <a:extLst>
              <a:ext uri="{FF2B5EF4-FFF2-40B4-BE49-F238E27FC236}">
                <a16:creationId xmlns:a16="http://schemas.microsoft.com/office/drawing/2014/main" id="{6840A688-67A7-F846-BE17-464629C622B8}"/>
              </a:ext>
            </a:extLst>
          </p:cNvPr>
          <p:cNvSpPr>
            <a:spLocks noGrp="1"/>
          </p:cNvSpPr>
          <p:nvPr>
            <p:ph type="body" idx="1"/>
          </p:nvPr>
        </p:nvSpPr>
        <p:spPr>
          <a:xfrm>
            <a:off x="546101" y="2954337"/>
            <a:ext cx="3479799" cy="474663"/>
          </a:xfrm>
        </p:spPr>
        <p:txBody>
          <a:bodyPr/>
          <a:lstStyle/>
          <a:p>
            <a:pPr algn="ctr"/>
            <a:r>
              <a:rPr lang="en-GB" sz="1400" dirty="0"/>
              <a:t>Science, not servers</a:t>
            </a:r>
          </a:p>
        </p:txBody>
      </p:sp>
      <p:sp>
        <p:nvSpPr>
          <p:cNvPr id="32" name="Text Placeholder 31">
            <a:extLst>
              <a:ext uri="{FF2B5EF4-FFF2-40B4-BE49-F238E27FC236}">
                <a16:creationId xmlns:a16="http://schemas.microsoft.com/office/drawing/2014/main" id="{7AEFD0F2-DBC6-7E4A-827B-4AC6348B2433}"/>
              </a:ext>
            </a:extLst>
          </p:cNvPr>
          <p:cNvSpPr>
            <a:spLocks noGrp="1"/>
          </p:cNvSpPr>
          <p:nvPr>
            <p:ph type="body" sz="quarter" idx="3"/>
          </p:nvPr>
        </p:nvSpPr>
        <p:spPr>
          <a:xfrm>
            <a:off x="4292601" y="2954337"/>
            <a:ext cx="3479799" cy="474663"/>
          </a:xfrm>
        </p:spPr>
        <p:txBody>
          <a:bodyPr/>
          <a:lstStyle/>
          <a:p>
            <a:pPr algn="ctr"/>
            <a:r>
              <a:rPr lang="en-GB" sz="1400" dirty="0"/>
              <a:t>Collaboration</a:t>
            </a:r>
          </a:p>
        </p:txBody>
      </p:sp>
      <p:sp>
        <p:nvSpPr>
          <p:cNvPr id="34" name="Text Placeholder 33">
            <a:extLst>
              <a:ext uri="{FF2B5EF4-FFF2-40B4-BE49-F238E27FC236}">
                <a16:creationId xmlns:a16="http://schemas.microsoft.com/office/drawing/2014/main" id="{2EFD24C4-E69E-7E45-A969-6C81BB269027}"/>
              </a:ext>
            </a:extLst>
          </p:cNvPr>
          <p:cNvSpPr>
            <a:spLocks noGrp="1"/>
          </p:cNvSpPr>
          <p:nvPr>
            <p:ph type="body" sz="quarter" idx="15"/>
          </p:nvPr>
        </p:nvSpPr>
        <p:spPr>
          <a:xfrm>
            <a:off x="4292602" y="3283521"/>
            <a:ext cx="3479799" cy="2290765"/>
          </a:xfrm>
        </p:spPr>
        <p:txBody>
          <a:bodyPr/>
          <a:lstStyle/>
          <a:p>
            <a:pPr algn="ctr"/>
            <a:r>
              <a:rPr lang="en-GB" sz="1400" dirty="0"/>
              <a:t>Access data sets that span institutions</a:t>
            </a:r>
          </a:p>
        </p:txBody>
      </p:sp>
      <p:sp>
        <p:nvSpPr>
          <p:cNvPr id="35" name="Text Placeholder 34">
            <a:extLst>
              <a:ext uri="{FF2B5EF4-FFF2-40B4-BE49-F238E27FC236}">
                <a16:creationId xmlns:a16="http://schemas.microsoft.com/office/drawing/2014/main" id="{F578F609-4A56-9148-ACC9-F3E9479028F7}"/>
              </a:ext>
            </a:extLst>
          </p:cNvPr>
          <p:cNvSpPr>
            <a:spLocks noGrp="1"/>
          </p:cNvSpPr>
          <p:nvPr>
            <p:ph type="body" sz="quarter" idx="16"/>
          </p:nvPr>
        </p:nvSpPr>
        <p:spPr>
          <a:xfrm>
            <a:off x="8039101" y="2954337"/>
            <a:ext cx="3479799" cy="474663"/>
          </a:xfrm>
        </p:spPr>
        <p:txBody>
          <a:bodyPr/>
          <a:lstStyle/>
          <a:p>
            <a:pPr algn="ctr"/>
            <a:r>
              <a:rPr lang="en-GB" sz="1400" dirty="0"/>
              <a:t>Share effort</a:t>
            </a:r>
          </a:p>
        </p:txBody>
      </p:sp>
      <p:sp>
        <p:nvSpPr>
          <p:cNvPr id="36" name="Text Placeholder 35">
            <a:extLst>
              <a:ext uri="{FF2B5EF4-FFF2-40B4-BE49-F238E27FC236}">
                <a16:creationId xmlns:a16="http://schemas.microsoft.com/office/drawing/2014/main" id="{8F45688A-1EAC-544A-947C-3573CA7E7730}"/>
              </a:ext>
            </a:extLst>
          </p:cNvPr>
          <p:cNvSpPr>
            <a:spLocks noGrp="1"/>
          </p:cNvSpPr>
          <p:nvPr>
            <p:ph type="body" sz="quarter" idx="17"/>
          </p:nvPr>
        </p:nvSpPr>
        <p:spPr>
          <a:xfrm>
            <a:off x="8039101" y="3283521"/>
            <a:ext cx="3479799" cy="2290765"/>
          </a:xfrm>
        </p:spPr>
        <p:txBody>
          <a:bodyPr/>
          <a:lstStyle/>
          <a:p>
            <a:pPr algn="ctr"/>
            <a:r>
              <a:rPr lang="en-GB" sz="1400" dirty="0"/>
              <a:t>Leverage work done by other scientists to save time</a:t>
            </a:r>
          </a:p>
        </p:txBody>
      </p:sp>
      <p:pic>
        <p:nvPicPr>
          <p:cNvPr id="3" name="Picture Placeholder 2">
            <a:extLst>
              <a:ext uri="{FF2B5EF4-FFF2-40B4-BE49-F238E27FC236}">
                <a16:creationId xmlns:a16="http://schemas.microsoft.com/office/drawing/2014/main" id="{0537948D-CA1C-0C4D-8CD8-97FF1C40B5FB}"/>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6700" b="6700"/>
          <a:stretch>
            <a:fillRect/>
          </a:stretch>
        </p:blipFill>
        <p:spPr>
          <a:xfrm>
            <a:off x="1496290" y="1646910"/>
            <a:ext cx="1594381" cy="1388390"/>
          </a:xfrm>
        </p:spPr>
      </p:pic>
      <p:pic>
        <p:nvPicPr>
          <p:cNvPr id="5" name="Picture Placeholder 4">
            <a:extLst>
              <a:ext uri="{FF2B5EF4-FFF2-40B4-BE49-F238E27FC236}">
                <a16:creationId xmlns:a16="http://schemas.microsoft.com/office/drawing/2014/main" id="{FEEC4BA6-283A-6041-AB94-6018AE1F35CA}"/>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t="6700" b="6700"/>
          <a:stretch>
            <a:fillRect/>
          </a:stretch>
        </p:blipFill>
        <p:spPr>
          <a:xfrm>
            <a:off x="5242791" y="1646909"/>
            <a:ext cx="1594382" cy="1388391"/>
          </a:xfrm>
        </p:spPr>
      </p:pic>
      <p:pic>
        <p:nvPicPr>
          <p:cNvPr id="7" name="Picture Placeholder 6">
            <a:extLst>
              <a:ext uri="{FF2B5EF4-FFF2-40B4-BE49-F238E27FC236}">
                <a16:creationId xmlns:a16="http://schemas.microsoft.com/office/drawing/2014/main" id="{19479CCD-377C-E44E-A2B4-556ABDA26285}"/>
              </a:ext>
            </a:extLst>
          </p:cNvPr>
          <p:cNvPicPr>
            <a:picLocks noGrp="1" noChangeAspect="1"/>
          </p:cNvPicPr>
          <p:nvPr>
            <p:ph type="pic" sz="quarter" idx="20"/>
          </p:nvPr>
        </p:nvPicPr>
        <p:blipFill rotWithShape="1">
          <a:blip r:embed="rId5">
            <a:extLst>
              <a:ext uri="{28A0092B-C50C-407E-A947-70E740481C1C}">
                <a14:useLocalDpi xmlns:a14="http://schemas.microsoft.com/office/drawing/2010/main" val="0"/>
              </a:ext>
            </a:extLst>
          </a:blip>
          <a:srcRect t="6483" b="6483"/>
          <a:stretch>
            <a:fillRect/>
          </a:stretch>
        </p:blipFill>
        <p:spPr>
          <a:xfrm>
            <a:off x="8989286" y="1646909"/>
            <a:ext cx="1594383" cy="1388392"/>
          </a:xfrm>
        </p:spPr>
      </p:pic>
      <p:sp>
        <p:nvSpPr>
          <p:cNvPr id="12" name="Text Placeholder 32">
            <a:extLst>
              <a:ext uri="{FF2B5EF4-FFF2-40B4-BE49-F238E27FC236}">
                <a16:creationId xmlns:a16="http://schemas.microsoft.com/office/drawing/2014/main" id="{85149C09-3ED1-4BD6-AB4B-E9F0814391BA}"/>
              </a:ext>
            </a:extLst>
          </p:cNvPr>
          <p:cNvSpPr txBox="1">
            <a:spLocks/>
          </p:cNvSpPr>
          <p:nvPr/>
        </p:nvSpPr>
        <p:spPr>
          <a:xfrm>
            <a:off x="471056" y="5822507"/>
            <a:ext cx="3479799" cy="2290765"/>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0"/>
              </a:spcBef>
              <a:spcAft>
                <a:spcPts val="1800"/>
              </a:spcAft>
              <a:buClr>
                <a:schemeClr val="tx1"/>
              </a:buClr>
              <a:buSzPct val="90000"/>
              <a:buFont typeface="Amazon Ember" panose="020B0603020204020204" pitchFamily="34" charset="0"/>
              <a:buNone/>
              <a:defRPr sz="2000" b="0" kern="120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algn="ctr"/>
            <a:r>
              <a:rPr lang="en-GB" sz="1400" dirty="0"/>
              <a:t>A common platform for reproducing scientific analyses</a:t>
            </a:r>
          </a:p>
        </p:txBody>
      </p:sp>
      <p:sp>
        <p:nvSpPr>
          <p:cNvPr id="13" name="Text Placeholder 30">
            <a:extLst>
              <a:ext uri="{FF2B5EF4-FFF2-40B4-BE49-F238E27FC236}">
                <a16:creationId xmlns:a16="http://schemas.microsoft.com/office/drawing/2014/main" id="{160FECA7-E239-42B9-85A2-12BE67A49DA2}"/>
              </a:ext>
            </a:extLst>
          </p:cNvPr>
          <p:cNvSpPr txBox="1">
            <a:spLocks/>
          </p:cNvSpPr>
          <p:nvPr/>
        </p:nvSpPr>
        <p:spPr>
          <a:xfrm>
            <a:off x="471056" y="5356748"/>
            <a:ext cx="3479799" cy="474663"/>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0"/>
              </a:spcBef>
              <a:spcAft>
                <a:spcPts val="900"/>
              </a:spcAft>
              <a:buClr>
                <a:schemeClr val="tx1"/>
              </a:buClr>
              <a:buSzPct val="90000"/>
              <a:buFont typeface="Amazon Ember" panose="020B0603020204020204" pitchFamily="34" charset="0"/>
              <a:buNone/>
              <a:defRPr sz="2000" b="1" kern="1200">
                <a:solidFill>
                  <a:srgbClr val="504BAB"/>
                </a:solidFill>
                <a:latin typeface="+mn-lt"/>
                <a:ea typeface="+mn-ea"/>
                <a:cs typeface="+mn-cs"/>
              </a:defRPr>
            </a:lvl1pPr>
            <a:lvl2pPr marL="457200" indent="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9pPr>
          </a:lstStyle>
          <a:p>
            <a:pPr algn="ctr"/>
            <a:r>
              <a:rPr lang="en-GB" sz="1400" dirty="0"/>
              <a:t>Reproduce research</a:t>
            </a:r>
          </a:p>
        </p:txBody>
      </p:sp>
      <p:sp>
        <p:nvSpPr>
          <p:cNvPr id="14" name="Text Placeholder 31">
            <a:extLst>
              <a:ext uri="{FF2B5EF4-FFF2-40B4-BE49-F238E27FC236}">
                <a16:creationId xmlns:a16="http://schemas.microsoft.com/office/drawing/2014/main" id="{FC16AFAD-7EA2-43EC-A9E5-07F024748C19}"/>
              </a:ext>
            </a:extLst>
          </p:cNvPr>
          <p:cNvSpPr txBox="1">
            <a:spLocks/>
          </p:cNvSpPr>
          <p:nvPr/>
        </p:nvSpPr>
        <p:spPr>
          <a:xfrm>
            <a:off x="4217556" y="5356748"/>
            <a:ext cx="3479799" cy="474663"/>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0"/>
              </a:spcBef>
              <a:spcAft>
                <a:spcPts val="900"/>
              </a:spcAft>
              <a:buClr>
                <a:schemeClr val="tx1"/>
              </a:buClr>
              <a:buSzPct val="90000"/>
              <a:buFont typeface="Amazon Ember" panose="020B0603020204020204" pitchFamily="34" charset="0"/>
              <a:buNone/>
              <a:defRPr sz="2000" b="1" kern="1200">
                <a:solidFill>
                  <a:srgbClr val="504BAB"/>
                </a:solidFill>
                <a:latin typeface="+mn-lt"/>
                <a:ea typeface="+mn-ea"/>
                <a:cs typeface="+mn-cs"/>
              </a:defRPr>
            </a:lvl1pPr>
            <a:lvl2pPr marL="457200" indent="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9pPr>
          </a:lstStyle>
          <a:p>
            <a:pPr algn="ctr"/>
            <a:r>
              <a:rPr lang="en-GB" sz="1400" dirty="0"/>
              <a:t>State-of-the-art machine learning and analytics</a:t>
            </a:r>
          </a:p>
        </p:txBody>
      </p:sp>
      <p:sp>
        <p:nvSpPr>
          <p:cNvPr id="15" name="Text Placeholder 33">
            <a:extLst>
              <a:ext uri="{FF2B5EF4-FFF2-40B4-BE49-F238E27FC236}">
                <a16:creationId xmlns:a16="http://schemas.microsoft.com/office/drawing/2014/main" id="{7F90800C-4EC8-4397-BF7A-3606703A5BE7}"/>
              </a:ext>
            </a:extLst>
          </p:cNvPr>
          <p:cNvSpPr txBox="1">
            <a:spLocks/>
          </p:cNvSpPr>
          <p:nvPr/>
        </p:nvSpPr>
        <p:spPr>
          <a:xfrm>
            <a:off x="4217555" y="5831411"/>
            <a:ext cx="3479799" cy="1990615"/>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0"/>
              </a:spcBef>
              <a:spcAft>
                <a:spcPts val="1800"/>
              </a:spcAft>
              <a:buClr>
                <a:schemeClr val="tx1"/>
              </a:buClr>
              <a:buSzPct val="90000"/>
              <a:buFont typeface="Amazon Ember" panose="020B0603020204020204" pitchFamily="34" charset="0"/>
              <a:buNone/>
              <a:defRPr sz="2000" b="0" kern="120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algn="ctr"/>
            <a:r>
              <a:rPr lang="en-GB" sz="1400" dirty="0"/>
              <a:t>Use data science methods in your research</a:t>
            </a:r>
          </a:p>
        </p:txBody>
      </p:sp>
      <p:sp>
        <p:nvSpPr>
          <p:cNvPr id="16" name="Text Placeholder 34">
            <a:extLst>
              <a:ext uri="{FF2B5EF4-FFF2-40B4-BE49-F238E27FC236}">
                <a16:creationId xmlns:a16="http://schemas.microsoft.com/office/drawing/2014/main" id="{9DBFE7C1-077A-4AB9-960B-FEC65F21BE87}"/>
              </a:ext>
            </a:extLst>
          </p:cNvPr>
          <p:cNvSpPr txBox="1">
            <a:spLocks/>
          </p:cNvSpPr>
          <p:nvPr/>
        </p:nvSpPr>
        <p:spPr>
          <a:xfrm>
            <a:off x="7964056" y="5356748"/>
            <a:ext cx="3479799" cy="474663"/>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0"/>
              </a:spcBef>
              <a:spcAft>
                <a:spcPts val="900"/>
              </a:spcAft>
              <a:buClr>
                <a:schemeClr val="tx1"/>
              </a:buClr>
              <a:buSzPct val="90000"/>
              <a:buFont typeface="Amazon Ember" panose="020B0603020204020204" pitchFamily="34" charset="0"/>
              <a:buNone/>
              <a:defRPr sz="2000" b="1" kern="1200">
                <a:solidFill>
                  <a:srgbClr val="504BAB"/>
                </a:solidFill>
                <a:latin typeface="+mn-lt"/>
                <a:ea typeface="+mn-ea"/>
                <a:cs typeface="+mn-cs"/>
              </a:defRPr>
            </a:lvl1pPr>
            <a:lvl2pPr marL="457200" indent="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9pPr>
          </a:lstStyle>
          <a:p>
            <a:pPr algn="ctr"/>
            <a:r>
              <a:rPr lang="en-GB" sz="1400" dirty="0"/>
              <a:t>Security</a:t>
            </a:r>
          </a:p>
        </p:txBody>
      </p:sp>
      <p:sp>
        <p:nvSpPr>
          <p:cNvPr id="17" name="Text Placeholder 35">
            <a:extLst>
              <a:ext uri="{FF2B5EF4-FFF2-40B4-BE49-F238E27FC236}">
                <a16:creationId xmlns:a16="http://schemas.microsoft.com/office/drawing/2014/main" id="{6EB0D05A-F6A0-4CB4-89AF-D1901BDE6085}"/>
              </a:ext>
            </a:extLst>
          </p:cNvPr>
          <p:cNvSpPr txBox="1">
            <a:spLocks/>
          </p:cNvSpPr>
          <p:nvPr/>
        </p:nvSpPr>
        <p:spPr>
          <a:xfrm>
            <a:off x="7964056" y="5831411"/>
            <a:ext cx="3479799" cy="2145286"/>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0"/>
              </a:spcBef>
              <a:spcAft>
                <a:spcPts val="1800"/>
              </a:spcAft>
              <a:buClr>
                <a:schemeClr val="tx1"/>
              </a:buClr>
              <a:buSzPct val="90000"/>
              <a:buFont typeface="Amazon Ember" panose="020B0603020204020204" pitchFamily="34" charset="0"/>
              <a:buNone/>
              <a:defRPr sz="2000" b="0" kern="120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algn="ctr"/>
            <a:r>
              <a:rPr lang="en-GB" sz="1400" dirty="0"/>
              <a:t>A collection of tools to protect data and privacy </a:t>
            </a:r>
          </a:p>
        </p:txBody>
      </p:sp>
      <p:pic>
        <p:nvPicPr>
          <p:cNvPr id="19" name="Picture Placeholder 2">
            <a:extLst>
              <a:ext uri="{FF2B5EF4-FFF2-40B4-BE49-F238E27FC236}">
                <a16:creationId xmlns:a16="http://schemas.microsoft.com/office/drawing/2014/main" id="{BF6DCE29-4139-4184-98C0-6B9CDD8DB85A}"/>
              </a:ext>
            </a:extLst>
          </p:cNvPr>
          <p:cNvPicPr>
            <a:picLocks noChangeAspect="1"/>
          </p:cNvPicPr>
          <p:nvPr/>
        </p:nvPicPr>
        <p:blipFill rotWithShape="1">
          <a:blip r:embed="rId6">
            <a:extLst>
              <a:ext uri="{28A0092B-C50C-407E-A947-70E740481C1C}">
                <a14:useLocalDpi xmlns:a14="http://schemas.microsoft.com/office/drawing/2010/main" val="0"/>
              </a:ext>
            </a:extLst>
          </a:blip>
          <a:srcRect t="6483" b="6483"/>
          <a:stretch>
            <a:fillRect/>
          </a:stretch>
        </p:blipFill>
        <p:spPr>
          <a:xfrm>
            <a:off x="1388872" y="3874817"/>
            <a:ext cx="1534531" cy="1336273"/>
          </a:xfrm>
          <a:prstGeom prst="rect">
            <a:avLst/>
          </a:prstGeom>
        </p:spPr>
      </p:pic>
      <p:pic>
        <p:nvPicPr>
          <p:cNvPr id="20" name="Picture Placeholder 4">
            <a:extLst>
              <a:ext uri="{FF2B5EF4-FFF2-40B4-BE49-F238E27FC236}">
                <a16:creationId xmlns:a16="http://schemas.microsoft.com/office/drawing/2014/main" id="{D2EB2B9E-0FA2-4AAC-A6D9-94C5E28AB980}"/>
              </a:ext>
            </a:extLst>
          </p:cNvPr>
          <p:cNvPicPr>
            <a:picLocks noChangeAspect="1"/>
          </p:cNvPicPr>
          <p:nvPr/>
        </p:nvPicPr>
        <p:blipFill rotWithShape="1">
          <a:blip r:embed="rId7">
            <a:extLst>
              <a:ext uri="{28A0092B-C50C-407E-A947-70E740481C1C}">
                <a14:useLocalDpi xmlns:a14="http://schemas.microsoft.com/office/drawing/2010/main" val="0"/>
              </a:ext>
            </a:extLst>
          </a:blip>
          <a:srcRect t="6700" b="6700"/>
          <a:stretch>
            <a:fillRect/>
          </a:stretch>
        </p:blipFill>
        <p:spPr>
          <a:xfrm>
            <a:off x="5242791" y="3874817"/>
            <a:ext cx="1594382" cy="1388391"/>
          </a:xfrm>
          <a:prstGeom prst="rect">
            <a:avLst/>
          </a:prstGeom>
        </p:spPr>
      </p:pic>
      <p:pic>
        <p:nvPicPr>
          <p:cNvPr id="21" name="Picture Placeholder 6">
            <a:extLst>
              <a:ext uri="{FF2B5EF4-FFF2-40B4-BE49-F238E27FC236}">
                <a16:creationId xmlns:a16="http://schemas.microsoft.com/office/drawing/2014/main" id="{BE13B72C-3070-421D-B5FA-8C7A5BB0500A}"/>
              </a:ext>
            </a:extLst>
          </p:cNvPr>
          <p:cNvPicPr>
            <a:picLocks noChangeAspect="1"/>
          </p:cNvPicPr>
          <p:nvPr/>
        </p:nvPicPr>
        <p:blipFill rotWithShape="1">
          <a:blip r:embed="rId8">
            <a:extLst>
              <a:ext uri="{28A0092B-C50C-407E-A947-70E740481C1C}">
                <a14:useLocalDpi xmlns:a14="http://schemas.microsoft.com/office/drawing/2010/main" val="0"/>
              </a:ext>
            </a:extLst>
          </a:blip>
          <a:srcRect t="6483" b="6483"/>
          <a:stretch>
            <a:fillRect/>
          </a:stretch>
        </p:blipFill>
        <p:spPr>
          <a:xfrm>
            <a:off x="8881872" y="3874817"/>
            <a:ext cx="1692409" cy="1473753"/>
          </a:xfrm>
          <a:prstGeom prst="rect">
            <a:avLst/>
          </a:prstGeom>
        </p:spPr>
      </p:pic>
    </p:spTree>
    <p:extLst>
      <p:ext uri="{BB962C8B-B14F-4D97-AF65-F5344CB8AC3E}">
        <p14:creationId xmlns:p14="http://schemas.microsoft.com/office/powerpoint/2010/main" val="1509087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7B6EEC43-7288-4116-88F7-CF766245D631}"/>
              </a:ext>
            </a:extLst>
          </p:cNvPr>
          <p:cNvSpPr>
            <a:spLocks noGrp="1"/>
          </p:cNvSpPr>
          <p:nvPr>
            <p:ph type="title"/>
          </p:nvPr>
        </p:nvSpPr>
        <p:spPr>
          <a:xfrm>
            <a:off x="609600" y="378869"/>
            <a:ext cx="10972800" cy="535531"/>
          </a:xfrm>
        </p:spPr>
        <p:txBody>
          <a:bodyPr/>
          <a:lstStyle/>
          <a:p>
            <a:r>
              <a:rPr lang="it-IT" dirty="0"/>
              <a:t>AWS investments supporting research and education</a:t>
            </a:r>
          </a:p>
        </p:txBody>
      </p:sp>
      <p:cxnSp>
        <p:nvCxnSpPr>
          <p:cNvPr id="127" name="Straight Connector 126">
            <a:extLst>
              <a:ext uri="{FF2B5EF4-FFF2-40B4-BE49-F238E27FC236}">
                <a16:creationId xmlns:a16="http://schemas.microsoft.com/office/drawing/2014/main" id="{035219AB-E50E-B667-515C-B441AA39C2B0}"/>
              </a:ext>
            </a:extLst>
          </p:cNvPr>
          <p:cNvCxnSpPr>
            <a:cxnSpLocks/>
          </p:cNvCxnSpPr>
          <p:nvPr/>
        </p:nvCxnSpPr>
        <p:spPr>
          <a:xfrm flipH="1">
            <a:off x="2587820" y="4152714"/>
            <a:ext cx="1188720" cy="0"/>
          </a:xfrm>
          <a:prstGeom prst="line">
            <a:avLst/>
          </a:prstGeom>
          <a:solidFill>
            <a:srgbClr val="232F3E"/>
          </a:solidFill>
          <a:ln w="31750" cap="rnd" cmpd="sng" algn="ctr">
            <a:gradFill flip="none" rotWithShape="1">
              <a:gsLst>
                <a:gs pos="20000">
                  <a:schemeClr val="accent2"/>
                </a:gs>
                <a:gs pos="80000">
                  <a:schemeClr val="accent4"/>
                </a:gs>
              </a:gsLst>
              <a:lin ang="10800000" scaled="0"/>
              <a:tileRect/>
            </a:gradFill>
            <a:prstDash val="solid"/>
            <a:tailEnd type="none"/>
          </a:ln>
          <a:effectLst/>
        </p:spPr>
      </p:cxnSp>
      <p:sp>
        <p:nvSpPr>
          <p:cNvPr id="32" name="TextBox 31">
            <a:extLst>
              <a:ext uri="{FF2B5EF4-FFF2-40B4-BE49-F238E27FC236}">
                <a16:creationId xmlns:a16="http://schemas.microsoft.com/office/drawing/2014/main" id="{00387288-2C79-7284-1B1B-7AE55EAC090D}"/>
              </a:ext>
            </a:extLst>
          </p:cNvPr>
          <p:cNvSpPr txBox="1"/>
          <p:nvPr/>
        </p:nvSpPr>
        <p:spPr>
          <a:xfrm>
            <a:off x="7770833" y="4447822"/>
            <a:ext cx="2743200" cy="1237262"/>
          </a:xfrm>
          <a:prstGeom prst="rect">
            <a:avLst/>
          </a:prstGeom>
          <a:noFill/>
        </p:spPr>
        <p:txBody>
          <a:bodyPr wrap="square" lIns="0" rIns="0" rtlCol="0">
            <a:spAutoFit/>
          </a:bodyPr>
          <a:lstStyle/>
          <a:p>
            <a:pPr algn="ctr">
              <a:lnSpc>
                <a:spcPct val="90000"/>
              </a:lnSpc>
            </a:pPr>
            <a:r>
              <a:rPr lang="it-IT" b="1" cap="all" dirty="0">
                <a:solidFill>
                  <a:schemeClr val="accent1"/>
                </a:solidFill>
              </a:rPr>
              <a:t>INCENTIVES</a:t>
            </a:r>
          </a:p>
          <a:p>
            <a:pPr algn="ctr">
              <a:lnSpc>
                <a:spcPct val="90000"/>
              </a:lnSpc>
              <a:spcBef>
                <a:spcPts val="864"/>
              </a:spcBef>
            </a:pPr>
            <a:r>
              <a:rPr lang="it-IT" sz="1600" dirty="0" err="1"/>
              <a:t>Proof</a:t>
            </a:r>
            <a:r>
              <a:rPr lang="it-IT" sz="1600" dirty="0"/>
              <a:t> of </a:t>
            </a:r>
            <a:r>
              <a:rPr lang="it-IT" sz="1600" dirty="0" err="1"/>
              <a:t>concepts</a:t>
            </a:r>
            <a:endParaRPr lang="it-IT" sz="1600" dirty="0"/>
          </a:p>
          <a:p>
            <a:pPr algn="ctr">
              <a:lnSpc>
                <a:spcPct val="90000"/>
              </a:lnSpc>
              <a:spcBef>
                <a:spcPts val="864"/>
              </a:spcBef>
            </a:pPr>
            <a:r>
              <a:rPr lang="it-IT" sz="1600" dirty="0"/>
              <a:t>AWS Cloud Credits for Research</a:t>
            </a:r>
          </a:p>
        </p:txBody>
      </p:sp>
      <p:sp>
        <p:nvSpPr>
          <p:cNvPr id="128" name="TextBox 127">
            <a:extLst>
              <a:ext uri="{FF2B5EF4-FFF2-40B4-BE49-F238E27FC236}">
                <a16:creationId xmlns:a16="http://schemas.microsoft.com/office/drawing/2014/main" id="{6E7DFB84-3FB7-9DD0-18E4-2DC60C718420}"/>
              </a:ext>
            </a:extLst>
          </p:cNvPr>
          <p:cNvSpPr txBox="1"/>
          <p:nvPr/>
        </p:nvSpPr>
        <p:spPr>
          <a:xfrm>
            <a:off x="4877803" y="4464593"/>
            <a:ext cx="2574773" cy="1352678"/>
          </a:xfrm>
          <a:prstGeom prst="rect">
            <a:avLst/>
          </a:prstGeom>
          <a:noFill/>
        </p:spPr>
        <p:txBody>
          <a:bodyPr wrap="square" lIns="0" rIns="0" rtlCol="0">
            <a:spAutoFit/>
          </a:bodyPr>
          <a:lstStyle/>
          <a:p>
            <a:pPr algn="ctr">
              <a:lnSpc>
                <a:spcPct val="90000"/>
              </a:lnSpc>
            </a:pPr>
            <a:r>
              <a:rPr lang="en-US" b="1" cap="all" dirty="0">
                <a:solidFill>
                  <a:schemeClr val="accent1"/>
                </a:solidFill>
              </a:rPr>
              <a:t>Support</a:t>
            </a:r>
          </a:p>
          <a:p>
            <a:pPr algn="ctr">
              <a:lnSpc>
                <a:spcPct val="90000"/>
              </a:lnSpc>
              <a:spcBef>
                <a:spcPts val="864"/>
              </a:spcBef>
            </a:pPr>
            <a:r>
              <a:rPr lang="it-IT" sz="1600" dirty="0"/>
              <a:t>Technical Support</a:t>
            </a:r>
          </a:p>
          <a:p>
            <a:pPr algn="ctr">
              <a:lnSpc>
                <a:spcPct val="90000"/>
              </a:lnSpc>
              <a:spcBef>
                <a:spcPts val="864"/>
              </a:spcBef>
            </a:pPr>
            <a:r>
              <a:rPr lang="it-IT" sz="1600" dirty="0"/>
              <a:t>AWS Research Scientists</a:t>
            </a:r>
          </a:p>
          <a:p>
            <a:pPr algn="ctr">
              <a:lnSpc>
                <a:spcPct val="90000"/>
              </a:lnSpc>
              <a:spcBef>
                <a:spcPts val="864"/>
              </a:spcBef>
            </a:pPr>
            <a:r>
              <a:rPr lang="it-IT" sz="1600" dirty="0"/>
              <a:t>Grant Proposals</a:t>
            </a:r>
          </a:p>
        </p:txBody>
      </p:sp>
      <p:sp>
        <p:nvSpPr>
          <p:cNvPr id="130" name="TextBox 129">
            <a:extLst>
              <a:ext uri="{FF2B5EF4-FFF2-40B4-BE49-F238E27FC236}">
                <a16:creationId xmlns:a16="http://schemas.microsoft.com/office/drawing/2014/main" id="{09BAE946-DAAD-7E30-3B51-61532CB5466B}"/>
              </a:ext>
            </a:extLst>
          </p:cNvPr>
          <p:cNvSpPr txBox="1"/>
          <p:nvPr/>
        </p:nvSpPr>
        <p:spPr>
          <a:xfrm>
            <a:off x="1810580" y="4402629"/>
            <a:ext cx="2743200" cy="1015663"/>
          </a:xfrm>
          <a:prstGeom prst="rect">
            <a:avLst/>
          </a:prstGeom>
          <a:noFill/>
        </p:spPr>
        <p:txBody>
          <a:bodyPr wrap="square" lIns="0" rIns="0" rtlCol="0">
            <a:spAutoFit/>
          </a:bodyPr>
          <a:lstStyle/>
          <a:p>
            <a:pPr algn="ctr">
              <a:lnSpc>
                <a:spcPct val="90000"/>
              </a:lnSpc>
            </a:pPr>
            <a:r>
              <a:rPr lang="it-IT" b="1" cap="all" dirty="0">
                <a:solidFill>
                  <a:schemeClr val="accent1"/>
                </a:solidFill>
              </a:rPr>
              <a:t>Trainings</a:t>
            </a:r>
          </a:p>
          <a:p>
            <a:pPr algn="ctr">
              <a:lnSpc>
                <a:spcPct val="90000"/>
              </a:lnSpc>
              <a:spcBef>
                <a:spcPts val="864"/>
              </a:spcBef>
            </a:pPr>
            <a:r>
              <a:rPr lang="it-IT" sz="1600" dirty="0"/>
              <a:t>AWS Training Academy</a:t>
            </a:r>
          </a:p>
          <a:p>
            <a:pPr algn="ctr">
              <a:lnSpc>
                <a:spcPct val="90000"/>
              </a:lnSpc>
              <a:spcBef>
                <a:spcPts val="864"/>
              </a:spcBef>
            </a:pPr>
            <a:r>
              <a:rPr lang="it-IT" sz="1600" dirty="0"/>
              <a:t>Demo/Immersion </a:t>
            </a:r>
            <a:r>
              <a:rPr lang="it-IT" sz="1600" dirty="0" err="1"/>
              <a:t>days</a:t>
            </a:r>
            <a:endParaRPr lang="it-IT" sz="1600" dirty="0"/>
          </a:p>
        </p:txBody>
      </p:sp>
      <p:cxnSp>
        <p:nvCxnSpPr>
          <p:cNvPr id="150" name="Straight Connector 149">
            <a:extLst>
              <a:ext uri="{FF2B5EF4-FFF2-40B4-BE49-F238E27FC236}">
                <a16:creationId xmlns:a16="http://schemas.microsoft.com/office/drawing/2014/main" id="{612DA183-B025-6EAA-177A-592588A2058F}"/>
              </a:ext>
            </a:extLst>
          </p:cNvPr>
          <p:cNvCxnSpPr>
            <a:cxnSpLocks/>
          </p:cNvCxnSpPr>
          <p:nvPr/>
        </p:nvCxnSpPr>
        <p:spPr>
          <a:xfrm flipH="1">
            <a:off x="8548073" y="4197907"/>
            <a:ext cx="1188720" cy="0"/>
          </a:xfrm>
          <a:prstGeom prst="line">
            <a:avLst/>
          </a:prstGeom>
          <a:solidFill>
            <a:srgbClr val="232F3E"/>
          </a:solidFill>
          <a:ln w="31750" cap="rnd" cmpd="sng" algn="ctr">
            <a:gradFill flip="none" rotWithShape="1">
              <a:gsLst>
                <a:gs pos="20000">
                  <a:schemeClr val="accent2"/>
                </a:gs>
                <a:gs pos="80000">
                  <a:schemeClr val="accent4"/>
                </a:gs>
              </a:gsLst>
              <a:lin ang="10800000" scaled="0"/>
              <a:tileRect/>
            </a:gradFill>
            <a:prstDash val="solid"/>
            <a:tailEnd type="none"/>
          </a:ln>
          <a:effectLst/>
        </p:spPr>
      </p:cxnSp>
      <p:cxnSp>
        <p:nvCxnSpPr>
          <p:cNvPr id="152" name="Straight Connector 151">
            <a:extLst>
              <a:ext uri="{FF2B5EF4-FFF2-40B4-BE49-F238E27FC236}">
                <a16:creationId xmlns:a16="http://schemas.microsoft.com/office/drawing/2014/main" id="{962FEA3C-B478-18E8-509A-705055C50739}"/>
              </a:ext>
            </a:extLst>
          </p:cNvPr>
          <p:cNvCxnSpPr>
            <a:cxnSpLocks/>
          </p:cNvCxnSpPr>
          <p:nvPr/>
        </p:nvCxnSpPr>
        <p:spPr>
          <a:xfrm flipH="1">
            <a:off x="5570830" y="4206406"/>
            <a:ext cx="1188720" cy="0"/>
          </a:xfrm>
          <a:prstGeom prst="line">
            <a:avLst/>
          </a:prstGeom>
          <a:solidFill>
            <a:srgbClr val="232F3E"/>
          </a:solidFill>
          <a:ln w="31750" cap="rnd" cmpd="sng" algn="ctr">
            <a:gradFill flip="none" rotWithShape="1">
              <a:gsLst>
                <a:gs pos="20000">
                  <a:schemeClr val="accent2"/>
                </a:gs>
                <a:gs pos="80000">
                  <a:schemeClr val="accent4"/>
                </a:gs>
              </a:gsLst>
              <a:lin ang="10800000" scaled="0"/>
              <a:tileRect/>
            </a:gradFill>
            <a:prstDash val="solid"/>
            <a:tailEnd type="none"/>
          </a:ln>
          <a:effectLst/>
        </p:spPr>
      </p:cxnSp>
      <p:grpSp>
        <p:nvGrpSpPr>
          <p:cNvPr id="54" name="Group 53">
            <a:extLst>
              <a:ext uri="{FF2B5EF4-FFF2-40B4-BE49-F238E27FC236}">
                <a16:creationId xmlns:a16="http://schemas.microsoft.com/office/drawing/2014/main" id="{4E9BEF0E-FDA3-86F8-B739-39C47E980AB9}"/>
              </a:ext>
            </a:extLst>
          </p:cNvPr>
          <p:cNvGrpSpPr/>
          <p:nvPr/>
        </p:nvGrpSpPr>
        <p:grpSpPr>
          <a:xfrm>
            <a:off x="2313963" y="2047293"/>
            <a:ext cx="1736434" cy="1736434"/>
            <a:chOff x="1118604" y="1800104"/>
            <a:chExt cx="1736434" cy="1736434"/>
          </a:xfrm>
        </p:grpSpPr>
        <p:sp>
          <p:nvSpPr>
            <p:cNvPr id="110" name="Oval 109">
              <a:extLst>
                <a:ext uri="{FF2B5EF4-FFF2-40B4-BE49-F238E27FC236}">
                  <a16:creationId xmlns:a16="http://schemas.microsoft.com/office/drawing/2014/main" id="{B94E616B-743D-7248-B3D2-3EDCDFE2DB81}"/>
                </a:ext>
              </a:extLst>
            </p:cNvPr>
            <p:cNvSpPr/>
            <p:nvPr/>
          </p:nvSpPr>
          <p:spPr>
            <a:xfrm>
              <a:off x="1118604" y="1800104"/>
              <a:ext cx="1736434" cy="1736434"/>
            </a:xfrm>
            <a:prstGeom prst="ellipse">
              <a:avLst/>
            </a:prstGeom>
            <a:solidFill>
              <a:schemeClr val="bg1"/>
            </a:solidFill>
            <a:ln>
              <a:noFill/>
            </a:ln>
            <a:effectLst>
              <a:outerShdw blurRad="1270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a:p>
          </p:txBody>
        </p:sp>
        <p:grpSp>
          <p:nvGrpSpPr>
            <p:cNvPr id="155" name="Group 154">
              <a:extLst>
                <a:ext uri="{FF2B5EF4-FFF2-40B4-BE49-F238E27FC236}">
                  <a16:creationId xmlns:a16="http://schemas.microsoft.com/office/drawing/2014/main" id="{D07682B5-8807-D905-D2AB-EC4EDE4BDBF8}"/>
                </a:ext>
              </a:extLst>
            </p:cNvPr>
            <p:cNvGrpSpPr>
              <a:grpSpLocks noChangeAspect="1"/>
            </p:cNvGrpSpPr>
            <p:nvPr/>
          </p:nvGrpSpPr>
          <p:grpSpPr>
            <a:xfrm>
              <a:off x="1501726" y="2319877"/>
              <a:ext cx="1014654" cy="650204"/>
              <a:chOff x="8627357" y="5999880"/>
              <a:chExt cx="506261" cy="324419"/>
            </a:xfrm>
          </p:grpSpPr>
          <p:sp>
            <p:nvSpPr>
              <p:cNvPr id="156" name="Freeform: Shape 125">
                <a:extLst>
                  <a:ext uri="{FF2B5EF4-FFF2-40B4-BE49-F238E27FC236}">
                    <a16:creationId xmlns:a16="http://schemas.microsoft.com/office/drawing/2014/main" id="{998BD44C-DE21-EB05-D536-D4CA15A13B16}"/>
                  </a:ext>
                </a:extLst>
              </p:cNvPr>
              <p:cNvSpPr/>
              <p:nvPr/>
            </p:nvSpPr>
            <p:spPr>
              <a:xfrm>
                <a:off x="8863847" y="6054525"/>
                <a:ext cx="70806" cy="70806"/>
              </a:xfrm>
              <a:custGeom>
                <a:avLst/>
                <a:gdLst>
                  <a:gd name="connsiteX0" fmla="*/ 67909 w 70805"/>
                  <a:gd name="connsiteY0" fmla="*/ 67909 h 70805"/>
                  <a:gd name="connsiteX1" fmla="*/ 4828 w 70805"/>
                  <a:gd name="connsiteY1" fmla="*/ 67909 h 70805"/>
                  <a:gd name="connsiteX2" fmla="*/ 4828 w 70805"/>
                  <a:gd name="connsiteY2" fmla="*/ 4828 h 70805"/>
                  <a:gd name="connsiteX3" fmla="*/ 67909 w 70805"/>
                  <a:gd name="connsiteY3" fmla="*/ 4828 h 70805"/>
                </a:gdLst>
                <a:ahLst/>
                <a:cxnLst>
                  <a:cxn ang="0">
                    <a:pos x="connsiteX0" y="connsiteY0"/>
                  </a:cxn>
                  <a:cxn ang="0">
                    <a:pos x="connsiteX1" y="connsiteY1"/>
                  </a:cxn>
                  <a:cxn ang="0">
                    <a:pos x="connsiteX2" y="connsiteY2"/>
                  </a:cxn>
                  <a:cxn ang="0">
                    <a:pos x="connsiteX3" y="connsiteY3"/>
                  </a:cxn>
                </a:cxnLst>
                <a:rect l="l" t="t" r="r" b="b"/>
                <a:pathLst>
                  <a:path w="70805" h="70805">
                    <a:moveTo>
                      <a:pt x="67909" y="67909"/>
                    </a:moveTo>
                    <a:lnTo>
                      <a:pt x="4828" y="67909"/>
                    </a:lnTo>
                    <a:lnTo>
                      <a:pt x="4828" y="4828"/>
                    </a:lnTo>
                    <a:lnTo>
                      <a:pt x="67909" y="4828"/>
                    </a:lnTo>
                    <a:close/>
                  </a:path>
                </a:pathLst>
              </a:custGeom>
              <a:noFill/>
              <a:ln w="19050" cap="flat">
                <a:solidFill>
                  <a:schemeClr val="accent1"/>
                </a:solidFill>
                <a:prstDash val="solid"/>
                <a:round/>
              </a:ln>
            </p:spPr>
            <p:txBody>
              <a:bodyPr rtlCol="0" anchor="ctr"/>
              <a:lstStyle/>
              <a:p>
                <a:pPr defTabSz="609576">
                  <a:defRPr/>
                </a:pPr>
                <a:endParaRPr lang="en-US" sz="1500" dirty="0">
                  <a:solidFill>
                    <a:srgbClr val="FFFFFF"/>
                  </a:solidFill>
                  <a:latin typeface="Amazon Ember Display" panose="020F0603020204020204" pitchFamily="34" charset="0"/>
                </a:endParaRPr>
              </a:p>
            </p:txBody>
          </p:sp>
          <p:sp>
            <p:nvSpPr>
              <p:cNvPr id="157" name="Freeform: Shape 126">
                <a:extLst>
                  <a:ext uri="{FF2B5EF4-FFF2-40B4-BE49-F238E27FC236}">
                    <a16:creationId xmlns:a16="http://schemas.microsoft.com/office/drawing/2014/main" id="{16D14723-06ED-9485-4A7C-48FB4F0779E6}"/>
                  </a:ext>
                </a:extLst>
              </p:cNvPr>
              <p:cNvSpPr/>
              <p:nvPr/>
            </p:nvSpPr>
            <p:spPr>
              <a:xfrm>
                <a:off x="8863847" y="6143350"/>
                <a:ext cx="70806" cy="70806"/>
              </a:xfrm>
              <a:custGeom>
                <a:avLst/>
                <a:gdLst>
                  <a:gd name="connsiteX0" fmla="*/ 67909 w 70805"/>
                  <a:gd name="connsiteY0" fmla="*/ 67909 h 70805"/>
                  <a:gd name="connsiteX1" fmla="*/ 4828 w 70805"/>
                  <a:gd name="connsiteY1" fmla="*/ 67909 h 70805"/>
                  <a:gd name="connsiteX2" fmla="*/ 4828 w 70805"/>
                  <a:gd name="connsiteY2" fmla="*/ 4828 h 70805"/>
                  <a:gd name="connsiteX3" fmla="*/ 67909 w 70805"/>
                  <a:gd name="connsiteY3" fmla="*/ 4828 h 70805"/>
                </a:gdLst>
                <a:ahLst/>
                <a:cxnLst>
                  <a:cxn ang="0">
                    <a:pos x="connsiteX0" y="connsiteY0"/>
                  </a:cxn>
                  <a:cxn ang="0">
                    <a:pos x="connsiteX1" y="connsiteY1"/>
                  </a:cxn>
                  <a:cxn ang="0">
                    <a:pos x="connsiteX2" y="connsiteY2"/>
                  </a:cxn>
                  <a:cxn ang="0">
                    <a:pos x="connsiteX3" y="connsiteY3"/>
                  </a:cxn>
                </a:cxnLst>
                <a:rect l="l" t="t" r="r" b="b"/>
                <a:pathLst>
                  <a:path w="70805" h="70805">
                    <a:moveTo>
                      <a:pt x="67909" y="67909"/>
                    </a:moveTo>
                    <a:lnTo>
                      <a:pt x="4828" y="67909"/>
                    </a:lnTo>
                    <a:lnTo>
                      <a:pt x="4828" y="4828"/>
                    </a:lnTo>
                    <a:lnTo>
                      <a:pt x="67909" y="4828"/>
                    </a:lnTo>
                    <a:close/>
                  </a:path>
                </a:pathLst>
              </a:custGeom>
              <a:noFill/>
              <a:ln w="19050" cap="flat">
                <a:solidFill>
                  <a:schemeClr val="accent1"/>
                </a:solidFill>
                <a:prstDash val="solid"/>
                <a:round/>
              </a:ln>
            </p:spPr>
            <p:txBody>
              <a:bodyPr rtlCol="0" anchor="ctr"/>
              <a:lstStyle/>
              <a:p>
                <a:pPr defTabSz="609576">
                  <a:defRPr/>
                </a:pPr>
                <a:endParaRPr lang="en-US" sz="1500" dirty="0">
                  <a:solidFill>
                    <a:srgbClr val="FFFFFF"/>
                  </a:solidFill>
                  <a:latin typeface="Amazon Ember Display" panose="020F0603020204020204" pitchFamily="34" charset="0"/>
                </a:endParaRPr>
              </a:p>
            </p:txBody>
          </p:sp>
          <p:sp>
            <p:nvSpPr>
              <p:cNvPr id="158" name="Freeform: Shape 127">
                <a:extLst>
                  <a:ext uri="{FF2B5EF4-FFF2-40B4-BE49-F238E27FC236}">
                    <a16:creationId xmlns:a16="http://schemas.microsoft.com/office/drawing/2014/main" id="{3E38A243-23FF-EB31-4195-26B6A0482F50}"/>
                  </a:ext>
                </a:extLst>
              </p:cNvPr>
              <p:cNvSpPr/>
              <p:nvPr/>
            </p:nvSpPr>
            <p:spPr>
              <a:xfrm>
                <a:off x="8774213" y="6054525"/>
                <a:ext cx="70806" cy="70806"/>
              </a:xfrm>
              <a:custGeom>
                <a:avLst/>
                <a:gdLst>
                  <a:gd name="connsiteX0" fmla="*/ 67909 w 70805"/>
                  <a:gd name="connsiteY0" fmla="*/ 67909 h 70805"/>
                  <a:gd name="connsiteX1" fmla="*/ 4828 w 70805"/>
                  <a:gd name="connsiteY1" fmla="*/ 67909 h 70805"/>
                  <a:gd name="connsiteX2" fmla="*/ 4828 w 70805"/>
                  <a:gd name="connsiteY2" fmla="*/ 4828 h 70805"/>
                  <a:gd name="connsiteX3" fmla="*/ 67909 w 70805"/>
                  <a:gd name="connsiteY3" fmla="*/ 4828 h 70805"/>
                </a:gdLst>
                <a:ahLst/>
                <a:cxnLst>
                  <a:cxn ang="0">
                    <a:pos x="connsiteX0" y="connsiteY0"/>
                  </a:cxn>
                  <a:cxn ang="0">
                    <a:pos x="connsiteX1" y="connsiteY1"/>
                  </a:cxn>
                  <a:cxn ang="0">
                    <a:pos x="connsiteX2" y="connsiteY2"/>
                  </a:cxn>
                  <a:cxn ang="0">
                    <a:pos x="connsiteX3" y="connsiteY3"/>
                  </a:cxn>
                </a:cxnLst>
                <a:rect l="l" t="t" r="r" b="b"/>
                <a:pathLst>
                  <a:path w="70805" h="70805">
                    <a:moveTo>
                      <a:pt x="67909" y="67909"/>
                    </a:moveTo>
                    <a:lnTo>
                      <a:pt x="4828" y="67909"/>
                    </a:lnTo>
                    <a:lnTo>
                      <a:pt x="4828" y="4828"/>
                    </a:lnTo>
                    <a:lnTo>
                      <a:pt x="67909" y="4828"/>
                    </a:lnTo>
                    <a:close/>
                  </a:path>
                </a:pathLst>
              </a:custGeom>
              <a:noFill/>
              <a:ln w="19050" cap="flat">
                <a:solidFill>
                  <a:schemeClr val="accent1"/>
                </a:solidFill>
                <a:prstDash val="solid"/>
                <a:round/>
              </a:ln>
            </p:spPr>
            <p:txBody>
              <a:bodyPr rtlCol="0" anchor="ctr"/>
              <a:lstStyle/>
              <a:p>
                <a:pPr defTabSz="609576">
                  <a:defRPr/>
                </a:pPr>
                <a:endParaRPr lang="en-US" sz="1500" dirty="0">
                  <a:solidFill>
                    <a:srgbClr val="FFFFFF"/>
                  </a:solidFill>
                  <a:latin typeface="Amazon Ember Display" panose="020F0603020204020204" pitchFamily="34" charset="0"/>
                </a:endParaRPr>
              </a:p>
            </p:txBody>
          </p:sp>
          <p:sp>
            <p:nvSpPr>
              <p:cNvPr id="159" name="Freeform: Shape 128">
                <a:extLst>
                  <a:ext uri="{FF2B5EF4-FFF2-40B4-BE49-F238E27FC236}">
                    <a16:creationId xmlns:a16="http://schemas.microsoft.com/office/drawing/2014/main" id="{E352EAB7-6FAE-54BF-AD11-2857940E9C53}"/>
                  </a:ext>
                </a:extLst>
              </p:cNvPr>
              <p:cNvSpPr/>
              <p:nvPr/>
            </p:nvSpPr>
            <p:spPr>
              <a:xfrm>
                <a:off x="8774213" y="6143350"/>
                <a:ext cx="70806" cy="70806"/>
              </a:xfrm>
              <a:custGeom>
                <a:avLst/>
                <a:gdLst>
                  <a:gd name="connsiteX0" fmla="*/ 67909 w 70805"/>
                  <a:gd name="connsiteY0" fmla="*/ 67909 h 70805"/>
                  <a:gd name="connsiteX1" fmla="*/ 4828 w 70805"/>
                  <a:gd name="connsiteY1" fmla="*/ 67909 h 70805"/>
                  <a:gd name="connsiteX2" fmla="*/ 4828 w 70805"/>
                  <a:gd name="connsiteY2" fmla="*/ 4828 h 70805"/>
                  <a:gd name="connsiteX3" fmla="*/ 67909 w 70805"/>
                  <a:gd name="connsiteY3" fmla="*/ 4828 h 70805"/>
                </a:gdLst>
                <a:ahLst/>
                <a:cxnLst>
                  <a:cxn ang="0">
                    <a:pos x="connsiteX0" y="connsiteY0"/>
                  </a:cxn>
                  <a:cxn ang="0">
                    <a:pos x="connsiteX1" y="connsiteY1"/>
                  </a:cxn>
                  <a:cxn ang="0">
                    <a:pos x="connsiteX2" y="connsiteY2"/>
                  </a:cxn>
                  <a:cxn ang="0">
                    <a:pos x="connsiteX3" y="connsiteY3"/>
                  </a:cxn>
                </a:cxnLst>
                <a:rect l="l" t="t" r="r" b="b"/>
                <a:pathLst>
                  <a:path w="70805" h="70805">
                    <a:moveTo>
                      <a:pt x="67909" y="67909"/>
                    </a:moveTo>
                    <a:lnTo>
                      <a:pt x="4828" y="67909"/>
                    </a:lnTo>
                    <a:lnTo>
                      <a:pt x="4828" y="4828"/>
                    </a:lnTo>
                    <a:lnTo>
                      <a:pt x="67909" y="4828"/>
                    </a:lnTo>
                    <a:close/>
                  </a:path>
                </a:pathLst>
              </a:custGeom>
              <a:noFill/>
              <a:ln w="19050" cap="flat">
                <a:solidFill>
                  <a:schemeClr val="accent1"/>
                </a:solidFill>
                <a:prstDash val="solid"/>
                <a:round/>
              </a:ln>
            </p:spPr>
            <p:txBody>
              <a:bodyPr rtlCol="0" anchor="ctr"/>
              <a:lstStyle/>
              <a:p>
                <a:pPr defTabSz="609576">
                  <a:defRPr/>
                </a:pPr>
                <a:endParaRPr lang="en-US" sz="1500" dirty="0">
                  <a:solidFill>
                    <a:srgbClr val="FFFFFF"/>
                  </a:solidFill>
                  <a:latin typeface="Amazon Ember Display" panose="020F0603020204020204" pitchFamily="34" charset="0"/>
                </a:endParaRPr>
              </a:p>
            </p:txBody>
          </p:sp>
          <p:sp>
            <p:nvSpPr>
              <p:cNvPr id="160" name="Freeform: Shape 129">
                <a:extLst>
                  <a:ext uri="{FF2B5EF4-FFF2-40B4-BE49-F238E27FC236}">
                    <a16:creationId xmlns:a16="http://schemas.microsoft.com/office/drawing/2014/main" id="{28A1797D-5420-297D-E3FD-8E63CE964116}"/>
                  </a:ext>
                </a:extLst>
              </p:cNvPr>
              <p:cNvSpPr/>
              <p:nvPr/>
            </p:nvSpPr>
            <p:spPr>
              <a:xfrm>
                <a:off x="8689473" y="6021121"/>
                <a:ext cx="331500" cy="228510"/>
              </a:xfrm>
              <a:custGeom>
                <a:avLst/>
                <a:gdLst>
                  <a:gd name="connsiteX0" fmla="*/ 327638 w 331499"/>
                  <a:gd name="connsiteY0" fmla="*/ 79174 h 228509"/>
                  <a:gd name="connsiteX1" fmla="*/ 327638 w 331499"/>
                  <a:gd name="connsiteY1" fmla="*/ 13839 h 228509"/>
                  <a:gd name="connsiteX2" fmla="*/ 318626 w 331499"/>
                  <a:gd name="connsiteY2" fmla="*/ 4828 h 228509"/>
                  <a:gd name="connsiteX3" fmla="*/ 13839 w 331499"/>
                  <a:gd name="connsiteY3" fmla="*/ 4828 h 228509"/>
                  <a:gd name="connsiteX4" fmla="*/ 4828 w 331499"/>
                  <a:gd name="connsiteY4" fmla="*/ 13839 h 228509"/>
                  <a:gd name="connsiteX5" fmla="*/ 4828 w 331499"/>
                  <a:gd name="connsiteY5" fmla="*/ 216923 h 228509"/>
                  <a:gd name="connsiteX6" fmla="*/ 13839 w 331499"/>
                  <a:gd name="connsiteY6" fmla="*/ 225935 h 228509"/>
                  <a:gd name="connsiteX7" fmla="*/ 259729 w 331499"/>
                  <a:gd name="connsiteY7" fmla="*/ 225935 h 22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99" h="228509">
                    <a:moveTo>
                      <a:pt x="327638" y="79174"/>
                    </a:moveTo>
                    <a:lnTo>
                      <a:pt x="327638" y="13839"/>
                    </a:lnTo>
                    <a:cubicBezTo>
                      <a:pt x="327638" y="9012"/>
                      <a:pt x="323776" y="4828"/>
                      <a:pt x="318626" y="4828"/>
                    </a:cubicBezTo>
                    <a:lnTo>
                      <a:pt x="13839" y="4828"/>
                    </a:lnTo>
                    <a:cubicBezTo>
                      <a:pt x="9012" y="4828"/>
                      <a:pt x="4828" y="8690"/>
                      <a:pt x="4828" y="13839"/>
                    </a:cubicBezTo>
                    <a:lnTo>
                      <a:pt x="4828" y="216923"/>
                    </a:lnTo>
                    <a:cubicBezTo>
                      <a:pt x="4828" y="221751"/>
                      <a:pt x="8690" y="225935"/>
                      <a:pt x="13839" y="225935"/>
                    </a:cubicBezTo>
                    <a:lnTo>
                      <a:pt x="259729" y="225935"/>
                    </a:lnTo>
                  </a:path>
                </a:pathLst>
              </a:custGeom>
              <a:noFill/>
              <a:ln w="19050" cap="flat">
                <a:solidFill>
                  <a:schemeClr val="tx1"/>
                </a:solidFill>
                <a:prstDash val="solid"/>
                <a:round/>
              </a:ln>
            </p:spPr>
            <p:txBody>
              <a:bodyPr rtlCol="0" anchor="ctr"/>
              <a:lstStyle/>
              <a:p>
                <a:pPr defTabSz="609576">
                  <a:defRPr/>
                </a:pPr>
                <a:endParaRPr lang="en-US" sz="1500" dirty="0">
                  <a:solidFill>
                    <a:srgbClr val="FFFFFF"/>
                  </a:solidFill>
                  <a:latin typeface="Amazon Ember Display" panose="020F0603020204020204" pitchFamily="34" charset="0"/>
                </a:endParaRPr>
              </a:p>
            </p:txBody>
          </p:sp>
          <p:sp>
            <p:nvSpPr>
              <p:cNvPr id="161" name="Freeform: Shape 130">
                <a:extLst>
                  <a:ext uri="{FF2B5EF4-FFF2-40B4-BE49-F238E27FC236}">
                    <a16:creationId xmlns:a16="http://schemas.microsoft.com/office/drawing/2014/main" id="{BEDD4817-B9B9-201B-259F-B84A702769B9}"/>
                  </a:ext>
                </a:extLst>
              </p:cNvPr>
              <p:cNvSpPr/>
              <p:nvPr/>
            </p:nvSpPr>
            <p:spPr>
              <a:xfrm>
                <a:off x="8666300" y="5999880"/>
                <a:ext cx="376558" cy="276786"/>
              </a:xfrm>
              <a:custGeom>
                <a:avLst/>
                <a:gdLst>
                  <a:gd name="connsiteX0" fmla="*/ 372696 w 376558"/>
                  <a:gd name="connsiteY0" fmla="*/ 101381 h 276786"/>
                  <a:gd name="connsiteX1" fmla="*/ 372696 w 376558"/>
                  <a:gd name="connsiteY1" fmla="*/ 13839 h 276786"/>
                  <a:gd name="connsiteX2" fmla="*/ 363684 w 376558"/>
                  <a:gd name="connsiteY2" fmla="*/ 4828 h 276786"/>
                  <a:gd name="connsiteX3" fmla="*/ 13839 w 376558"/>
                  <a:gd name="connsiteY3" fmla="*/ 4828 h 276786"/>
                  <a:gd name="connsiteX4" fmla="*/ 4828 w 376558"/>
                  <a:gd name="connsiteY4" fmla="*/ 13839 h 276786"/>
                  <a:gd name="connsiteX5" fmla="*/ 4828 w 376558"/>
                  <a:gd name="connsiteY5" fmla="*/ 263913 h 276786"/>
                  <a:gd name="connsiteX6" fmla="*/ 13839 w 376558"/>
                  <a:gd name="connsiteY6" fmla="*/ 272924 h 276786"/>
                  <a:gd name="connsiteX7" fmla="*/ 269706 w 376558"/>
                  <a:gd name="connsiteY7" fmla="*/ 272924 h 2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558" h="276786">
                    <a:moveTo>
                      <a:pt x="372696" y="101381"/>
                    </a:moveTo>
                    <a:lnTo>
                      <a:pt x="372696" y="13839"/>
                    </a:lnTo>
                    <a:cubicBezTo>
                      <a:pt x="372696" y="9012"/>
                      <a:pt x="368834" y="4828"/>
                      <a:pt x="363684" y="4828"/>
                    </a:cubicBezTo>
                    <a:lnTo>
                      <a:pt x="13839" y="4828"/>
                    </a:lnTo>
                    <a:cubicBezTo>
                      <a:pt x="9012" y="4828"/>
                      <a:pt x="4828" y="8690"/>
                      <a:pt x="4828" y="13839"/>
                    </a:cubicBezTo>
                    <a:lnTo>
                      <a:pt x="4828" y="263913"/>
                    </a:lnTo>
                    <a:cubicBezTo>
                      <a:pt x="4828" y="268740"/>
                      <a:pt x="8690" y="272924"/>
                      <a:pt x="13839" y="272924"/>
                    </a:cubicBezTo>
                    <a:lnTo>
                      <a:pt x="269706" y="272924"/>
                    </a:lnTo>
                  </a:path>
                </a:pathLst>
              </a:custGeom>
              <a:noFill/>
              <a:ln w="19050" cap="flat">
                <a:solidFill>
                  <a:schemeClr val="tx1"/>
                </a:solidFill>
                <a:prstDash val="solid"/>
                <a:round/>
              </a:ln>
            </p:spPr>
            <p:txBody>
              <a:bodyPr rtlCol="0" anchor="ctr"/>
              <a:lstStyle/>
              <a:p>
                <a:pPr defTabSz="609576">
                  <a:defRPr/>
                </a:pPr>
                <a:endParaRPr lang="en-US" sz="1500" dirty="0">
                  <a:solidFill>
                    <a:srgbClr val="FFFFFF"/>
                  </a:solidFill>
                  <a:latin typeface="Amazon Ember Display" panose="020F0603020204020204" pitchFamily="34" charset="0"/>
                </a:endParaRPr>
              </a:p>
            </p:txBody>
          </p:sp>
          <p:sp>
            <p:nvSpPr>
              <p:cNvPr id="162" name="Freeform: Shape 131">
                <a:extLst>
                  <a:ext uri="{FF2B5EF4-FFF2-40B4-BE49-F238E27FC236}">
                    <a16:creationId xmlns:a16="http://schemas.microsoft.com/office/drawing/2014/main" id="{8E356DD4-5DFD-EEBC-A2DC-A92D09F1D19B}"/>
                  </a:ext>
                </a:extLst>
              </p:cNvPr>
              <p:cNvSpPr/>
              <p:nvPr/>
            </p:nvSpPr>
            <p:spPr>
              <a:xfrm>
                <a:off x="8627357" y="6268298"/>
                <a:ext cx="299315" cy="41840"/>
              </a:xfrm>
              <a:custGeom>
                <a:avLst/>
                <a:gdLst>
                  <a:gd name="connsiteX0" fmla="*/ 297384 w 299315"/>
                  <a:gd name="connsiteY0" fmla="*/ 37334 h 41839"/>
                  <a:gd name="connsiteX1" fmla="*/ 31219 w 299315"/>
                  <a:gd name="connsiteY1" fmla="*/ 37334 h 41839"/>
                  <a:gd name="connsiteX2" fmla="*/ 4828 w 299315"/>
                  <a:gd name="connsiteY2" fmla="*/ 26069 h 41839"/>
                  <a:gd name="connsiteX3" fmla="*/ 4828 w 299315"/>
                  <a:gd name="connsiteY3" fmla="*/ 4828 h 41839"/>
                  <a:gd name="connsiteX4" fmla="*/ 47633 w 299315"/>
                  <a:gd name="connsiteY4" fmla="*/ 4828 h 4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15" h="41839">
                    <a:moveTo>
                      <a:pt x="297384" y="37334"/>
                    </a:moveTo>
                    <a:lnTo>
                      <a:pt x="31219" y="37334"/>
                    </a:lnTo>
                    <a:cubicBezTo>
                      <a:pt x="31219" y="37334"/>
                      <a:pt x="12230" y="37656"/>
                      <a:pt x="4828" y="26069"/>
                    </a:cubicBezTo>
                    <a:lnTo>
                      <a:pt x="4828" y="4828"/>
                    </a:lnTo>
                    <a:lnTo>
                      <a:pt x="47633" y="4828"/>
                    </a:lnTo>
                  </a:path>
                </a:pathLst>
              </a:custGeom>
              <a:noFill/>
              <a:ln w="19050" cap="flat">
                <a:solidFill>
                  <a:schemeClr val="tx1"/>
                </a:solidFill>
                <a:prstDash val="solid"/>
                <a:round/>
              </a:ln>
            </p:spPr>
            <p:txBody>
              <a:bodyPr rtlCol="0" anchor="ctr"/>
              <a:lstStyle/>
              <a:p>
                <a:pPr defTabSz="609576">
                  <a:defRPr/>
                </a:pPr>
                <a:endParaRPr lang="en-US" sz="1500" dirty="0">
                  <a:solidFill>
                    <a:srgbClr val="FFFFFF"/>
                  </a:solidFill>
                  <a:latin typeface="Amazon Ember Display" panose="020F0603020204020204" pitchFamily="34" charset="0"/>
                </a:endParaRPr>
              </a:p>
            </p:txBody>
          </p:sp>
          <p:sp>
            <p:nvSpPr>
              <p:cNvPr id="163" name="Freeform: Shape 132">
                <a:extLst>
                  <a:ext uri="{FF2B5EF4-FFF2-40B4-BE49-F238E27FC236}">
                    <a16:creationId xmlns:a16="http://schemas.microsoft.com/office/drawing/2014/main" id="{067CDF8B-AAAC-35D5-BBFA-E24945DE2A62}"/>
                  </a:ext>
                </a:extLst>
              </p:cNvPr>
              <p:cNvSpPr/>
              <p:nvPr/>
            </p:nvSpPr>
            <p:spPr>
              <a:xfrm>
                <a:off x="8982995" y="6118962"/>
                <a:ext cx="109427" cy="109427"/>
              </a:xfrm>
              <a:custGeom>
                <a:avLst/>
                <a:gdLst>
                  <a:gd name="connsiteX0" fmla="*/ 107174 w 109427"/>
                  <a:gd name="connsiteY0" fmla="*/ 56001 h 109427"/>
                  <a:gd name="connsiteX1" fmla="*/ 56001 w 109427"/>
                  <a:gd name="connsiteY1" fmla="*/ 4828 h 109427"/>
                  <a:gd name="connsiteX2" fmla="*/ 4828 w 109427"/>
                  <a:gd name="connsiteY2" fmla="*/ 56001 h 109427"/>
                  <a:gd name="connsiteX3" fmla="*/ 56001 w 109427"/>
                  <a:gd name="connsiteY3" fmla="*/ 107174 h 109427"/>
                  <a:gd name="connsiteX4" fmla="*/ 107174 w 109427"/>
                  <a:gd name="connsiteY4" fmla="*/ 56001 h 109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27" h="109427">
                    <a:moveTo>
                      <a:pt x="107174" y="56001"/>
                    </a:moveTo>
                    <a:cubicBezTo>
                      <a:pt x="107174" y="27679"/>
                      <a:pt x="84323" y="4828"/>
                      <a:pt x="56001" y="4828"/>
                    </a:cubicBezTo>
                    <a:cubicBezTo>
                      <a:pt x="27679" y="4828"/>
                      <a:pt x="4828" y="27679"/>
                      <a:pt x="4828" y="56001"/>
                    </a:cubicBezTo>
                    <a:cubicBezTo>
                      <a:pt x="4828" y="84323"/>
                      <a:pt x="27679" y="107174"/>
                      <a:pt x="56001" y="107174"/>
                    </a:cubicBezTo>
                    <a:cubicBezTo>
                      <a:pt x="84323" y="107174"/>
                      <a:pt x="107174" y="84323"/>
                      <a:pt x="107174" y="56001"/>
                    </a:cubicBezTo>
                  </a:path>
                </a:pathLst>
              </a:custGeom>
              <a:noFill/>
              <a:ln w="19050" cap="flat">
                <a:solidFill>
                  <a:schemeClr val="accent1"/>
                </a:solidFill>
                <a:prstDash val="solid"/>
                <a:round/>
              </a:ln>
            </p:spPr>
            <p:txBody>
              <a:bodyPr rtlCol="0" anchor="ctr"/>
              <a:lstStyle/>
              <a:p>
                <a:pPr defTabSz="609576">
                  <a:defRPr/>
                </a:pPr>
                <a:endParaRPr lang="en-US" sz="1500" dirty="0">
                  <a:solidFill>
                    <a:srgbClr val="FFFFFF"/>
                  </a:solidFill>
                  <a:latin typeface="Amazon Ember Display" panose="020F0603020204020204" pitchFamily="34" charset="0"/>
                </a:endParaRPr>
              </a:p>
            </p:txBody>
          </p:sp>
          <p:sp>
            <p:nvSpPr>
              <p:cNvPr id="164" name="Freeform: Shape 133">
                <a:extLst>
                  <a:ext uri="{FF2B5EF4-FFF2-40B4-BE49-F238E27FC236}">
                    <a16:creationId xmlns:a16="http://schemas.microsoft.com/office/drawing/2014/main" id="{35148F66-137B-51E7-B9A5-4B25BEEB3EA4}"/>
                  </a:ext>
                </a:extLst>
              </p:cNvPr>
              <p:cNvSpPr/>
              <p:nvPr/>
            </p:nvSpPr>
            <p:spPr>
              <a:xfrm>
                <a:off x="8943730" y="6224527"/>
                <a:ext cx="189888" cy="99772"/>
              </a:xfrm>
              <a:custGeom>
                <a:avLst/>
                <a:gdLst>
                  <a:gd name="connsiteX0" fmla="*/ 185061 w 189888"/>
                  <a:gd name="connsiteY0" fmla="*/ 98163 h 99771"/>
                  <a:gd name="connsiteX1" fmla="*/ 4828 w 189888"/>
                  <a:gd name="connsiteY1" fmla="*/ 98163 h 99771"/>
                  <a:gd name="connsiteX2" fmla="*/ 48599 w 189888"/>
                  <a:gd name="connsiteY2" fmla="*/ 18023 h 99771"/>
                  <a:gd name="connsiteX3" fmla="*/ 94622 w 189888"/>
                  <a:gd name="connsiteY3" fmla="*/ 4828 h 99771"/>
                  <a:gd name="connsiteX4" fmla="*/ 185061 w 189888"/>
                  <a:gd name="connsiteY4" fmla="*/ 98163 h 9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88" h="99771">
                    <a:moveTo>
                      <a:pt x="185061" y="98163"/>
                    </a:moveTo>
                    <a:lnTo>
                      <a:pt x="4828" y="98163"/>
                    </a:lnTo>
                    <a:cubicBezTo>
                      <a:pt x="4828" y="64047"/>
                      <a:pt x="22529" y="34437"/>
                      <a:pt x="48599" y="18023"/>
                    </a:cubicBezTo>
                    <a:cubicBezTo>
                      <a:pt x="62116" y="9655"/>
                      <a:pt x="77886" y="4828"/>
                      <a:pt x="94622" y="4828"/>
                    </a:cubicBezTo>
                    <a:cubicBezTo>
                      <a:pt x="144830" y="4828"/>
                      <a:pt x="185061" y="46346"/>
                      <a:pt x="185061" y="98163"/>
                    </a:cubicBezTo>
                    <a:close/>
                  </a:path>
                </a:pathLst>
              </a:custGeom>
              <a:noFill/>
              <a:ln w="19050" cap="flat">
                <a:solidFill>
                  <a:schemeClr val="accent1"/>
                </a:solidFill>
                <a:prstDash val="solid"/>
                <a:round/>
              </a:ln>
            </p:spPr>
            <p:txBody>
              <a:bodyPr rtlCol="0" anchor="ctr"/>
              <a:lstStyle/>
              <a:p>
                <a:pPr defTabSz="609576">
                  <a:defRPr/>
                </a:pPr>
                <a:endParaRPr lang="en-US" sz="1500" dirty="0">
                  <a:solidFill>
                    <a:srgbClr val="FFFFFF"/>
                  </a:solidFill>
                  <a:latin typeface="Amazon Ember Display" panose="020F0603020204020204" pitchFamily="34" charset="0"/>
                </a:endParaRPr>
              </a:p>
            </p:txBody>
          </p:sp>
        </p:grpSp>
      </p:grpSp>
      <p:sp>
        <p:nvSpPr>
          <p:cNvPr id="149" name="Oval 148">
            <a:extLst>
              <a:ext uri="{FF2B5EF4-FFF2-40B4-BE49-F238E27FC236}">
                <a16:creationId xmlns:a16="http://schemas.microsoft.com/office/drawing/2014/main" id="{1A09DE5E-6F32-B506-A3AB-F2CB0BAE2E3D}"/>
              </a:ext>
            </a:extLst>
          </p:cNvPr>
          <p:cNvSpPr/>
          <p:nvPr/>
        </p:nvSpPr>
        <p:spPr>
          <a:xfrm>
            <a:off x="8274216" y="2092486"/>
            <a:ext cx="1736434" cy="1736434"/>
          </a:xfrm>
          <a:prstGeom prst="ellipse">
            <a:avLst/>
          </a:prstGeom>
          <a:solidFill>
            <a:schemeClr val="bg1"/>
          </a:solidFill>
          <a:ln>
            <a:noFill/>
          </a:ln>
          <a:effectLst>
            <a:outerShdw blurRad="1270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a:p>
        </p:txBody>
      </p:sp>
      <p:sp>
        <p:nvSpPr>
          <p:cNvPr id="151" name="Oval 150">
            <a:extLst>
              <a:ext uri="{FF2B5EF4-FFF2-40B4-BE49-F238E27FC236}">
                <a16:creationId xmlns:a16="http://schemas.microsoft.com/office/drawing/2014/main" id="{B21EC2D7-1AB0-18C8-3CF4-A29E6B7EC23B}"/>
              </a:ext>
            </a:extLst>
          </p:cNvPr>
          <p:cNvSpPr/>
          <p:nvPr/>
        </p:nvSpPr>
        <p:spPr>
          <a:xfrm>
            <a:off x="5296973" y="2100985"/>
            <a:ext cx="1736434" cy="1736434"/>
          </a:xfrm>
          <a:prstGeom prst="ellipse">
            <a:avLst/>
          </a:prstGeom>
          <a:solidFill>
            <a:schemeClr val="bg1"/>
          </a:solidFill>
          <a:ln>
            <a:noFill/>
          </a:ln>
          <a:effectLst>
            <a:outerShdw blurRad="1270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a:p>
        </p:txBody>
      </p:sp>
      <p:grpSp>
        <p:nvGrpSpPr>
          <p:cNvPr id="94" name="Group 93">
            <a:extLst>
              <a:ext uri="{FF2B5EF4-FFF2-40B4-BE49-F238E27FC236}">
                <a16:creationId xmlns:a16="http://schemas.microsoft.com/office/drawing/2014/main" id="{676FC7E0-A822-45DE-A3C4-5DA932B0AE8C}"/>
              </a:ext>
            </a:extLst>
          </p:cNvPr>
          <p:cNvGrpSpPr/>
          <p:nvPr/>
        </p:nvGrpSpPr>
        <p:grpSpPr>
          <a:xfrm>
            <a:off x="8600924" y="2626056"/>
            <a:ext cx="1083018" cy="742882"/>
            <a:chOff x="4557688" y="2943321"/>
            <a:chExt cx="578998" cy="397156"/>
          </a:xfrm>
        </p:grpSpPr>
        <p:sp>
          <p:nvSpPr>
            <p:cNvPr id="95" name="Freeform: Shape 94">
              <a:extLst>
                <a:ext uri="{FF2B5EF4-FFF2-40B4-BE49-F238E27FC236}">
                  <a16:creationId xmlns:a16="http://schemas.microsoft.com/office/drawing/2014/main" id="{D22042DC-1B93-4AA2-AE7E-D625A117DEE5}"/>
                </a:ext>
              </a:extLst>
            </p:cNvPr>
            <p:cNvSpPr/>
            <p:nvPr/>
          </p:nvSpPr>
          <p:spPr>
            <a:xfrm>
              <a:off x="4557688" y="3037943"/>
              <a:ext cx="273568" cy="302534"/>
            </a:xfrm>
            <a:custGeom>
              <a:avLst/>
              <a:gdLst>
                <a:gd name="connsiteX0" fmla="*/ 254257 w 273567"/>
                <a:gd name="connsiteY0" fmla="*/ 91082 h 302533"/>
                <a:gd name="connsiteX1" fmla="*/ 264878 w 273567"/>
                <a:gd name="connsiteY1" fmla="*/ 75955 h 302533"/>
                <a:gd name="connsiteX2" fmla="*/ 271959 w 273567"/>
                <a:gd name="connsiteY2" fmla="*/ 65978 h 302533"/>
                <a:gd name="connsiteX3" fmla="*/ 265844 w 273567"/>
                <a:gd name="connsiteY3" fmla="*/ 59219 h 302533"/>
                <a:gd name="connsiteX4" fmla="*/ 259729 w 273567"/>
                <a:gd name="connsiteY4" fmla="*/ 52461 h 302533"/>
                <a:gd name="connsiteX5" fmla="*/ 253613 w 273567"/>
                <a:gd name="connsiteY5" fmla="*/ 45702 h 302533"/>
                <a:gd name="connsiteX6" fmla="*/ 212739 w 273567"/>
                <a:gd name="connsiteY6" fmla="*/ 66622 h 302533"/>
                <a:gd name="connsiteX7" fmla="*/ 183451 w 273567"/>
                <a:gd name="connsiteY7" fmla="*/ 52139 h 302533"/>
                <a:gd name="connsiteX8" fmla="*/ 175405 w 273567"/>
                <a:gd name="connsiteY8" fmla="*/ 7081 h 302533"/>
                <a:gd name="connsiteX9" fmla="*/ 166715 w 273567"/>
                <a:gd name="connsiteY9" fmla="*/ 6115 h 302533"/>
                <a:gd name="connsiteX10" fmla="*/ 157382 w 273567"/>
                <a:gd name="connsiteY10" fmla="*/ 5471 h 302533"/>
                <a:gd name="connsiteX11" fmla="*/ 148370 w 273567"/>
                <a:gd name="connsiteY11" fmla="*/ 4828 h 302533"/>
                <a:gd name="connsiteX12" fmla="*/ 134531 w 273567"/>
                <a:gd name="connsiteY12" fmla="*/ 48277 h 302533"/>
                <a:gd name="connsiteX13" fmla="*/ 103312 w 273567"/>
                <a:gd name="connsiteY13" fmla="*/ 58898 h 302533"/>
                <a:gd name="connsiteX14" fmla="*/ 65656 w 273567"/>
                <a:gd name="connsiteY14" fmla="*/ 32828 h 302533"/>
                <a:gd name="connsiteX15" fmla="*/ 58898 w 273567"/>
                <a:gd name="connsiteY15" fmla="*/ 38943 h 302533"/>
                <a:gd name="connsiteX16" fmla="*/ 52139 w 273567"/>
                <a:gd name="connsiteY16" fmla="*/ 45058 h 302533"/>
                <a:gd name="connsiteX17" fmla="*/ 45380 w 273567"/>
                <a:gd name="connsiteY17" fmla="*/ 51173 h 302533"/>
                <a:gd name="connsiteX18" fmla="*/ 66300 w 273567"/>
                <a:gd name="connsiteY18" fmla="*/ 91726 h 302533"/>
                <a:gd name="connsiteX19" fmla="*/ 51817 w 273567"/>
                <a:gd name="connsiteY19" fmla="*/ 121335 h 302533"/>
                <a:gd name="connsiteX20" fmla="*/ 6759 w 273567"/>
                <a:gd name="connsiteY20" fmla="*/ 129381 h 302533"/>
                <a:gd name="connsiteX21" fmla="*/ 6115 w 273567"/>
                <a:gd name="connsiteY21" fmla="*/ 138393 h 302533"/>
                <a:gd name="connsiteX22" fmla="*/ 5471 w 273567"/>
                <a:gd name="connsiteY22" fmla="*/ 147083 h 302533"/>
                <a:gd name="connsiteX23" fmla="*/ 4828 w 273567"/>
                <a:gd name="connsiteY23" fmla="*/ 156095 h 302533"/>
                <a:gd name="connsiteX24" fmla="*/ 48277 w 273567"/>
                <a:gd name="connsiteY24" fmla="*/ 170256 h 302533"/>
                <a:gd name="connsiteX25" fmla="*/ 58898 w 273567"/>
                <a:gd name="connsiteY25" fmla="*/ 201153 h 302533"/>
                <a:gd name="connsiteX26" fmla="*/ 32828 w 273567"/>
                <a:gd name="connsiteY26" fmla="*/ 238809 h 302533"/>
                <a:gd name="connsiteX27" fmla="*/ 38943 w 273567"/>
                <a:gd name="connsiteY27" fmla="*/ 245567 h 302533"/>
                <a:gd name="connsiteX28" fmla="*/ 45058 w 273567"/>
                <a:gd name="connsiteY28" fmla="*/ 252326 h 302533"/>
                <a:gd name="connsiteX29" fmla="*/ 51173 w 273567"/>
                <a:gd name="connsiteY29" fmla="*/ 259085 h 302533"/>
                <a:gd name="connsiteX30" fmla="*/ 92048 w 273567"/>
                <a:gd name="connsiteY30" fmla="*/ 238165 h 302533"/>
                <a:gd name="connsiteX31" fmla="*/ 121335 w 273567"/>
                <a:gd name="connsiteY31" fmla="*/ 252648 h 302533"/>
                <a:gd name="connsiteX32" fmla="*/ 129381 w 273567"/>
                <a:gd name="connsiteY32" fmla="*/ 297706 h 302533"/>
                <a:gd name="connsiteX33" fmla="*/ 138393 w 273567"/>
                <a:gd name="connsiteY33" fmla="*/ 298350 h 302533"/>
                <a:gd name="connsiteX34" fmla="*/ 147405 w 273567"/>
                <a:gd name="connsiteY34" fmla="*/ 298994 h 302533"/>
                <a:gd name="connsiteX35" fmla="*/ 156416 w 273567"/>
                <a:gd name="connsiteY35" fmla="*/ 299637 h 302533"/>
                <a:gd name="connsiteX36" fmla="*/ 170578 w 273567"/>
                <a:gd name="connsiteY36" fmla="*/ 255866 h 302533"/>
                <a:gd name="connsiteX37" fmla="*/ 201153 w 273567"/>
                <a:gd name="connsiteY37" fmla="*/ 245567 h 302533"/>
                <a:gd name="connsiteX38" fmla="*/ 239130 w 273567"/>
                <a:gd name="connsiteY38" fmla="*/ 271637 h 302533"/>
                <a:gd name="connsiteX39" fmla="*/ 245889 w 273567"/>
                <a:gd name="connsiteY39" fmla="*/ 265522 h 302533"/>
                <a:gd name="connsiteX40" fmla="*/ 252648 w 273567"/>
                <a:gd name="connsiteY40" fmla="*/ 259407 h 302533"/>
                <a:gd name="connsiteX41" fmla="*/ 259407 w 273567"/>
                <a:gd name="connsiteY41" fmla="*/ 253292 h 302533"/>
                <a:gd name="connsiteX42" fmla="*/ 250717 w 273567"/>
                <a:gd name="connsiteY42" fmla="*/ 236556 h 302533"/>
                <a:gd name="connsiteX43" fmla="*/ 243314 w 273567"/>
                <a:gd name="connsiteY43" fmla="*/ 222395 h 30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567" h="302533">
                  <a:moveTo>
                    <a:pt x="254257" y="91082"/>
                  </a:moveTo>
                  <a:lnTo>
                    <a:pt x="264878" y="75955"/>
                  </a:lnTo>
                  <a:lnTo>
                    <a:pt x="271959" y="65978"/>
                  </a:lnTo>
                  <a:lnTo>
                    <a:pt x="265844" y="59219"/>
                  </a:lnTo>
                  <a:lnTo>
                    <a:pt x="259729" y="52461"/>
                  </a:lnTo>
                  <a:lnTo>
                    <a:pt x="253613" y="45702"/>
                  </a:lnTo>
                  <a:lnTo>
                    <a:pt x="212739" y="66622"/>
                  </a:lnTo>
                  <a:cubicBezTo>
                    <a:pt x="203728" y="60185"/>
                    <a:pt x="193750" y="55357"/>
                    <a:pt x="183451" y="52139"/>
                  </a:cubicBezTo>
                  <a:lnTo>
                    <a:pt x="175405" y="7081"/>
                  </a:lnTo>
                  <a:lnTo>
                    <a:pt x="166715" y="6115"/>
                  </a:lnTo>
                  <a:lnTo>
                    <a:pt x="157382" y="5471"/>
                  </a:lnTo>
                  <a:lnTo>
                    <a:pt x="148370" y="4828"/>
                  </a:lnTo>
                  <a:lnTo>
                    <a:pt x="134531" y="48277"/>
                  </a:lnTo>
                  <a:cubicBezTo>
                    <a:pt x="123910" y="50208"/>
                    <a:pt x="113289" y="53748"/>
                    <a:pt x="103312" y="58898"/>
                  </a:cubicBezTo>
                  <a:lnTo>
                    <a:pt x="65656" y="32828"/>
                  </a:lnTo>
                  <a:lnTo>
                    <a:pt x="58898" y="38943"/>
                  </a:lnTo>
                  <a:lnTo>
                    <a:pt x="52139" y="45058"/>
                  </a:lnTo>
                  <a:lnTo>
                    <a:pt x="45380" y="51173"/>
                  </a:lnTo>
                  <a:lnTo>
                    <a:pt x="66300" y="91726"/>
                  </a:lnTo>
                  <a:cubicBezTo>
                    <a:pt x="59863" y="100737"/>
                    <a:pt x="55035" y="110714"/>
                    <a:pt x="51817" y="121335"/>
                  </a:cubicBezTo>
                  <a:lnTo>
                    <a:pt x="6759" y="129381"/>
                  </a:lnTo>
                  <a:lnTo>
                    <a:pt x="6115" y="138393"/>
                  </a:lnTo>
                  <a:lnTo>
                    <a:pt x="5471" y="147083"/>
                  </a:lnTo>
                  <a:lnTo>
                    <a:pt x="4828" y="156095"/>
                  </a:lnTo>
                  <a:lnTo>
                    <a:pt x="48277" y="170256"/>
                  </a:lnTo>
                  <a:cubicBezTo>
                    <a:pt x="50208" y="180877"/>
                    <a:pt x="53748" y="191497"/>
                    <a:pt x="58898" y="201153"/>
                  </a:cubicBezTo>
                  <a:lnTo>
                    <a:pt x="32828" y="238809"/>
                  </a:lnTo>
                  <a:lnTo>
                    <a:pt x="38943" y="245567"/>
                  </a:lnTo>
                  <a:lnTo>
                    <a:pt x="45058" y="252326"/>
                  </a:lnTo>
                  <a:lnTo>
                    <a:pt x="51173" y="259085"/>
                  </a:lnTo>
                  <a:lnTo>
                    <a:pt x="92048" y="238165"/>
                  </a:lnTo>
                  <a:cubicBezTo>
                    <a:pt x="101059" y="244602"/>
                    <a:pt x="111036" y="249429"/>
                    <a:pt x="121335" y="252648"/>
                  </a:cubicBezTo>
                  <a:lnTo>
                    <a:pt x="129381" y="297706"/>
                  </a:lnTo>
                  <a:lnTo>
                    <a:pt x="138393" y="298350"/>
                  </a:lnTo>
                  <a:lnTo>
                    <a:pt x="147405" y="298994"/>
                  </a:lnTo>
                  <a:lnTo>
                    <a:pt x="156416" y="299637"/>
                  </a:lnTo>
                  <a:lnTo>
                    <a:pt x="170578" y="255866"/>
                  </a:lnTo>
                  <a:cubicBezTo>
                    <a:pt x="181198" y="253935"/>
                    <a:pt x="191497" y="250395"/>
                    <a:pt x="201153" y="245567"/>
                  </a:cubicBezTo>
                  <a:lnTo>
                    <a:pt x="239130" y="271637"/>
                  </a:lnTo>
                  <a:lnTo>
                    <a:pt x="245889" y="265522"/>
                  </a:lnTo>
                  <a:lnTo>
                    <a:pt x="252648" y="259407"/>
                  </a:lnTo>
                  <a:lnTo>
                    <a:pt x="259407" y="253292"/>
                  </a:lnTo>
                  <a:lnTo>
                    <a:pt x="250717" y="236556"/>
                  </a:lnTo>
                  <a:lnTo>
                    <a:pt x="243314" y="222395"/>
                  </a:lnTo>
                </a:path>
              </a:pathLst>
            </a:custGeom>
            <a:noFill/>
            <a:ln w="19050" cap="flat">
              <a:solidFill>
                <a:srgbClr val="232F3E"/>
              </a:solidFill>
              <a:prstDash val="solid"/>
              <a:round/>
            </a:ln>
          </p:spPr>
          <p:txBody>
            <a:bodyPr rtlCol="0" anchor="ctr"/>
            <a:lstStyle/>
            <a:p>
              <a:endParaRPr lang="en-US" dirty="0"/>
            </a:p>
          </p:txBody>
        </p:sp>
        <p:sp>
          <p:nvSpPr>
            <p:cNvPr id="96" name="Freeform: Shape 95">
              <a:extLst>
                <a:ext uri="{FF2B5EF4-FFF2-40B4-BE49-F238E27FC236}">
                  <a16:creationId xmlns:a16="http://schemas.microsoft.com/office/drawing/2014/main" id="{7B69606A-D9D8-4959-ACE2-E1A213BBAAF9}"/>
                </a:ext>
              </a:extLst>
            </p:cNvPr>
            <p:cNvSpPr/>
            <p:nvPr/>
          </p:nvSpPr>
          <p:spPr>
            <a:xfrm>
              <a:off x="4646195" y="3126772"/>
              <a:ext cx="106209" cy="125519"/>
            </a:xfrm>
            <a:custGeom>
              <a:avLst/>
              <a:gdLst>
                <a:gd name="connsiteX0" fmla="*/ 101703 w 106208"/>
                <a:gd name="connsiteY0" fmla="*/ 108462 h 125519"/>
                <a:gd name="connsiteX1" fmla="*/ 76921 w 106208"/>
                <a:gd name="connsiteY1" fmla="*/ 121014 h 125519"/>
                <a:gd name="connsiteX2" fmla="*/ 63725 w 106208"/>
                <a:gd name="connsiteY2" fmla="*/ 122623 h 125519"/>
                <a:gd name="connsiteX3" fmla="*/ 4828 w 106208"/>
                <a:gd name="connsiteY3" fmla="*/ 63725 h 125519"/>
                <a:gd name="connsiteX4" fmla="*/ 63725 w 106208"/>
                <a:gd name="connsiteY4" fmla="*/ 4828 h 125519"/>
                <a:gd name="connsiteX5" fmla="*/ 84001 w 106208"/>
                <a:gd name="connsiteY5" fmla="*/ 8368 h 125519"/>
                <a:gd name="connsiteX6" fmla="*/ 104278 w 106208"/>
                <a:gd name="connsiteY6" fmla="*/ 20920 h 12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08" h="125519">
                  <a:moveTo>
                    <a:pt x="101703" y="108462"/>
                  </a:moveTo>
                  <a:cubicBezTo>
                    <a:pt x="94622" y="114577"/>
                    <a:pt x="86254" y="118761"/>
                    <a:pt x="76921" y="121014"/>
                  </a:cubicBezTo>
                  <a:cubicBezTo>
                    <a:pt x="72737" y="121979"/>
                    <a:pt x="68231" y="122623"/>
                    <a:pt x="63725" y="122623"/>
                  </a:cubicBezTo>
                  <a:cubicBezTo>
                    <a:pt x="31219" y="122623"/>
                    <a:pt x="4828" y="96232"/>
                    <a:pt x="4828" y="63725"/>
                  </a:cubicBezTo>
                  <a:cubicBezTo>
                    <a:pt x="4828" y="31219"/>
                    <a:pt x="31219" y="4828"/>
                    <a:pt x="63725" y="4828"/>
                  </a:cubicBezTo>
                  <a:cubicBezTo>
                    <a:pt x="70806" y="4828"/>
                    <a:pt x="77886" y="6115"/>
                    <a:pt x="84001" y="8368"/>
                  </a:cubicBezTo>
                  <a:cubicBezTo>
                    <a:pt x="91726" y="11265"/>
                    <a:pt x="98484" y="15449"/>
                    <a:pt x="104278" y="20920"/>
                  </a:cubicBezTo>
                </a:path>
              </a:pathLst>
            </a:custGeom>
            <a:noFill/>
            <a:ln w="19050" cap="flat">
              <a:gradFill flip="none" rotWithShape="1">
                <a:gsLst>
                  <a:gs pos="20000">
                    <a:schemeClr val="accent2"/>
                  </a:gs>
                  <a:gs pos="82000">
                    <a:schemeClr val="accent1"/>
                  </a:gs>
                </a:gsLst>
                <a:lin ang="2700000" scaled="1"/>
                <a:tileRect/>
              </a:gradFill>
              <a:prstDash val="solid"/>
              <a:round/>
            </a:ln>
          </p:spPr>
          <p:txBody>
            <a:bodyPr rtlCol="0" anchor="ctr"/>
            <a:lstStyle/>
            <a:p>
              <a:endParaRPr lang="en-US" dirty="0"/>
            </a:p>
          </p:txBody>
        </p:sp>
        <p:sp>
          <p:nvSpPr>
            <p:cNvPr id="97" name="Freeform: Shape 96">
              <a:extLst>
                <a:ext uri="{FF2B5EF4-FFF2-40B4-BE49-F238E27FC236}">
                  <a16:creationId xmlns:a16="http://schemas.microsoft.com/office/drawing/2014/main" id="{2BBABEB0-82C8-45BD-ADF5-1F6F1FA7B6C5}"/>
                </a:ext>
              </a:extLst>
            </p:cNvPr>
            <p:cNvSpPr/>
            <p:nvPr/>
          </p:nvSpPr>
          <p:spPr>
            <a:xfrm>
              <a:off x="4838015" y="2943321"/>
              <a:ext cx="196325" cy="196325"/>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9050" cap="flat">
              <a:solidFill>
                <a:srgbClr val="232F3E"/>
              </a:solidFill>
              <a:prstDash val="solid"/>
              <a:round/>
            </a:ln>
          </p:spPr>
          <p:txBody>
            <a:bodyPr rtlCol="0" anchor="ctr"/>
            <a:lstStyle/>
            <a:p>
              <a:endParaRPr lang="en-US" dirty="0"/>
            </a:p>
          </p:txBody>
        </p:sp>
        <p:sp>
          <p:nvSpPr>
            <p:cNvPr id="98" name="Freeform: Shape 97">
              <a:extLst>
                <a:ext uri="{FF2B5EF4-FFF2-40B4-BE49-F238E27FC236}">
                  <a16:creationId xmlns:a16="http://schemas.microsoft.com/office/drawing/2014/main" id="{2044236D-4C40-4845-B68D-88B84DCD0067}"/>
                </a:ext>
              </a:extLst>
            </p:cNvPr>
            <p:cNvSpPr/>
            <p:nvPr/>
          </p:nvSpPr>
          <p:spPr>
            <a:xfrm>
              <a:off x="4894338" y="3000288"/>
              <a:ext cx="83680" cy="83680"/>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9050" cap="flat">
              <a:gradFill flip="none" rotWithShape="1">
                <a:gsLst>
                  <a:gs pos="20000">
                    <a:schemeClr val="accent2"/>
                  </a:gs>
                  <a:gs pos="82000">
                    <a:schemeClr val="accent1"/>
                  </a:gs>
                </a:gsLst>
                <a:lin ang="2700000" scaled="1"/>
                <a:tileRect/>
              </a:gradFill>
              <a:prstDash val="solid"/>
              <a:round/>
            </a:ln>
          </p:spPr>
          <p:txBody>
            <a:bodyPr rtlCol="0" anchor="ctr"/>
            <a:lstStyle/>
            <a:p>
              <a:endParaRPr lang="en-US" dirty="0"/>
            </a:p>
          </p:txBody>
        </p:sp>
        <p:sp>
          <p:nvSpPr>
            <p:cNvPr id="99" name="Freeform: Shape 98">
              <a:extLst>
                <a:ext uri="{FF2B5EF4-FFF2-40B4-BE49-F238E27FC236}">
                  <a16:creationId xmlns:a16="http://schemas.microsoft.com/office/drawing/2014/main" id="{0634CD54-5512-4752-85EA-0B9B3A05E50E}"/>
                </a:ext>
              </a:extLst>
            </p:cNvPr>
            <p:cNvSpPr/>
            <p:nvPr/>
          </p:nvSpPr>
          <p:spPr>
            <a:xfrm>
              <a:off x="4737599" y="3137066"/>
              <a:ext cx="399087" cy="109427"/>
            </a:xfrm>
            <a:custGeom>
              <a:avLst/>
              <a:gdLst>
                <a:gd name="connsiteX0" fmla="*/ 53426 w 399087"/>
                <a:gd name="connsiteY0" fmla="*/ 4833 h 109427"/>
                <a:gd name="connsiteX1" fmla="*/ 99450 w 399087"/>
                <a:gd name="connsiteY1" fmla="*/ 33477 h 109427"/>
                <a:gd name="connsiteX2" fmla="*/ 302534 w 399087"/>
                <a:gd name="connsiteY2" fmla="*/ 33477 h 109427"/>
                <a:gd name="connsiteX3" fmla="*/ 348558 w 399087"/>
                <a:gd name="connsiteY3" fmla="*/ 4833 h 109427"/>
                <a:gd name="connsiteX4" fmla="*/ 397156 w 399087"/>
                <a:gd name="connsiteY4" fmla="*/ 39592 h 109427"/>
                <a:gd name="connsiteX5" fmla="*/ 355316 w 399087"/>
                <a:gd name="connsiteY5" fmla="*/ 39592 h 109427"/>
                <a:gd name="connsiteX6" fmla="*/ 355316 w 399087"/>
                <a:gd name="connsiteY6" fmla="*/ 72742 h 109427"/>
                <a:gd name="connsiteX7" fmla="*/ 397156 w 399087"/>
                <a:gd name="connsiteY7" fmla="*/ 72742 h 109427"/>
                <a:gd name="connsiteX8" fmla="*/ 348558 w 399087"/>
                <a:gd name="connsiteY8" fmla="*/ 107501 h 109427"/>
                <a:gd name="connsiteX9" fmla="*/ 302534 w 399087"/>
                <a:gd name="connsiteY9" fmla="*/ 78857 h 109427"/>
                <a:gd name="connsiteX10" fmla="*/ 99450 w 399087"/>
                <a:gd name="connsiteY10" fmla="*/ 78857 h 109427"/>
                <a:gd name="connsiteX11" fmla="*/ 53426 w 399087"/>
                <a:gd name="connsiteY11" fmla="*/ 107501 h 109427"/>
                <a:gd name="connsiteX12" fmla="*/ 4828 w 399087"/>
                <a:gd name="connsiteY12" fmla="*/ 72742 h 109427"/>
                <a:gd name="connsiteX13" fmla="*/ 46667 w 399087"/>
                <a:gd name="connsiteY13" fmla="*/ 72742 h 109427"/>
                <a:gd name="connsiteX14" fmla="*/ 46667 w 399087"/>
                <a:gd name="connsiteY14" fmla="*/ 39592 h 109427"/>
                <a:gd name="connsiteX15" fmla="*/ 4828 w 399087"/>
                <a:gd name="connsiteY15" fmla="*/ 39592 h 109427"/>
                <a:gd name="connsiteX16" fmla="*/ 53426 w 399087"/>
                <a:gd name="connsiteY16" fmla="*/ 4833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9087" h="109427">
                  <a:moveTo>
                    <a:pt x="53426" y="4833"/>
                  </a:moveTo>
                  <a:cubicBezTo>
                    <a:pt x="73702" y="4833"/>
                    <a:pt x="91404" y="16419"/>
                    <a:pt x="99450" y="33477"/>
                  </a:cubicBezTo>
                  <a:lnTo>
                    <a:pt x="302534" y="33477"/>
                  </a:lnTo>
                  <a:cubicBezTo>
                    <a:pt x="310902" y="16419"/>
                    <a:pt x="328281" y="4833"/>
                    <a:pt x="348558" y="4833"/>
                  </a:cubicBezTo>
                  <a:cubicBezTo>
                    <a:pt x="371087" y="4833"/>
                    <a:pt x="390076" y="19316"/>
                    <a:pt x="397156" y="39592"/>
                  </a:cubicBezTo>
                  <a:lnTo>
                    <a:pt x="355316" y="39592"/>
                  </a:lnTo>
                  <a:lnTo>
                    <a:pt x="355316" y="72742"/>
                  </a:lnTo>
                  <a:lnTo>
                    <a:pt x="397156" y="72742"/>
                  </a:lnTo>
                  <a:cubicBezTo>
                    <a:pt x="390076" y="93018"/>
                    <a:pt x="371087" y="107501"/>
                    <a:pt x="348558" y="107501"/>
                  </a:cubicBezTo>
                  <a:cubicBezTo>
                    <a:pt x="328281" y="107501"/>
                    <a:pt x="310902" y="95593"/>
                    <a:pt x="302534" y="78857"/>
                  </a:cubicBezTo>
                  <a:lnTo>
                    <a:pt x="99450" y="78857"/>
                  </a:lnTo>
                  <a:cubicBezTo>
                    <a:pt x="91082" y="95915"/>
                    <a:pt x="73702" y="107501"/>
                    <a:pt x="53426" y="107501"/>
                  </a:cubicBezTo>
                  <a:cubicBezTo>
                    <a:pt x="30897" y="107501"/>
                    <a:pt x="11908" y="93018"/>
                    <a:pt x="4828" y="72742"/>
                  </a:cubicBezTo>
                  <a:lnTo>
                    <a:pt x="46667" y="72742"/>
                  </a:lnTo>
                  <a:lnTo>
                    <a:pt x="46667" y="39592"/>
                  </a:lnTo>
                  <a:lnTo>
                    <a:pt x="4828" y="39592"/>
                  </a:lnTo>
                  <a:cubicBezTo>
                    <a:pt x="11908" y="19316"/>
                    <a:pt x="30897" y="4511"/>
                    <a:pt x="53426" y="4833"/>
                  </a:cubicBezTo>
                  <a:close/>
                </a:path>
              </a:pathLst>
            </a:custGeom>
            <a:noFill/>
            <a:ln w="19050" cap="flat">
              <a:solidFill>
                <a:srgbClr val="232F3E"/>
              </a:solidFill>
              <a:prstDash val="solid"/>
              <a:round/>
            </a:ln>
          </p:spPr>
          <p:txBody>
            <a:bodyPr rtlCol="0" anchor="ctr"/>
            <a:lstStyle/>
            <a:p>
              <a:endParaRPr lang="en-US" dirty="0"/>
            </a:p>
          </p:txBody>
        </p:sp>
        <p:sp>
          <p:nvSpPr>
            <p:cNvPr id="100" name="Freeform: Shape 99">
              <a:extLst>
                <a:ext uri="{FF2B5EF4-FFF2-40B4-BE49-F238E27FC236}">
                  <a16:creationId xmlns:a16="http://schemas.microsoft.com/office/drawing/2014/main" id="{A6FE1DC9-2324-44EB-99A3-EFE6A83106A2}"/>
                </a:ext>
              </a:extLst>
            </p:cNvPr>
            <p:cNvSpPr/>
            <p:nvPr/>
          </p:nvSpPr>
          <p:spPr>
            <a:xfrm>
              <a:off x="4686104" y="3169900"/>
              <a:ext cx="41840" cy="41840"/>
            </a:xfrm>
            <a:custGeom>
              <a:avLst/>
              <a:gdLst>
                <a:gd name="connsiteX0" fmla="*/ 37012 w 41839"/>
                <a:gd name="connsiteY0" fmla="*/ 20920 h 41839"/>
                <a:gd name="connsiteX1" fmla="*/ 20920 w 41839"/>
                <a:gd name="connsiteY1" fmla="*/ 37012 h 41839"/>
                <a:gd name="connsiteX2" fmla="*/ 4828 w 41839"/>
                <a:gd name="connsiteY2" fmla="*/ 20920 h 41839"/>
                <a:gd name="connsiteX3" fmla="*/ 20920 w 41839"/>
                <a:gd name="connsiteY3" fmla="*/ 4828 h 41839"/>
                <a:gd name="connsiteX4" fmla="*/ 37012 w 41839"/>
                <a:gd name="connsiteY4" fmla="*/ 20920 h 4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39" h="41839">
                  <a:moveTo>
                    <a:pt x="37012" y="20920"/>
                  </a:moveTo>
                  <a:cubicBezTo>
                    <a:pt x="37012" y="29807"/>
                    <a:pt x="29807" y="37012"/>
                    <a:pt x="20920" y="37012"/>
                  </a:cubicBezTo>
                  <a:cubicBezTo>
                    <a:pt x="12032" y="37012"/>
                    <a:pt x="4828" y="29807"/>
                    <a:pt x="4828" y="20920"/>
                  </a:cubicBezTo>
                  <a:cubicBezTo>
                    <a:pt x="4828" y="12032"/>
                    <a:pt x="12032" y="4828"/>
                    <a:pt x="20920" y="4828"/>
                  </a:cubicBezTo>
                  <a:cubicBezTo>
                    <a:pt x="29807" y="4828"/>
                    <a:pt x="37012" y="12032"/>
                    <a:pt x="37012" y="20920"/>
                  </a:cubicBezTo>
                  <a:close/>
                </a:path>
              </a:pathLst>
            </a:custGeom>
            <a:noFill/>
            <a:ln w="19050" cap="flat">
              <a:solidFill>
                <a:srgbClr val="232F3E"/>
              </a:solidFill>
              <a:prstDash val="solid"/>
              <a:round/>
            </a:ln>
          </p:spPr>
          <p:txBody>
            <a:bodyPr rtlCol="0" anchor="ctr"/>
            <a:lstStyle/>
            <a:p>
              <a:endParaRPr lang="en-US" dirty="0"/>
            </a:p>
          </p:txBody>
        </p:sp>
        <p:sp>
          <p:nvSpPr>
            <p:cNvPr id="101" name="Freeform: Shape 100">
              <a:extLst>
                <a:ext uri="{FF2B5EF4-FFF2-40B4-BE49-F238E27FC236}">
                  <a16:creationId xmlns:a16="http://schemas.microsoft.com/office/drawing/2014/main" id="{317AE49E-2A69-4184-AA9D-103B46750489}"/>
                </a:ext>
              </a:extLst>
            </p:cNvPr>
            <p:cNvSpPr/>
            <p:nvPr/>
          </p:nvSpPr>
          <p:spPr>
            <a:xfrm>
              <a:off x="4920407" y="3026357"/>
              <a:ext cx="32184" cy="32184"/>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9050" cap="flat">
              <a:solidFill>
                <a:srgbClr val="232F3E"/>
              </a:solidFill>
              <a:prstDash val="solid"/>
              <a:round/>
            </a:ln>
          </p:spPr>
          <p:txBody>
            <a:bodyPr rtlCol="0" anchor="ctr"/>
            <a:lstStyle/>
            <a:p>
              <a:endParaRPr lang="en-US" dirty="0"/>
            </a:p>
          </p:txBody>
        </p:sp>
      </p:grpSp>
      <p:grpSp>
        <p:nvGrpSpPr>
          <p:cNvPr id="104" name="Graphic 194">
            <a:extLst>
              <a:ext uri="{FF2B5EF4-FFF2-40B4-BE49-F238E27FC236}">
                <a16:creationId xmlns:a16="http://schemas.microsoft.com/office/drawing/2014/main" id="{AF313A80-6147-420F-9AEE-5ED993488480}"/>
              </a:ext>
            </a:extLst>
          </p:cNvPr>
          <p:cNvGrpSpPr>
            <a:grpSpLocks noChangeAspect="1"/>
          </p:cNvGrpSpPr>
          <p:nvPr/>
        </p:nvGrpSpPr>
        <p:grpSpPr>
          <a:xfrm>
            <a:off x="5808610" y="2641782"/>
            <a:ext cx="713160" cy="738537"/>
            <a:chOff x="8282180" y="4335530"/>
            <a:chExt cx="442539" cy="470530"/>
          </a:xfrm>
          <a:noFill/>
        </p:grpSpPr>
        <p:sp>
          <p:nvSpPr>
            <p:cNvPr id="105" name="Freeform: Shape 104">
              <a:extLst>
                <a:ext uri="{FF2B5EF4-FFF2-40B4-BE49-F238E27FC236}">
                  <a16:creationId xmlns:a16="http://schemas.microsoft.com/office/drawing/2014/main" id="{39D8286A-E60A-4AB2-8DF7-8F8E7D65F634}"/>
                </a:ext>
              </a:extLst>
            </p:cNvPr>
            <p:cNvSpPr/>
            <p:nvPr/>
          </p:nvSpPr>
          <p:spPr>
            <a:xfrm>
              <a:off x="8441166" y="4567575"/>
              <a:ext cx="128738" cy="128738"/>
            </a:xfrm>
            <a:custGeom>
              <a:avLst/>
              <a:gdLst>
                <a:gd name="connsiteX0" fmla="*/ 4828 w 128737"/>
                <a:gd name="connsiteY0" fmla="*/ 64369 h 128737"/>
                <a:gd name="connsiteX1" fmla="*/ 64369 w 128737"/>
                <a:gd name="connsiteY1" fmla="*/ 4828 h 128737"/>
                <a:gd name="connsiteX2" fmla="*/ 123910 w 128737"/>
                <a:gd name="connsiteY2" fmla="*/ 64369 h 128737"/>
                <a:gd name="connsiteX3" fmla="*/ 64369 w 128737"/>
                <a:gd name="connsiteY3" fmla="*/ 123910 h 128737"/>
                <a:gd name="connsiteX4" fmla="*/ 4828 w 128737"/>
                <a:gd name="connsiteY4" fmla="*/ 64369 h 12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37" h="128737">
                  <a:moveTo>
                    <a:pt x="4828" y="64369"/>
                  </a:moveTo>
                  <a:cubicBezTo>
                    <a:pt x="4828" y="31541"/>
                    <a:pt x="31541" y="4828"/>
                    <a:pt x="64369" y="4828"/>
                  </a:cubicBezTo>
                  <a:cubicBezTo>
                    <a:pt x="97197" y="4828"/>
                    <a:pt x="123910" y="31541"/>
                    <a:pt x="123910" y="64369"/>
                  </a:cubicBezTo>
                  <a:cubicBezTo>
                    <a:pt x="123910" y="97197"/>
                    <a:pt x="97197" y="123910"/>
                    <a:pt x="64369" y="123910"/>
                  </a:cubicBezTo>
                  <a:cubicBezTo>
                    <a:pt x="31541" y="124232"/>
                    <a:pt x="4828" y="97519"/>
                    <a:pt x="4828" y="64369"/>
                  </a:cubicBezTo>
                </a:path>
              </a:pathLst>
            </a:custGeom>
            <a:noFill/>
            <a:ln w="19050" cap="flat">
              <a:solidFill>
                <a:schemeClr val="tx2"/>
              </a:solidFill>
              <a:prstDash val="solid"/>
              <a:round/>
            </a:ln>
          </p:spPr>
          <p:txBody>
            <a:bodyPr rtlCol="0" anchor="ctr"/>
            <a:lstStyle/>
            <a:p>
              <a:endParaRPr lang="en-US" dirty="0">
                <a:solidFill>
                  <a:srgbClr val="000000"/>
                </a:solidFill>
                <a:latin typeface="Amazon Ember Display" panose="020F0603020204020204" pitchFamily="34" charset="0"/>
              </a:endParaRPr>
            </a:p>
          </p:txBody>
        </p:sp>
        <p:sp>
          <p:nvSpPr>
            <p:cNvPr id="106" name="Freeform: Shape 105">
              <a:extLst>
                <a:ext uri="{FF2B5EF4-FFF2-40B4-BE49-F238E27FC236}">
                  <a16:creationId xmlns:a16="http://schemas.microsoft.com/office/drawing/2014/main" id="{23A8919D-2B06-4A38-9C59-04E288C3A7B7}"/>
                </a:ext>
              </a:extLst>
            </p:cNvPr>
            <p:cNvSpPr/>
            <p:nvPr/>
          </p:nvSpPr>
          <p:spPr>
            <a:xfrm>
              <a:off x="8395786" y="4690196"/>
              <a:ext cx="218854" cy="115864"/>
            </a:xfrm>
            <a:custGeom>
              <a:avLst/>
              <a:gdLst>
                <a:gd name="connsiteX0" fmla="*/ 4828 w 218854"/>
                <a:gd name="connsiteY0" fmla="*/ 113611 h 115864"/>
                <a:gd name="connsiteX1" fmla="*/ 214348 w 218854"/>
                <a:gd name="connsiteY1" fmla="*/ 113611 h 115864"/>
                <a:gd name="connsiteX2" fmla="*/ 163175 w 218854"/>
                <a:gd name="connsiteY2" fmla="*/ 20276 h 115864"/>
                <a:gd name="connsiteX3" fmla="*/ 109427 w 218854"/>
                <a:gd name="connsiteY3" fmla="*/ 4828 h 115864"/>
                <a:gd name="connsiteX4" fmla="*/ 4828 w 218854"/>
                <a:gd name="connsiteY4" fmla="*/ 113611 h 11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54" h="115864">
                  <a:moveTo>
                    <a:pt x="4828" y="113611"/>
                  </a:moveTo>
                  <a:lnTo>
                    <a:pt x="214348" y="113611"/>
                  </a:lnTo>
                  <a:cubicBezTo>
                    <a:pt x="214348" y="74024"/>
                    <a:pt x="193750" y="39265"/>
                    <a:pt x="163175" y="20276"/>
                  </a:cubicBezTo>
                  <a:cubicBezTo>
                    <a:pt x="147405" y="10621"/>
                    <a:pt x="129060" y="4828"/>
                    <a:pt x="109427" y="4828"/>
                  </a:cubicBezTo>
                  <a:cubicBezTo>
                    <a:pt x="51817" y="4828"/>
                    <a:pt x="4828" y="53748"/>
                    <a:pt x="4828" y="113611"/>
                  </a:cubicBezTo>
                  <a:close/>
                </a:path>
              </a:pathLst>
            </a:custGeom>
            <a:noFill/>
            <a:ln w="19050" cap="flat">
              <a:solidFill>
                <a:schemeClr val="tx2"/>
              </a:solidFill>
              <a:prstDash val="solid"/>
              <a:round/>
            </a:ln>
          </p:spPr>
          <p:txBody>
            <a:bodyPr rtlCol="0" anchor="ctr"/>
            <a:lstStyle/>
            <a:p>
              <a:endParaRPr lang="en-US" dirty="0">
                <a:solidFill>
                  <a:srgbClr val="000000"/>
                </a:solidFill>
                <a:latin typeface="Amazon Ember Display" panose="020F0603020204020204" pitchFamily="34" charset="0"/>
              </a:endParaRPr>
            </a:p>
          </p:txBody>
        </p:sp>
        <p:sp>
          <p:nvSpPr>
            <p:cNvPr id="107" name="Freeform: Shape 106">
              <a:extLst>
                <a:ext uri="{FF2B5EF4-FFF2-40B4-BE49-F238E27FC236}">
                  <a16:creationId xmlns:a16="http://schemas.microsoft.com/office/drawing/2014/main" id="{704D20F5-851B-4538-AD18-CF350CF3698B}"/>
                </a:ext>
              </a:extLst>
            </p:cNvPr>
            <p:cNvSpPr/>
            <p:nvPr/>
          </p:nvSpPr>
          <p:spPr>
            <a:xfrm>
              <a:off x="8427326" y="4539895"/>
              <a:ext cx="154485" cy="64369"/>
            </a:xfrm>
            <a:custGeom>
              <a:avLst/>
              <a:gdLst>
                <a:gd name="connsiteX0" fmla="*/ 4828 w 154485"/>
                <a:gd name="connsiteY0" fmla="*/ 61150 h 64368"/>
                <a:gd name="connsiteX1" fmla="*/ 78852 w 154485"/>
                <a:gd name="connsiteY1" fmla="*/ 4828 h 64368"/>
                <a:gd name="connsiteX2" fmla="*/ 151589 w 154485"/>
                <a:gd name="connsiteY2" fmla="*/ 61150 h 64368"/>
              </a:gdLst>
              <a:ahLst/>
              <a:cxnLst>
                <a:cxn ang="0">
                  <a:pos x="connsiteX0" y="connsiteY0"/>
                </a:cxn>
                <a:cxn ang="0">
                  <a:pos x="connsiteX1" y="connsiteY1"/>
                </a:cxn>
                <a:cxn ang="0">
                  <a:pos x="connsiteX2" y="connsiteY2"/>
                </a:cxn>
              </a:cxnLst>
              <a:rect l="l" t="t" r="r" b="b"/>
              <a:pathLst>
                <a:path w="154485" h="64368">
                  <a:moveTo>
                    <a:pt x="4828" y="61150"/>
                  </a:moveTo>
                  <a:cubicBezTo>
                    <a:pt x="4828" y="39265"/>
                    <a:pt x="36690" y="4828"/>
                    <a:pt x="78852" y="4828"/>
                  </a:cubicBezTo>
                  <a:cubicBezTo>
                    <a:pt x="120692" y="4828"/>
                    <a:pt x="151589" y="39265"/>
                    <a:pt x="151589" y="61150"/>
                  </a:cubicBezTo>
                </a:path>
              </a:pathLst>
            </a:custGeom>
            <a:noFill/>
            <a:ln w="19050" cap="flat">
              <a:gradFill flip="none" rotWithShape="1">
                <a:gsLst>
                  <a:gs pos="20000">
                    <a:schemeClr val="accent2"/>
                  </a:gs>
                  <a:gs pos="82000">
                    <a:schemeClr val="accent1"/>
                  </a:gs>
                </a:gsLst>
                <a:lin ang="2700000" scaled="1"/>
                <a:tileRect/>
              </a:gradFill>
              <a:prstDash val="solid"/>
              <a:round/>
            </a:ln>
          </p:spPr>
          <p:txBody>
            <a:bodyPr rtlCol="0" anchor="ctr"/>
            <a:lstStyle/>
            <a:p>
              <a:endParaRPr lang="en-US" dirty="0"/>
            </a:p>
          </p:txBody>
        </p:sp>
        <p:sp>
          <p:nvSpPr>
            <p:cNvPr id="108" name="Freeform: Shape 107">
              <a:extLst>
                <a:ext uri="{FF2B5EF4-FFF2-40B4-BE49-F238E27FC236}">
                  <a16:creationId xmlns:a16="http://schemas.microsoft.com/office/drawing/2014/main" id="{6946440F-F330-43F7-8634-7A9000EB8824}"/>
                </a:ext>
              </a:extLst>
            </p:cNvPr>
            <p:cNvSpPr/>
            <p:nvPr/>
          </p:nvSpPr>
          <p:spPr>
            <a:xfrm>
              <a:off x="8414453" y="4594930"/>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805"/>
                    <a:pt x="27357" y="46024"/>
                    <a:pt x="23173" y="46024"/>
                  </a:cubicBezTo>
                  <a:close/>
                </a:path>
              </a:pathLst>
            </a:custGeom>
            <a:noFill/>
            <a:ln w="19050" cap="flat">
              <a:gradFill flip="none" rotWithShape="1">
                <a:gsLst>
                  <a:gs pos="20000">
                    <a:schemeClr val="accent2"/>
                  </a:gs>
                  <a:gs pos="82000">
                    <a:schemeClr val="accent1"/>
                  </a:gs>
                </a:gsLst>
                <a:lin ang="2700000" scaled="1"/>
                <a:tileRect/>
              </a:gradFill>
              <a:prstDash val="solid"/>
              <a:round/>
            </a:ln>
          </p:spPr>
          <p:txBody>
            <a:bodyPr rtlCol="0" anchor="ctr"/>
            <a:lstStyle/>
            <a:p>
              <a:endParaRPr lang="en-US" dirty="0"/>
            </a:p>
          </p:txBody>
        </p:sp>
        <p:sp>
          <p:nvSpPr>
            <p:cNvPr id="109" name="Freeform: Shape 108">
              <a:extLst>
                <a:ext uri="{FF2B5EF4-FFF2-40B4-BE49-F238E27FC236}">
                  <a16:creationId xmlns:a16="http://schemas.microsoft.com/office/drawing/2014/main" id="{35838A3A-1034-4F5E-9485-C3183675EBD7}"/>
                </a:ext>
              </a:extLst>
            </p:cNvPr>
            <p:cNvSpPr/>
            <p:nvPr/>
          </p:nvSpPr>
          <p:spPr>
            <a:xfrm>
              <a:off x="8560892" y="4594932"/>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805"/>
                    <a:pt x="27357" y="46024"/>
                    <a:pt x="23173" y="46024"/>
                  </a:cubicBezTo>
                  <a:close/>
                </a:path>
              </a:pathLst>
            </a:custGeom>
            <a:noFill/>
            <a:ln w="19050" cap="flat">
              <a:gradFill flip="none" rotWithShape="1">
                <a:gsLst>
                  <a:gs pos="20000">
                    <a:schemeClr val="accent2"/>
                  </a:gs>
                  <a:gs pos="82000">
                    <a:schemeClr val="accent1"/>
                  </a:gs>
                </a:gsLst>
                <a:lin ang="2700000" scaled="1"/>
                <a:tileRect/>
              </a:gradFill>
              <a:prstDash val="solid"/>
              <a:round/>
            </a:ln>
          </p:spPr>
          <p:txBody>
            <a:bodyPr rtlCol="0" anchor="ctr"/>
            <a:lstStyle/>
            <a:p>
              <a:endParaRPr lang="en-US" dirty="0"/>
            </a:p>
          </p:txBody>
        </p:sp>
        <p:sp>
          <p:nvSpPr>
            <p:cNvPr id="111" name="Freeform: Shape 110">
              <a:extLst>
                <a:ext uri="{FF2B5EF4-FFF2-40B4-BE49-F238E27FC236}">
                  <a16:creationId xmlns:a16="http://schemas.microsoft.com/office/drawing/2014/main" id="{B79279FE-B09D-479A-8DD2-63AD3B3C58B6}"/>
                </a:ext>
              </a:extLst>
            </p:cNvPr>
            <p:cNvSpPr/>
            <p:nvPr/>
          </p:nvSpPr>
          <p:spPr>
            <a:xfrm>
              <a:off x="8327555" y="4363203"/>
              <a:ext cx="125519" cy="128738"/>
            </a:xfrm>
            <a:custGeom>
              <a:avLst/>
              <a:gdLst>
                <a:gd name="connsiteX0" fmla="*/ 4828 w 125519"/>
                <a:gd name="connsiteY0" fmla="*/ 64369 h 128737"/>
                <a:gd name="connsiteX1" fmla="*/ 64369 w 125519"/>
                <a:gd name="connsiteY1" fmla="*/ 4828 h 128737"/>
                <a:gd name="connsiteX2" fmla="*/ 123910 w 125519"/>
                <a:gd name="connsiteY2" fmla="*/ 64369 h 128737"/>
                <a:gd name="connsiteX3" fmla="*/ 64369 w 125519"/>
                <a:gd name="connsiteY3" fmla="*/ 123910 h 128737"/>
                <a:gd name="connsiteX4" fmla="*/ 4828 w 125519"/>
                <a:gd name="connsiteY4" fmla="*/ 64369 h 12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19" h="128737">
                  <a:moveTo>
                    <a:pt x="4828" y="64369"/>
                  </a:moveTo>
                  <a:cubicBezTo>
                    <a:pt x="4828" y="31541"/>
                    <a:pt x="31541" y="4828"/>
                    <a:pt x="64369" y="4828"/>
                  </a:cubicBezTo>
                  <a:cubicBezTo>
                    <a:pt x="97197" y="4828"/>
                    <a:pt x="123910" y="31541"/>
                    <a:pt x="123910" y="64369"/>
                  </a:cubicBezTo>
                  <a:cubicBezTo>
                    <a:pt x="123910" y="97197"/>
                    <a:pt x="97197" y="123910"/>
                    <a:pt x="64369" y="123910"/>
                  </a:cubicBezTo>
                  <a:cubicBezTo>
                    <a:pt x="31541" y="123910"/>
                    <a:pt x="4828" y="97197"/>
                    <a:pt x="4828" y="64369"/>
                  </a:cubicBezTo>
                </a:path>
              </a:pathLst>
            </a:custGeom>
            <a:noFill/>
            <a:ln w="19050" cap="flat">
              <a:solidFill>
                <a:schemeClr val="tx2"/>
              </a:solidFill>
              <a:prstDash val="solid"/>
              <a:round/>
            </a:ln>
          </p:spPr>
          <p:txBody>
            <a:bodyPr rtlCol="0" anchor="ctr"/>
            <a:lstStyle/>
            <a:p>
              <a:endParaRPr lang="en-US" dirty="0">
                <a:solidFill>
                  <a:srgbClr val="000000"/>
                </a:solidFill>
                <a:latin typeface="Amazon Ember Display" panose="020F0603020204020204" pitchFamily="34" charset="0"/>
              </a:endParaRPr>
            </a:p>
          </p:txBody>
        </p:sp>
        <p:sp>
          <p:nvSpPr>
            <p:cNvPr id="112" name="Freeform: Shape 111">
              <a:extLst>
                <a:ext uri="{FF2B5EF4-FFF2-40B4-BE49-F238E27FC236}">
                  <a16:creationId xmlns:a16="http://schemas.microsoft.com/office/drawing/2014/main" id="{96536081-CCE2-49A8-83BF-5B671BACE424}"/>
                </a:ext>
              </a:extLst>
            </p:cNvPr>
            <p:cNvSpPr/>
            <p:nvPr/>
          </p:nvSpPr>
          <p:spPr>
            <a:xfrm>
              <a:off x="8313715" y="4335530"/>
              <a:ext cx="154485" cy="64369"/>
            </a:xfrm>
            <a:custGeom>
              <a:avLst/>
              <a:gdLst>
                <a:gd name="connsiteX0" fmla="*/ 4828 w 154485"/>
                <a:gd name="connsiteY0" fmla="*/ 61150 h 64368"/>
                <a:gd name="connsiteX1" fmla="*/ 78852 w 154485"/>
                <a:gd name="connsiteY1" fmla="*/ 4828 h 64368"/>
                <a:gd name="connsiteX2" fmla="*/ 151589 w 154485"/>
                <a:gd name="connsiteY2" fmla="*/ 61150 h 64368"/>
              </a:gdLst>
              <a:ahLst/>
              <a:cxnLst>
                <a:cxn ang="0">
                  <a:pos x="connsiteX0" y="connsiteY0"/>
                </a:cxn>
                <a:cxn ang="0">
                  <a:pos x="connsiteX1" y="connsiteY1"/>
                </a:cxn>
                <a:cxn ang="0">
                  <a:pos x="connsiteX2" y="connsiteY2"/>
                </a:cxn>
              </a:cxnLst>
              <a:rect l="l" t="t" r="r" b="b"/>
              <a:pathLst>
                <a:path w="154485" h="64368">
                  <a:moveTo>
                    <a:pt x="4828" y="61150"/>
                  </a:moveTo>
                  <a:cubicBezTo>
                    <a:pt x="4828" y="39265"/>
                    <a:pt x="36690" y="4828"/>
                    <a:pt x="78852" y="4828"/>
                  </a:cubicBezTo>
                  <a:cubicBezTo>
                    <a:pt x="120692" y="4828"/>
                    <a:pt x="151589" y="39265"/>
                    <a:pt x="151589" y="61150"/>
                  </a:cubicBezTo>
                </a:path>
              </a:pathLst>
            </a:custGeom>
            <a:noFill/>
            <a:ln w="19050" cap="flat">
              <a:gradFill flip="none" rotWithShape="1">
                <a:gsLst>
                  <a:gs pos="20000">
                    <a:schemeClr val="accent2"/>
                  </a:gs>
                  <a:gs pos="82000">
                    <a:schemeClr val="accent1"/>
                  </a:gs>
                </a:gsLst>
                <a:lin ang="2700000" scaled="1"/>
                <a:tileRect/>
              </a:gradFill>
              <a:prstDash val="solid"/>
              <a:round/>
            </a:ln>
          </p:spPr>
          <p:txBody>
            <a:bodyPr rtlCol="0" anchor="ctr"/>
            <a:lstStyle/>
            <a:p>
              <a:endParaRPr lang="en-US" dirty="0"/>
            </a:p>
          </p:txBody>
        </p:sp>
        <p:sp>
          <p:nvSpPr>
            <p:cNvPr id="113" name="Freeform: Shape 112">
              <a:extLst>
                <a:ext uri="{FF2B5EF4-FFF2-40B4-BE49-F238E27FC236}">
                  <a16:creationId xmlns:a16="http://schemas.microsoft.com/office/drawing/2014/main" id="{16AE4935-EF72-4805-8023-09C131EFCF9C}"/>
                </a:ext>
              </a:extLst>
            </p:cNvPr>
            <p:cNvSpPr/>
            <p:nvPr/>
          </p:nvSpPr>
          <p:spPr>
            <a:xfrm>
              <a:off x="8300843" y="4390566"/>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483"/>
                    <a:pt x="27357" y="46024"/>
                    <a:pt x="23173" y="46024"/>
                  </a:cubicBezTo>
                  <a:close/>
                </a:path>
              </a:pathLst>
            </a:custGeom>
            <a:noFill/>
            <a:ln w="19050" cap="flat">
              <a:gradFill flip="none" rotWithShape="1">
                <a:gsLst>
                  <a:gs pos="20000">
                    <a:schemeClr val="accent2"/>
                  </a:gs>
                  <a:gs pos="82000">
                    <a:schemeClr val="accent1"/>
                  </a:gs>
                </a:gsLst>
                <a:lin ang="2700000" scaled="1"/>
                <a:tileRect/>
              </a:gradFill>
              <a:prstDash val="solid"/>
              <a:round/>
            </a:ln>
          </p:spPr>
          <p:txBody>
            <a:bodyPr rtlCol="0" anchor="ctr"/>
            <a:lstStyle/>
            <a:p>
              <a:endParaRPr lang="en-US" dirty="0"/>
            </a:p>
          </p:txBody>
        </p:sp>
        <p:sp>
          <p:nvSpPr>
            <p:cNvPr id="114" name="Freeform: Shape 113">
              <a:extLst>
                <a:ext uri="{FF2B5EF4-FFF2-40B4-BE49-F238E27FC236}">
                  <a16:creationId xmlns:a16="http://schemas.microsoft.com/office/drawing/2014/main" id="{243E09DC-EA09-487E-8D02-CF2EC3C40DCC}"/>
                </a:ext>
              </a:extLst>
            </p:cNvPr>
            <p:cNvSpPr/>
            <p:nvPr/>
          </p:nvSpPr>
          <p:spPr>
            <a:xfrm>
              <a:off x="8447603" y="4390565"/>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253" y="42483"/>
                    <a:pt x="27035" y="46024"/>
                    <a:pt x="23173" y="46024"/>
                  </a:cubicBezTo>
                  <a:close/>
                </a:path>
              </a:pathLst>
            </a:custGeom>
            <a:noFill/>
            <a:ln w="19050" cap="flat">
              <a:gradFill flip="none" rotWithShape="1">
                <a:gsLst>
                  <a:gs pos="20000">
                    <a:schemeClr val="accent2"/>
                  </a:gs>
                  <a:gs pos="82000">
                    <a:schemeClr val="accent1"/>
                  </a:gs>
                </a:gsLst>
                <a:lin ang="2700000" scaled="1"/>
                <a:tileRect/>
              </a:gradFill>
              <a:prstDash val="solid"/>
              <a:round/>
            </a:ln>
          </p:spPr>
          <p:txBody>
            <a:bodyPr rtlCol="0" anchor="ctr"/>
            <a:lstStyle/>
            <a:p>
              <a:endParaRPr lang="en-US" dirty="0"/>
            </a:p>
          </p:txBody>
        </p:sp>
        <p:sp>
          <p:nvSpPr>
            <p:cNvPr id="115" name="Freeform: Shape 114">
              <a:extLst>
                <a:ext uri="{FF2B5EF4-FFF2-40B4-BE49-F238E27FC236}">
                  <a16:creationId xmlns:a16="http://schemas.microsoft.com/office/drawing/2014/main" id="{1228FA25-AE20-4396-BB24-5D7CE7606634}"/>
                </a:ext>
              </a:extLst>
            </p:cNvPr>
            <p:cNvSpPr/>
            <p:nvPr/>
          </p:nvSpPr>
          <p:spPr>
            <a:xfrm>
              <a:off x="8282180" y="4486768"/>
              <a:ext cx="186670" cy="115864"/>
            </a:xfrm>
            <a:custGeom>
              <a:avLst/>
              <a:gdLst>
                <a:gd name="connsiteX0" fmla="*/ 109749 w 186669"/>
                <a:gd name="connsiteY0" fmla="*/ 113636 h 115864"/>
                <a:gd name="connsiteX1" fmla="*/ 4828 w 186669"/>
                <a:gd name="connsiteY1" fmla="*/ 113636 h 115864"/>
                <a:gd name="connsiteX2" fmla="*/ 111036 w 186669"/>
                <a:gd name="connsiteY2" fmla="*/ 4852 h 115864"/>
                <a:gd name="connsiteX3" fmla="*/ 182808 w 186669"/>
                <a:gd name="connsiteY3" fmla="*/ 33175 h 115864"/>
              </a:gdLst>
              <a:ahLst/>
              <a:cxnLst>
                <a:cxn ang="0">
                  <a:pos x="connsiteX0" y="connsiteY0"/>
                </a:cxn>
                <a:cxn ang="0">
                  <a:pos x="connsiteX1" y="connsiteY1"/>
                </a:cxn>
                <a:cxn ang="0">
                  <a:pos x="connsiteX2" y="connsiteY2"/>
                </a:cxn>
                <a:cxn ang="0">
                  <a:pos x="connsiteX3" y="connsiteY3"/>
                </a:cxn>
              </a:cxnLst>
              <a:rect l="l" t="t" r="r" b="b"/>
              <a:pathLst>
                <a:path w="186669" h="115864">
                  <a:moveTo>
                    <a:pt x="109749" y="113636"/>
                  </a:moveTo>
                  <a:lnTo>
                    <a:pt x="4828" y="113636"/>
                  </a:lnTo>
                  <a:cubicBezTo>
                    <a:pt x="4828" y="113636"/>
                    <a:pt x="5793" y="8071"/>
                    <a:pt x="111036" y="4852"/>
                  </a:cubicBezTo>
                  <a:cubicBezTo>
                    <a:pt x="111036" y="4852"/>
                    <a:pt x="150623" y="2921"/>
                    <a:pt x="182808" y="33175"/>
                  </a:cubicBezTo>
                </a:path>
              </a:pathLst>
            </a:custGeom>
            <a:noFill/>
            <a:ln w="19050" cap="flat">
              <a:solidFill>
                <a:schemeClr val="tx2"/>
              </a:solidFill>
              <a:prstDash val="solid"/>
              <a:round/>
            </a:ln>
          </p:spPr>
          <p:txBody>
            <a:bodyPr rtlCol="0" anchor="ctr"/>
            <a:lstStyle/>
            <a:p>
              <a:endParaRPr lang="en-US" dirty="0">
                <a:solidFill>
                  <a:srgbClr val="000000"/>
                </a:solidFill>
                <a:latin typeface="Amazon Ember Display" panose="020F0603020204020204" pitchFamily="34" charset="0"/>
              </a:endParaRPr>
            </a:p>
          </p:txBody>
        </p:sp>
        <p:sp>
          <p:nvSpPr>
            <p:cNvPr id="116" name="Freeform: Shape 115">
              <a:extLst>
                <a:ext uri="{FF2B5EF4-FFF2-40B4-BE49-F238E27FC236}">
                  <a16:creationId xmlns:a16="http://schemas.microsoft.com/office/drawing/2014/main" id="{9545B7C7-838A-4EDE-AE22-BB9106A16116}"/>
                </a:ext>
              </a:extLst>
            </p:cNvPr>
            <p:cNvSpPr/>
            <p:nvPr/>
          </p:nvSpPr>
          <p:spPr>
            <a:xfrm>
              <a:off x="8549954" y="4363205"/>
              <a:ext cx="128738" cy="128738"/>
            </a:xfrm>
            <a:custGeom>
              <a:avLst/>
              <a:gdLst>
                <a:gd name="connsiteX0" fmla="*/ 4828 w 128737"/>
                <a:gd name="connsiteY0" fmla="*/ 64369 h 128737"/>
                <a:gd name="connsiteX1" fmla="*/ 64369 w 128737"/>
                <a:gd name="connsiteY1" fmla="*/ 4828 h 128737"/>
                <a:gd name="connsiteX2" fmla="*/ 123910 w 128737"/>
                <a:gd name="connsiteY2" fmla="*/ 64369 h 128737"/>
                <a:gd name="connsiteX3" fmla="*/ 64369 w 128737"/>
                <a:gd name="connsiteY3" fmla="*/ 123910 h 128737"/>
                <a:gd name="connsiteX4" fmla="*/ 4828 w 128737"/>
                <a:gd name="connsiteY4" fmla="*/ 64369 h 12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37" h="128737">
                  <a:moveTo>
                    <a:pt x="4828" y="64369"/>
                  </a:moveTo>
                  <a:cubicBezTo>
                    <a:pt x="4828" y="31541"/>
                    <a:pt x="31541" y="4828"/>
                    <a:pt x="64369" y="4828"/>
                  </a:cubicBezTo>
                  <a:cubicBezTo>
                    <a:pt x="97197" y="4828"/>
                    <a:pt x="123910" y="31541"/>
                    <a:pt x="123910" y="64369"/>
                  </a:cubicBezTo>
                  <a:cubicBezTo>
                    <a:pt x="123910" y="97197"/>
                    <a:pt x="97197" y="123910"/>
                    <a:pt x="64369" y="123910"/>
                  </a:cubicBezTo>
                  <a:cubicBezTo>
                    <a:pt x="31541" y="123910"/>
                    <a:pt x="4828" y="97197"/>
                    <a:pt x="4828" y="64369"/>
                  </a:cubicBezTo>
                </a:path>
              </a:pathLst>
            </a:custGeom>
            <a:noFill/>
            <a:ln w="19050" cap="flat">
              <a:solidFill>
                <a:schemeClr val="tx2"/>
              </a:solidFill>
              <a:prstDash val="solid"/>
              <a:round/>
            </a:ln>
          </p:spPr>
          <p:txBody>
            <a:bodyPr rtlCol="0" anchor="ctr"/>
            <a:lstStyle/>
            <a:p>
              <a:endParaRPr lang="en-US" dirty="0">
                <a:solidFill>
                  <a:srgbClr val="000000"/>
                </a:solidFill>
                <a:latin typeface="Amazon Ember Display" panose="020F0603020204020204" pitchFamily="34" charset="0"/>
              </a:endParaRPr>
            </a:p>
          </p:txBody>
        </p:sp>
        <p:sp>
          <p:nvSpPr>
            <p:cNvPr id="117" name="Freeform: Shape 116">
              <a:extLst>
                <a:ext uri="{FF2B5EF4-FFF2-40B4-BE49-F238E27FC236}">
                  <a16:creationId xmlns:a16="http://schemas.microsoft.com/office/drawing/2014/main" id="{EAE75D20-EDA5-4F12-B374-14A1532DDBBB}"/>
                </a:ext>
              </a:extLst>
            </p:cNvPr>
            <p:cNvSpPr/>
            <p:nvPr/>
          </p:nvSpPr>
          <p:spPr>
            <a:xfrm>
              <a:off x="8536115" y="4335532"/>
              <a:ext cx="154485" cy="64369"/>
            </a:xfrm>
            <a:custGeom>
              <a:avLst/>
              <a:gdLst>
                <a:gd name="connsiteX0" fmla="*/ 4828 w 154485"/>
                <a:gd name="connsiteY0" fmla="*/ 61150 h 64368"/>
                <a:gd name="connsiteX1" fmla="*/ 78852 w 154485"/>
                <a:gd name="connsiteY1" fmla="*/ 4828 h 64368"/>
                <a:gd name="connsiteX2" fmla="*/ 151589 w 154485"/>
                <a:gd name="connsiteY2" fmla="*/ 61150 h 64368"/>
              </a:gdLst>
              <a:ahLst/>
              <a:cxnLst>
                <a:cxn ang="0">
                  <a:pos x="connsiteX0" y="connsiteY0"/>
                </a:cxn>
                <a:cxn ang="0">
                  <a:pos x="connsiteX1" y="connsiteY1"/>
                </a:cxn>
                <a:cxn ang="0">
                  <a:pos x="connsiteX2" y="connsiteY2"/>
                </a:cxn>
              </a:cxnLst>
              <a:rect l="l" t="t" r="r" b="b"/>
              <a:pathLst>
                <a:path w="154485" h="64368">
                  <a:moveTo>
                    <a:pt x="4828" y="61150"/>
                  </a:moveTo>
                  <a:cubicBezTo>
                    <a:pt x="4828" y="39265"/>
                    <a:pt x="36690" y="4828"/>
                    <a:pt x="78852" y="4828"/>
                  </a:cubicBezTo>
                  <a:cubicBezTo>
                    <a:pt x="120692" y="4828"/>
                    <a:pt x="151589" y="39265"/>
                    <a:pt x="151589" y="61150"/>
                  </a:cubicBezTo>
                </a:path>
              </a:pathLst>
            </a:custGeom>
            <a:noFill/>
            <a:ln w="19050" cap="flat">
              <a:gradFill flip="none" rotWithShape="1">
                <a:gsLst>
                  <a:gs pos="20000">
                    <a:schemeClr val="accent2"/>
                  </a:gs>
                  <a:gs pos="82000">
                    <a:schemeClr val="accent1"/>
                  </a:gs>
                </a:gsLst>
                <a:lin ang="2700000" scaled="1"/>
                <a:tileRect/>
              </a:gradFill>
              <a:prstDash val="solid"/>
              <a:round/>
            </a:ln>
          </p:spPr>
          <p:txBody>
            <a:bodyPr rtlCol="0" anchor="ctr"/>
            <a:lstStyle/>
            <a:p>
              <a:endParaRPr lang="en-US" dirty="0"/>
            </a:p>
          </p:txBody>
        </p:sp>
        <p:sp>
          <p:nvSpPr>
            <p:cNvPr id="118" name="Freeform: Shape 117">
              <a:extLst>
                <a:ext uri="{FF2B5EF4-FFF2-40B4-BE49-F238E27FC236}">
                  <a16:creationId xmlns:a16="http://schemas.microsoft.com/office/drawing/2014/main" id="{33F8F683-3E2F-41C8-81EF-0B9E44AB29AB}"/>
                </a:ext>
              </a:extLst>
            </p:cNvPr>
            <p:cNvSpPr/>
            <p:nvPr/>
          </p:nvSpPr>
          <p:spPr>
            <a:xfrm>
              <a:off x="8523244" y="4390567"/>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483"/>
                    <a:pt x="27357" y="46024"/>
                    <a:pt x="23173" y="46024"/>
                  </a:cubicBezTo>
                  <a:close/>
                </a:path>
              </a:pathLst>
            </a:custGeom>
            <a:noFill/>
            <a:ln w="19050" cap="flat">
              <a:gradFill flip="none" rotWithShape="1">
                <a:gsLst>
                  <a:gs pos="20000">
                    <a:schemeClr val="accent2"/>
                  </a:gs>
                  <a:gs pos="82000">
                    <a:schemeClr val="accent1"/>
                  </a:gs>
                </a:gsLst>
                <a:lin ang="2700000" scaled="1"/>
                <a:tileRect/>
              </a:gradFill>
              <a:prstDash val="solid"/>
              <a:round/>
            </a:ln>
          </p:spPr>
          <p:txBody>
            <a:bodyPr rtlCol="0" anchor="ctr"/>
            <a:lstStyle/>
            <a:p>
              <a:endParaRPr lang="en-US" dirty="0"/>
            </a:p>
          </p:txBody>
        </p:sp>
        <p:sp>
          <p:nvSpPr>
            <p:cNvPr id="119" name="Freeform: Shape 118">
              <a:extLst>
                <a:ext uri="{FF2B5EF4-FFF2-40B4-BE49-F238E27FC236}">
                  <a16:creationId xmlns:a16="http://schemas.microsoft.com/office/drawing/2014/main" id="{4D287EFB-B034-4FD2-B9C9-33FADE4A3C6C}"/>
                </a:ext>
              </a:extLst>
            </p:cNvPr>
            <p:cNvSpPr/>
            <p:nvPr/>
          </p:nvSpPr>
          <p:spPr>
            <a:xfrm>
              <a:off x="8670006" y="4390562"/>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253" y="42483"/>
                    <a:pt x="27035" y="46024"/>
                    <a:pt x="23173" y="46024"/>
                  </a:cubicBezTo>
                  <a:close/>
                </a:path>
              </a:pathLst>
            </a:custGeom>
            <a:noFill/>
            <a:ln w="19050" cap="flat">
              <a:gradFill flip="none" rotWithShape="1">
                <a:gsLst>
                  <a:gs pos="20000">
                    <a:schemeClr val="accent2"/>
                  </a:gs>
                  <a:gs pos="82000">
                    <a:schemeClr val="accent1"/>
                  </a:gs>
                </a:gsLst>
                <a:lin ang="2700000" scaled="1"/>
                <a:tileRect/>
              </a:gradFill>
              <a:prstDash val="solid"/>
              <a:round/>
            </a:ln>
          </p:spPr>
          <p:txBody>
            <a:bodyPr rtlCol="0" anchor="ctr"/>
            <a:lstStyle/>
            <a:p>
              <a:endParaRPr lang="en-US" dirty="0"/>
            </a:p>
          </p:txBody>
        </p:sp>
        <p:sp>
          <p:nvSpPr>
            <p:cNvPr id="120" name="Freeform: Shape 119">
              <a:extLst>
                <a:ext uri="{FF2B5EF4-FFF2-40B4-BE49-F238E27FC236}">
                  <a16:creationId xmlns:a16="http://schemas.microsoft.com/office/drawing/2014/main" id="{F7FD9834-D7D8-43BE-875B-5A670BB78AD9}"/>
                </a:ext>
              </a:extLst>
            </p:cNvPr>
            <p:cNvSpPr/>
            <p:nvPr/>
          </p:nvSpPr>
          <p:spPr>
            <a:xfrm>
              <a:off x="8538049" y="4486765"/>
              <a:ext cx="186670" cy="115864"/>
            </a:xfrm>
            <a:custGeom>
              <a:avLst/>
              <a:gdLst>
                <a:gd name="connsiteX0" fmla="*/ 77886 w 186669"/>
                <a:gd name="connsiteY0" fmla="*/ 113636 h 115864"/>
                <a:gd name="connsiteX1" fmla="*/ 182808 w 186669"/>
                <a:gd name="connsiteY1" fmla="*/ 113636 h 115864"/>
                <a:gd name="connsiteX2" fmla="*/ 76599 w 186669"/>
                <a:gd name="connsiteY2" fmla="*/ 4852 h 115864"/>
                <a:gd name="connsiteX3" fmla="*/ 4828 w 186669"/>
                <a:gd name="connsiteY3" fmla="*/ 33175 h 115864"/>
              </a:gdLst>
              <a:ahLst/>
              <a:cxnLst>
                <a:cxn ang="0">
                  <a:pos x="connsiteX0" y="connsiteY0"/>
                </a:cxn>
                <a:cxn ang="0">
                  <a:pos x="connsiteX1" y="connsiteY1"/>
                </a:cxn>
                <a:cxn ang="0">
                  <a:pos x="connsiteX2" y="connsiteY2"/>
                </a:cxn>
                <a:cxn ang="0">
                  <a:pos x="connsiteX3" y="connsiteY3"/>
                </a:cxn>
              </a:cxnLst>
              <a:rect l="l" t="t" r="r" b="b"/>
              <a:pathLst>
                <a:path w="186669" h="115864">
                  <a:moveTo>
                    <a:pt x="77886" y="113636"/>
                  </a:moveTo>
                  <a:lnTo>
                    <a:pt x="182808" y="113636"/>
                  </a:lnTo>
                  <a:cubicBezTo>
                    <a:pt x="182808" y="113636"/>
                    <a:pt x="181842" y="8071"/>
                    <a:pt x="76599" y="4852"/>
                  </a:cubicBezTo>
                  <a:cubicBezTo>
                    <a:pt x="76599" y="4852"/>
                    <a:pt x="37012" y="2921"/>
                    <a:pt x="4828" y="33175"/>
                  </a:cubicBezTo>
                </a:path>
              </a:pathLst>
            </a:custGeom>
            <a:noFill/>
            <a:ln w="19050" cap="flat">
              <a:solidFill>
                <a:schemeClr val="tx2"/>
              </a:solidFill>
              <a:prstDash val="solid"/>
              <a:round/>
            </a:ln>
          </p:spPr>
          <p:txBody>
            <a:bodyPr rtlCol="0" anchor="ctr"/>
            <a:lstStyle/>
            <a:p>
              <a:endParaRPr lang="en-US" dirty="0">
                <a:solidFill>
                  <a:srgbClr val="000000"/>
                </a:solidFill>
                <a:latin typeface="Amazon Ember Display" panose="020F0603020204020204" pitchFamily="34" charset="0"/>
              </a:endParaRPr>
            </a:p>
          </p:txBody>
        </p:sp>
      </p:grpSp>
    </p:spTree>
    <p:extLst>
      <p:ext uri="{BB962C8B-B14F-4D97-AF65-F5344CB8AC3E}">
        <p14:creationId xmlns:p14="http://schemas.microsoft.com/office/powerpoint/2010/main" val="296376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A6D23C6-73E9-4FEA-A194-C9D1D6AEC828}"/>
              </a:ext>
            </a:extLst>
          </p:cNvPr>
          <p:cNvSpPr txBox="1">
            <a:spLocks/>
          </p:cNvSpPr>
          <p:nvPr/>
        </p:nvSpPr>
        <p:spPr>
          <a:xfrm>
            <a:off x="609596" y="4328591"/>
            <a:ext cx="4188034" cy="369332"/>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300"/>
              </a:spcAft>
              <a:buSzPct val="90000"/>
              <a:buFont typeface="Arial" panose="020B0604020202020204" pitchFamily="34" charset="0"/>
              <a:buNone/>
              <a:defRPr sz="1600" kern="1200" baseline="0">
                <a:solidFill>
                  <a:schemeClr val="bg1"/>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9FFCEA"/>
                </a:solidFill>
              </a:rPr>
              <a:t>AWS Education &amp; Research Team</a:t>
            </a:r>
          </a:p>
        </p:txBody>
      </p:sp>
      <p:sp>
        <p:nvSpPr>
          <p:cNvPr id="2" name="Text Placeholder 4">
            <a:extLst>
              <a:ext uri="{FF2B5EF4-FFF2-40B4-BE49-F238E27FC236}">
                <a16:creationId xmlns:a16="http://schemas.microsoft.com/office/drawing/2014/main" id="{82BAAEFD-B0E4-06C3-15D0-A6916E876E1A}"/>
              </a:ext>
            </a:extLst>
          </p:cNvPr>
          <p:cNvSpPr txBox="1">
            <a:spLocks/>
          </p:cNvSpPr>
          <p:nvPr/>
        </p:nvSpPr>
        <p:spPr>
          <a:xfrm>
            <a:off x="609596" y="4664395"/>
            <a:ext cx="5486403" cy="1231106"/>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0"/>
              </a:spcAft>
              <a:buSzPct val="90000"/>
              <a:buFont typeface="Arial" panose="020B0604020202020204" pitchFamily="34" charset="0"/>
              <a:buNone/>
              <a:defRPr sz="2000" b="0" i="0" kern="1200" cap="none" spc="0" baseline="0">
                <a:solidFill>
                  <a:schemeClr val="bg1"/>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t>Roberta Piscitelli - </a:t>
            </a:r>
            <a:r>
              <a:rPr lang="en-US" sz="1400" dirty="0">
                <a:solidFill>
                  <a:schemeClr val="bg2"/>
                </a:solidFill>
                <a:hlinkClick r:id="rId2">
                  <a:extLst>
                    <a:ext uri="{A12FA001-AC4F-418D-AE19-62706E023703}">
                      <ahyp:hlinkClr xmlns:ahyp="http://schemas.microsoft.com/office/drawing/2018/hyperlinkcolor" val="tx"/>
                    </a:ext>
                  </a:extLst>
                </a:hlinkClick>
              </a:rPr>
              <a:t>piscitr@amazon.com</a:t>
            </a:r>
            <a:endParaRPr lang="en-US" sz="1400" dirty="0">
              <a:solidFill>
                <a:schemeClr val="bg2"/>
              </a:solidFill>
            </a:endParaRPr>
          </a:p>
          <a:p>
            <a:pPr>
              <a:lnSpc>
                <a:spcPct val="100000"/>
              </a:lnSpc>
            </a:pPr>
            <a:endParaRPr lang="en-US" dirty="0">
              <a:solidFill>
                <a:schemeClr val="bg2"/>
              </a:solidFill>
            </a:endParaRPr>
          </a:p>
          <a:p>
            <a:pPr>
              <a:lnSpc>
                <a:spcPct val="100000"/>
              </a:lnSpc>
            </a:pPr>
            <a:endParaRPr lang="en-US" dirty="0">
              <a:solidFill>
                <a:schemeClr val="bg2"/>
              </a:solidFill>
            </a:endParaRPr>
          </a:p>
          <a:p>
            <a:pPr>
              <a:lnSpc>
                <a:spcPct val="100000"/>
              </a:lnSpc>
            </a:pPr>
            <a:endParaRPr lang="en-US" dirty="0">
              <a:solidFill>
                <a:schemeClr val="bg2"/>
              </a:solidFill>
            </a:endParaRPr>
          </a:p>
        </p:txBody>
      </p:sp>
    </p:spTree>
    <p:extLst>
      <p:ext uri="{BB962C8B-B14F-4D97-AF65-F5344CB8AC3E}">
        <p14:creationId xmlns:p14="http://schemas.microsoft.com/office/powerpoint/2010/main" val="403521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06D1-4F86-D4D3-D975-4E72EB5D777C}"/>
              </a:ext>
            </a:extLst>
          </p:cNvPr>
          <p:cNvSpPr>
            <a:spLocks noGrp="1"/>
          </p:cNvSpPr>
          <p:nvPr>
            <p:ph type="title"/>
          </p:nvPr>
        </p:nvSpPr>
        <p:spPr>
          <a:xfrm>
            <a:off x="609600" y="2718036"/>
            <a:ext cx="7823200" cy="1421928"/>
          </a:xfrm>
        </p:spPr>
        <p:txBody>
          <a:bodyPr/>
          <a:lstStyle/>
          <a:p>
            <a:r>
              <a:rPr lang="en-US" dirty="0"/>
              <a:t>Trusted Research Environment on AWS</a:t>
            </a:r>
            <a:endParaRPr lang="en-GB" dirty="0"/>
          </a:p>
        </p:txBody>
      </p:sp>
      <p:pic>
        <p:nvPicPr>
          <p:cNvPr id="3" name="Picture 2">
            <a:extLst>
              <a:ext uri="{FF2B5EF4-FFF2-40B4-BE49-F238E27FC236}">
                <a16:creationId xmlns:a16="http://schemas.microsoft.com/office/drawing/2014/main" id="{6D7D5474-F6E2-8336-D002-26214D90E842}"/>
              </a:ext>
            </a:extLst>
          </p:cNvPr>
          <p:cNvPicPr>
            <a:picLocks noChangeAspect="1"/>
          </p:cNvPicPr>
          <p:nvPr/>
        </p:nvPicPr>
        <p:blipFill>
          <a:blip r:embed="rId3"/>
          <a:srcRect/>
          <a:stretch/>
        </p:blipFill>
        <p:spPr>
          <a:xfrm>
            <a:off x="2828925" y="971550"/>
            <a:ext cx="9144000" cy="5143500"/>
          </a:xfrm>
          <a:prstGeom prst="rect">
            <a:avLst/>
          </a:prstGeom>
        </p:spPr>
      </p:pic>
      <p:sp>
        <p:nvSpPr>
          <p:cNvPr id="4" name="TextBox 3">
            <a:extLst>
              <a:ext uri="{FF2B5EF4-FFF2-40B4-BE49-F238E27FC236}">
                <a16:creationId xmlns:a16="http://schemas.microsoft.com/office/drawing/2014/main" id="{514689AA-9AA6-E507-344B-9F9D42DA31FD}"/>
              </a:ext>
            </a:extLst>
          </p:cNvPr>
          <p:cNvSpPr txBox="1"/>
          <p:nvPr/>
        </p:nvSpPr>
        <p:spPr>
          <a:xfrm>
            <a:off x="419100" y="4523422"/>
            <a:ext cx="5881688" cy="923330"/>
          </a:xfrm>
          <a:prstGeom prst="rect">
            <a:avLst/>
          </a:prstGeom>
          <a:noFill/>
        </p:spPr>
        <p:txBody>
          <a:bodyPr wrap="square">
            <a:spAutoFit/>
          </a:bodyPr>
          <a:lstStyle/>
          <a:p>
            <a:pPr>
              <a:spcAft>
                <a:spcPts val="1200"/>
              </a:spcAft>
            </a:pPr>
            <a:r>
              <a:rPr lang="en-GB" dirty="0">
                <a:solidFill>
                  <a:schemeClr val="bg1"/>
                </a:solidFill>
              </a:rPr>
              <a:t>A self-service research solution to help secure and analyse sensitive data, delivering a set of flexible tools and pre-built templates to conduct research at scale</a:t>
            </a:r>
            <a:endParaRPr lang="en-GB" sz="2000" dirty="0">
              <a:solidFill>
                <a:schemeClr val="bg1"/>
              </a:solidFill>
            </a:endParaRPr>
          </a:p>
        </p:txBody>
      </p:sp>
    </p:spTree>
    <p:extLst>
      <p:ext uri="{BB962C8B-B14F-4D97-AF65-F5344CB8AC3E}">
        <p14:creationId xmlns:p14="http://schemas.microsoft.com/office/powerpoint/2010/main" val="216300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326B-8D81-4F62-BA7A-A417B7C4171A}"/>
              </a:ext>
            </a:extLst>
          </p:cNvPr>
          <p:cNvSpPr>
            <a:spLocks noGrp="1"/>
          </p:cNvSpPr>
          <p:nvPr>
            <p:ph type="title"/>
          </p:nvPr>
        </p:nvSpPr>
        <p:spPr>
          <a:xfrm>
            <a:off x="439003" y="392524"/>
            <a:ext cx="10972800" cy="535531"/>
          </a:xfrm>
        </p:spPr>
        <p:txBody>
          <a:bodyPr/>
          <a:lstStyle/>
          <a:p>
            <a:r>
              <a:rPr lang="en-US" dirty="0"/>
              <a:t>Do you…?</a:t>
            </a:r>
          </a:p>
        </p:txBody>
      </p:sp>
      <p:grpSp>
        <p:nvGrpSpPr>
          <p:cNvPr id="3" name="Group 2">
            <a:extLst>
              <a:ext uri="{FF2B5EF4-FFF2-40B4-BE49-F238E27FC236}">
                <a16:creationId xmlns:a16="http://schemas.microsoft.com/office/drawing/2014/main" id="{55D9EE8F-CA04-4A30-A6C5-C200861B994C}"/>
              </a:ext>
            </a:extLst>
          </p:cNvPr>
          <p:cNvGrpSpPr/>
          <p:nvPr/>
        </p:nvGrpSpPr>
        <p:grpSpPr>
          <a:xfrm>
            <a:off x="552216" y="1859619"/>
            <a:ext cx="8210867" cy="3372024"/>
            <a:chOff x="636924" y="2231542"/>
            <a:chExt cx="8881555" cy="3603750"/>
          </a:xfrm>
        </p:grpSpPr>
        <p:grpSp>
          <p:nvGrpSpPr>
            <p:cNvPr id="5" name="Group 4">
              <a:extLst>
                <a:ext uri="{FF2B5EF4-FFF2-40B4-BE49-F238E27FC236}">
                  <a16:creationId xmlns:a16="http://schemas.microsoft.com/office/drawing/2014/main" id="{3C43A8DB-1232-4644-BCE9-2E1DA86230B4}"/>
                </a:ext>
              </a:extLst>
            </p:cNvPr>
            <p:cNvGrpSpPr/>
            <p:nvPr/>
          </p:nvGrpSpPr>
          <p:grpSpPr>
            <a:xfrm>
              <a:off x="636924" y="4167558"/>
              <a:ext cx="4229988" cy="1667734"/>
              <a:chOff x="256067" y="2960914"/>
              <a:chExt cx="4229988" cy="1421900"/>
            </a:xfrm>
          </p:grpSpPr>
          <p:sp>
            <p:nvSpPr>
              <p:cNvPr id="6" name="Rectangle 48">
                <a:extLst>
                  <a:ext uri="{FF2B5EF4-FFF2-40B4-BE49-F238E27FC236}">
                    <a16:creationId xmlns:a16="http://schemas.microsoft.com/office/drawing/2014/main" id="{316DB0C4-AFC3-49E7-9121-5A20BFD61886}"/>
                  </a:ext>
                </a:extLst>
              </p:cNvPr>
              <p:cNvSpPr/>
              <p:nvPr/>
            </p:nvSpPr>
            <p:spPr>
              <a:xfrm>
                <a:off x="256067" y="2960914"/>
                <a:ext cx="4229988" cy="1421900"/>
              </a:xfrm>
              <a:prstGeom prst="rect">
                <a:avLst/>
              </a:prstGeom>
              <a:solidFill>
                <a:srgbClr val="005276"/>
              </a:solidFill>
              <a:ln w="9525" cap="flat" cmpd="sng" algn="ctr">
                <a:noFill/>
                <a:prstDash val="solid"/>
              </a:ln>
              <a:effectLst/>
            </p:spPr>
            <p:txBody>
              <a:bodyPr rtlCol="0" anchor="ctr"/>
              <a:lstStyle/>
              <a:p>
                <a:pPr algn="ctr" defTabSz="761981">
                  <a:defRPr/>
                </a:pPr>
                <a:endParaRPr lang="en-US" sz="1500" kern="0" dirty="0">
                  <a:solidFill>
                    <a:srgbClr val="FFFFFF"/>
                  </a:solidFill>
                </a:endParaRPr>
              </a:p>
            </p:txBody>
          </p:sp>
          <p:sp>
            <p:nvSpPr>
              <p:cNvPr id="7" name="Rectangle 50">
                <a:extLst>
                  <a:ext uri="{FF2B5EF4-FFF2-40B4-BE49-F238E27FC236}">
                    <a16:creationId xmlns:a16="http://schemas.microsoft.com/office/drawing/2014/main" id="{41518610-F06E-46BA-8E4F-50D0BCD502F5}"/>
                  </a:ext>
                </a:extLst>
              </p:cNvPr>
              <p:cNvSpPr/>
              <p:nvPr/>
            </p:nvSpPr>
            <p:spPr>
              <a:xfrm>
                <a:off x="596474" y="3147232"/>
                <a:ext cx="3663250" cy="654246"/>
              </a:xfrm>
              <a:prstGeom prst="rect">
                <a:avLst/>
              </a:prstGeom>
            </p:spPr>
            <p:txBody>
              <a:bodyPr wrap="square" lIns="0" tIns="0" rIns="0" bIns="0">
                <a:spAutoFit/>
              </a:bodyPr>
              <a:lstStyle/>
              <a:p>
                <a:r>
                  <a:rPr lang="en-US" sz="2333" b="1" cap="all" dirty="0">
                    <a:solidFill>
                      <a:schemeClr val="bg1"/>
                    </a:solidFill>
                    <a:latin typeface="Amazon Ember Cd RC" panose="020B0606020204020204" pitchFamily="34" charset="0"/>
                    <a:ea typeface="Amazon Ember Cd RC" panose="020B0606020204020204" pitchFamily="34" charset="0"/>
                    <a:cs typeface="Amazon Ember Cd RC" panose="020B0606020204020204" pitchFamily="34" charset="0"/>
                  </a:rPr>
                  <a:t>Have researchers that use sensitive data?</a:t>
                </a:r>
              </a:p>
            </p:txBody>
          </p:sp>
        </p:grpSp>
        <p:grpSp>
          <p:nvGrpSpPr>
            <p:cNvPr id="10" name="Group 9">
              <a:extLst>
                <a:ext uri="{FF2B5EF4-FFF2-40B4-BE49-F238E27FC236}">
                  <a16:creationId xmlns:a16="http://schemas.microsoft.com/office/drawing/2014/main" id="{73DB2C02-7822-47D0-B128-BDEBEBAAD01D}"/>
                </a:ext>
              </a:extLst>
            </p:cNvPr>
            <p:cNvGrpSpPr/>
            <p:nvPr/>
          </p:nvGrpSpPr>
          <p:grpSpPr>
            <a:xfrm>
              <a:off x="5288491" y="2231542"/>
              <a:ext cx="4229988" cy="1667734"/>
              <a:chOff x="256067" y="2960913"/>
              <a:chExt cx="4229988" cy="1702078"/>
            </a:xfrm>
            <a:solidFill>
              <a:schemeClr val="accent4"/>
            </a:solidFill>
          </p:grpSpPr>
          <p:sp>
            <p:nvSpPr>
              <p:cNvPr id="11" name="Rectangle 48">
                <a:extLst>
                  <a:ext uri="{FF2B5EF4-FFF2-40B4-BE49-F238E27FC236}">
                    <a16:creationId xmlns:a16="http://schemas.microsoft.com/office/drawing/2014/main" id="{12AD32B2-5414-4AF7-AED0-A674F8217A85}"/>
                  </a:ext>
                </a:extLst>
              </p:cNvPr>
              <p:cNvSpPr/>
              <p:nvPr/>
            </p:nvSpPr>
            <p:spPr>
              <a:xfrm>
                <a:off x="256067" y="2960913"/>
                <a:ext cx="4229988" cy="1702078"/>
              </a:xfrm>
              <a:prstGeom prst="rect">
                <a:avLst/>
              </a:prstGeom>
              <a:solidFill>
                <a:schemeClr val="accent2"/>
              </a:solidFill>
              <a:ln w="9525" cap="flat" cmpd="sng" algn="ctr">
                <a:noFill/>
                <a:prstDash val="solid"/>
              </a:ln>
              <a:effectLst/>
            </p:spPr>
            <p:txBody>
              <a:bodyPr rtlCol="0" anchor="ctr"/>
              <a:lstStyle/>
              <a:p>
                <a:pPr algn="ctr" defTabSz="761981">
                  <a:defRPr/>
                </a:pPr>
                <a:endParaRPr lang="en-US" sz="1500" kern="0" dirty="0">
                  <a:solidFill>
                    <a:srgbClr val="FFFFFF"/>
                  </a:solidFill>
                </a:endParaRPr>
              </a:p>
            </p:txBody>
          </p:sp>
          <p:sp>
            <p:nvSpPr>
              <p:cNvPr id="12" name="Rectangle 50">
                <a:extLst>
                  <a:ext uri="{FF2B5EF4-FFF2-40B4-BE49-F238E27FC236}">
                    <a16:creationId xmlns:a16="http://schemas.microsoft.com/office/drawing/2014/main" id="{A1AD12AB-9B1B-4387-85BD-FD450F148EA7}"/>
                  </a:ext>
                </a:extLst>
              </p:cNvPr>
              <p:cNvSpPr/>
              <p:nvPr/>
            </p:nvSpPr>
            <p:spPr>
              <a:xfrm>
                <a:off x="587179" y="3179883"/>
                <a:ext cx="3760127" cy="1174743"/>
              </a:xfrm>
              <a:prstGeom prst="rect">
                <a:avLst/>
              </a:prstGeom>
              <a:solidFill>
                <a:schemeClr val="accent2"/>
              </a:solidFill>
            </p:spPr>
            <p:txBody>
              <a:bodyPr wrap="square" lIns="0" tIns="0" rIns="0" bIns="0">
                <a:spAutoFit/>
              </a:bodyPr>
              <a:lstStyle/>
              <a:p>
                <a:r>
                  <a:rPr lang="en-US" sz="2333" b="1" cap="all" dirty="0">
                    <a:solidFill>
                      <a:schemeClr val="bg1"/>
                    </a:solidFill>
                    <a:latin typeface="Amazon Ember Cd RC" panose="020B0606020204020204" pitchFamily="34" charset="0"/>
                    <a:ea typeface="Amazon Ember Cd RC" panose="020B0606020204020204" pitchFamily="34" charset="0"/>
                    <a:cs typeface="Amazon Ember Cd RC" panose="020B0606020204020204" pitchFamily="34" charset="0"/>
                  </a:rPr>
                  <a:t>Have concerns with research security &amp; compliance?</a:t>
                </a:r>
              </a:p>
            </p:txBody>
          </p:sp>
        </p:grpSp>
        <p:sp>
          <p:nvSpPr>
            <p:cNvPr id="16" name="Rectangle 48">
              <a:extLst>
                <a:ext uri="{FF2B5EF4-FFF2-40B4-BE49-F238E27FC236}">
                  <a16:creationId xmlns:a16="http://schemas.microsoft.com/office/drawing/2014/main" id="{09D4B3F4-1C4B-432F-866C-62EE5AA2D47E}"/>
                </a:ext>
              </a:extLst>
            </p:cNvPr>
            <p:cNvSpPr/>
            <p:nvPr/>
          </p:nvSpPr>
          <p:spPr>
            <a:xfrm>
              <a:off x="5288491" y="4167557"/>
              <a:ext cx="4229988" cy="1667735"/>
            </a:xfrm>
            <a:prstGeom prst="rect">
              <a:avLst/>
            </a:prstGeom>
            <a:solidFill>
              <a:schemeClr val="accent1"/>
            </a:solidFill>
            <a:ln w="9525" cap="flat" cmpd="sng" algn="ctr">
              <a:noFill/>
              <a:prstDash val="solid"/>
            </a:ln>
            <a:effectLst/>
          </p:spPr>
          <p:txBody>
            <a:bodyPr rtlCol="0" anchor="ctr"/>
            <a:lstStyle/>
            <a:p>
              <a:pPr algn="ctr" defTabSz="761981">
                <a:defRPr/>
              </a:pPr>
              <a:endParaRPr lang="en-US" sz="1500" kern="0" dirty="0">
                <a:solidFill>
                  <a:srgbClr val="FFFFFF"/>
                </a:solidFill>
              </a:endParaRPr>
            </a:p>
          </p:txBody>
        </p:sp>
        <p:sp>
          <p:nvSpPr>
            <p:cNvPr id="23" name="Rectangle 50">
              <a:extLst>
                <a:ext uri="{FF2B5EF4-FFF2-40B4-BE49-F238E27FC236}">
                  <a16:creationId xmlns:a16="http://schemas.microsoft.com/office/drawing/2014/main" id="{9DAF7CFE-17FF-491B-94B9-6842453E77BD}"/>
                </a:ext>
              </a:extLst>
            </p:cNvPr>
            <p:cNvSpPr/>
            <p:nvPr/>
          </p:nvSpPr>
          <p:spPr>
            <a:xfrm>
              <a:off x="5619602" y="4386089"/>
              <a:ext cx="3760128" cy="1151039"/>
            </a:xfrm>
            <a:prstGeom prst="rect">
              <a:avLst/>
            </a:prstGeom>
            <a:noFill/>
          </p:spPr>
          <p:txBody>
            <a:bodyPr wrap="square" lIns="0" tIns="0" rIns="0" bIns="0">
              <a:spAutoFit/>
            </a:bodyPr>
            <a:lstStyle/>
            <a:p>
              <a:r>
                <a:rPr lang="en-US" sz="2333" b="1" cap="all" dirty="0">
                  <a:solidFill>
                    <a:schemeClr val="bg1"/>
                  </a:solidFill>
                  <a:latin typeface="Amazon Ember Cd RC" panose="020B0606020204020204" pitchFamily="34" charset="0"/>
                  <a:ea typeface="Amazon Ember Cd RC" panose="020B0606020204020204" pitchFamily="34" charset="0"/>
                  <a:cs typeface="Amazon Ember Cd RC" panose="020B0606020204020204" pitchFamily="34" charset="0"/>
                </a:rPr>
                <a:t>Want to provide flexibility &amp; scale for researchers?</a:t>
              </a:r>
            </a:p>
          </p:txBody>
        </p:sp>
        <p:grpSp>
          <p:nvGrpSpPr>
            <p:cNvPr id="25" name="Group 24">
              <a:extLst>
                <a:ext uri="{FF2B5EF4-FFF2-40B4-BE49-F238E27FC236}">
                  <a16:creationId xmlns:a16="http://schemas.microsoft.com/office/drawing/2014/main" id="{1652A2E6-45B1-4020-9D71-A522580C8859}"/>
                </a:ext>
              </a:extLst>
            </p:cNvPr>
            <p:cNvGrpSpPr/>
            <p:nvPr/>
          </p:nvGrpSpPr>
          <p:grpSpPr>
            <a:xfrm>
              <a:off x="636924" y="2231542"/>
              <a:ext cx="4229988" cy="1667734"/>
              <a:chOff x="256067" y="2960914"/>
              <a:chExt cx="4229988" cy="1421900"/>
            </a:xfrm>
          </p:grpSpPr>
          <p:sp>
            <p:nvSpPr>
              <p:cNvPr id="26" name="Rectangle 48">
                <a:extLst>
                  <a:ext uri="{FF2B5EF4-FFF2-40B4-BE49-F238E27FC236}">
                    <a16:creationId xmlns:a16="http://schemas.microsoft.com/office/drawing/2014/main" id="{BBED033D-A2B5-4A59-8303-6A272480236D}"/>
                  </a:ext>
                </a:extLst>
              </p:cNvPr>
              <p:cNvSpPr/>
              <p:nvPr/>
            </p:nvSpPr>
            <p:spPr>
              <a:xfrm>
                <a:off x="256067" y="2960914"/>
                <a:ext cx="4229988" cy="1421900"/>
              </a:xfrm>
              <a:prstGeom prst="rect">
                <a:avLst/>
              </a:prstGeom>
              <a:solidFill>
                <a:schemeClr val="accent3"/>
              </a:solidFill>
              <a:ln w="9525" cap="flat" cmpd="sng" algn="ctr">
                <a:noFill/>
                <a:prstDash val="solid"/>
              </a:ln>
              <a:effectLst/>
            </p:spPr>
            <p:txBody>
              <a:bodyPr rtlCol="0" anchor="ctr"/>
              <a:lstStyle/>
              <a:p>
                <a:pPr algn="ctr" defTabSz="761981">
                  <a:defRPr/>
                </a:pPr>
                <a:endParaRPr lang="en-US" sz="1500" kern="0" dirty="0">
                  <a:solidFill>
                    <a:srgbClr val="FFFFFF"/>
                  </a:solidFill>
                </a:endParaRPr>
              </a:p>
            </p:txBody>
          </p:sp>
          <p:sp>
            <p:nvSpPr>
              <p:cNvPr id="27" name="Rectangle 50">
                <a:extLst>
                  <a:ext uri="{FF2B5EF4-FFF2-40B4-BE49-F238E27FC236}">
                    <a16:creationId xmlns:a16="http://schemas.microsoft.com/office/drawing/2014/main" id="{701B6967-DE9E-44E9-AC90-D01ECB2A9695}"/>
                  </a:ext>
                </a:extLst>
              </p:cNvPr>
              <p:cNvSpPr/>
              <p:nvPr/>
            </p:nvSpPr>
            <p:spPr>
              <a:xfrm>
                <a:off x="596474" y="3147232"/>
                <a:ext cx="3698721" cy="654246"/>
              </a:xfrm>
              <a:prstGeom prst="rect">
                <a:avLst/>
              </a:prstGeom>
            </p:spPr>
            <p:txBody>
              <a:bodyPr wrap="square" lIns="0" tIns="0" rIns="0" bIns="0">
                <a:spAutoFit/>
              </a:bodyPr>
              <a:lstStyle/>
              <a:p>
                <a:r>
                  <a:rPr lang="en-US" sz="2333" b="1" cap="all" dirty="0">
                    <a:solidFill>
                      <a:schemeClr val="bg1"/>
                    </a:solidFill>
                    <a:latin typeface="Amazon Ember Cd RC" panose="020B0606020204020204" pitchFamily="34" charset="0"/>
                    <a:ea typeface="Amazon Ember Cd RC" panose="020B0606020204020204" pitchFamily="34" charset="0"/>
                    <a:cs typeface="Amazon Ember Cd RC" panose="020B0606020204020204" pitchFamily="34" charset="0"/>
                  </a:rPr>
                  <a:t>Want to Host Sensitive Data?</a:t>
                </a:r>
              </a:p>
            </p:txBody>
          </p:sp>
        </p:grpSp>
      </p:grpSp>
      <p:pic>
        <p:nvPicPr>
          <p:cNvPr id="35" name="Picture 85">
            <a:extLst>
              <a:ext uri="{FF2B5EF4-FFF2-40B4-BE49-F238E27FC236}">
                <a16:creationId xmlns:a16="http://schemas.microsoft.com/office/drawing/2014/main" id="{FFABF44F-DD57-41D6-84E6-A10806B44E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9013" y="2531883"/>
            <a:ext cx="1919511" cy="1919511"/>
          </a:xfrm>
          <a:prstGeom prst="rect">
            <a:avLst/>
          </a:prstGeom>
        </p:spPr>
      </p:pic>
    </p:spTree>
    <p:extLst>
      <p:ext uri="{BB962C8B-B14F-4D97-AF65-F5344CB8AC3E}">
        <p14:creationId xmlns:p14="http://schemas.microsoft.com/office/powerpoint/2010/main" val="3752439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D1B61-245A-696D-2BD9-855DFF67BD92}"/>
              </a:ext>
            </a:extLst>
          </p:cNvPr>
          <p:cNvSpPr>
            <a:spLocks noGrp="1"/>
          </p:cNvSpPr>
          <p:nvPr>
            <p:ph type="title"/>
          </p:nvPr>
        </p:nvSpPr>
        <p:spPr/>
        <p:txBody>
          <a:bodyPr/>
          <a:lstStyle/>
          <a:p>
            <a:r>
              <a:rPr lang="en-US" dirty="0"/>
              <a:t>Terminology</a:t>
            </a:r>
          </a:p>
        </p:txBody>
      </p:sp>
      <p:sp>
        <p:nvSpPr>
          <p:cNvPr id="3" name="Slide Number Placeholder 2">
            <a:extLst>
              <a:ext uri="{FF2B5EF4-FFF2-40B4-BE49-F238E27FC236}">
                <a16:creationId xmlns:a16="http://schemas.microsoft.com/office/drawing/2014/main" id="{D901C0E4-6560-EEF1-152E-520C3BB516F3}"/>
              </a:ext>
            </a:extLst>
          </p:cNvPr>
          <p:cNvSpPr>
            <a:spLocks noGrp="1"/>
          </p:cNvSpPr>
          <p:nvPr>
            <p:ph type="sldNum" sz="quarter" idx="12"/>
          </p:nvPr>
        </p:nvSpPr>
        <p:spPr/>
        <p:txBody>
          <a:bodyPr/>
          <a:lstStyle/>
          <a:p>
            <a:fld id="{EB4B8DE2-A4E8-46E4-8BBF-D75455EFF32C}" type="slidenum">
              <a:rPr lang="en-US" smtClean="0"/>
              <a:pPr/>
              <a:t>7</a:t>
            </a:fld>
            <a:endParaRPr lang="en-US" dirty="0"/>
          </a:p>
        </p:txBody>
      </p:sp>
      <p:graphicFrame>
        <p:nvGraphicFramePr>
          <p:cNvPr id="12" name="Diagram 11">
            <a:extLst>
              <a:ext uri="{FF2B5EF4-FFF2-40B4-BE49-F238E27FC236}">
                <a16:creationId xmlns:a16="http://schemas.microsoft.com/office/drawing/2014/main" id="{444E7B59-D4A8-D6FB-AF78-7FB6E00F74E1}"/>
              </a:ext>
            </a:extLst>
          </p:cNvPr>
          <p:cNvGraphicFramePr/>
          <p:nvPr>
            <p:extLst>
              <p:ext uri="{D42A27DB-BD31-4B8C-83A1-F6EECF244321}">
                <p14:modId xmlns:p14="http://schemas.microsoft.com/office/powerpoint/2010/main" val="1706970947"/>
              </p:ext>
            </p:extLst>
          </p:nvPr>
        </p:nvGraphicFramePr>
        <p:xfrm>
          <a:off x="1365249" y="1667069"/>
          <a:ext cx="9336768" cy="4668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2554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610D76-0974-5173-B7F4-32F5DC82F775}"/>
              </a:ext>
            </a:extLst>
          </p:cNvPr>
          <p:cNvSpPr>
            <a:spLocks noGrp="1"/>
          </p:cNvSpPr>
          <p:nvPr>
            <p:ph type="sldNum" sz="quarter" idx="12"/>
          </p:nvPr>
        </p:nvSpPr>
        <p:spPr/>
        <p:txBody>
          <a:bodyPr/>
          <a:lstStyle/>
          <a:p>
            <a:fld id="{EB4B8DE2-A4E8-46E4-8BBF-D75455EFF32C}" type="slidenum">
              <a:rPr lang="en-US" smtClean="0"/>
              <a:pPr/>
              <a:t>8</a:t>
            </a:fld>
            <a:endParaRPr lang="en-US"/>
          </a:p>
        </p:txBody>
      </p:sp>
      <p:pic>
        <p:nvPicPr>
          <p:cNvPr id="4" name="Picture 3">
            <a:hlinkClick r:id="rId3"/>
            <a:extLst>
              <a:ext uri="{FF2B5EF4-FFF2-40B4-BE49-F238E27FC236}">
                <a16:creationId xmlns:a16="http://schemas.microsoft.com/office/drawing/2014/main" id="{F39319A1-F867-AF3C-5DA0-529D8A7AADF0}"/>
              </a:ext>
            </a:extLst>
          </p:cNvPr>
          <p:cNvPicPr>
            <a:picLocks noChangeAspect="1"/>
          </p:cNvPicPr>
          <p:nvPr/>
        </p:nvPicPr>
        <p:blipFill>
          <a:blip r:embed="rId4"/>
          <a:stretch>
            <a:fillRect/>
          </a:stretch>
        </p:blipFill>
        <p:spPr>
          <a:xfrm>
            <a:off x="7694551" y="5546652"/>
            <a:ext cx="2600391" cy="710351"/>
          </a:xfrm>
          <a:prstGeom prst="rect">
            <a:avLst/>
          </a:prstGeom>
        </p:spPr>
      </p:pic>
      <p:pic>
        <p:nvPicPr>
          <p:cNvPr id="5" name="Picture 4">
            <a:hlinkClick r:id="rId5"/>
            <a:extLst>
              <a:ext uri="{FF2B5EF4-FFF2-40B4-BE49-F238E27FC236}">
                <a16:creationId xmlns:a16="http://schemas.microsoft.com/office/drawing/2014/main" id="{87206BD9-4B85-AC94-8301-0F286BD556B4}"/>
              </a:ext>
            </a:extLst>
          </p:cNvPr>
          <p:cNvPicPr>
            <a:picLocks noChangeAspect="1"/>
          </p:cNvPicPr>
          <p:nvPr/>
        </p:nvPicPr>
        <p:blipFill>
          <a:blip r:embed="rId6"/>
          <a:stretch>
            <a:fillRect/>
          </a:stretch>
        </p:blipFill>
        <p:spPr>
          <a:xfrm>
            <a:off x="2010508" y="5564454"/>
            <a:ext cx="2580939" cy="710350"/>
          </a:xfrm>
          <a:prstGeom prst="rect">
            <a:avLst/>
          </a:prstGeom>
        </p:spPr>
      </p:pic>
      <p:pic>
        <p:nvPicPr>
          <p:cNvPr id="6" name="Picture 5">
            <a:hlinkClick r:id="rId7"/>
            <a:extLst>
              <a:ext uri="{FF2B5EF4-FFF2-40B4-BE49-F238E27FC236}">
                <a16:creationId xmlns:a16="http://schemas.microsoft.com/office/drawing/2014/main" id="{397CAEBD-4060-FEA0-BE45-CAD54419D664}"/>
              </a:ext>
            </a:extLst>
          </p:cNvPr>
          <p:cNvPicPr>
            <a:picLocks noChangeAspect="1"/>
          </p:cNvPicPr>
          <p:nvPr/>
        </p:nvPicPr>
        <p:blipFill rotWithShape="1">
          <a:blip r:embed="rId8">
            <a:extLst>
              <a:ext uri="{28A0092B-C50C-407E-A947-70E740481C1C}">
                <a14:useLocalDpi xmlns:a14="http://schemas.microsoft.com/office/drawing/2010/main" val="0"/>
              </a:ext>
            </a:extLst>
          </a:blip>
          <a:srcRect l="-2097" t="27337" b="26800"/>
          <a:stretch/>
        </p:blipFill>
        <p:spPr>
          <a:xfrm>
            <a:off x="5329399" y="5580184"/>
            <a:ext cx="1579019" cy="709316"/>
          </a:xfrm>
          <a:prstGeom prst="rect">
            <a:avLst/>
          </a:prstGeom>
        </p:spPr>
      </p:pic>
      <p:graphicFrame>
        <p:nvGraphicFramePr>
          <p:cNvPr id="7" name="Table 6">
            <a:extLst>
              <a:ext uri="{FF2B5EF4-FFF2-40B4-BE49-F238E27FC236}">
                <a16:creationId xmlns:a16="http://schemas.microsoft.com/office/drawing/2014/main" id="{87A8AAA5-C1D5-EBB1-040A-F87441F79EA8}"/>
              </a:ext>
            </a:extLst>
          </p:cNvPr>
          <p:cNvGraphicFramePr>
            <a:graphicFrameLocks/>
          </p:cNvGraphicFramePr>
          <p:nvPr>
            <p:extLst>
              <p:ext uri="{D42A27DB-BD31-4B8C-83A1-F6EECF244321}">
                <p14:modId xmlns:p14="http://schemas.microsoft.com/office/powerpoint/2010/main" val="285920710"/>
              </p:ext>
            </p:extLst>
          </p:nvPr>
        </p:nvGraphicFramePr>
        <p:xfrm>
          <a:off x="481012" y="1540293"/>
          <a:ext cx="11191388" cy="3243876"/>
        </p:xfrm>
        <a:graphic>
          <a:graphicData uri="http://schemas.openxmlformats.org/drawingml/2006/table">
            <a:tbl>
              <a:tblPr firstRow="1" bandRow="1">
                <a:tableStyleId>{0E3FDE45-AF77-4B5C-9715-49D594BDF05E}</a:tableStyleId>
              </a:tblPr>
              <a:tblGrid>
                <a:gridCol w="2731704">
                  <a:extLst>
                    <a:ext uri="{9D8B030D-6E8A-4147-A177-3AD203B41FA5}">
                      <a16:colId xmlns:a16="http://schemas.microsoft.com/office/drawing/2014/main" val="3832180618"/>
                    </a:ext>
                  </a:extLst>
                </a:gridCol>
                <a:gridCol w="8459684">
                  <a:extLst>
                    <a:ext uri="{9D8B030D-6E8A-4147-A177-3AD203B41FA5}">
                      <a16:colId xmlns:a16="http://schemas.microsoft.com/office/drawing/2014/main" val="3447462305"/>
                    </a:ext>
                  </a:extLst>
                </a:gridCol>
              </a:tblGrid>
              <a:tr h="540646">
                <a:tc gridSpan="2">
                  <a:txBody>
                    <a:bodyPr/>
                    <a:lstStyle/>
                    <a:p>
                      <a:r>
                        <a:rPr lang="en-GB" dirty="0">
                          <a:solidFill>
                            <a:schemeClr val="bg1"/>
                          </a:solidFill>
                        </a:rPr>
                        <a:t>The Five Safes Framework</a:t>
                      </a:r>
                    </a:p>
                  </a:txBody>
                  <a:tcPr/>
                </a:tc>
                <a:tc hMerge="1">
                  <a:txBody>
                    <a:bodyPr/>
                    <a:lstStyle/>
                    <a:p>
                      <a:endParaRPr lang="en-GB" dirty="0"/>
                    </a:p>
                  </a:txBody>
                  <a:tcPr/>
                </a:tc>
                <a:extLst>
                  <a:ext uri="{0D108BD9-81ED-4DB2-BD59-A6C34878D82A}">
                    <a16:rowId xmlns:a16="http://schemas.microsoft.com/office/drawing/2014/main" val="289109597"/>
                  </a:ext>
                </a:extLst>
              </a:tr>
              <a:tr h="540646">
                <a:tc>
                  <a:txBody>
                    <a:bodyPr/>
                    <a:lstStyle/>
                    <a:p>
                      <a:r>
                        <a:rPr lang="en-GB" dirty="0">
                          <a:solidFill>
                            <a:schemeClr val="bg1"/>
                          </a:solidFill>
                        </a:rPr>
                        <a:t>Safe People</a:t>
                      </a:r>
                    </a:p>
                  </a:txBody>
                  <a:tcPr/>
                </a:tc>
                <a:tc>
                  <a:txBody>
                    <a:bodyPr/>
                    <a:lstStyle/>
                    <a:p>
                      <a:r>
                        <a:rPr lang="en-GB" dirty="0">
                          <a:solidFill>
                            <a:schemeClr val="bg1"/>
                          </a:solidFill>
                        </a:rPr>
                        <a:t>Trained and accredited researchers trusted to use data appropriately</a:t>
                      </a:r>
                    </a:p>
                  </a:txBody>
                  <a:tcPr/>
                </a:tc>
                <a:extLst>
                  <a:ext uri="{0D108BD9-81ED-4DB2-BD59-A6C34878D82A}">
                    <a16:rowId xmlns:a16="http://schemas.microsoft.com/office/drawing/2014/main" val="2886219498"/>
                  </a:ext>
                </a:extLst>
              </a:tr>
              <a:tr h="540646">
                <a:tc>
                  <a:txBody>
                    <a:bodyPr/>
                    <a:lstStyle/>
                    <a:p>
                      <a:r>
                        <a:rPr lang="en-GB" dirty="0">
                          <a:solidFill>
                            <a:schemeClr val="bg1"/>
                          </a:solidFill>
                        </a:rPr>
                        <a:t>Safe Projects</a:t>
                      </a:r>
                    </a:p>
                  </a:txBody>
                  <a:tcPr/>
                </a:tc>
                <a:tc>
                  <a:txBody>
                    <a:bodyPr/>
                    <a:lstStyle/>
                    <a:p>
                      <a:r>
                        <a:rPr lang="en-GB" dirty="0">
                          <a:solidFill>
                            <a:schemeClr val="bg1"/>
                          </a:solidFill>
                        </a:rPr>
                        <a:t>Only used for valuable, ethical research that delivers clear public benefits</a:t>
                      </a:r>
                    </a:p>
                  </a:txBody>
                  <a:tcPr/>
                </a:tc>
                <a:extLst>
                  <a:ext uri="{0D108BD9-81ED-4DB2-BD59-A6C34878D82A}">
                    <a16:rowId xmlns:a16="http://schemas.microsoft.com/office/drawing/2014/main" val="2968486164"/>
                  </a:ext>
                </a:extLst>
              </a:tr>
              <a:tr h="540646">
                <a:tc>
                  <a:txBody>
                    <a:bodyPr/>
                    <a:lstStyle/>
                    <a:p>
                      <a:r>
                        <a:rPr lang="en-GB" dirty="0">
                          <a:solidFill>
                            <a:schemeClr val="bg1"/>
                          </a:solidFill>
                        </a:rPr>
                        <a:t>Safe Data</a:t>
                      </a:r>
                    </a:p>
                  </a:txBody>
                  <a:tcPr/>
                </a:tc>
                <a:tc>
                  <a:txBody>
                    <a:bodyPr/>
                    <a:lstStyle/>
                    <a:p>
                      <a:r>
                        <a:rPr lang="en-GB" dirty="0">
                          <a:solidFill>
                            <a:schemeClr val="bg1"/>
                          </a:solidFill>
                        </a:rPr>
                        <a:t>Researchers can only use data that have been de-identified</a:t>
                      </a:r>
                    </a:p>
                  </a:txBody>
                  <a:tcPr/>
                </a:tc>
                <a:extLst>
                  <a:ext uri="{0D108BD9-81ED-4DB2-BD59-A6C34878D82A}">
                    <a16:rowId xmlns:a16="http://schemas.microsoft.com/office/drawing/2014/main" val="3476589361"/>
                  </a:ext>
                </a:extLst>
              </a:tr>
              <a:tr h="540646">
                <a:tc>
                  <a:txBody>
                    <a:bodyPr/>
                    <a:lstStyle/>
                    <a:p>
                      <a:r>
                        <a:rPr lang="en-GB" dirty="0">
                          <a:solidFill>
                            <a:schemeClr val="bg1"/>
                          </a:solidFill>
                        </a:rPr>
                        <a:t>Safe Setting</a:t>
                      </a:r>
                    </a:p>
                  </a:txBody>
                  <a:tcPr/>
                </a:tc>
                <a:tc>
                  <a:txBody>
                    <a:bodyPr/>
                    <a:lstStyle/>
                    <a:p>
                      <a:r>
                        <a:rPr lang="en-GB" dirty="0">
                          <a:solidFill>
                            <a:schemeClr val="bg1"/>
                          </a:solidFill>
                        </a:rPr>
                        <a:t>Access to data is only possible using our secure technology systems</a:t>
                      </a:r>
                    </a:p>
                  </a:txBody>
                  <a:tcPr/>
                </a:tc>
                <a:extLst>
                  <a:ext uri="{0D108BD9-81ED-4DB2-BD59-A6C34878D82A}">
                    <a16:rowId xmlns:a16="http://schemas.microsoft.com/office/drawing/2014/main" val="2079020984"/>
                  </a:ext>
                </a:extLst>
              </a:tr>
              <a:tr h="540646">
                <a:tc>
                  <a:txBody>
                    <a:bodyPr/>
                    <a:lstStyle/>
                    <a:p>
                      <a:r>
                        <a:rPr lang="en-GB" dirty="0">
                          <a:solidFill>
                            <a:schemeClr val="bg1"/>
                          </a:solidFill>
                        </a:rPr>
                        <a:t>Safe Outputs</a:t>
                      </a:r>
                    </a:p>
                  </a:txBody>
                  <a:tcPr/>
                </a:tc>
                <a:tc>
                  <a:txBody>
                    <a:bodyPr/>
                    <a:lstStyle/>
                    <a:p>
                      <a:r>
                        <a:rPr lang="en-GB" dirty="0">
                          <a:solidFill>
                            <a:schemeClr val="bg1"/>
                          </a:solidFill>
                        </a:rPr>
                        <a:t>Outputs are checked to ensure they cannot identify data subjects</a:t>
                      </a:r>
                    </a:p>
                  </a:txBody>
                  <a:tcPr/>
                </a:tc>
                <a:extLst>
                  <a:ext uri="{0D108BD9-81ED-4DB2-BD59-A6C34878D82A}">
                    <a16:rowId xmlns:a16="http://schemas.microsoft.com/office/drawing/2014/main" val="2059371626"/>
                  </a:ext>
                </a:extLst>
              </a:tr>
            </a:tbl>
          </a:graphicData>
        </a:graphic>
      </p:graphicFrame>
      <p:sp>
        <p:nvSpPr>
          <p:cNvPr id="8" name="Title 1">
            <a:extLst>
              <a:ext uri="{FF2B5EF4-FFF2-40B4-BE49-F238E27FC236}">
                <a16:creationId xmlns:a16="http://schemas.microsoft.com/office/drawing/2014/main" id="{2600E862-0120-2AB8-EA17-829CE958DE00}"/>
              </a:ext>
            </a:extLst>
          </p:cNvPr>
          <p:cNvSpPr txBox="1">
            <a:spLocks/>
          </p:cNvSpPr>
          <p:nvPr/>
        </p:nvSpPr>
        <p:spPr>
          <a:xfrm>
            <a:off x="481012" y="510235"/>
            <a:ext cx="10972800" cy="609601"/>
          </a:xfrm>
          <a:prstGeom prst="rect">
            <a:avLst/>
          </a:prstGeom>
          <a:noFill/>
        </p:spPr>
        <p:txBody>
          <a:bodyPr vert="horz" wrap="square" lIns="0" tIns="45720" rIns="0" bIns="45720" rtlCol="0" anchor="t" anchorCtr="0">
            <a:spAutoFit/>
          </a:bodyPr>
          <a:lstStyle>
            <a:lvl1pPr algn="l" defTabSz="914400" rtl="0" eaLnBrk="1" latinLnBrk="0" hangingPunct="1">
              <a:lnSpc>
                <a:spcPct val="90000"/>
              </a:lnSpc>
              <a:spcBef>
                <a:spcPct val="0"/>
              </a:spcBef>
              <a:buNone/>
              <a:defRPr sz="4800" b="1" i="0" kern="1200" baseline="0">
                <a:solidFill>
                  <a:schemeClr val="bg1"/>
                </a:solidFill>
                <a:latin typeface="Amazon Ember Display" panose="020F0603020204020204" pitchFamily="34" charset="0"/>
                <a:ea typeface="+mj-ea"/>
                <a:cs typeface="+mj-cs"/>
              </a:defRPr>
            </a:lvl1pPr>
          </a:lstStyle>
          <a:p>
            <a:r>
              <a:rPr lang="en-US">
                <a:cs typeface="Arial" panose="020B0604020202020204" pitchFamily="34" charset="0"/>
              </a:rPr>
              <a:t>Secure data analysis environments</a:t>
            </a:r>
            <a:endParaRPr lang="en-US" dirty="0">
              <a:cs typeface="Arial" panose="020B0604020202020204" pitchFamily="34" charset="0"/>
            </a:endParaRPr>
          </a:p>
        </p:txBody>
      </p:sp>
      <p:sp>
        <p:nvSpPr>
          <p:cNvPr id="9" name="Rectangle 8">
            <a:extLst>
              <a:ext uri="{FF2B5EF4-FFF2-40B4-BE49-F238E27FC236}">
                <a16:creationId xmlns:a16="http://schemas.microsoft.com/office/drawing/2014/main" id="{7C5E7AC5-DD3B-5B43-CB2B-E94D0F2E103A}"/>
              </a:ext>
            </a:extLst>
          </p:cNvPr>
          <p:cNvSpPr/>
          <p:nvPr/>
        </p:nvSpPr>
        <p:spPr>
          <a:xfrm>
            <a:off x="519600" y="4859011"/>
            <a:ext cx="10972800" cy="646331"/>
          </a:xfrm>
          <a:prstGeom prst="rect">
            <a:avLst/>
          </a:prstGeom>
        </p:spPr>
        <p:txBody>
          <a:bodyPr wrap="square">
            <a:spAutoFit/>
          </a:bodyPr>
          <a:lstStyle/>
          <a:p>
            <a:r>
              <a:rPr lang="en-GB" dirty="0">
                <a:cs typeface="Arial" panose="020B0604020202020204" pitchFamily="34" charset="0"/>
                <a:hlinkClick r:id="rId9"/>
              </a:rPr>
              <a:t>Turing Paper: Design choices for productive, secure, data-intensive research at scale in the cloud</a:t>
            </a:r>
            <a:endParaRPr lang="en-GB" dirty="0">
              <a:cs typeface="Arial" panose="020B0604020202020204" pitchFamily="34" charset="0"/>
            </a:endParaRPr>
          </a:p>
          <a:p>
            <a:r>
              <a:rPr lang="en-GB" dirty="0">
                <a:solidFill>
                  <a:schemeClr val="bg1">
                    <a:lumMod val="75000"/>
                  </a:schemeClr>
                </a:solidFill>
                <a:cs typeface="Arial" panose="020B0604020202020204" pitchFamily="34" charset="0"/>
              </a:rPr>
              <a:t>https://</a:t>
            </a:r>
            <a:r>
              <a:rPr lang="en-GB" dirty="0" err="1">
                <a:solidFill>
                  <a:schemeClr val="bg1">
                    <a:lumMod val="75000"/>
                  </a:schemeClr>
                </a:solidFill>
                <a:cs typeface="Arial" panose="020B0604020202020204" pitchFamily="34" charset="0"/>
              </a:rPr>
              <a:t>arxiv.org</a:t>
            </a:r>
            <a:r>
              <a:rPr lang="en-GB" dirty="0">
                <a:solidFill>
                  <a:schemeClr val="bg1">
                    <a:lumMod val="75000"/>
                  </a:schemeClr>
                </a:solidFill>
                <a:cs typeface="Arial" panose="020B0604020202020204" pitchFamily="34" charset="0"/>
              </a:rPr>
              <a:t>/pdf/1908.08737.pdf</a:t>
            </a:r>
            <a:endParaRPr lang="en-GB" dirty="0">
              <a:solidFill>
                <a:schemeClr val="bg1">
                  <a:lumMod val="75000"/>
                </a:schemeClr>
              </a:solidFill>
              <a:ea typeface="Amazon Ember" panose="020B0603020204020204" pitchFamily="34" charset="0"/>
              <a:cs typeface="Arial" panose="020B0604020202020204" pitchFamily="34" charset="0"/>
            </a:endParaRPr>
          </a:p>
        </p:txBody>
      </p:sp>
    </p:spTree>
    <p:extLst>
      <p:ext uri="{BB962C8B-B14F-4D97-AF65-F5344CB8AC3E}">
        <p14:creationId xmlns:p14="http://schemas.microsoft.com/office/powerpoint/2010/main" val="196920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B0BCEF-19E3-C944-893A-453D324FD9C5}"/>
              </a:ext>
            </a:extLst>
          </p:cNvPr>
          <p:cNvSpPr>
            <a:spLocks noGrp="1"/>
          </p:cNvSpPr>
          <p:nvPr>
            <p:ph type="title"/>
          </p:nvPr>
        </p:nvSpPr>
        <p:spPr/>
        <p:txBody>
          <a:bodyPr/>
          <a:lstStyle/>
          <a:p>
            <a:r>
              <a:rPr lang="en-GB" dirty="0"/>
              <a:t>Bespoke vs Standard</a:t>
            </a:r>
          </a:p>
        </p:txBody>
      </p:sp>
      <p:sp>
        <p:nvSpPr>
          <p:cNvPr id="4" name="Text Placeholder 3">
            <a:extLst>
              <a:ext uri="{FF2B5EF4-FFF2-40B4-BE49-F238E27FC236}">
                <a16:creationId xmlns:a16="http://schemas.microsoft.com/office/drawing/2014/main" id="{BACA2F5F-D5D2-7440-8169-979AE516735E}"/>
              </a:ext>
            </a:extLst>
          </p:cNvPr>
          <p:cNvSpPr>
            <a:spLocks noGrp="1"/>
          </p:cNvSpPr>
          <p:nvPr>
            <p:ph type="body" idx="1"/>
          </p:nvPr>
        </p:nvSpPr>
        <p:spPr/>
        <p:txBody>
          <a:bodyPr/>
          <a:lstStyle/>
          <a:p>
            <a:r>
              <a:rPr lang="en-GB" dirty="0"/>
              <a:t>Bespoke Solutions</a:t>
            </a:r>
          </a:p>
        </p:txBody>
      </p:sp>
      <p:sp>
        <p:nvSpPr>
          <p:cNvPr id="5" name="Content Placeholder 4">
            <a:extLst>
              <a:ext uri="{FF2B5EF4-FFF2-40B4-BE49-F238E27FC236}">
                <a16:creationId xmlns:a16="http://schemas.microsoft.com/office/drawing/2014/main" id="{7A9A2295-51D3-404C-A6D0-A410EA7BDE79}"/>
              </a:ext>
            </a:extLst>
          </p:cNvPr>
          <p:cNvSpPr>
            <a:spLocks noGrp="1"/>
          </p:cNvSpPr>
          <p:nvPr>
            <p:ph sz="half" idx="2"/>
          </p:nvPr>
        </p:nvSpPr>
        <p:spPr>
          <a:xfrm>
            <a:off x="609598" y="2141554"/>
            <a:ext cx="5248656" cy="1243417"/>
          </a:xfrm>
        </p:spPr>
        <p:txBody>
          <a:bodyPr/>
          <a:lstStyle/>
          <a:p>
            <a:r>
              <a:rPr lang="en-GB" dirty="0"/>
              <a:t>Each must be built separately, solving similar problems repeatedly</a:t>
            </a:r>
          </a:p>
          <a:p>
            <a:br>
              <a:rPr lang="en-GB" dirty="0"/>
            </a:br>
            <a:endParaRPr lang="en-GB" dirty="0"/>
          </a:p>
        </p:txBody>
      </p:sp>
      <p:sp>
        <p:nvSpPr>
          <p:cNvPr id="6" name="Text Placeholder 5">
            <a:extLst>
              <a:ext uri="{FF2B5EF4-FFF2-40B4-BE49-F238E27FC236}">
                <a16:creationId xmlns:a16="http://schemas.microsoft.com/office/drawing/2014/main" id="{6A301F3B-769F-584A-B276-F5E1A140C7F8}"/>
              </a:ext>
            </a:extLst>
          </p:cNvPr>
          <p:cNvSpPr>
            <a:spLocks noGrp="1"/>
          </p:cNvSpPr>
          <p:nvPr>
            <p:ph type="body" sz="quarter" idx="3"/>
          </p:nvPr>
        </p:nvSpPr>
        <p:spPr/>
        <p:txBody>
          <a:bodyPr/>
          <a:lstStyle/>
          <a:p>
            <a:r>
              <a:rPr lang="en-GB" dirty="0"/>
              <a:t>Standard Solutions</a:t>
            </a:r>
          </a:p>
        </p:txBody>
      </p:sp>
      <p:sp>
        <p:nvSpPr>
          <p:cNvPr id="9" name="Content Placeholder 8">
            <a:extLst>
              <a:ext uri="{FF2B5EF4-FFF2-40B4-BE49-F238E27FC236}">
                <a16:creationId xmlns:a16="http://schemas.microsoft.com/office/drawing/2014/main" id="{F6CA112C-2DFB-BC44-9832-A9FD29A836C4}"/>
              </a:ext>
            </a:extLst>
          </p:cNvPr>
          <p:cNvSpPr>
            <a:spLocks noGrp="1"/>
          </p:cNvSpPr>
          <p:nvPr>
            <p:ph sz="quarter" idx="4"/>
          </p:nvPr>
        </p:nvSpPr>
        <p:spPr>
          <a:xfrm>
            <a:off x="6334125" y="2141554"/>
            <a:ext cx="5248656" cy="3105466"/>
          </a:xfrm>
        </p:spPr>
        <p:txBody>
          <a:bodyPr/>
          <a:lstStyle/>
          <a:p>
            <a:r>
              <a:rPr lang="en-GB" dirty="0"/>
              <a:t>Core solution quicker to deploy (hours, not weeks)</a:t>
            </a:r>
          </a:p>
          <a:p>
            <a:br>
              <a:rPr lang="en-GB" dirty="0">
                <a:ea typeface="Amazon Ember Light" panose="020B0403020204020204" pitchFamily="34" charset="0"/>
                <a:cs typeface="Arial" panose="020B0604020202020204" pitchFamily="34" charset="0"/>
              </a:rPr>
            </a:br>
            <a:r>
              <a:rPr lang="en-GB" dirty="0"/>
              <a:t>Effort focussed on integration into customer’s environment</a:t>
            </a:r>
            <a:endParaRPr lang="en-GB" dirty="0">
              <a:ea typeface="Amazon Ember Light" panose="020B0403020204020204" pitchFamily="34" charset="0"/>
              <a:cs typeface="Arial" panose="020B0604020202020204" pitchFamily="34" charset="0"/>
            </a:endParaRPr>
          </a:p>
          <a:p>
            <a:br>
              <a:rPr lang="en-GB" dirty="0">
                <a:ea typeface="Amazon Ember Light" panose="020B0403020204020204" pitchFamily="34" charset="0"/>
                <a:cs typeface="Arial" panose="020B0604020202020204" pitchFamily="34" charset="0"/>
              </a:rPr>
            </a:br>
            <a:r>
              <a:rPr lang="en-GB" dirty="0"/>
              <a:t>Ongoing curation and support</a:t>
            </a:r>
            <a:endParaRPr lang="en-GB" dirty="0">
              <a:ea typeface="Amazon Ember Light" panose="020B0403020204020204" pitchFamily="34" charset="0"/>
              <a:cs typeface="Arial" panose="020B0604020202020204" pitchFamily="34" charset="0"/>
            </a:endParaRPr>
          </a:p>
          <a:p>
            <a:endParaRPr lang="en-GB" dirty="0">
              <a:ea typeface="Amazon Ember Light" panose="020B0403020204020204" pitchFamily="34" charset="0"/>
              <a:cs typeface="Arial" panose="020B0604020202020204" pitchFamily="34" charset="0"/>
            </a:endParaRPr>
          </a:p>
          <a:p>
            <a:endParaRPr lang="en-GB" dirty="0">
              <a:ea typeface="Amazon Ember Light" panose="020B0403020204020204" pitchFamily="34" charset="0"/>
              <a:cs typeface="Arial" panose="020B0604020202020204" pitchFamily="34" charset="0"/>
            </a:endParaRPr>
          </a:p>
          <a:p>
            <a:endParaRPr lang="en-GB" dirty="0">
              <a:ea typeface="Amazon Ember Light" panose="020B0403020204020204" pitchFamily="34" charset="0"/>
              <a:cs typeface="Arial" panose="020B0604020202020204" pitchFamily="34" charset="0"/>
            </a:endParaRPr>
          </a:p>
        </p:txBody>
      </p:sp>
    </p:spTree>
    <p:extLst>
      <p:ext uri="{BB962C8B-B14F-4D97-AF65-F5344CB8AC3E}">
        <p14:creationId xmlns:p14="http://schemas.microsoft.com/office/powerpoint/2010/main" val="31482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WS Confidential Light">
  <a:themeElements>
    <a:clrScheme name="Custom 6">
      <a:dk1>
        <a:srgbClr val="000000"/>
      </a:dk1>
      <a:lt1>
        <a:srgbClr val="FFFFFF"/>
      </a:lt1>
      <a:dk2>
        <a:srgbClr val="232F3E"/>
      </a:dk2>
      <a:lt2>
        <a:srgbClr val="F1F3F3"/>
      </a:lt2>
      <a:accent1>
        <a:srgbClr val="EC7111"/>
      </a:accent1>
      <a:accent2>
        <a:srgbClr val="7C59ED"/>
      </a:accent2>
      <a:accent3>
        <a:srgbClr val="38EF7D"/>
      </a:accent3>
      <a:accent4>
        <a:srgbClr val="F46DBA"/>
      </a:accent4>
      <a:accent5>
        <a:srgbClr val="9FFCEA"/>
      </a:accent5>
      <a:accent6>
        <a:srgbClr val="FBD8BF"/>
      </a:accent6>
      <a:hlink>
        <a:srgbClr val="0872D2"/>
      </a:hlink>
      <a:folHlink>
        <a:srgbClr val="41B1E8"/>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AWS_Powerpoint Template_Non-Confidential_Light_2023" id="{EC914C74-BE1E-0F49-B777-992A7586799F}" vid="{425F67FE-615A-0A48-8D8F-7A15B392CD50}"/>
    </a:ext>
  </a:extLst>
</a:theme>
</file>

<file path=ppt/theme/theme2.xml><?xml version="1.0" encoding="utf-8"?>
<a:theme xmlns:a="http://schemas.openxmlformats.org/drawingml/2006/main" name="Office Theme">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952463B0997441A1AE1897008BC635" ma:contentTypeVersion="16" ma:contentTypeDescription="Create a new document." ma:contentTypeScope="" ma:versionID="c565647465074db5672869eb082d20c4">
  <xsd:schema xmlns:xsd="http://www.w3.org/2001/XMLSchema" xmlns:xs="http://www.w3.org/2001/XMLSchema" xmlns:p="http://schemas.microsoft.com/office/2006/metadata/properties" xmlns:ns2="56584054-8fdc-494c-8c30-7a92c1851d88" xmlns:ns3="17c9262e-5b43-4f61-bed9-e568bdfea7b1" targetNamespace="http://schemas.microsoft.com/office/2006/metadata/properties" ma:root="true" ma:fieldsID="e491acdbd06c80819730520598c6f675" ns2:_="" ns3:_="">
    <xsd:import namespace="56584054-8fdc-494c-8c30-7a92c1851d88"/>
    <xsd:import namespace="17c9262e-5b43-4f61-bed9-e568bdfea7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84054-8fdc-494c-8c30-7a92c1851d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e6f111e-9303-4b31-9cb7-8f749f49e7f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c9262e-5b43-4f61-bed9-e568bdfea7b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baabee0-9ea7-4485-9212-fdc787634ab3}" ma:internalName="TaxCatchAll" ma:showField="CatchAllData" ma:web="17c9262e-5b43-4f61-bed9-e568bdfea7b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11534E-EB1D-4EAD-A413-8C48A8B8E7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584054-8fdc-494c-8c30-7a92c1851d88"/>
    <ds:schemaRef ds:uri="17c9262e-5b43-4f61-bed9-e568bdfea7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7E41AA-931D-40D1-A071-B53F15F0EA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AWS Confidential Light</Template>
  <TotalTime>51713</TotalTime>
  <Words>7722</Words>
  <Application>Microsoft Office PowerPoint</Application>
  <PresentationFormat>Widescreen</PresentationFormat>
  <Paragraphs>801</Paragraphs>
  <Slides>41</Slides>
  <Notes>40</Notes>
  <HiddenSlides>1</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41</vt:i4>
      </vt:variant>
    </vt:vector>
  </HeadingPairs>
  <TitlesOfParts>
    <vt:vector size="61" baseType="lpstr">
      <vt:lpstr>merriweather</vt:lpstr>
      <vt:lpstr>Wingdings</vt:lpstr>
      <vt:lpstr>Amazon Ember Regular</vt:lpstr>
      <vt:lpstr>Lato</vt:lpstr>
      <vt:lpstr>Amazon Ember Display</vt:lpstr>
      <vt:lpstr>Google Sans</vt:lpstr>
      <vt:lpstr>Abadi MT Condensed Light</vt:lpstr>
      <vt:lpstr>Calibri</vt:lpstr>
      <vt:lpstr>Amazon Ember Cd RC</vt:lpstr>
      <vt:lpstr>Amazon Ember Light</vt:lpstr>
      <vt:lpstr>Amazon Ember Mono</vt:lpstr>
      <vt:lpstr>Amazon Ember</vt:lpstr>
      <vt:lpstr>merriweather</vt:lpstr>
      <vt:lpstr>Amazon Ember Heavy</vt:lpstr>
      <vt:lpstr>var(--font-family-body)</vt:lpstr>
      <vt:lpstr>Lucida Console</vt:lpstr>
      <vt:lpstr>Apple Symbols</vt:lpstr>
      <vt:lpstr>Arial</vt:lpstr>
      <vt:lpstr>System Font Regular</vt:lpstr>
      <vt:lpstr>AWS Confidential Light</vt:lpstr>
      <vt:lpstr>Trusted Research environment on AWS</vt:lpstr>
      <vt:lpstr>Research </vt:lpstr>
      <vt:lpstr>Why using AWS Cloud for Research and Education</vt:lpstr>
      <vt:lpstr>How does AWS help with research?</vt:lpstr>
      <vt:lpstr>Trusted Research Environment on AWS</vt:lpstr>
      <vt:lpstr>Do you…?</vt:lpstr>
      <vt:lpstr>Terminology</vt:lpstr>
      <vt:lpstr>PowerPoint Presentation</vt:lpstr>
      <vt:lpstr>Bespoke vs Standard</vt:lpstr>
      <vt:lpstr>Bespoke vs Standard</vt:lpstr>
      <vt:lpstr>TRE Architecture</vt:lpstr>
      <vt:lpstr>Trusted Research Environment (TRE)</vt:lpstr>
      <vt:lpstr>Trusted Research Environments - Core</vt:lpstr>
      <vt:lpstr>Trusted Research Environments</vt:lpstr>
      <vt:lpstr>Trusted Research Environments</vt:lpstr>
      <vt:lpstr>PowerPoint Presentation</vt:lpstr>
      <vt:lpstr>Serverless enable researchers to focus on business value</vt:lpstr>
      <vt:lpstr>Serverless Solutions</vt:lpstr>
      <vt:lpstr>Trusted Research Environments (TRE)</vt:lpstr>
      <vt:lpstr>Researcher needs</vt:lpstr>
      <vt:lpstr>Core benefits of TRE on AWS</vt:lpstr>
      <vt:lpstr>Persona benefits</vt:lpstr>
      <vt:lpstr>TRE Components</vt:lpstr>
      <vt:lpstr>Service Workbench</vt:lpstr>
      <vt:lpstr>Amazon Service Workbench (SWB)</vt:lpstr>
      <vt:lpstr>Cost Visibility</vt:lpstr>
      <vt:lpstr>Security &amp; Authentication</vt:lpstr>
      <vt:lpstr>Storage</vt:lpstr>
      <vt:lpstr>Tooling and Service Catalog</vt:lpstr>
      <vt:lpstr>AWS Lake Formation</vt:lpstr>
      <vt:lpstr>Build on Lake Formation</vt:lpstr>
      <vt:lpstr>Build on Lake Formation</vt:lpstr>
      <vt:lpstr>Trusted Research Environments – Project Admin App</vt:lpstr>
      <vt:lpstr>Trusted Research Environments – Egress App</vt:lpstr>
      <vt:lpstr>Trusted Research Environments – Egress App</vt:lpstr>
      <vt:lpstr>Trusted Research Environments – Eco-System</vt:lpstr>
      <vt:lpstr>  -Dr Christian Cole, Senior Lecturer  School of Medicine, University of Dundee</vt:lpstr>
      <vt:lpstr>Research and Engineering Studio on AWS</vt:lpstr>
      <vt:lpstr>Solutions and services  for the entire research process</vt:lpstr>
      <vt:lpstr>AWS investments supporting research and education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template includes</dc:title>
  <dc:creator>Rafael Mosca</dc:creator>
  <cp:lastModifiedBy>Roberto Sabatino</cp:lastModifiedBy>
  <cp:revision>181</cp:revision>
  <dcterms:created xsi:type="dcterms:W3CDTF">2023-02-07T10:35:08Z</dcterms:created>
  <dcterms:modified xsi:type="dcterms:W3CDTF">2023-12-11T13:17:50Z</dcterms:modified>
</cp:coreProperties>
</file>