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 id="2147483752" r:id="rId6"/>
    <p:sldMasterId id="2147483748" r:id="rId7"/>
  </p:sldMasterIdLst>
  <p:notesMasterIdLst>
    <p:notesMasterId r:id="rId35"/>
  </p:notesMasterIdLst>
  <p:sldIdLst>
    <p:sldId id="256" r:id="rId8"/>
    <p:sldId id="407" r:id="rId9"/>
    <p:sldId id="390" r:id="rId10"/>
    <p:sldId id="411" r:id="rId11"/>
    <p:sldId id="408" r:id="rId12"/>
    <p:sldId id="409" r:id="rId13"/>
    <p:sldId id="394" r:id="rId14"/>
    <p:sldId id="406" r:id="rId15"/>
    <p:sldId id="386" r:id="rId16"/>
    <p:sldId id="392" r:id="rId17"/>
    <p:sldId id="393" r:id="rId18"/>
    <p:sldId id="395" r:id="rId19"/>
    <p:sldId id="396" r:id="rId20"/>
    <p:sldId id="384" r:id="rId21"/>
    <p:sldId id="397" r:id="rId22"/>
    <p:sldId id="398" r:id="rId23"/>
    <p:sldId id="400" r:id="rId24"/>
    <p:sldId id="401" r:id="rId25"/>
    <p:sldId id="381" r:id="rId26"/>
    <p:sldId id="391" r:id="rId27"/>
    <p:sldId id="378" r:id="rId28"/>
    <p:sldId id="404" r:id="rId29"/>
    <p:sldId id="403" r:id="rId30"/>
    <p:sldId id="405" r:id="rId31"/>
    <p:sldId id="410" r:id="rId32"/>
    <p:sldId id="412" r:id="rId33"/>
    <p:sldId id="375" r:id="rId34"/>
  </p:sldIdLst>
  <p:sldSz cx="9144000" cy="6858000" type="screen4x3"/>
  <p:notesSz cx="6735763" cy="98663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16262"/>
    <a:srgbClr val="FFEBA9"/>
    <a:srgbClr val="79B94E"/>
    <a:srgbClr val="FFE0E7"/>
    <a:srgbClr val="CFE8BE"/>
    <a:srgbClr val="DEE7EC"/>
    <a:srgbClr val="6DB33F"/>
    <a:srgbClr val="F4F5F5"/>
    <a:srgbClr val="9B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58" d="100"/>
          <a:sy n="58" d="100"/>
        </p:scale>
        <p:origin x="128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258E42-F2F4-4F14-8EE9-0ECC71EFB748}" type="datetimeFigureOut">
              <a:rPr lang="de-DE"/>
              <a:pPr>
                <a:defRPr/>
              </a:pPr>
              <a:t>12.12.2023</a:t>
            </a:fld>
            <a:endParaRPr lang="de-DE"/>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E5CD656-1E53-4B27-983F-2E4CECF1E847}" type="slidenum">
              <a:rPr lang="de-DE" altLang="de-DE"/>
              <a:pPr/>
              <a:t>‹#›</a:t>
            </a:fld>
            <a:endParaRPr lang="de-DE" altLang="de-DE"/>
          </a:p>
        </p:txBody>
      </p:sp>
    </p:spTree>
    <p:extLst>
      <p:ext uri="{BB962C8B-B14F-4D97-AF65-F5344CB8AC3E}">
        <p14:creationId xmlns:p14="http://schemas.microsoft.com/office/powerpoint/2010/main" val="209096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7412"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2B9214-540C-440A-B36B-9659E43502EA}" type="slidenum">
              <a:rPr lang="de-DE" altLang="de-DE">
                <a:latin typeface="Calibri" panose="020F0502020204030204" pitchFamily="34" charset="0"/>
              </a:rPr>
              <a:pPr eaLnBrk="1" hangingPunct="1"/>
              <a:t>1</a:t>
            </a:fld>
            <a:endParaRPr lang="de-DE" altLang="de-DE">
              <a:latin typeface="Calibri" panose="020F0502020204030204" pitchFamily="34" charset="0"/>
            </a:endParaRPr>
          </a:p>
        </p:txBody>
      </p:sp>
    </p:spTree>
    <p:extLst>
      <p:ext uri="{BB962C8B-B14F-4D97-AF65-F5344CB8AC3E}">
        <p14:creationId xmlns:p14="http://schemas.microsoft.com/office/powerpoint/2010/main" val="410505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27</a:t>
            </a:fld>
            <a:endParaRPr lang="de-DE" altLang="de-DE"/>
          </a:p>
        </p:txBody>
      </p:sp>
    </p:spTree>
    <p:extLst>
      <p:ext uri="{BB962C8B-B14F-4D97-AF65-F5344CB8AC3E}">
        <p14:creationId xmlns:p14="http://schemas.microsoft.com/office/powerpoint/2010/main" val="3560434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TU-Hintergrund">
    <p:spTree>
      <p:nvGrpSpPr>
        <p:cNvPr id="1" name=""/>
        <p:cNvGrpSpPr/>
        <p:nvPr/>
      </p:nvGrpSpPr>
      <p:grpSpPr>
        <a:xfrm>
          <a:off x="0" y="0"/>
          <a:ext cx="0" cy="0"/>
          <a:chOff x="0" y="0"/>
          <a:chExt cx="0" cy="0"/>
        </a:xfrm>
      </p:grpSpPr>
      <p:sp>
        <p:nvSpPr>
          <p:cNvPr id="2" name="Titel 1"/>
          <p:cNvSpPr>
            <a:spLocks noGrp="1"/>
          </p:cNvSpPr>
          <p:nvPr>
            <p:ph type="ctrTitle"/>
          </p:nvPr>
        </p:nvSpPr>
        <p:spPr>
          <a:xfrm>
            <a:off x="0" y="2276872"/>
            <a:ext cx="8604448" cy="1255711"/>
          </a:xfrm>
          <a:prstGeom prst="rect">
            <a:avLst/>
          </a:prstGeom>
        </p:spPr>
        <p:txBody>
          <a:bodyPr lIns="360000" rIns="360000"/>
          <a:lstStyle>
            <a:lvl1pPr algn="l">
              <a:defRPr sz="2800" b="0" baseline="0">
                <a:solidFill>
                  <a:schemeClr val="bg1"/>
                </a:solidFill>
                <a:latin typeface="Arial" panose="020B0604020202020204" pitchFamily="34" charset="0"/>
                <a:ea typeface="Arial" panose="020B0604020202020204" pitchFamily="34" charset="0"/>
                <a:cs typeface="Arial" pitchFamily="34" charset="0"/>
              </a:defRPr>
            </a:lvl1pPr>
          </a:lstStyle>
          <a:p>
            <a:r>
              <a:rPr lang="de-DE" dirty="0"/>
              <a:t>Titelmasterformat durch Klicken bearbeiten</a:t>
            </a:r>
          </a:p>
        </p:txBody>
      </p:sp>
      <p:sp>
        <p:nvSpPr>
          <p:cNvPr id="5" name="Untertitel 2">
            <a:extLst>
              <a:ext uri="{FF2B5EF4-FFF2-40B4-BE49-F238E27FC236}">
                <a16:creationId xmlns:a16="http://schemas.microsoft.com/office/drawing/2014/main" id="{4BF7BBB2-976C-29AB-F16D-971A36E26E6E}"/>
              </a:ext>
            </a:extLst>
          </p:cNvPr>
          <p:cNvSpPr>
            <a:spLocks noGrp="1"/>
          </p:cNvSpPr>
          <p:nvPr>
            <p:ph type="subTitle" idx="1"/>
          </p:nvPr>
        </p:nvSpPr>
        <p:spPr>
          <a:xfrm>
            <a:off x="0" y="3936056"/>
            <a:ext cx="8351912" cy="1440160"/>
          </a:xfrm>
          <a:prstGeom prst="rect">
            <a:avLst/>
          </a:prstGeom>
        </p:spPr>
        <p:txBody>
          <a:bodyPr lIns="360000" rIns="360000"/>
          <a:lstStyle>
            <a:lvl1pPr marL="0" indent="0" algn="l">
              <a:buNone/>
              <a:defRPr sz="2000" b="0" baseline="0">
                <a:solidFill>
                  <a:schemeClr val="bg1"/>
                </a:solidFill>
                <a:latin typeface="Arial" panose="020B0604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Text Placeholder 6">
            <a:extLst>
              <a:ext uri="{FF2B5EF4-FFF2-40B4-BE49-F238E27FC236}">
                <a16:creationId xmlns:a16="http://schemas.microsoft.com/office/drawing/2014/main" id="{4B1D02C0-3878-233D-65C5-0EC5A72EC150}"/>
              </a:ext>
            </a:extLst>
          </p:cNvPr>
          <p:cNvSpPr>
            <a:spLocks noGrp="1"/>
          </p:cNvSpPr>
          <p:nvPr>
            <p:ph type="body" sz="quarter" idx="10" hasCustomPrompt="1"/>
          </p:nvPr>
        </p:nvSpPr>
        <p:spPr>
          <a:xfrm>
            <a:off x="0" y="5589588"/>
            <a:ext cx="8101013" cy="431700"/>
          </a:xfrm>
          <a:prstGeom prst="rect">
            <a:avLst/>
          </a:prstGeom>
        </p:spPr>
        <p:txBody>
          <a:bodyPr lIns="360000" rIns="360000"/>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en-GB" dirty="0"/>
              <a:t>Affiliations</a:t>
            </a:r>
            <a:endParaRPr lang="en-AT" dirty="0"/>
          </a:p>
        </p:txBody>
      </p:sp>
      <p:sp>
        <p:nvSpPr>
          <p:cNvPr id="6" name="Text Placeholder 6">
            <a:extLst>
              <a:ext uri="{FF2B5EF4-FFF2-40B4-BE49-F238E27FC236}">
                <a16:creationId xmlns:a16="http://schemas.microsoft.com/office/drawing/2014/main" id="{311EC5D6-857D-67ED-3D04-6476EC07FCFF}"/>
              </a:ext>
            </a:extLst>
          </p:cNvPr>
          <p:cNvSpPr>
            <a:spLocks noGrp="1"/>
          </p:cNvSpPr>
          <p:nvPr>
            <p:ph type="body" sz="quarter" idx="11" hasCustomPrompt="1"/>
          </p:nvPr>
        </p:nvSpPr>
        <p:spPr>
          <a:xfrm>
            <a:off x="1043608" y="6165304"/>
            <a:ext cx="7057405" cy="576262"/>
          </a:xfrm>
          <a:prstGeom prst="rect">
            <a:avLst/>
          </a:prstGeom>
        </p:spPr>
        <p:txBody>
          <a:bodyPr lIns="0" rIns="360000"/>
          <a:lstStyle>
            <a:lvl1pPr marL="0" indent="0">
              <a:buNone/>
              <a:defRPr sz="1000">
                <a:solidFill>
                  <a:schemeClr val="bg1"/>
                </a:solidFill>
                <a:latin typeface="Arial" panose="020B0604020202020204" pitchFamily="34" charset="0"/>
                <a:cs typeface="Arial" panose="020B0604020202020204" pitchFamily="34" charset="0"/>
              </a:defRPr>
            </a:lvl1pPr>
          </a:lstStyle>
          <a:p>
            <a:pPr lvl="0"/>
            <a:r>
              <a:rPr lang="en-GB" dirty="0"/>
              <a:t>Funding</a:t>
            </a:r>
            <a:endParaRPr lang="en-AT" dirty="0"/>
          </a:p>
        </p:txBody>
      </p:sp>
      <p:pic>
        <p:nvPicPr>
          <p:cNvPr id="1026" name="Picture 2" descr="EU European Union Flag Icon | Public Domain World Flags Iconpack |  Wikipedia Authors">
            <a:extLst>
              <a:ext uri="{FF2B5EF4-FFF2-40B4-BE49-F238E27FC236}">
                <a16:creationId xmlns:a16="http://schemas.microsoft.com/office/drawing/2014/main" id="{51939CE2-238E-8058-ECE1-21FD4BF1199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701" t="17987" r="1701" b="17862"/>
          <a:stretch/>
        </p:blipFill>
        <p:spPr bwMode="auto">
          <a:xfrm>
            <a:off x="382653" y="6265511"/>
            <a:ext cx="499687" cy="33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9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rafana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44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 blauer Rahmen ein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71600" y="-1"/>
            <a:ext cx="7516792" cy="1198485"/>
          </a:xfrm>
          <a:prstGeom prst="rect">
            <a:avLst/>
          </a:prstGeom>
        </p:spPr>
        <p:txBody>
          <a:bodyPr lIns="360000" rIns="360000" anchor="ctr" anchorCtr="0"/>
          <a:lstStyle>
            <a:lvl1pPr marL="0" indent="0">
              <a:defRPr>
                <a:solidFill>
                  <a:srgbClr val="006699"/>
                </a:solidFill>
                <a:latin typeface="Arial" panose="020B0604020202020204" pitchFamily="34" charset="0"/>
                <a:cs typeface="Arial" pitchFamily="34" charset="0"/>
              </a:defRPr>
            </a:lvl1pPr>
          </a:lstStyle>
          <a:p>
            <a:r>
              <a:rPr lang="de-DE" dirty="0"/>
              <a:t>Projekt </a:t>
            </a:r>
            <a:r>
              <a:rPr lang="de-DE" dirty="0" err="1"/>
              <a:t>Org</a:t>
            </a:r>
            <a:endParaRPr lang="de-DE" dirty="0"/>
          </a:p>
        </p:txBody>
      </p:sp>
      <p:sp>
        <p:nvSpPr>
          <p:cNvPr id="3" name="Inhaltsplatzhalter 2"/>
          <p:cNvSpPr>
            <a:spLocks noGrp="1"/>
          </p:cNvSpPr>
          <p:nvPr>
            <p:ph idx="1" hasCustomPrompt="1"/>
          </p:nvPr>
        </p:nvSpPr>
        <p:spPr>
          <a:xfrm>
            <a:off x="539552" y="1389440"/>
            <a:ext cx="7948840" cy="4860000"/>
          </a:xfrm>
          <a:prstGeom prst="rect">
            <a:avLst/>
          </a:prstGeom>
        </p:spPr>
        <p:txBody>
          <a:bodyPr lIns="0" tIns="0" rIns="0" bIns="0"/>
          <a:lstStyle>
            <a:lvl1pPr marL="0" indent="0">
              <a:buFont typeface="Wingdings" panose="05000000000000000000" pitchFamily="2" charset="2"/>
              <a:buNone/>
              <a:defRPr sz="2000">
                <a:latin typeface="Arial" panose="020B0604020202020204" pitchFamily="34" charset="0"/>
                <a:cs typeface="Arial" pitchFamily="34" charset="0"/>
              </a:defRPr>
            </a:lvl1pPr>
            <a:lvl2pPr marL="630238" indent="-268288">
              <a:buFont typeface="Wingdings" panose="05000000000000000000" pitchFamily="2" charset="2"/>
              <a:buChar char="§"/>
              <a:defRPr sz="2000">
                <a:latin typeface="Arial" panose="020B0604020202020204" pitchFamily="34" charset="0"/>
                <a:cs typeface="Arial" pitchFamily="34" charset="0"/>
              </a:defRPr>
            </a:lvl2pPr>
            <a:lvl3pPr marL="1077913" indent="-274638">
              <a:buFont typeface="Arial" panose="020B0604020202020204" pitchFamily="34" charset="0"/>
              <a:buChar char="•"/>
              <a:defRPr sz="2000">
                <a:latin typeface="Arial" panose="020B0604020202020204" pitchFamily="34" charset="0"/>
                <a:cs typeface="Arial" pitchFamily="34" charset="0"/>
              </a:defRPr>
            </a:lvl3pPr>
            <a:lvl4pPr marL="1431925" indent="-266700">
              <a:buClr>
                <a:srgbClr val="006699"/>
              </a:buClr>
              <a:buFont typeface="Arial" panose="020B0604020202020204" pitchFamily="34" charset="0"/>
              <a:buChar char="‒"/>
              <a:defRPr sz="2000">
                <a:latin typeface="Arial" panose="020B0604020202020204" pitchFamily="34" charset="0"/>
                <a:cs typeface="Arial" pitchFamily="34" charset="0"/>
              </a:defRPr>
            </a:lvl4pPr>
            <a:lvl5pPr marL="1881188" indent="-268288">
              <a:buClr>
                <a:srgbClr val="006699"/>
              </a:buClr>
              <a:buFont typeface="Calibri" panose="020F0502020204030204" pitchFamily="34" charset="0"/>
              <a:buChar char="▫"/>
              <a:defRPr>
                <a:latin typeface="Arial" panose="020B0604020202020204" pitchFamily="34" charset="0"/>
                <a:cs typeface="Arial" panose="020B0604020202020204"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txBox="1">
            <a:spLocks/>
          </p:cNvSpPr>
          <p:nvPr userDrawn="1"/>
        </p:nvSpPr>
        <p:spPr>
          <a:xfrm>
            <a:off x="179512" y="6520259"/>
            <a:ext cx="828092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AT" dirty="0">
              <a:latin typeface="Arial" panose="020B0604020202020204" pitchFamily="34" charset="0"/>
              <a:cs typeface="Arial" panose="020B0604020202020204" pitchFamily="34" charset="0"/>
            </a:endParaRPr>
          </a:p>
        </p:txBody>
      </p:sp>
      <p:sp>
        <p:nvSpPr>
          <p:cNvPr id="4" name="Foliennummernplatzhalter 5">
            <a:extLst>
              <a:ext uri="{FF2B5EF4-FFF2-40B4-BE49-F238E27FC236}">
                <a16:creationId xmlns:a16="http://schemas.microsoft.com/office/drawing/2014/main" id="{E65EDC68-D39B-557E-B6AD-9D21AFB82367}"/>
              </a:ext>
            </a:extLst>
          </p:cNvPr>
          <p:cNvSpPr>
            <a:spLocks noGrp="1"/>
          </p:cNvSpPr>
          <p:nvPr>
            <p:ph type="sldNum" sz="quarter" idx="12"/>
          </p:nvPr>
        </p:nvSpPr>
        <p:spPr>
          <a:xfrm>
            <a:off x="8648700" y="6480000"/>
            <a:ext cx="493914" cy="371650"/>
          </a:xfrm>
          <a:prstGeom prst="rect">
            <a:avLst/>
          </a:prstGeom>
        </p:spPr>
        <p:txBody>
          <a:bodyPr/>
          <a:lstStyle>
            <a:lvl1pPr algn="ctr">
              <a:defRPr>
                <a:solidFill>
                  <a:srgbClr val="006699"/>
                </a:solidFill>
                <a:latin typeface="Arial" panose="020B0604020202020204" pitchFamily="34" charset="0"/>
                <a:cs typeface="Arial" panose="020B0604020202020204" pitchFamily="34" charset="0"/>
              </a:defRPr>
            </a:lvl1pPr>
          </a:lstStyle>
          <a:p>
            <a:fld id="{AB021C44-5CE4-484C-96FE-A7CA3D38A5F0}" type="slidenum">
              <a:rPr lang="de-AT" altLang="de-DE" smtClean="0"/>
              <a:pPr/>
              <a:t>‹#›</a:t>
            </a:fld>
            <a:endParaRPr lang="de-AT" altLang="de-DE"/>
          </a:p>
        </p:txBody>
      </p:sp>
    </p:spTree>
    <p:extLst>
      <p:ext uri="{BB962C8B-B14F-4D97-AF65-F5344CB8AC3E}">
        <p14:creationId xmlns:p14="http://schemas.microsoft.com/office/powerpoint/2010/main" val="355142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alt blauer Rahmen ein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51520" y="1389440"/>
            <a:ext cx="4032448" cy="4860000"/>
          </a:xfrm>
          <a:prstGeom prst="rect">
            <a:avLst/>
          </a:prstGeom>
        </p:spPr>
        <p:txBody>
          <a:bodyPr lIns="0" tIns="0" rIns="0" bIns="0"/>
          <a:lstStyle>
            <a:lvl1pPr marL="0" indent="0">
              <a:buFont typeface="Wingdings" panose="05000000000000000000" pitchFamily="2" charset="2"/>
              <a:buNone/>
              <a:defRPr sz="2000">
                <a:latin typeface="Arial" panose="020B0604020202020204" pitchFamily="34" charset="0"/>
                <a:cs typeface="Arial" pitchFamily="34" charset="0"/>
              </a:defRPr>
            </a:lvl1pPr>
            <a:lvl2pPr marL="630238" indent="-268288">
              <a:buFont typeface="Wingdings" panose="05000000000000000000" pitchFamily="2" charset="2"/>
              <a:buChar char="§"/>
              <a:defRPr sz="2000">
                <a:latin typeface="Arial" panose="020B0604020202020204" pitchFamily="34" charset="0"/>
                <a:cs typeface="Arial" pitchFamily="34" charset="0"/>
              </a:defRPr>
            </a:lvl2pPr>
            <a:lvl3pPr marL="1077913" indent="-274638">
              <a:buFont typeface="Arial" panose="020B0604020202020204" pitchFamily="34" charset="0"/>
              <a:buChar char="•"/>
              <a:defRPr sz="2000">
                <a:latin typeface="Arial" panose="020B0604020202020204" pitchFamily="34" charset="0"/>
                <a:cs typeface="Arial" pitchFamily="34" charset="0"/>
              </a:defRPr>
            </a:lvl3pPr>
            <a:lvl4pPr marL="1431925" indent="-266700">
              <a:buClr>
                <a:srgbClr val="006699"/>
              </a:buClr>
              <a:buFont typeface="Arial" panose="020B0604020202020204" pitchFamily="34" charset="0"/>
              <a:buChar char="‒"/>
              <a:defRPr sz="2000">
                <a:latin typeface="Arial" panose="020B0604020202020204" pitchFamily="34" charset="0"/>
                <a:cs typeface="Arial" pitchFamily="34" charset="0"/>
              </a:defRPr>
            </a:lvl4pPr>
            <a:lvl5pPr marL="1881188" indent="-268288">
              <a:buClr>
                <a:srgbClr val="006699"/>
              </a:buClr>
              <a:buFont typeface="Calibri" panose="020F0502020204030204" pitchFamily="34" charset="0"/>
              <a:buChar char="▫"/>
              <a:defRPr>
                <a:latin typeface="Arial" panose="020B0604020202020204" pitchFamily="34" charset="0"/>
                <a:cs typeface="Arial" panose="020B0604020202020204"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txBox="1">
            <a:spLocks/>
          </p:cNvSpPr>
          <p:nvPr userDrawn="1"/>
        </p:nvSpPr>
        <p:spPr>
          <a:xfrm>
            <a:off x="179512" y="6520259"/>
            <a:ext cx="828092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AT" dirty="0">
              <a:latin typeface="Arial" panose="020B0604020202020204" pitchFamily="34" charset="0"/>
              <a:cs typeface="Arial" panose="020B0604020202020204" pitchFamily="34" charset="0"/>
            </a:endParaRPr>
          </a:p>
        </p:txBody>
      </p:sp>
      <p:sp>
        <p:nvSpPr>
          <p:cNvPr id="4" name="Foliennummernplatzhalter 5">
            <a:extLst>
              <a:ext uri="{FF2B5EF4-FFF2-40B4-BE49-F238E27FC236}">
                <a16:creationId xmlns:a16="http://schemas.microsoft.com/office/drawing/2014/main" id="{E65EDC68-D39B-557E-B6AD-9D21AFB82367}"/>
              </a:ext>
            </a:extLst>
          </p:cNvPr>
          <p:cNvSpPr>
            <a:spLocks noGrp="1"/>
          </p:cNvSpPr>
          <p:nvPr>
            <p:ph type="sldNum" sz="quarter" idx="12"/>
          </p:nvPr>
        </p:nvSpPr>
        <p:spPr>
          <a:xfrm>
            <a:off x="8648700" y="6480000"/>
            <a:ext cx="493914" cy="371650"/>
          </a:xfrm>
          <a:prstGeom prst="rect">
            <a:avLst/>
          </a:prstGeom>
        </p:spPr>
        <p:txBody>
          <a:bodyPr/>
          <a:lstStyle>
            <a:lvl1pPr algn="ctr">
              <a:defRPr>
                <a:solidFill>
                  <a:srgbClr val="006699"/>
                </a:solidFill>
                <a:latin typeface="Arial" panose="020B0604020202020204" pitchFamily="34" charset="0"/>
                <a:cs typeface="Arial" panose="020B0604020202020204" pitchFamily="34" charset="0"/>
              </a:defRPr>
            </a:lvl1pPr>
          </a:lstStyle>
          <a:p>
            <a:fld id="{AB021C44-5CE4-484C-96FE-A7CA3D38A5F0}" type="slidenum">
              <a:rPr lang="de-AT" altLang="de-DE" smtClean="0"/>
              <a:pPr/>
              <a:t>‹#›</a:t>
            </a:fld>
            <a:endParaRPr lang="de-AT" altLang="de-DE"/>
          </a:p>
        </p:txBody>
      </p:sp>
      <p:sp>
        <p:nvSpPr>
          <p:cNvPr id="8" name="Inhaltsplatzhalter 2">
            <a:extLst>
              <a:ext uri="{FF2B5EF4-FFF2-40B4-BE49-F238E27FC236}">
                <a16:creationId xmlns:a16="http://schemas.microsoft.com/office/drawing/2014/main" id="{F034BC72-29ED-35D2-B2F6-272D9A4DC09C}"/>
              </a:ext>
            </a:extLst>
          </p:cNvPr>
          <p:cNvSpPr>
            <a:spLocks noGrp="1"/>
          </p:cNvSpPr>
          <p:nvPr>
            <p:ph idx="13" hasCustomPrompt="1"/>
          </p:nvPr>
        </p:nvSpPr>
        <p:spPr>
          <a:xfrm>
            <a:off x="4327215" y="1389440"/>
            <a:ext cx="4032448" cy="4860000"/>
          </a:xfrm>
          <a:prstGeom prst="rect">
            <a:avLst/>
          </a:prstGeom>
        </p:spPr>
        <p:txBody>
          <a:bodyPr lIns="0" tIns="0" rIns="0" bIns="0"/>
          <a:lstStyle>
            <a:lvl1pPr marL="0" indent="0">
              <a:buFont typeface="Wingdings" panose="05000000000000000000" pitchFamily="2" charset="2"/>
              <a:buNone/>
              <a:defRPr sz="2000">
                <a:latin typeface="Arial" panose="020B0604020202020204" pitchFamily="34" charset="0"/>
                <a:cs typeface="Arial" pitchFamily="34" charset="0"/>
              </a:defRPr>
            </a:lvl1pPr>
            <a:lvl2pPr marL="630238" indent="-268288">
              <a:buFont typeface="Wingdings" panose="05000000000000000000" pitchFamily="2" charset="2"/>
              <a:buChar char="§"/>
              <a:defRPr sz="2000">
                <a:latin typeface="Arial" panose="020B0604020202020204" pitchFamily="34" charset="0"/>
                <a:cs typeface="Arial" pitchFamily="34" charset="0"/>
              </a:defRPr>
            </a:lvl2pPr>
            <a:lvl3pPr marL="1077913" indent="-274638">
              <a:buFont typeface="Arial" panose="020B0604020202020204" pitchFamily="34" charset="0"/>
              <a:buChar char="•"/>
              <a:defRPr sz="2000">
                <a:latin typeface="Arial" panose="020B0604020202020204" pitchFamily="34" charset="0"/>
                <a:cs typeface="Arial" pitchFamily="34" charset="0"/>
              </a:defRPr>
            </a:lvl3pPr>
            <a:lvl4pPr marL="1431925" indent="-266700">
              <a:buClr>
                <a:srgbClr val="006699"/>
              </a:buClr>
              <a:buFont typeface="Arial" panose="020B0604020202020204" pitchFamily="34" charset="0"/>
              <a:buChar char="‒"/>
              <a:defRPr sz="2000">
                <a:latin typeface="Arial" panose="020B0604020202020204" pitchFamily="34" charset="0"/>
                <a:cs typeface="Arial" pitchFamily="34" charset="0"/>
              </a:defRPr>
            </a:lvl4pPr>
            <a:lvl5pPr marL="1881188" indent="-268288">
              <a:buClr>
                <a:srgbClr val="006699"/>
              </a:buClr>
              <a:buFont typeface="Calibri" panose="020F0502020204030204" pitchFamily="34" charset="0"/>
              <a:buChar char="▫"/>
              <a:defRPr>
                <a:latin typeface="Arial" panose="020B0604020202020204" pitchFamily="34" charset="0"/>
                <a:cs typeface="Arial" panose="020B0604020202020204"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a:extLst>
              <a:ext uri="{FF2B5EF4-FFF2-40B4-BE49-F238E27FC236}">
                <a16:creationId xmlns:a16="http://schemas.microsoft.com/office/drawing/2014/main" id="{669ED3B9-358D-F81E-A9EE-CC10C778F6CF}"/>
              </a:ext>
            </a:extLst>
          </p:cNvPr>
          <p:cNvSpPr>
            <a:spLocks noGrp="1"/>
          </p:cNvSpPr>
          <p:nvPr>
            <p:ph type="title" hasCustomPrompt="1"/>
          </p:nvPr>
        </p:nvSpPr>
        <p:spPr>
          <a:xfrm>
            <a:off x="971600" y="-1"/>
            <a:ext cx="7516792" cy="1198485"/>
          </a:xfrm>
          <a:prstGeom prst="rect">
            <a:avLst/>
          </a:prstGeom>
        </p:spPr>
        <p:txBody>
          <a:bodyPr lIns="360000" rIns="360000" anchor="ctr" anchorCtr="0"/>
          <a:lstStyle>
            <a:lvl1pPr marL="0" indent="0">
              <a:defRPr>
                <a:solidFill>
                  <a:srgbClr val="006699"/>
                </a:solidFill>
                <a:latin typeface="Arial" panose="020B0604020202020204" pitchFamily="34" charset="0"/>
                <a:cs typeface="Arial" pitchFamily="34" charset="0"/>
              </a:defRPr>
            </a:lvl1pPr>
          </a:lstStyle>
          <a:p>
            <a:r>
              <a:rPr lang="de-DE" dirty="0"/>
              <a:t>Projekt </a:t>
            </a:r>
            <a:r>
              <a:rPr lang="de-DE" dirty="0" err="1"/>
              <a:t>Org</a:t>
            </a:r>
            <a:endParaRPr lang="de-DE" dirty="0"/>
          </a:p>
        </p:txBody>
      </p:sp>
    </p:spTree>
    <p:extLst>
      <p:ext uri="{BB962C8B-B14F-4D97-AF65-F5344CB8AC3E}">
        <p14:creationId xmlns:p14="http://schemas.microsoft.com/office/powerpoint/2010/main" val="26079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blauer Rahmen zweispaltig">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213E2FFF-53D2-3DD1-12B6-61202F39027F}"/>
              </a:ext>
            </a:extLst>
          </p:cNvPr>
          <p:cNvSpPr>
            <a:spLocks noGrp="1"/>
          </p:cNvSpPr>
          <p:nvPr>
            <p:ph type="sldNum" sz="quarter" idx="12"/>
          </p:nvPr>
        </p:nvSpPr>
        <p:spPr>
          <a:xfrm>
            <a:off x="8648700" y="6480000"/>
            <a:ext cx="493914" cy="371650"/>
          </a:xfrm>
          <a:prstGeom prst="rect">
            <a:avLst/>
          </a:prstGeom>
        </p:spPr>
        <p:txBody>
          <a:bodyPr/>
          <a:lstStyle>
            <a:lvl1pPr algn="ctr">
              <a:defRPr>
                <a:solidFill>
                  <a:srgbClr val="006699"/>
                </a:solidFill>
                <a:latin typeface="Arial" panose="020B0604020202020204" pitchFamily="34" charset="0"/>
                <a:cs typeface="Arial" panose="020B0604020202020204" pitchFamily="34" charset="0"/>
              </a:defRPr>
            </a:lvl1pPr>
          </a:lstStyle>
          <a:p>
            <a:fld id="{AB021C44-5CE4-484C-96FE-A7CA3D38A5F0}" type="slidenum">
              <a:rPr lang="de-AT" altLang="de-DE" smtClean="0"/>
              <a:pPr/>
              <a:t>‹#›</a:t>
            </a:fld>
            <a:endParaRPr lang="de-AT" altLang="de-DE"/>
          </a:p>
        </p:txBody>
      </p:sp>
      <p:sp>
        <p:nvSpPr>
          <p:cNvPr id="2" name="Titel 1">
            <a:extLst>
              <a:ext uri="{FF2B5EF4-FFF2-40B4-BE49-F238E27FC236}">
                <a16:creationId xmlns:a16="http://schemas.microsoft.com/office/drawing/2014/main" id="{B9BEB5ED-2885-226C-9309-5EF6CDF155C0}"/>
              </a:ext>
            </a:extLst>
          </p:cNvPr>
          <p:cNvSpPr>
            <a:spLocks noGrp="1"/>
          </p:cNvSpPr>
          <p:nvPr>
            <p:ph type="title" hasCustomPrompt="1"/>
          </p:nvPr>
        </p:nvSpPr>
        <p:spPr>
          <a:xfrm>
            <a:off x="971600" y="-1"/>
            <a:ext cx="7516792" cy="1198485"/>
          </a:xfrm>
          <a:prstGeom prst="rect">
            <a:avLst/>
          </a:prstGeom>
        </p:spPr>
        <p:txBody>
          <a:bodyPr lIns="360000" rIns="360000" anchor="ctr" anchorCtr="0"/>
          <a:lstStyle>
            <a:lvl1pPr marL="0" indent="0">
              <a:defRPr>
                <a:solidFill>
                  <a:srgbClr val="006699"/>
                </a:solidFill>
                <a:latin typeface="Arial" panose="020B0604020202020204" pitchFamily="34" charset="0"/>
                <a:cs typeface="Arial" pitchFamily="34" charset="0"/>
              </a:defRPr>
            </a:lvl1pPr>
          </a:lstStyle>
          <a:p>
            <a:r>
              <a:rPr lang="de-DE" dirty="0"/>
              <a:t>Projekt </a:t>
            </a:r>
            <a:r>
              <a:rPr lang="de-DE" dirty="0" err="1"/>
              <a:t>Org</a:t>
            </a:r>
            <a:endParaRPr lang="de-DE" dirty="0"/>
          </a:p>
        </p:txBody>
      </p:sp>
    </p:spTree>
    <p:extLst>
      <p:ext uri="{BB962C8B-B14F-4D97-AF65-F5344CB8AC3E}">
        <p14:creationId xmlns:p14="http://schemas.microsoft.com/office/powerpoint/2010/main" val="417215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blauer Rahmen einspaltig">
    <p:spTree>
      <p:nvGrpSpPr>
        <p:cNvPr id="1" name=""/>
        <p:cNvGrpSpPr/>
        <p:nvPr/>
      </p:nvGrpSpPr>
      <p:grpSpPr>
        <a:xfrm>
          <a:off x="0" y="0"/>
          <a:ext cx="0" cy="0"/>
          <a:chOff x="0" y="0"/>
          <a:chExt cx="0" cy="0"/>
        </a:xfrm>
      </p:grpSpPr>
      <p:sp>
        <p:nvSpPr>
          <p:cNvPr id="7" name="Fußzeilenplatzhalter 3"/>
          <p:cNvSpPr txBox="1">
            <a:spLocks/>
          </p:cNvSpPr>
          <p:nvPr userDrawn="1"/>
        </p:nvSpPr>
        <p:spPr>
          <a:xfrm>
            <a:off x="179512" y="6520259"/>
            <a:ext cx="828092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AT"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1859144-535C-8195-BE78-60560AB86A16}"/>
              </a:ext>
            </a:extLst>
          </p:cNvPr>
          <p:cNvSpPr>
            <a:spLocks noGrp="1"/>
          </p:cNvSpPr>
          <p:nvPr>
            <p:ph type="body" sz="quarter" idx="13" hasCustomPrompt="1"/>
          </p:nvPr>
        </p:nvSpPr>
        <p:spPr>
          <a:xfrm>
            <a:off x="935955" y="2810403"/>
            <a:ext cx="7272089" cy="618598"/>
          </a:xfrm>
          <a:prstGeom prst="rect">
            <a:avLst/>
          </a:prstGeom>
        </p:spPr>
        <p:txBody>
          <a:bodyPr/>
          <a:lstStyle>
            <a:lvl1pPr marL="0" indent="0" algn="ctr">
              <a:buNone/>
              <a:defRPr sz="3600" b="1">
                <a:solidFill>
                  <a:srgbClr val="006699"/>
                </a:solidFill>
              </a:defRPr>
            </a:lvl1pPr>
          </a:lstStyle>
          <a:p>
            <a:pPr lvl="0"/>
            <a:r>
              <a:rPr lang="en-US" dirty="0"/>
              <a:t>Section Title</a:t>
            </a:r>
          </a:p>
        </p:txBody>
      </p:sp>
      <p:sp>
        <p:nvSpPr>
          <p:cNvPr id="2" name="Foliennummernplatzhalter 5">
            <a:extLst>
              <a:ext uri="{FF2B5EF4-FFF2-40B4-BE49-F238E27FC236}">
                <a16:creationId xmlns:a16="http://schemas.microsoft.com/office/drawing/2014/main" id="{5B57F4CE-0112-1D29-7970-D6BA2FFE0D4B}"/>
              </a:ext>
            </a:extLst>
          </p:cNvPr>
          <p:cNvSpPr>
            <a:spLocks noGrp="1"/>
          </p:cNvSpPr>
          <p:nvPr>
            <p:ph type="sldNum" sz="quarter" idx="12"/>
          </p:nvPr>
        </p:nvSpPr>
        <p:spPr>
          <a:xfrm>
            <a:off x="8648700" y="6480000"/>
            <a:ext cx="493914" cy="371650"/>
          </a:xfrm>
          <a:prstGeom prst="rect">
            <a:avLst/>
          </a:prstGeom>
        </p:spPr>
        <p:txBody>
          <a:bodyPr/>
          <a:lstStyle>
            <a:lvl1pPr algn="ctr">
              <a:defRPr>
                <a:solidFill>
                  <a:srgbClr val="006699"/>
                </a:solidFill>
                <a:latin typeface="Arial" panose="020B0604020202020204" pitchFamily="34" charset="0"/>
                <a:cs typeface="Arial" panose="020B0604020202020204" pitchFamily="34" charset="0"/>
              </a:defRPr>
            </a:lvl1pPr>
          </a:lstStyle>
          <a:p>
            <a:fld id="{AB021C44-5CE4-484C-96FE-A7CA3D38A5F0}" type="slidenum">
              <a:rPr lang="de-AT" altLang="de-DE" smtClean="0"/>
              <a:pPr/>
              <a:t>‹#›</a:t>
            </a:fld>
            <a:endParaRPr lang="de-AT" altLang="de-DE"/>
          </a:p>
        </p:txBody>
      </p:sp>
      <p:sp>
        <p:nvSpPr>
          <p:cNvPr id="3" name="Text Placeholder 4">
            <a:extLst>
              <a:ext uri="{FF2B5EF4-FFF2-40B4-BE49-F238E27FC236}">
                <a16:creationId xmlns:a16="http://schemas.microsoft.com/office/drawing/2014/main" id="{2DE2017F-CA2F-CC6F-3C73-119864B85916}"/>
              </a:ext>
            </a:extLst>
          </p:cNvPr>
          <p:cNvSpPr>
            <a:spLocks noGrp="1"/>
          </p:cNvSpPr>
          <p:nvPr>
            <p:ph type="body" sz="quarter" idx="14" hasCustomPrompt="1"/>
          </p:nvPr>
        </p:nvSpPr>
        <p:spPr>
          <a:xfrm>
            <a:off x="935954" y="3530483"/>
            <a:ext cx="7272089" cy="1338677"/>
          </a:xfrm>
          <a:prstGeom prst="rect">
            <a:avLst/>
          </a:prstGeom>
        </p:spPr>
        <p:txBody>
          <a:bodyPr/>
          <a:lstStyle>
            <a:lvl1pPr marL="0" indent="0" algn="ctr">
              <a:buNone/>
              <a:defRPr sz="3600" b="0">
                <a:solidFill>
                  <a:srgbClr val="006699"/>
                </a:solidFill>
              </a:defRPr>
            </a:lvl1pPr>
          </a:lstStyle>
          <a:p>
            <a:pPr lvl="0"/>
            <a:r>
              <a:rPr lang="en-US" dirty="0"/>
              <a:t>Subtitle</a:t>
            </a:r>
          </a:p>
        </p:txBody>
      </p:sp>
    </p:spTree>
    <p:extLst>
      <p:ext uri="{BB962C8B-B14F-4D97-AF65-F5344CB8AC3E}">
        <p14:creationId xmlns:p14="http://schemas.microsoft.com/office/powerpoint/2010/main" val="32633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blauer Rahmen einspaltig">
    <p:spTree>
      <p:nvGrpSpPr>
        <p:cNvPr id="1" name=""/>
        <p:cNvGrpSpPr/>
        <p:nvPr/>
      </p:nvGrpSpPr>
      <p:grpSpPr>
        <a:xfrm>
          <a:off x="0" y="0"/>
          <a:ext cx="0" cy="0"/>
          <a:chOff x="0" y="0"/>
          <a:chExt cx="0" cy="0"/>
        </a:xfrm>
      </p:grpSpPr>
      <p:sp>
        <p:nvSpPr>
          <p:cNvPr id="7" name="Fußzeilenplatzhalter 3"/>
          <p:cNvSpPr txBox="1">
            <a:spLocks/>
          </p:cNvSpPr>
          <p:nvPr userDrawn="1"/>
        </p:nvSpPr>
        <p:spPr>
          <a:xfrm>
            <a:off x="179512" y="6520259"/>
            <a:ext cx="828092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AT" dirty="0">
              <a:latin typeface="Arial" panose="020B0604020202020204" pitchFamily="34" charset="0"/>
              <a:cs typeface="Arial" panose="020B0604020202020204" pitchFamily="34" charset="0"/>
            </a:endParaRPr>
          </a:p>
        </p:txBody>
      </p:sp>
      <p:sp>
        <p:nvSpPr>
          <p:cNvPr id="2" name="Title Placeholder 17">
            <a:extLst>
              <a:ext uri="{FF2B5EF4-FFF2-40B4-BE49-F238E27FC236}">
                <a16:creationId xmlns:a16="http://schemas.microsoft.com/office/drawing/2014/main" id="{DC5B6F48-B140-A4A7-8601-9D4EA47237AB}"/>
              </a:ext>
            </a:extLst>
          </p:cNvPr>
          <p:cNvSpPr>
            <a:spLocks noGrp="1"/>
          </p:cNvSpPr>
          <p:nvPr>
            <p:ph type="title"/>
          </p:nvPr>
        </p:nvSpPr>
        <p:spPr>
          <a:xfrm>
            <a:off x="2264229" y="239973"/>
            <a:ext cx="6700259" cy="833825"/>
          </a:xfrm>
          <a:prstGeom prst="rect">
            <a:avLst/>
          </a:prstGeom>
        </p:spPr>
        <p:txBody>
          <a:bodyPr vert="horz" lIns="91440" tIns="45720" rIns="91440" bIns="45720" rtlCol="0" anchor="ctr">
            <a:normAutofit/>
          </a:bodyPr>
          <a:lstStyle>
            <a:lvl1pPr>
              <a:defRPr>
                <a:solidFill>
                  <a:srgbClr val="79B94E"/>
                </a:solidFill>
              </a:defRPr>
            </a:lvl1pPr>
          </a:lstStyle>
          <a:p>
            <a:r>
              <a:rPr lang="en-US" dirty="0"/>
              <a:t>Click to edit Master title style</a:t>
            </a:r>
            <a:endParaRPr lang="en-GB" dirty="0"/>
          </a:p>
        </p:txBody>
      </p:sp>
      <p:sp>
        <p:nvSpPr>
          <p:cNvPr id="6" name="Inhaltsplatzhalter 2">
            <a:extLst>
              <a:ext uri="{FF2B5EF4-FFF2-40B4-BE49-F238E27FC236}">
                <a16:creationId xmlns:a16="http://schemas.microsoft.com/office/drawing/2014/main" id="{26581CB9-3108-C066-E311-070A52BC4222}"/>
              </a:ext>
            </a:extLst>
          </p:cNvPr>
          <p:cNvSpPr>
            <a:spLocks noGrp="1"/>
          </p:cNvSpPr>
          <p:nvPr>
            <p:ph idx="1" hasCustomPrompt="1"/>
          </p:nvPr>
        </p:nvSpPr>
        <p:spPr>
          <a:xfrm>
            <a:off x="539552" y="1389440"/>
            <a:ext cx="7948840" cy="4860000"/>
          </a:xfrm>
          <a:prstGeom prst="rect">
            <a:avLst/>
          </a:prstGeom>
        </p:spPr>
        <p:txBody>
          <a:bodyPr lIns="0" tIns="0" rIns="0" bIns="0"/>
          <a:lstStyle>
            <a:lvl1pPr marL="0" indent="0">
              <a:buFont typeface="Wingdings" panose="05000000000000000000" pitchFamily="2" charset="2"/>
              <a:buNone/>
              <a:defRPr sz="2000">
                <a:latin typeface="Arial" panose="020B0604020202020204" pitchFamily="34" charset="0"/>
                <a:cs typeface="Arial" pitchFamily="34" charset="0"/>
              </a:defRPr>
            </a:lvl1pPr>
            <a:lvl2pPr marL="630238" indent="-268288">
              <a:buClr>
                <a:srgbClr val="79B94E"/>
              </a:buClr>
              <a:buFont typeface="Wingdings" panose="05000000000000000000" pitchFamily="2" charset="2"/>
              <a:buChar char="§"/>
              <a:defRPr sz="2000">
                <a:latin typeface="Arial" panose="020B0604020202020204" pitchFamily="34" charset="0"/>
                <a:cs typeface="Arial" pitchFamily="34" charset="0"/>
              </a:defRPr>
            </a:lvl2pPr>
            <a:lvl3pPr marL="1077913" indent="-274638">
              <a:buClr>
                <a:srgbClr val="79B94E"/>
              </a:buClr>
              <a:buFont typeface="Arial" panose="020B0604020202020204" pitchFamily="34" charset="0"/>
              <a:buChar char="•"/>
              <a:defRPr sz="2000">
                <a:latin typeface="Arial" panose="020B0604020202020204" pitchFamily="34" charset="0"/>
                <a:cs typeface="Arial" pitchFamily="34" charset="0"/>
              </a:defRPr>
            </a:lvl3pPr>
            <a:lvl4pPr marL="1431925" indent="-266700">
              <a:buClr>
                <a:srgbClr val="79B94E"/>
              </a:buClr>
              <a:buFont typeface="Arial" panose="020B0604020202020204" pitchFamily="34" charset="0"/>
              <a:buChar char="‒"/>
              <a:defRPr sz="2000">
                <a:latin typeface="Arial" panose="020B0604020202020204" pitchFamily="34" charset="0"/>
                <a:cs typeface="Arial" pitchFamily="34" charset="0"/>
              </a:defRPr>
            </a:lvl4pPr>
            <a:lvl5pPr marL="1881188" indent="-268288">
              <a:buClr>
                <a:srgbClr val="79B94E"/>
              </a:buClr>
              <a:buFont typeface="Calibri" panose="020F0502020204030204" pitchFamily="34" charset="0"/>
              <a:buChar char="▫"/>
              <a:defRPr>
                <a:latin typeface="Arial" panose="020B0604020202020204" pitchFamily="34" charset="0"/>
                <a:cs typeface="Arial" panose="020B0604020202020204"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40053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Grafi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8262" y="156289"/>
            <a:ext cx="2809562" cy="12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ieren 14">
            <a:extLst>
              <a:ext uri="{FF2B5EF4-FFF2-40B4-BE49-F238E27FC236}">
                <a16:creationId xmlns:a16="http://schemas.microsoft.com/office/drawing/2014/main" id="{8E9D11CD-7F3C-E46B-4647-5C9430B55730}"/>
              </a:ext>
            </a:extLst>
          </p:cNvPr>
          <p:cNvGrpSpPr>
            <a:grpSpLocks/>
          </p:cNvGrpSpPr>
          <p:nvPr userDrawn="1"/>
        </p:nvGrpSpPr>
        <p:grpSpPr bwMode="auto">
          <a:xfrm>
            <a:off x="0" y="2076450"/>
            <a:ext cx="8642350" cy="4781550"/>
            <a:chOff x="0" y="2076528"/>
            <a:chExt cx="8642400" cy="4781472"/>
          </a:xfrm>
          <a:blipFill>
            <a:blip r:embed="rId5"/>
            <a:stretch>
              <a:fillRect/>
            </a:stretch>
          </a:blipFill>
        </p:grpSpPr>
        <p:sp>
          <p:nvSpPr>
            <p:cNvPr id="12" name="Rectangle 12">
              <a:extLst>
                <a:ext uri="{FF2B5EF4-FFF2-40B4-BE49-F238E27FC236}">
                  <a16:creationId xmlns:a16="http://schemas.microsoft.com/office/drawing/2014/main" id="{BFD77568-8292-DC02-6104-82C5FDAC8320}"/>
                </a:ext>
              </a:extLst>
            </p:cNvPr>
            <p:cNvSpPr>
              <a:spLocks noChangeArrowheads="1"/>
            </p:cNvSpPr>
            <p:nvPr/>
          </p:nvSpPr>
          <p:spPr bwMode="auto">
            <a:xfrm>
              <a:off x="0" y="2076528"/>
              <a:ext cx="8143922" cy="47814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de-DE" dirty="0"/>
            </a:p>
          </p:txBody>
        </p:sp>
        <p:sp>
          <p:nvSpPr>
            <p:cNvPr id="13" name="Oval 10">
              <a:extLst>
                <a:ext uri="{FF2B5EF4-FFF2-40B4-BE49-F238E27FC236}">
                  <a16:creationId xmlns:a16="http://schemas.microsoft.com/office/drawing/2014/main" id="{0DC61932-950B-43DF-87ED-939EF94DFAE5}"/>
                </a:ext>
              </a:extLst>
            </p:cNvPr>
            <p:cNvSpPr>
              <a:spLocks noChangeArrowheads="1"/>
            </p:cNvSpPr>
            <p:nvPr/>
          </p:nvSpPr>
          <p:spPr bwMode="auto">
            <a:xfrm>
              <a:off x="7627982" y="2076528"/>
              <a:ext cx="1012831" cy="10128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de-DE"/>
            </a:p>
          </p:txBody>
        </p:sp>
        <p:sp>
          <p:nvSpPr>
            <p:cNvPr id="14" name="Rectangle 15">
              <a:extLst>
                <a:ext uri="{FF2B5EF4-FFF2-40B4-BE49-F238E27FC236}">
                  <a16:creationId xmlns:a16="http://schemas.microsoft.com/office/drawing/2014/main" id="{F0BD67BD-12E2-F332-2633-F6100162EBEF}"/>
                </a:ext>
              </a:extLst>
            </p:cNvPr>
            <p:cNvSpPr>
              <a:spLocks noChangeArrowheads="1"/>
            </p:cNvSpPr>
            <p:nvPr/>
          </p:nvSpPr>
          <p:spPr bwMode="auto">
            <a:xfrm>
              <a:off x="4895878" y="2571820"/>
              <a:ext cx="3746522" cy="4286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de-DE"/>
            </a:p>
          </p:txBody>
        </p:sp>
      </p:grpSp>
    </p:spTree>
  </p:cSld>
  <p:clrMap bg1="lt1" tx1="dk1" bg2="lt2" tx2="dk2" accent1="accent1" accent2="accent2" accent3="accent3" accent4="accent4" accent5="accent5" accent6="accent6" hlink="hlink" folHlink="folHlink"/>
  <p:sldLayoutIdLst>
    <p:sldLayoutId id="2147483745" r:id="rId1"/>
    <p:sldLayoutId id="2147483759" r:id="rId2"/>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EE7EC"/>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de-DE"/>
              <a:t>erstellt am 07.05.2017</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de-DE"/>
              <a:t>Senatssitzung 08.05.2017</a:t>
            </a:r>
          </a:p>
        </p:txBody>
      </p:sp>
      <p:grpSp>
        <p:nvGrpSpPr>
          <p:cNvPr id="2" name="Gruppieren 11"/>
          <p:cNvGrpSpPr/>
          <p:nvPr/>
        </p:nvGrpSpPr>
        <p:grpSpPr>
          <a:xfrm>
            <a:off x="0" y="1188000"/>
            <a:ext cx="8642400" cy="5661248"/>
            <a:chOff x="0" y="1214422"/>
            <a:chExt cx="8642400" cy="5643578"/>
          </a:xfrm>
          <a:solidFill>
            <a:schemeClr val="bg1"/>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dirty="0"/>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p>
          </p:txBody>
        </p:sp>
      </p:grpSp>
      <p:pic>
        <p:nvPicPr>
          <p:cNvPr id="17" name="Picture 16" descr="A blue square with white letters&#10;&#10;Description automatically generated with medium confidence">
            <a:extLst>
              <a:ext uri="{FF2B5EF4-FFF2-40B4-BE49-F238E27FC236}">
                <a16:creationId xmlns:a16="http://schemas.microsoft.com/office/drawing/2014/main" id="{A6C7FCF0-E8BE-6482-3506-62DDBB267A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893" y="157109"/>
            <a:ext cx="763318" cy="763318"/>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55" r:id="rId2"/>
    <p:sldLayoutId id="2147483747" r:id="rId3"/>
  </p:sldLayoutIdLst>
  <p:hf hdr="0"/>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anose="05050102010706020507"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EE7EC"/>
        </a:solidFill>
        <a:effectLst/>
      </p:bgPr>
    </p:bg>
    <p:spTree>
      <p:nvGrpSpPr>
        <p:cNvPr id="1" name=""/>
        <p:cNvGrpSpPr/>
        <p:nvPr/>
      </p:nvGrpSpPr>
      <p:grpSpPr>
        <a:xfrm>
          <a:off x="0" y="0"/>
          <a:ext cx="0" cy="0"/>
          <a:chOff x="0" y="0"/>
          <a:chExt cx="0" cy="0"/>
        </a:xfrm>
      </p:grpSpPr>
      <p:grpSp>
        <p:nvGrpSpPr>
          <p:cNvPr id="2" name="Gruppieren 11"/>
          <p:cNvGrpSpPr/>
          <p:nvPr/>
        </p:nvGrpSpPr>
        <p:grpSpPr>
          <a:xfrm>
            <a:off x="0" y="1188000"/>
            <a:ext cx="8642400" cy="5661248"/>
            <a:chOff x="0" y="1214422"/>
            <a:chExt cx="8642400" cy="5643578"/>
          </a:xfrm>
          <a:no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dirty="0"/>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p>
          </p:txBody>
        </p:sp>
      </p:grpSp>
      <p:pic>
        <p:nvPicPr>
          <p:cNvPr id="5" name="Picture 4" descr="A blue square with white letters&#10;&#10;Description automatically generated with medium confidence">
            <a:extLst>
              <a:ext uri="{FF2B5EF4-FFF2-40B4-BE49-F238E27FC236}">
                <a16:creationId xmlns:a16="http://schemas.microsoft.com/office/drawing/2014/main" id="{9967B97C-084C-5225-6695-215C83DEBF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893" y="157109"/>
            <a:ext cx="763318" cy="763318"/>
          </a:xfrm>
          <a:prstGeom prst="rect">
            <a:avLst/>
          </a:prstGeom>
        </p:spPr>
      </p:pic>
    </p:spTree>
    <p:extLst>
      <p:ext uri="{BB962C8B-B14F-4D97-AF65-F5344CB8AC3E}">
        <p14:creationId xmlns:p14="http://schemas.microsoft.com/office/powerpoint/2010/main" val="2449942973"/>
      </p:ext>
    </p:extLst>
  </p:cSld>
  <p:clrMap bg1="lt1" tx1="dk1" bg2="lt2" tx2="dk2" accent1="accent1" accent2="accent2" accent3="accent3" accent4="accent4" accent5="accent5" accent6="accent6" hlink="hlink" folHlink="folHlink"/>
  <p:sldLayoutIdLst>
    <p:sldLayoutId id="2147483753" r:id="rId1"/>
  </p:sldLayoutIdLst>
  <p:hf hdr="0"/>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anose="05050102010706020507"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3068D8-6DC1-6D23-94C2-8EAD860DD1D0}"/>
              </a:ext>
            </a:extLst>
          </p:cNvPr>
          <p:cNvPicPr>
            <a:picLocks noChangeAspect="1"/>
          </p:cNvPicPr>
          <p:nvPr userDrawn="1"/>
        </p:nvPicPr>
        <p:blipFill>
          <a:blip r:embed="rId4"/>
          <a:stretch>
            <a:fillRect/>
          </a:stretch>
        </p:blipFill>
        <p:spPr>
          <a:xfrm>
            <a:off x="131185" y="188640"/>
            <a:ext cx="1947441" cy="922472"/>
          </a:xfrm>
          <a:prstGeom prst="rect">
            <a:avLst/>
          </a:prstGeom>
        </p:spPr>
      </p:pic>
      <p:sp>
        <p:nvSpPr>
          <p:cNvPr id="13" name="Rectangle 12">
            <a:extLst>
              <a:ext uri="{FF2B5EF4-FFF2-40B4-BE49-F238E27FC236}">
                <a16:creationId xmlns:a16="http://schemas.microsoft.com/office/drawing/2014/main" id="{8DF5534B-9A62-0EE6-6BA2-B49F32051A43}"/>
              </a:ext>
            </a:extLst>
          </p:cNvPr>
          <p:cNvSpPr/>
          <p:nvPr userDrawn="1"/>
        </p:nvSpPr>
        <p:spPr>
          <a:xfrm>
            <a:off x="-1" y="6356350"/>
            <a:ext cx="9144001" cy="501650"/>
          </a:xfrm>
          <a:prstGeom prst="rect">
            <a:avLst/>
          </a:prstGeom>
          <a:solidFill>
            <a:srgbClr val="84442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122314488"/>
      </p:ext>
    </p:extLst>
  </p:cSld>
  <p:clrMap bg1="lt1" tx1="dk1" bg2="lt2" tx2="dk2" accent1="accent1" accent2="accent2" accent3="accent3" accent4="accent4" accent5="accent5" accent6="accent6" hlink="hlink" folHlink="folHlink"/>
  <p:sldLayoutIdLst>
    <p:sldLayoutId id="2147483749" r:id="rId1"/>
  </p:sldLayoutIdLst>
  <p:hf hdr="0"/>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anose="05050102010706020507"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fs.tuwien.ac.at/~and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3030/824087" TargetMode="External"/><Relationship Id="rId5" Type="http://schemas.openxmlformats.org/officeDocument/2006/relationships/hyperlink" Target="https://doi.org/10.3030/831644" TargetMode="External"/><Relationship Id="rId4" Type="http://schemas.openxmlformats.org/officeDocument/2006/relationships/hyperlink" Target="http://ds-ifs.tuwien.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fs.tuwien.ac.at/infrastructures/dbrepo"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5334/dsj-2022-004"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ifs.tuwien.ac.at/infrastructures/ossdip/getting-started/" TargetMode="External"/><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hyperlink" Target="https://www.ifs.tuwien.ac.at/infrastructures/ossdip/oper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5334/dsj-2022-004"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dexhelpp.a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oi.org/10.5334/dsj-2022-004"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ifs.tuwien.ac.at/infrastructures/ossdip"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gitlab.tuwien.ac.at/martin.weise/ossdip" TargetMode="External"/><Relationship Id="rId2" Type="http://schemas.openxmlformats.org/officeDocument/2006/relationships/hyperlink" Target="https://doi.org/10.5334/dsj-2022-004" TargetMode="Externa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cs.google.com/document/d/1877OtQyZ46QCHVZ8_1QqRgZJPXyImZdW1qYVyKItMSQ"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docs.google.com/document/d/1877OtQyZ46QCHVZ8_1QqRgZJPXyImZdW1qYVyKItMSQ" TargetMode="External"/><Relationship Id="rId3" Type="http://schemas.openxmlformats.org/officeDocument/2006/relationships/hyperlink" Target="http://www.ifs.tuwien.ac.at/~andi" TargetMode="External"/><Relationship Id="rId7" Type="http://schemas.openxmlformats.org/officeDocument/2006/relationships/hyperlink" Target="https://doi.org/10.5334/dsj-2022-00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gitlab.tuwien.ac.at/martin.weise/ossdip" TargetMode="External"/><Relationship Id="rId5" Type="http://schemas.openxmlformats.org/officeDocument/2006/relationships/hyperlink" Target="https://www.ifs.tuwien.ac.at/infrastructures/ossdip/" TargetMode="External"/><Relationship Id="rId10" Type="http://schemas.openxmlformats.org/officeDocument/2006/relationships/hyperlink" Target="https://doi.org/10.3030/824087" TargetMode="External"/><Relationship Id="rId4" Type="http://schemas.openxmlformats.org/officeDocument/2006/relationships/hyperlink" Target="mailto:martin.weise@tuwien.ac.at" TargetMode="External"/><Relationship Id="rId9" Type="http://schemas.openxmlformats.org/officeDocument/2006/relationships/hyperlink" Target="https://doi.org/10.3030/83164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5334/dsj-2022-004"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9352-C0DF-D1AC-9157-5CDAFD59E0D9}"/>
              </a:ext>
            </a:extLst>
          </p:cNvPr>
          <p:cNvSpPr>
            <a:spLocks noGrp="1"/>
          </p:cNvSpPr>
          <p:nvPr>
            <p:ph type="ctrTitle"/>
          </p:nvPr>
        </p:nvSpPr>
        <p:spPr/>
        <p:txBody>
          <a:bodyPr/>
          <a:lstStyle/>
          <a:p>
            <a:r>
              <a:rPr lang="en-GB" sz="3600" dirty="0"/>
              <a:t>A Secure Data Infrastructure that Supports Data Visiting</a:t>
            </a:r>
            <a:endParaRPr lang="en-AT" sz="3600" dirty="0"/>
          </a:p>
        </p:txBody>
      </p:sp>
      <p:sp>
        <p:nvSpPr>
          <p:cNvPr id="4" name="Subtitle 3">
            <a:extLst>
              <a:ext uri="{FF2B5EF4-FFF2-40B4-BE49-F238E27FC236}">
                <a16:creationId xmlns:a16="http://schemas.microsoft.com/office/drawing/2014/main" id="{735B8014-BA71-337B-AC90-2571FA3AA5C1}"/>
              </a:ext>
            </a:extLst>
          </p:cNvPr>
          <p:cNvSpPr>
            <a:spLocks noGrp="1"/>
          </p:cNvSpPr>
          <p:nvPr>
            <p:ph type="subTitle" idx="1"/>
          </p:nvPr>
        </p:nvSpPr>
        <p:spPr/>
        <p:txBody>
          <a:bodyPr/>
          <a:lstStyle/>
          <a:p>
            <a:r>
              <a:rPr lang="en-GB" dirty="0"/>
              <a:t>Martin Weise, </a:t>
            </a:r>
            <a:r>
              <a:rPr lang="de-AT" b="1" dirty="0">
                <a:hlinkClick r:id="rId3">
                  <a:extLst>
                    <a:ext uri="{A12FA001-AC4F-418D-AE19-62706E023703}">
                      <ahyp:hlinkClr xmlns:ahyp="http://schemas.microsoft.com/office/drawing/2018/hyperlinkcolor" val="tx"/>
                    </a:ext>
                  </a:extLst>
                </a:hlinkClick>
              </a:rPr>
              <a:t>Andreas </a:t>
            </a:r>
            <a:r>
              <a:rPr lang="de-AT" b="1" dirty="0" err="1">
                <a:hlinkClick r:id="rId3">
                  <a:extLst>
                    <a:ext uri="{A12FA001-AC4F-418D-AE19-62706E023703}">
                      <ahyp:hlinkClr xmlns:ahyp="http://schemas.microsoft.com/office/drawing/2018/hyperlinkcolor" val="tx"/>
                    </a:ext>
                  </a:extLst>
                </a:hlinkClick>
              </a:rPr>
              <a:t>Rauber</a:t>
            </a:r>
            <a:endParaRPr lang="en-GB" dirty="0"/>
          </a:p>
          <a:p>
            <a:r>
              <a:rPr lang="en-GB" sz="1800" baseline="30000" dirty="0"/>
              <a:t>Research Unit Data Science - Insights for Society</a:t>
            </a:r>
          </a:p>
          <a:p>
            <a:r>
              <a:rPr lang="en-GB" sz="1800" baseline="30000" dirty="0"/>
              <a:t>TU Wien</a:t>
            </a:r>
          </a:p>
          <a:p>
            <a:r>
              <a:rPr lang="en-GB" sz="1800" baseline="30000" dirty="0"/>
              <a:t>Vienna, Austria</a:t>
            </a:r>
          </a:p>
          <a:p>
            <a:r>
              <a:rPr lang="en-GB" sz="1800" baseline="30000" dirty="0"/>
              <a:t>{</a:t>
            </a:r>
            <a:r>
              <a:rPr lang="en-GB" sz="1800" baseline="30000" dirty="0" err="1"/>
              <a:t>martin.weise</a:t>
            </a:r>
            <a:r>
              <a:rPr lang="en-GB" sz="1800" baseline="30000" dirty="0"/>
              <a:t> , </a:t>
            </a:r>
            <a:r>
              <a:rPr lang="en-GB" sz="1800" baseline="30000" dirty="0" err="1"/>
              <a:t>andreas.rauber</a:t>
            </a:r>
            <a:r>
              <a:rPr lang="en-GB" sz="1800" baseline="30000" dirty="0"/>
              <a:t>}@tuwien.ac.at</a:t>
            </a:r>
          </a:p>
          <a:p>
            <a:r>
              <a:rPr lang="en-GB" baseline="30000" dirty="0">
                <a:hlinkClick r:id="rId4"/>
              </a:rPr>
              <a:t>http://ds-ifs.tuwien.ac.at</a:t>
            </a:r>
            <a:endParaRPr lang="en-GB" baseline="30000" dirty="0"/>
          </a:p>
        </p:txBody>
      </p:sp>
      <p:sp>
        <p:nvSpPr>
          <p:cNvPr id="5" name="Text Placeholder 4">
            <a:extLst>
              <a:ext uri="{FF2B5EF4-FFF2-40B4-BE49-F238E27FC236}">
                <a16:creationId xmlns:a16="http://schemas.microsoft.com/office/drawing/2014/main" id="{60149713-EFD0-FAE4-51FB-CC0579EF3820}"/>
              </a:ext>
            </a:extLst>
          </p:cNvPr>
          <p:cNvSpPr>
            <a:spLocks noGrp="1"/>
          </p:cNvSpPr>
          <p:nvPr>
            <p:ph type="body" sz="quarter" idx="10"/>
          </p:nvPr>
        </p:nvSpPr>
        <p:spPr/>
        <p:txBody>
          <a:bodyPr/>
          <a:lstStyle/>
          <a:p>
            <a:endParaRPr lang="en-GB" dirty="0"/>
          </a:p>
          <a:p>
            <a:endParaRPr lang="en-GB" dirty="0"/>
          </a:p>
        </p:txBody>
      </p:sp>
      <p:sp>
        <p:nvSpPr>
          <p:cNvPr id="14" name="Text Placeholder 13">
            <a:extLst>
              <a:ext uri="{FF2B5EF4-FFF2-40B4-BE49-F238E27FC236}">
                <a16:creationId xmlns:a16="http://schemas.microsoft.com/office/drawing/2014/main" id="{BD4A0167-D192-825A-3A42-6D89BF5199A4}"/>
              </a:ext>
            </a:extLst>
          </p:cNvPr>
          <p:cNvSpPr>
            <a:spLocks noGrp="1"/>
          </p:cNvSpPr>
          <p:nvPr>
            <p:ph type="body" sz="quarter" idx="11"/>
          </p:nvPr>
        </p:nvSpPr>
        <p:spPr/>
        <p:txBody>
          <a:bodyPr/>
          <a:lstStyle/>
          <a:p>
            <a:r>
              <a:rPr lang="en-GB" sz="1000" dirty="0">
                <a:solidFill>
                  <a:schemeClr val="bg1"/>
                </a:solidFill>
              </a:rPr>
              <a:t>This project is supported by the </a:t>
            </a:r>
            <a:r>
              <a:rPr lang="en-GB" dirty="0"/>
              <a:t>E</a:t>
            </a:r>
            <a:r>
              <a:rPr lang="en-GB" sz="1000" dirty="0">
                <a:solidFill>
                  <a:schemeClr val="bg1"/>
                </a:solidFill>
              </a:rPr>
              <a:t>uropean Union’s H2020 programme by the EOSC-Secretariat project under the Co-Creation programme (grant agreement number </a:t>
            </a:r>
            <a:r>
              <a:rPr lang="en-GB" sz="1000" dirty="0">
                <a:solidFill>
                  <a:schemeClr val="bg1"/>
                </a:solidFill>
                <a:hlinkClick r:id="rId5">
                  <a:extLst>
                    <a:ext uri="{A12FA001-AC4F-418D-AE19-62706E023703}">
                      <ahyp:hlinkClr xmlns:ahyp="http://schemas.microsoft.com/office/drawing/2018/hyperlinkcolor" val="tx"/>
                    </a:ext>
                  </a:extLst>
                </a:hlinkClick>
              </a:rPr>
              <a:t>831644</a:t>
            </a:r>
            <a:r>
              <a:rPr lang="en-GB" sz="1000" dirty="0">
                <a:solidFill>
                  <a:schemeClr val="bg1"/>
                </a:solidFill>
              </a:rPr>
              <a:t>) and by EOSC-Life (grant agreement number </a:t>
            </a:r>
            <a:r>
              <a:rPr lang="en-GB" sz="1000" dirty="0">
                <a:solidFill>
                  <a:schemeClr val="bg1"/>
                </a:solidFill>
                <a:hlinkClick r:id="rId6">
                  <a:extLst>
                    <a:ext uri="{A12FA001-AC4F-418D-AE19-62706E023703}">
                      <ahyp:hlinkClr xmlns:ahyp="http://schemas.microsoft.com/office/drawing/2018/hyperlinkcolor" val="tx"/>
                    </a:ext>
                  </a:extLst>
                </a:hlinkClick>
              </a:rPr>
              <a:t>824087</a:t>
            </a:r>
            <a:r>
              <a:rPr lang="en-GB" sz="1000" dirty="0">
                <a:solidFill>
                  <a:schemeClr val="bg1"/>
                </a:solidFill>
              </a:rPr>
              <a:t>) in cooperation with the Austrian COVID-19 Future Operations Platform.</a:t>
            </a:r>
            <a:endParaRPr lang="de-AT" sz="1000" dirty="0">
              <a:solidFill>
                <a:schemeClr val="bg1"/>
              </a:solidFill>
            </a:endParaRPr>
          </a:p>
          <a:p>
            <a:endParaRPr lang="en-A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DD8A8C-1E74-6B42-6644-B045262F226B}"/>
              </a:ext>
            </a:extLst>
          </p:cNvPr>
          <p:cNvSpPr>
            <a:spLocks noGrp="1"/>
          </p:cNvSpPr>
          <p:nvPr>
            <p:ph type="sldNum" sz="quarter" idx="12"/>
          </p:nvPr>
        </p:nvSpPr>
        <p:spPr/>
        <p:txBody>
          <a:bodyPr/>
          <a:lstStyle/>
          <a:p>
            <a:fld id="{AB021C44-5CE4-484C-96FE-A7CA3D38A5F0}" type="slidenum">
              <a:rPr lang="de-AT" altLang="de-DE" smtClean="0"/>
              <a:pPr/>
              <a:t>10</a:t>
            </a:fld>
            <a:endParaRPr lang="de-AT" altLang="de-DE"/>
          </a:p>
        </p:txBody>
      </p:sp>
      <p:sp>
        <p:nvSpPr>
          <p:cNvPr id="5" name="Title 4">
            <a:extLst>
              <a:ext uri="{FF2B5EF4-FFF2-40B4-BE49-F238E27FC236}">
                <a16:creationId xmlns:a16="http://schemas.microsoft.com/office/drawing/2014/main" id="{51161AFC-743D-E56C-BB97-6C479534AE98}"/>
              </a:ext>
            </a:extLst>
          </p:cNvPr>
          <p:cNvSpPr>
            <a:spLocks noGrp="1"/>
          </p:cNvSpPr>
          <p:nvPr>
            <p:ph type="title"/>
          </p:nvPr>
        </p:nvSpPr>
        <p:spPr/>
        <p:txBody>
          <a:bodyPr/>
          <a:lstStyle/>
          <a:p>
            <a:r>
              <a:rPr lang="en-GB" dirty="0"/>
              <a:t>Security Controls</a:t>
            </a:r>
            <a:endParaRPr lang="en-AT" dirty="0"/>
          </a:p>
        </p:txBody>
      </p:sp>
      <p:graphicFrame>
        <p:nvGraphicFramePr>
          <p:cNvPr id="10" name="Table 9">
            <a:extLst>
              <a:ext uri="{FF2B5EF4-FFF2-40B4-BE49-F238E27FC236}">
                <a16:creationId xmlns:a16="http://schemas.microsoft.com/office/drawing/2014/main" id="{49413C5B-B56B-CDAD-FED3-391EB930334B}"/>
              </a:ext>
            </a:extLst>
          </p:cNvPr>
          <p:cNvGraphicFramePr>
            <a:graphicFrameLocks noGrp="1"/>
          </p:cNvGraphicFramePr>
          <p:nvPr>
            <p:extLst>
              <p:ext uri="{D42A27DB-BD31-4B8C-83A1-F6EECF244321}">
                <p14:modId xmlns:p14="http://schemas.microsoft.com/office/powerpoint/2010/main" val="3066122931"/>
              </p:ext>
            </p:extLst>
          </p:nvPr>
        </p:nvGraphicFramePr>
        <p:xfrm>
          <a:off x="1187624" y="2492896"/>
          <a:ext cx="6504384" cy="2624688"/>
        </p:xfrm>
        <a:graphic>
          <a:graphicData uri="http://schemas.openxmlformats.org/drawingml/2006/table">
            <a:tbl>
              <a:tblPr firstRow="1" bandRow="1">
                <a:tableStyleId>{5C22544A-7EE6-4342-B048-85BDC9FD1C3A}</a:tableStyleId>
              </a:tblPr>
              <a:tblGrid>
                <a:gridCol w="3252192">
                  <a:extLst>
                    <a:ext uri="{9D8B030D-6E8A-4147-A177-3AD203B41FA5}">
                      <a16:colId xmlns:a16="http://schemas.microsoft.com/office/drawing/2014/main" val="521034330"/>
                    </a:ext>
                  </a:extLst>
                </a:gridCol>
                <a:gridCol w="3252192">
                  <a:extLst>
                    <a:ext uri="{9D8B030D-6E8A-4147-A177-3AD203B41FA5}">
                      <a16:colId xmlns:a16="http://schemas.microsoft.com/office/drawing/2014/main" val="1453774254"/>
                    </a:ext>
                  </a:extLst>
                </a:gridCol>
              </a:tblGrid>
              <a:tr h="437448">
                <a:tc>
                  <a:txBody>
                    <a:bodyPr/>
                    <a:lstStyle/>
                    <a:p>
                      <a:r>
                        <a:rPr lang="en-GB" dirty="0">
                          <a:solidFill>
                            <a:srgbClr val="006699"/>
                          </a:solidFill>
                          <a:latin typeface="Arial" panose="020B0604020202020204" pitchFamily="34" charset="0"/>
                          <a:cs typeface="Arial" panose="020B0604020202020204" pitchFamily="34" charset="0"/>
                        </a:rPr>
                        <a:t>Control</a:t>
                      </a:r>
                      <a:endParaRPr lang="en-AT" dirty="0">
                        <a:solidFill>
                          <a:srgbClr val="006699"/>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rgbClr val="006699"/>
                          </a:solidFill>
                          <a:latin typeface="Arial" panose="020B0604020202020204" pitchFamily="34" charset="0"/>
                          <a:cs typeface="Arial" panose="020B0604020202020204" pitchFamily="34" charset="0"/>
                        </a:rPr>
                        <a:t>Goal</a:t>
                      </a:r>
                      <a:endParaRPr lang="en-AT" dirty="0">
                        <a:solidFill>
                          <a:srgbClr val="006699"/>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379674"/>
                  </a:ext>
                </a:extLst>
              </a:tr>
              <a:tr h="437448">
                <a:tc>
                  <a:txBody>
                    <a:bodyPr/>
                    <a:lstStyle/>
                    <a:p>
                      <a:r>
                        <a:rPr lang="en-GB" dirty="0">
                          <a:latin typeface="Arial" panose="020B0604020202020204" pitchFamily="34" charset="0"/>
                          <a:cs typeface="Arial" panose="020B0604020202020204" pitchFamily="34" charset="0"/>
                        </a:rPr>
                        <a:t>Roles and controlled access</a:t>
                      </a:r>
                      <a:endParaRPr lang="en-AT"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latin typeface="Arial" panose="020B0604020202020204" pitchFamily="34" charset="0"/>
                          <a:cs typeface="Arial" panose="020B0604020202020204" pitchFamily="34" charset="0"/>
                        </a:rPr>
                        <a:t>Physical security</a:t>
                      </a:r>
                      <a:endParaRPr lang="en-AT"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137199"/>
                  </a:ext>
                </a:extLst>
              </a:tr>
              <a:tr h="437448">
                <a:tc>
                  <a:txBody>
                    <a:bodyPr/>
                    <a:lstStyle/>
                    <a:p>
                      <a:r>
                        <a:rPr lang="en-GB" dirty="0">
                          <a:latin typeface="Arial" panose="020B0604020202020204" pitchFamily="34" charset="0"/>
                          <a:cs typeface="Arial" panose="020B0604020202020204" pitchFamily="34" charset="0"/>
                        </a:rPr>
                        <a:t>Data segmentation</a:t>
                      </a:r>
                      <a:endParaRPr lang="en-AT"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latin typeface="Arial" panose="020B0604020202020204" pitchFamily="34" charset="0"/>
                          <a:cs typeface="Arial" panose="020B0604020202020204" pitchFamily="34" charset="0"/>
                        </a:rPr>
                        <a:t>Stream isolation per role</a:t>
                      </a:r>
                      <a:endParaRPr lang="en-AT"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6151095"/>
                  </a:ext>
                </a:extLst>
              </a:tr>
              <a:tr h="437448">
                <a:tc>
                  <a:txBody>
                    <a:bodyPr/>
                    <a:lstStyle/>
                    <a:p>
                      <a:r>
                        <a:rPr lang="en-GB" dirty="0">
                          <a:latin typeface="Arial" panose="020B0604020202020204" pitchFamily="34" charset="0"/>
                          <a:cs typeface="Arial" panose="020B0604020202020204" pitchFamily="34" charset="0"/>
                        </a:rPr>
                        <a:t>Network segmentation</a:t>
                      </a:r>
                      <a:endParaRPr lang="en-AT"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latin typeface="Arial" panose="020B0604020202020204" pitchFamily="34" charset="0"/>
                          <a:cs typeface="Arial" panose="020B0604020202020204" pitchFamily="34" charset="0"/>
                        </a:rPr>
                        <a:t>Network security</a:t>
                      </a:r>
                      <a:endParaRPr lang="en-AT"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014017"/>
                  </a:ext>
                </a:extLst>
              </a:tr>
              <a:tr h="437448">
                <a:tc>
                  <a:txBody>
                    <a:bodyPr/>
                    <a:lstStyle/>
                    <a:p>
                      <a:r>
                        <a:rPr lang="en-GB" dirty="0">
                          <a:latin typeface="Arial" panose="020B0604020202020204" pitchFamily="34" charset="0"/>
                          <a:cs typeface="Arial" panose="020B0604020202020204" pitchFamily="34" charset="0"/>
                        </a:rPr>
                        <a:t>Automation</a:t>
                      </a:r>
                      <a:endParaRPr lang="en-AT"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latin typeface="Arial" panose="020B0604020202020204" pitchFamily="34" charset="0"/>
                          <a:cs typeface="Arial" panose="020B0604020202020204" pitchFamily="34" charset="0"/>
                        </a:rPr>
                        <a:t>Secure configuration</a:t>
                      </a:r>
                      <a:endParaRPr lang="en-AT"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871292"/>
                  </a:ext>
                </a:extLst>
              </a:tr>
              <a:tr h="437448">
                <a:tc>
                  <a:txBody>
                    <a:bodyPr/>
                    <a:lstStyle/>
                    <a:p>
                      <a:r>
                        <a:rPr lang="en-GB" dirty="0">
                          <a:latin typeface="Arial" panose="020B0604020202020204" pitchFamily="34" charset="0"/>
                          <a:cs typeface="Arial" panose="020B0604020202020204" pitchFamily="34" charset="0"/>
                        </a:rPr>
                        <a:t>Monitoring</a:t>
                      </a:r>
                      <a:endParaRPr lang="en-AT"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dirty="0">
                          <a:latin typeface="Arial" panose="020B0604020202020204" pitchFamily="34" charset="0"/>
                          <a:cs typeface="Arial" panose="020B0604020202020204" pitchFamily="34" charset="0"/>
                        </a:rPr>
                        <a:t>Detection</a:t>
                      </a:r>
                      <a:endParaRPr lang="en-AT"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616665804"/>
                  </a:ext>
                </a:extLst>
              </a:tr>
            </a:tbl>
          </a:graphicData>
        </a:graphic>
      </p:graphicFrame>
    </p:spTree>
    <p:extLst>
      <p:ext uri="{BB962C8B-B14F-4D97-AF65-F5344CB8AC3E}">
        <p14:creationId xmlns:p14="http://schemas.microsoft.com/office/powerpoint/2010/main" val="127983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452057-4AE0-139C-1F4E-6BCBCC245A67}"/>
              </a:ext>
            </a:extLst>
          </p:cNvPr>
          <p:cNvSpPr>
            <a:spLocks noGrp="1"/>
          </p:cNvSpPr>
          <p:nvPr>
            <p:ph idx="1"/>
          </p:nvPr>
        </p:nvSpPr>
        <p:spPr>
          <a:xfrm>
            <a:off x="251520" y="1268760"/>
            <a:ext cx="4032448" cy="4611048"/>
          </a:xfrm>
        </p:spPr>
        <p:txBody>
          <a:bodyPr/>
          <a:lstStyle/>
          <a:p>
            <a:pPr>
              <a:spcAft>
                <a:spcPts val="600"/>
              </a:spcAft>
            </a:pPr>
            <a:r>
              <a:rPr lang="en-US" b="1" dirty="0">
                <a:solidFill>
                  <a:srgbClr val="006699"/>
                </a:solidFill>
              </a:rPr>
              <a:t>Roles and controlled access</a:t>
            </a:r>
          </a:p>
          <a:p>
            <a:pPr marL="539750" indent="-342900">
              <a:buFont typeface="Wingdings" panose="05000000000000000000" pitchFamily="2" charset="2"/>
              <a:buChar char="§"/>
            </a:pPr>
            <a:r>
              <a:rPr lang="en-GB" dirty="0">
                <a:solidFill>
                  <a:schemeClr val="bg1">
                    <a:lumMod val="50000"/>
                  </a:schemeClr>
                </a:solidFill>
              </a:rPr>
              <a:t>Dedicated server room</a:t>
            </a:r>
          </a:p>
          <a:p>
            <a:pPr marL="539750" indent="-342900">
              <a:buFont typeface="Wingdings" panose="05000000000000000000" pitchFamily="2" charset="2"/>
              <a:buChar char="§"/>
            </a:pPr>
            <a:r>
              <a:rPr lang="en-GB" dirty="0">
                <a:solidFill>
                  <a:schemeClr val="bg1">
                    <a:lumMod val="50000"/>
                  </a:schemeClr>
                </a:solidFill>
              </a:rPr>
              <a:t>Locked racks (designated, certified operator has access)</a:t>
            </a:r>
          </a:p>
          <a:p>
            <a:pPr marL="539750" indent="-342900">
              <a:buFont typeface="Wingdings" panose="05000000000000000000" pitchFamily="2" charset="2"/>
              <a:buChar char="§"/>
            </a:pPr>
            <a:r>
              <a:rPr lang="en-GB" dirty="0">
                <a:solidFill>
                  <a:schemeClr val="bg1">
                    <a:lumMod val="50000"/>
                  </a:schemeClr>
                </a:solidFill>
              </a:rPr>
              <a:t>Four-eye principle (room access via keycard of another operator)</a:t>
            </a:r>
          </a:p>
          <a:p>
            <a:pPr marL="539750" indent="-342900">
              <a:buFont typeface="Wingdings" panose="05000000000000000000" pitchFamily="2" charset="2"/>
              <a:buChar char="§"/>
            </a:pPr>
            <a:r>
              <a:rPr lang="en-GB" dirty="0"/>
              <a:t>Bare-minimum privileges per role on need-to-know basis</a:t>
            </a:r>
          </a:p>
          <a:p>
            <a:pPr marL="539750" indent="-342900">
              <a:buFont typeface="Wingdings" panose="05000000000000000000" pitchFamily="2" charset="2"/>
              <a:buChar char="§"/>
            </a:pPr>
            <a:r>
              <a:rPr lang="en-GB" dirty="0"/>
              <a:t>Limitation on number of roles</a:t>
            </a:r>
          </a:p>
          <a:p>
            <a:pPr marL="539750" indent="-342900">
              <a:buFont typeface="Wingdings" panose="05000000000000000000" pitchFamily="2" charset="2"/>
              <a:buChar char="§"/>
            </a:pPr>
            <a:r>
              <a:rPr lang="en-GB" dirty="0"/>
              <a:t>Two-factor authentication</a:t>
            </a:r>
            <a:br>
              <a:rPr lang="en-GB" dirty="0"/>
            </a:br>
            <a:r>
              <a:rPr lang="en-GB" dirty="0"/>
              <a:t>(Google Authenticator)</a:t>
            </a:r>
          </a:p>
          <a:p>
            <a:pPr marL="539750" indent="-342900">
              <a:buFont typeface="Wingdings" panose="05000000000000000000" pitchFamily="2" charset="2"/>
              <a:buChar char="§"/>
            </a:pPr>
            <a:endParaRPr lang="en-GB" dirty="0"/>
          </a:p>
        </p:txBody>
      </p:sp>
      <p:sp>
        <p:nvSpPr>
          <p:cNvPr id="3" name="Slide Number Placeholder 2">
            <a:extLst>
              <a:ext uri="{FF2B5EF4-FFF2-40B4-BE49-F238E27FC236}">
                <a16:creationId xmlns:a16="http://schemas.microsoft.com/office/drawing/2014/main" id="{ACDD8A8C-1E74-6B42-6644-B045262F226B}"/>
              </a:ext>
            </a:extLst>
          </p:cNvPr>
          <p:cNvSpPr>
            <a:spLocks noGrp="1"/>
          </p:cNvSpPr>
          <p:nvPr>
            <p:ph type="sldNum" sz="quarter" idx="12"/>
          </p:nvPr>
        </p:nvSpPr>
        <p:spPr/>
        <p:txBody>
          <a:bodyPr/>
          <a:lstStyle/>
          <a:p>
            <a:fld id="{AB021C44-5CE4-484C-96FE-A7CA3D38A5F0}" type="slidenum">
              <a:rPr lang="de-AT" altLang="de-DE" smtClean="0"/>
              <a:pPr/>
              <a:t>11</a:t>
            </a:fld>
            <a:endParaRPr lang="de-AT" altLang="de-DE"/>
          </a:p>
        </p:txBody>
      </p:sp>
      <p:sp>
        <p:nvSpPr>
          <p:cNvPr id="4" name="Content Placeholder 3">
            <a:extLst>
              <a:ext uri="{FF2B5EF4-FFF2-40B4-BE49-F238E27FC236}">
                <a16:creationId xmlns:a16="http://schemas.microsoft.com/office/drawing/2014/main" id="{F8338142-2997-51B4-6E05-24610027058C}"/>
              </a:ext>
            </a:extLst>
          </p:cNvPr>
          <p:cNvSpPr>
            <a:spLocks noGrp="1"/>
          </p:cNvSpPr>
          <p:nvPr>
            <p:ph idx="13"/>
          </p:nvPr>
        </p:nvSpPr>
        <p:spPr>
          <a:xfrm>
            <a:off x="4327215" y="1268760"/>
            <a:ext cx="4032448" cy="4703856"/>
          </a:xfrm>
        </p:spPr>
        <p:txBody>
          <a:bodyPr/>
          <a:lstStyle/>
          <a:p>
            <a:pPr>
              <a:spcAft>
                <a:spcPts val="600"/>
              </a:spcAft>
            </a:pPr>
            <a:r>
              <a:rPr lang="en-US" b="1" dirty="0">
                <a:solidFill>
                  <a:srgbClr val="006699"/>
                </a:solidFill>
              </a:rPr>
              <a:t>Data segmentation</a:t>
            </a:r>
          </a:p>
          <a:p>
            <a:pPr marL="539750" indent="-342900">
              <a:buFont typeface="Wingdings" panose="05000000000000000000" pitchFamily="2" charset="2"/>
              <a:buChar char="§"/>
            </a:pPr>
            <a:r>
              <a:rPr lang="en-GB" dirty="0"/>
              <a:t>Strongly restricted, isolated virtual machines (</a:t>
            </a:r>
            <a:r>
              <a:rPr lang="en-GB" dirty="0" err="1"/>
              <a:t>libvirt</a:t>
            </a:r>
            <a:r>
              <a:rPr lang="en-GB" dirty="0"/>
              <a:t>)</a:t>
            </a:r>
          </a:p>
          <a:p>
            <a:pPr marL="539750" indent="-342900">
              <a:buFont typeface="Wingdings" panose="05000000000000000000" pitchFamily="2" charset="2"/>
              <a:buChar char="§"/>
            </a:pPr>
            <a:r>
              <a:rPr lang="en-GB" dirty="0"/>
              <a:t>Query store for subset citation, e.g. via DOI (</a:t>
            </a:r>
            <a:r>
              <a:rPr lang="en-GB" dirty="0" err="1"/>
              <a:t>DBRepo</a:t>
            </a:r>
            <a:r>
              <a:rPr lang="en-GB" dirty="0"/>
              <a:t>)</a:t>
            </a:r>
          </a:p>
          <a:p>
            <a:pPr marL="539750" indent="-342900">
              <a:buFont typeface="Wingdings" panose="05000000000000000000" pitchFamily="2" charset="2"/>
              <a:buChar char="§"/>
            </a:pPr>
            <a:r>
              <a:rPr lang="en-GB" dirty="0"/>
              <a:t>One-way communication </a:t>
            </a:r>
            <a:br>
              <a:rPr lang="en-GB" dirty="0"/>
            </a:br>
            <a:r>
              <a:rPr lang="en-GB" dirty="0"/>
              <a:t>(</a:t>
            </a:r>
            <a:r>
              <a:rPr lang="en-GB" i="1" dirty="0"/>
              <a:t>safe data</a:t>
            </a:r>
            <a:r>
              <a:rPr lang="en-GB" dirty="0"/>
              <a:t>,</a:t>
            </a:r>
            <a:r>
              <a:rPr lang="en-GB" i="1" dirty="0"/>
              <a:t> safe return</a:t>
            </a:r>
            <a:r>
              <a:rPr lang="en-GB" dirty="0"/>
              <a:t>)</a:t>
            </a:r>
          </a:p>
          <a:p>
            <a:pPr marL="539750" indent="-342900">
              <a:buFont typeface="Wingdings" panose="05000000000000000000" pitchFamily="2" charset="2"/>
              <a:buChar char="§"/>
            </a:pPr>
            <a:r>
              <a:rPr lang="en-GB" dirty="0"/>
              <a:t>(under evaluation:) run Data Node based on </a:t>
            </a:r>
            <a:r>
              <a:rPr lang="en-GB" dirty="0" err="1"/>
              <a:t>DBRepo</a:t>
            </a:r>
            <a:r>
              <a:rPr lang="en-GB" dirty="0"/>
              <a:t> (database repository environment) </a:t>
            </a:r>
            <a:r>
              <a:rPr lang="en-GB" dirty="0">
                <a:hlinkClick r:id="rId2"/>
              </a:rPr>
              <a:t>https://www.ifs.tuwien.ac.at/infrastructures/dbrepo</a:t>
            </a:r>
            <a:endParaRPr lang="en-GB" dirty="0"/>
          </a:p>
          <a:p>
            <a:pPr marL="196850"/>
            <a:r>
              <a:rPr lang="en-GB" i="1" dirty="0">
                <a:solidFill>
                  <a:schemeClr val="bg1">
                    <a:lumMod val="50000"/>
                  </a:schemeClr>
                </a:solidFill>
              </a:rPr>
              <a:t>Optional:</a:t>
            </a:r>
            <a:r>
              <a:rPr lang="en-GB" dirty="0">
                <a:solidFill>
                  <a:schemeClr val="bg1">
                    <a:lumMod val="50000"/>
                  </a:schemeClr>
                </a:solidFill>
              </a:rPr>
              <a:t> </a:t>
            </a:r>
          </a:p>
          <a:p>
            <a:pPr marL="539750" indent="-342900">
              <a:buFont typeface="Arial" panose="020B0604020202020204" pitchFamily="34" charset="0"/>
              <a:buChar char="•"/>
            </a:pPr>
            <a:r>
              <a:rPr lang="en-GB" dirty="0">
                <a:solidFill>
                  <a:schemeClr val="bg1">
                    <a:lumMod val="50000"/>
                  </a:schemeClr>
                </a:solidFill>
              </a:rPr>
              <a:t>Data fingerprinting* </a:t>
            </a:r>
          </a:p>
          <a:p>
            <a:pPr marL="539750" indent="-342900">
              <a:buFont typeface="Arial" panose="020B0604020202020204" pitchFamily="34" charset="0"/>
              <a:buChar char="•"/>
            </a:pPr>
            <a:r>
              <a:rPr lang="en-GB" dirty="0">
                <a:solidFill>
                  <a:schemeClr val="bg1">
                    <a:lumMod val="50000"/>
                  </a:schemeClr>
                </a:solidFill>
              </a:rPr>
              <a:t>Anonymization* </a:t>
            </a:r>
          </a:p>
          <a:p>
            <a:pPr marL="539750" indent="-342900">
              <a:buFont typeface="Wingdings" panose="05000000000000000000" pitchFamily="2" charset="2"/>
              <a:buChar char="§"/>
            </a:pPr>
            <a:endParaRPr lang="en-GB" dirty="0"/>
          </a:p>
        </p:txBody>
      </p:sp>
      <p:sp>
        <p:nvSpPr>
          <p:cNvPr id="5" name="Title 4">
            <a:extLst>
              <a:ext uri="{FF2B5EF4-FFF2-40B4-BE49-F238E27FC236}">
                <a16:creationId xmlns:a16="http://schemas.microsoft.com/office/drawing/2014/main" id="{51161AFC-743D-E56C-BB97-6C479534AE98}"/>
              </a:ext>
            </a:extLst>
          </p:cNvPr>
          <p:cNvSpPr>
            <a:spLocks noGrp="1"/>
          </p:cNvSpPr>
          <p:nvPr>
            <p:ph type="title"/>
          </p:nvPr>
        </p:nvSpPr>
        <p:spPr>
          <a:xfrm>
            <a:off x="971600" y="30695"/>
            <a:ext cx="7516792" cy="1137094"/>
          </a:xfrm>
        </p:spPr>
        <p:txBody>
          <a:bodyPr/>
          <a:lstStyle/>
          <a:p>
            <a:r>
              <a:rPr lang="en-GB" dirty="0"/>
              <a:t>Security Controls Implementation</a:t>
            </a:r>
            <a:endParaRPr lang="en-AT" dirty="0"/>
          </a:p>
        </p:txBody>
      </p:sp>
      <p:pic>
        <p:nvPicPr>
          <p:cNvPr id="7" name="Picture 2">
            <a:extLst>
              <a:ext uri="{FF2B5EF4-FFF2-40B4-BE49-F238E27FC236}">
                <a16:creationId xmlns:a16="http://schemas.microsoft.com/office/drawing/2014/main" id="{A4775F1A-37AF-C110-BEA8-571B29F311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743" y="1928294"/>
            <a:ext cx="1032729" cy="4608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oogle Authenticator Logo PNG Vector (SVG) Free Download">
            <a:extLst>
              <a:ext uri="{FF2B5EF4-FFF2-40B4-BE49-F238E27FC236}">
                <a16:creationId xmlns:a16="http://schemas.microsoft.com/office/drawing/2014/main" id="{C7DF5864-5A20-3B15-8466-59B8F72569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5544269"/>
            <a:ext cx="616884" cy="54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7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452057-4AE0-139C-1F4E-6BCBCC245A67}"/>
              </a:ext>
            </a:extLst>
          </p:cNvPr>
          <p:cNvSpPr>
            <a:spLocks noGrp="1"/>
          </p:cNvSpPr>
          <p:nvPr>
            <p:ph idx="1"/>
          </p:nvPr>
        </p:nvSpPr>
        <p:spPr/>
        <p:txBody>
          <a:bodyPr/>
          <a:lstStyle/>
          <a:p>
            <a:pPr>
              <a:spcAft>
                <a:spcPts val="600"/>
              </a:spcAft>
            </a:pPr>
            <a:r>
              <a:rPr lang="en-US" b="1" dirty="0">
                <a:solidFill>
                  <a:srgbClr val="006699"/>
                </a:solidFill>
              </a:rPr>
              <a:t>Network segmentation</a:t>
            </a:r>
          </a:p>
          <a:p>
            <a:pPr marL="539750" indent="-342900">
              <a:buFont typeface="Wingdings" panose="05000000000000000000" pitchFamily="2" charset="2"/>
              <a:buChar char="§"/>
            </a:pPr>
            <a:r>
              <a:rPr lang="en-GB" dirty="0"/>
              <a:t>Subnets for nodes that hold restricted data (</a:t>
            </a:r>
            <a:r>
              <a:rPr lang="en-GB" i="1" dirty="0"/>
              <a:t>iptables</a:t>
            </a:r>
            <a:r>
              <a:rPr lang="en-GB" dirty="0"/>
              <a:t>)</a:t>
            </a:r>
          </a:p>
          <a:p>
            <a:pPr marL="539750" indent="-342900">
              <a:buFont typeface="Wingdings" panose="05000000000000000000" pitchFamily="2" charset="2"/>
              <a:buChar char="§"/>
            </a:pPr>
            <a:r>
              <a:rPr lang="en-GB" dirty="0"/>
              <a:t>Firewall network segmentation</a:t>
            </a:r>
            <a:br>
              <a:rPr lang="en-GB" dirty="0"/>
            </a:br>
            <a:r>
              <a:rPr lang="en-GB" dirty="0"/>
              <a:t>(</a:t>
            </a:r>
            <a:r>
              <a:rPr lang="en-GB" i="1" dirty="0" err="1"/>
              <a:t>firewalld</a:t>
            </a:r>
            <a:r>
              <a:rPr lang="en-GB" dirty="0"/>
              <a:t>)</a:t>
            </a:r>
          </a:p>
          <a:p>
            <a:pPr marL="539750" indent="-342900">
              <a:buFont typeface="Wingdings" panose="05000000000000000000" pitchFamily="2" charset="2"/>
              <a:buChar char="§"/>
            </a:pPr>
            <a:r>
              <a:rPr lang="en-GB" dirty="0"/>
              <a:t>Dedicated VPN node (</a:t>
            </a:r>
            <a:r>
              <a:rPr lang="en-GB" i="1" dirty="0"/>
              <a:t>OpenVPN Access</a:t>
            </a:r>
            <a:r>
              <a:rPr lang="en-GB" dirty="0"/>
              <a:t>)</a:t>
            </a:r>
          </a:p>
          <a:p>
            <a:pPr marL="539750" indent="-342900">
              <a:buFont typeface="Wingdings" panose="05000000000000000000" pitchFamily="2" charset="2"/>
              <a:buChar char="§"/>
            </a:pPr>
            <a:r>
              <a:rPr lang="en-GB" dirty="0"/>
              <a:t>Identity management (</a:t>
            </a:r>
            <a:r>
              <a:rPr lang="en-GB" i="1" dirty="0"/>
              <a:t>FreeIPA</a:t>
            </a:r>
            <a:r>
              <a:rPr lang="en-GB" dirty="0"/>
              <a:t>)</a:t>
            </a:r>
          </a:p>
          <a:p>
            <a:pPr marL="539750" indent="-342900">
              <a:buFont typeface="Wingdings" panose="05000000000000000000" pitchFamily="2" charset="2"/>
              <a:buChar char="§"/>
            </a:pPr>
            <a:r>
              <a:rPr lang="en-GB" dirty="0"/>
              <a:t>No direct SSH access to Analyst-VM</a:t>
            </a:r>
          </a:p>
          <a:p>
            <a:pPr marL="539750" indent="-342900">
              <a:buFont typeface="Wingdings" panose="05000000000000000000" pitchFamily="2" charset="2"/>
              <a:buChar char="§"/>
            </a:pPr>
            <a:r>
              <a:rPr lang="en-GB" dirty="0"/>
              <a:t>Media-break between Remote Desktop-VM and Analyst-VM</a:t>
            </a:r>
            <a:br>
              <a:rPr lang="en-GB" dirty="0"/>
            </a:br>
            <a:r>
              <a:rPr lang="en-GB" dirty="0"/>
              <a:t>(</a:t>
            </a:r>
            <a:r>
              <a:rPr lang="en-GB" i="1" dirty="0" err="1"/>
              <a:t>TigerVNC</a:t>
            </a:r>
            <a:r>
              <a:rPr lang="en-GB" dirty="0"/>
              <a:t>)</a:t>
            </a:r>
          </a:p>
          <a:p>
            <a:pPr marL="539750" indent="-342900">
              <a:buFont typeface="Wingdings" panose="05000000000000000000" pitchFamily="2" charset="2"/>
              <a:buChar char="§"/>
            </a:pPr>
            <a:endParaRPr lang="en-GB" dirty="0"/>
          </a:p>
        </p:txBody>
      </p:sp>
      <p:sp>
        <p:nvSpPr>
          <p:cNvPr id="3" name="Slide Number Placeholder 2">
            <a:extLst>
              <a:ext uri="{FF2B5EF4-FFF2-40B4-BE49-F238E27FC236}">
                <a16:creationId xmlns:a16="http://schemas.microsoft.com/office/drawing/2014/main" id="{ACDD8A8C-1E74-6B42-6644-B045262F226B}"/>
              </a:ext>
            </a:extLst>
          </p:cNvPr>
          <p:cNvSpPr>
            <a:spLocks noGrp="1"/>
          </p:cNvSpPr>
          <p:nvPr>
            <p:ph type="sldNum" sz="quarter" idx="12"/>
          </p:nvPr>
        </p:nvSpPr>
        <p:spPr/>
        <p:txBody>
          <a:bodyPr/>
          <a:lstStyle/>
          <a:p>
            <a:fld id="{AB021C44-5CE4-484C-96FE-A7CA3D38A5F0}" type="slidenum">
              <a:rPr lang="de-AT" altLang="de-DE" smtClean="0"/>
              <a:pPr/>
              <a:t>12</a:t>
            </a:fld>
            <a:endParaRPr lang="de-AT" altLang="de-DE"/>
          </a:p>
        </p:txBody>
      </p:sp>
      <p:sp>
        <p:nvSpPr>
          <p:cNvPr id="4" name="Content Placeholder 3">
            <a:extLst>
              <a:ext uri="{FF2B5EF4-FFF2-40B4-BE49-F238E27FC236}">
                <a16:creationId xmlns:a16="http://schemas.microsoft.com/office/drawing/2014/main" id="{F8338142-2997-51B4-6E05-24610027058C}"/>
              </a:ext>
            </a:extLst>
          </p:cNvPr>
          <p:cNvSpPr>
            <a:spLocks noGrp="1"/>
          </p:cNvSpPr>
          <p:nvPr>
            <p:ph idx="13"/>
          </p:nvPr>
        </p:nvSpPr>
        <p:spPr/>
        <p:txBody>
          <a:bodyPr/>
          <a:lstStyle/>
          <a:p>
            <a:pPr>
              <a:spcAft>
                <a:spcPts val="600"/>
              </a:spcAft>
            </a:pPr>
            <a:r>
              <a:rPr lang="en-US" b="1" dirty="0">
                <a:solidFill>
                  <a:srgbClr val="006699"/>
                </a:solidFill>
              </a:rPr>
              <a:t>Automation</a:t>
            </a:r>
          </a:p>
          <a:p>
            <a:pPr marL="539750" indent="-342900">
              <a:buFont typeface="Wingdings" panose="05000000000000000000" pitchFamily="2" charset="2"/>
              <a:buChar char="§"/>
            </a:pPr>
            <a:r>
              <a:rPr lang="en-GB" dirty="0"/>
              <a:t>Playbooks for infrastructure configuration (</a:t>
            </a:r>
            <a:r>
              <a:rPr lang="en-GB" i="1" dirty="0"/>
              <a:t>Ansible</a:t>
            </a:r>
            <a:r>
              <a:rPr lang="en-GB" dirty="0"/>
              <a:t>)</a:t>
            </a:r>
          </a:p>
          <a:p>
            <a:pPr marL="539750" indent="-342900">
              <a:buFont typeface="Wingdings" panose="05000000000000000000" pitchFamily="2" charset="2"/>
              <a:buChar char="§"/>
            </a:pPr>
            <a:r>
              <a:rPr lang="en-GB" dirty="0"/>
              <a:t>Encryption key roll-over</a:t>
            </a:r>
          </a:p>
          <a:p>
            <a:pPr marL="539750" indent="-342900">
              <a:buFont typeface="Wingdings" panose="05000000000000000000" pitchFamily="2" charset="2"/>
              <a:buChar char="§"/>
            </a:pPr>
            <a:r>
              <a:rPr lang="en-GB" dirty="0"/>
              <a:t>Creation and (safe*) destruction of temporary VMs</a:t>
            </a:r>
          </a:p>
        </p:txBody>
      </p:sp>
      <p:sp>
        <p:nvSpPr>
          <p:cNvPr id="5" name="Title 4">
            <a:extLst>
              <a:ext uri="{FF2B5EF4-FFF2-40B4-BE49-F238E27FC236}">
                <a16:creationId xmlns:a16="http://schemas.microsoft.com/office/drawing/2014/main" id="{51161AFC-743D-E56C-BB97-6C479534AE98}"/>
              </a:ext>
            </a:extLst>
          </p:cNvPr>
          <p:cNvSpPr>
            <a:spLocks noGrp="1"/>
          </p:cNvSpPr>
          <p:nvPr>
            <p:ph type="title"/>
          </p:nvPr>
        </p:nvSpPr>
        <p:spPr/>
        <p:txBody>
          <a:bodyPr/>
          <a:lstStyle/>
          <a:p>
            <a:r>
              <a:rPr lang="en-GB" dirty="0"/>
              <a:t>Security Controls Implementation</a:t>
            </a:r>
            <a:endParaRPr lang="en-AT" dirty="0"/>
          </a:p>
        </p:txBody>
      </p:sp>
      <p:pic>
        <p:nvPicPr>
          <p:cNvPr id="3076" name="Picture 4" descr="IPtables Monioring | InfluxData">
            <a:extLst>
              <a:ext uri="{FF2B5EF4-FFF2-40B4-BE49-F238E27FC236}">
                <a16:creationId xmlns:a16="http://schemas.microsoft.com/office/drawing/2014/main" id="{C8D4E97D-70F2-A75F-0D61-9AAF28F317B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01" t="19760" r="12201" b="21650"/>
          <a:stretch/>
        </p:blipFill>
        <p:spPr bwMode="auto">
          <a:xfrm>
            <a:off x="3707904" y="2132856"/>
            <a:ext cx="462245" cy="3582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rewallD – Discovery">
            <a:extLst>
              <a:ext uri="{FF2B5EF4-FFF2-40B4-BE49-F238E27FC236}">
                <a16:creationId xmlns:a16="http://schemas.microsoft.com/office/drawing/2014/main" id="{8D4096B9-07CF-1064-8BE6-2CCBC78706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2852936"/>
            <a:ext cx="694978" cy="3875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DC2A0C1-A869-659D-2E12-343B3EF84B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084" y="3501008"/>
            <a:ext cx="1331640" cy="2445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9555505C-3362-9E1D-5CB3-89B496DDED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736" y="5765836"/>
            <a:ext cx="493914" cy="49391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F26556B9-616B-B7B2-5F3A-8DB96E66F9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9865" y="2059792"/>
            <a:ext cx="409798" cy="5043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9E948D-7825-4D53-A901-7680B7FE2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8898" y="4216219"/>
            <a:ext cx="1043186" cy="276137"/>
          </a:xfrm>
          <a:prstGeom prst="rect">
            <a:avLst/>
          </a:prstGeom>
        </p:spPr>
      </p:pic>
    </p:spTree>
    <p:extLst>
      <p:ext uri="{BB962C8B-B14F-4D97-AF65-F5344CB8AC3E}">
        <p14:creationId xmlns:p14="http://schemas.microsoft.com/office/powerpoint/2010/main" val="330656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452057-4AE0-139C-1F4E-6BCBCC245A67}"/>
              </a:ext>
            </a:extLst>
          </p:cNvPr>
          <p:cNvSpPr>
            <a:spLocks noGrp="1"/>
          </p:cNvSpPr>
          <p:nvPr>
            <p:ph idx="1"/>
          </p:nvPr>
        </p:nvSpPr>
        <p:spPr>
          <a:xfrm>
            <a:off x="251520" y="1389440"/>
            <a:ext cx="7848872" cy="4860000"/>
          </a:xfrm>
        </p:spPr>
        <p:txBody>
          <a:bodyPr/>
          <a:lstStyle/>
          <a:p>
            <a:pPr>
              <a:spcAft>
                <a:spcPts val="600"/>
              </a:spcAft>
            </a:pPr>
            <a:r>
              <a:rPr lang="en-US" b="1" dirty="0">
                <a:solidFill>
                  <a:srgbClr val="006699"/>
                </a:solidFill>
              </a:rPr>
              <a:t>Monitoring</a:t>
            </a:r>
          </a:p>
          <a:p>
            <a:pPr marL="539750" indent="-342900">
              <a:lnSpc>
                <a:spcPct val="150000"/>
              </a:lnSpc>
              <a:buFont typeface="Wingdings" panose="05000000000000000000" pitchFamily="2" charset="2"/>
              <a:buChar char="§"/>
            </a:pPr>
            <a:r>
              <a:rPr lang="en-GB" dirty="0">
                <a:solidFill>
                  <a:schemeClr val="bg1">
                    <a:lumMod val="50000"/>
                  </a:schemeClr>
                </a:solidFill>
              </a:rPr>
              <a:t>Contractual agreements for extensive monitoring</a:t>
            </a:r>
          </a:p>
          <a:p>
            <a:pPr marL="539750" indent="-342900">
              <a:lnSpc>
                <a:spcPct val="150000"/>
              </a:lnSpc>
              <a:buFont typeface="Wingdings" panose="05000000000000000000" pitchFamily="2" charset="2"/>
              <a:buChar char="§"/>
            </a:pPr>
            <a:r>
              <a:rPr lang="en-GB" dirty="0"/>
              <a:t>Append-only logging node (</a:t>
            </a:r>
            <a:r>
              <a:rPr lang="en-GB" i="1" dirty="0"/>
              <a:t>filesystem, </a:t>
            </a:r>
            <a:r>
              <a:rPr lang="en-GB" i="1" dirty="0" err="1"/>
              <a:t>rsyslog</a:t>
            </a:r>
            <a:r>
              <a:rPr lang="en-GB" dirty="0"/>
              <a:t>)</a:t>
            </a:r>
          </a:p>
          <a:p>
            <a:pPr marL="539750" indent="-342900">
              <a:lnSpc>
                <a:spcPct val="150000"/>
              </a:lnSpc>
              <a:buFont typeface="Wingdings" panose="05000000000000000000" pitchFamily="2" charset="2"/>
              <a:buChar char="§"/>
            </a:pPr>
            <a:r>
              <a:rPr lang="en-GB" dirty="0"/>
              <a:t>Shell logging </a:t>
            </a:r>
          </a:p>
          <a:p>
            <a:pPr marL="539750" indent="-342900">
              <a:lnSpc>
                <a:spcPct val="150000"/>
              </a:lnSpc>
              <a:buFont typeface="Wingdings" panose="05000000000000000000" pitchFamily="2" charset="2"/>
              <a:buChar char="§"/>
            </a:pPr>
            <a:r>
              <a:rPr lang="en-GB" dirty="0"/>
              <a:t>Remote desktop video stream monitoring</a:t>
            </a:r>
            <a:br>
              <a:rPr lang="en-GB" dirty="0"/>
            </a:br>
            <a:r>
              <a:rPr lang="en-GB" dirty="0"/>
              <a:t>(</a:t>
            </a:r>
            <a:r>
              <a:rPr lang="en-GB" i="1" dirty="0" err="1"/>
              <a:t>vncproxy</a:t>
            </a:r>
            <a:r>
              <a:rPr lang="en-GB" dirty="0"/>
              <a:t>)</a:t>
            </a:r>
          </a:p>
          <a:p>
            <a:pPr marL="539750" indent="-342900">
              <a:lnSpc>
                <a:spcPct val="150000"/>
              </a:lnSpc>
              <a:buFont typeface="Wingdings" panose="05000000000000000000" pitchFamily="2" charset="2"/>
              <a:buChar char="§"/>
            </a:pPr>
            <a:r>
              <a:rPr lang="en-GB" dirty="0"/>
              <a:t>Dedicated Data Monitoring Node for the Data Node</a:t>
            </a:r>
            <a:br>
              <a:rPr lang="en-GB" dirty="0"/>
            </a:br>
            <a:r>
              <a:rPr lang="en-GB" dirty="0"/>
              <a:t>(</a:t>
            </a:r>
            <a:r>
              <a:rPr lang="en-GB" i="1" dirty="0" err="1"/>
              <a:t>libvirt</a:t>
            </a:r>
            <a:r>
              <a:rPr lang="en-GB" dirty="0"/>
              <a:t>)</a:t>
            </a:r>
          </a:p>
          <a:p>
            <a:pPr marL="539750" indent="-342900">
              <a:lnSpc>
                <a:spcPct val="150000"/>
              </a:lnSpc>
              <a:buFont typeface="Wingdings" panose="05000000000000000000" pitchFamily="2" charset="2"/>
              <a:buChar char="§"/>
            </a:pPr>
            <a:r>
              <a:rPr lang="en-GB" dirty="0"/>
              <a:t>Inspect possibility by the Data Owner via live-stream or video recordings*</a:t>
            </a:r>
          </a:p>
          <a:p>
            <a:pPr marL="539750" indent="-342900">
              <a:lnSpc>
                <a:spcPct val="150000"/>
              </a:lnSpc>
              <a:buFont typeface="Wingdings" panose="05000000000000000000" pitchFamily="2" charset="2"/>
              <a:buChar char="§"/>
            </a:pPr>
            <a:endParaRPr lang="en-GB" dirty="0"/>
          </a:p>
          <a:p>
            <a:pPr marL="539750" indent="-342900">
              <a:buFont typeface="Wingdings" panose="05000000000000000000" pitchFamily="2" charset="2"/>
              <a:buChar char="§"/>
            </a:pPr>
            <a:endParaRPr lang="en-GB" dirty="0"/>
          </a:p>
        </p:txBody>
      </p:sp>
      <p:sp>
        <p:nvSpPr>
          <p:cNvPr id="3" name="Slide Number Placeholder 2">
            <a:extLst>
              <a:ext uri="{FF2B5EF4-FFF2-40B4-BE49-F238E27FC236}">
                <a16:creationId xmlns:a16="http://schemas.microsoft.com/office/drawing/2014/main" id="{ACDD8A8C-1E74-6B42-6644-B045262F226B}"/>
              </a:ext>
            </a:extLst>
          </p:cNvPr>
          <p:cNvSpPr>
            <a:spLocks noGrp="1"/>
          </p:cNvSpPr>
          <p:nvPr>
            <p:ph type="sldNum" sz="quarter" idx="12"/>
          </p:nvPr>
        </p:nvSpPr>
        <p:spPr/>
        <p:txBody>
          <a:bodyPr/>
          <a:lstStyle/>
          <a:p>
            <a:fld id="{AB021C44-5CE4-484C-96FE-A7CA3D38A5F0}" type="slidenum">
              <a:rPr lang="de-AT" altLang="de-DE" smtClean="0"/>
              <a:pPr/>
              <a:t>13</a:t>
            </a:fld>
            <a:endParaRPr lang="de-AT" altLang="de-DE"/>
          </a:p>
        </p:txBody>
      </p:sp>
      <p:sp>
        <p:nvSpPr>
          <p:cNvPr id="5" name="Title 4">
            <a:extLst>
              <a:ext uri="{FF2B5EF4-FFF2-40B4-BE49-F238E27FC236}">
                <a16:creationId xmlns:a16="http://schemas.microsoft.com/office/drawing/2014/main" id="{51161AFC-743D-E56C-BB97-6C479534AE98}"/>
              </a:ext>
            </a:extLst>
          </p:cNvPr>
          <p:cNvSpPr>
            <a:spLocks noGrp="1"/>
          </p:cNvSpPr>
          <p:nvPr>
            <p:ph type="title"/>
          </p:nvPr>
        </p:nvSpPr>
        <p:spPr/>
        <p:txBody>
          <a:bodyPr/>
          <a:lstStyle/>
          <a:p>
            <a:r>
              <a:rPr lang="en-GB" dirty="0"/>
              <a:t>Security Controls Implementation</a:t>
            </a:r>
            <a:endParaRPr lang="en-AT" dirty="0"/>
          </a:p>
        </p:txBody>
      </p:sp>
      <p:pic>
        <p:nvPicPr>
          <p:cNvPr id="5122" name="Picture 2" descr="The rocket-fast Syslog Server - rsyslog">
            <a:extLst>
              <a:ext uri="{FF2B5EF4-FFF2-40B4-BE49-F238E27FC236}">
                <a16:creationId xmlns:a16="http://schemas.microsoft.com/office/drawing/2014/main" id="{02112CB5-419C-E952-BB08-8217048482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11" t="38188" r="10133" b="35235"/>
          <a:stretch/>
        </p:blipFill>
        <p:spPr bwMode="auto">
          <a:xfrm>
            <a:off x="7236296" y="2842654"/>
            <a:ext cx="936104" cy="317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40F7CB6-8823-7ECF-4044-9C856CA8A6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663" y="4797152"/>
            <a:ext cx="1032729" cy="46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4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73CB4E-AD60-58D5-5080-9BB0EEF86C74}"/>
              </a:ext>
            </a:extLst>
          </p:cNvPr>
          <p:cNvSpPr>
            <a:spLocks noGrp="1"/>
          </p:cNvSpPr>
          <p:nvPr>
            <p:ph type="sldNum" sz="quarter" idx="12"/>
          </p:nvPr>
        </p:nvSpPr>
        <p:spPr/>
        <p:txBody>
          <a:bodyPr/>
          <a:lstStyle/>
          <a:p>
            <a:fld id="{AB021C44-5CE4-484C-96FE-A7CA3D38A5F0}" type="slidenum">
              <a:rPr lang="de-AT" altLang="de-DE" smtClean="0"/>
              <a:pPr/>
              <a:t>14</a:t>
            </a:fld>
            <a:endParaRPr lang="de-AT" altLang="de-DE"/>
          </a:p>
        </p:txBody>
      </p:sp>
      <p:sp>
        <p:nvSpPr>
          <p:cNvPr id="5" name="Title 4">
            <a:extLst>
              <a:ext uri="{FF2B5EF4-FFF2-40B4-BE49-F238E27FC236}">
                <a16:creationId xmlns:a16="http://schemas.microsoft.com/office/drawing/2014/main" id="{82608044-8A51-4708-397E-4CFA893D0AB4}"/>
              </a:ext>
            </a:extLst>
          </p:cNvPr>
          <p:cNvSpPr>
            <a:spLocks noGrp="1"/>
          </p:cNvSpPr>
          <p:nvPr>
            <p:ph type="title"/>
          </p:nvPr>
        </p:nvSpPr>
        <p:spPr/>
        <p:txBody>
          <a:bodyPr/>
          <a:lstStyle/>
          <a:p>
            <a:r>
              <a:rPr lang="en-GB" dirty="0"/>
              <a:t>Social Architecture</a:t>
            </a:r>
            <a:endParaRPr lang="en-AT" dirty="0"/>
          </a:p>
        </p:txBody>
      </p:sp>
      <p:pic>
        <p:nvPicPr>
          <p:cNvPr id="3074" name="Picture 2" descr="Social architecture of OSSDIP, dotted arrows are tasks that the respective role performs on infrastructure components">
            <a:extLst>
              <a:ext uri="{FF2B5EF4-FFF2-40B4-BE49-F238E27FC236}">
                <a16:creationId xmlns:a16="http://schemas.microsoft.com/office/drawing/2014/main" id="{96FED6CA-61A8-AA47-2382-921941A773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6" t="1652" r="1176" b="1652"/>
          <a:stretch/>
        </p:blipFill>
        <p:spPr bwMode="auto">
          <a:xfrm>
            <a:off x="539552" y="1780946"/>
            <a:ext cx="7560840" cy="40243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1B781E-1DD7-A88C-9CFB-BB4646105F7F}"/>
              </a:ext>
            </a:extLst>
          </p:cNvPr>
          <p:cNvSpPr txBox="1"/>
          <p:nvPr/>
        </p:nvSpPr>
        <p:spPr>
          <a:xfrm>
            <a:off x="179512" y="6381328"/>
            <a:ext cx="8063105" cy="307777"/>
          </a:xfrm>
          <a:prstGeom prst="rect">
            <a:avLst/>
          </a:prstGeom>
          <a:noFill/>
        </p:spPr>
        <p:txBody>
          <a:bodyPr wrap="none" lIns="0" tIns="0" rIns="0" bIns="0" rtlCol="0">
            <a:spAutoFit/>
          </a:bodyPr>
          <a:lstStyle/>
          <a:p>
            <a:r>
              <a:rPr lang="en-GB" sz="1000" dirty="0"/>
              <a:t>Weise, M., Kovacevic, F., Popper, N., &amp; </a:t>
            </a:r>
            <a:r>
              <a:rPr lang="en-GB" sz="1000" dirty="0" err="1"/>
              <a:t>Rauber</a:t>
            </a:r>
            <a:r>
              <a:rPr lang="en-GB" sz="1000" dirty="0"/>
              <a:t>, A. (2022). OSSDIP: Open Source Secure Data Infrastructure and Processes Supporting Data </a:t>
            </a:r>
            <a:br>
              <a:rPr lang="en-GB" sz="1000" dirty="0"/>
            </a:br>
            <a:r>
              <a:rPr lang="en-GB" sz="1000" dirty="0"/>
              <a:t>Visiting. </a:t>
            </a:r>
            <a:r>
              <a:rPr lang="en-GB" sz="1000" i="1" dirty="0"/>
              <a:t>Data Science Journal</a:t>
            </a:r>
            <a:r>
              <a:rPr lang="en-GB" sz="1000" dirty="0"/>
              <a:t>, </a:t>
            </a:r>
            <a:r>
              <a:rPr lang="en-GB" sz="1000" b="1" dirty="0"/>
              <a:t>21</a:t>
            </a:r>
            <a:r>
              <a:rPr lang="en-GB" sz="1000" dirty="0"/>
              <a:t>(1), 4. DOI: </a:t>
            </a:r>
            <a:r>
              <a:rPr lang="en-GB" sz="1000" dirty="0">
                <a:hlinkClick r:id="rId3"/>
              </a:rPr>
              <a:t>10.5334/dsj-2022-004</a:t>
            </a:r>
            <a:endParaRPr lang="en-GB" sz="1000" dirty="0"/>
          </a:p>
        </p:txBody>
      </p:sp>
      <p:sp>
        <p:nvSpPr>
          <p:cNvPr id="4" name="Rectangle: Rounded Corners 3">
            <a:extLst>
              <a:ext uri="{FF2B5EF4-FFF2-40B4-BE49-F238E27FC236}">
                <a16:creationId xmlns:a16="http://schemas.microsoft.com/office/drawing/2014/main" id="{8F3AE3F1-1640-43CB-F1F9-D3CF1280AB87}"/>
              </a:ext>
            </a:extLst>
          </p:cNvPr>
          <p:cNvSpPr/>
          <p:nvPr/>
        </p:nvSpPr>
        <p:spPr>
          <a:xfrm>
            <a:off x="1691680" y="5295086"/>
            <a:ext cx="1019344" cy="438170"/>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Repository</a:t>
            </a:r>
            <a:br>
              <a:rPr lang="en-GB" sz="1400" dirty="0">
                <a:solidFill>
                  <a:schemeClr val="tx1"/>
                </a:solidFill>
                <a:latin typeface="Times New Roman" panose="02020603050405020304" pitchFamily="18" charset="0"/>
                <a:cs typeface="Times New Roman" panose="02020603050405020304" pitchFamily="18" charset="0"/>
              </a:rPr>
            </a:br>
            <a:r>
              <a:rPr lang="en-GB" sz="1400" dirty="0">
                <a:solidFill>
                  <a:schemeClr val="tx1"/>
                </a:solidFill>
                <a:latin typeface="Times New Roman" panose="02020603050405020304" pitchFamily="18" charset="0"/>
                <a:cs typeface="Times New Roman" panose="02020603050405020304" pitchFamily="18" charset="0"/>
              </a:rPr>
              <a:t>Node</a:t>
            </a:r>
            <a:endParaRPr lang="en-AT" sz="1400"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B5B4B6E8-A22D-3B9A-6E6D-4FF303E679F3}"/>
              </a:ext>
            </a:extLst>
          </p:cNvPr>
          <p:cNvCxnSpPr/>
          <p:nvPr/>
        </p:nvCxnSpPr>
        <p:spPr>
          <a:xfrm flipH="1">
            <a:off x="2195736" y="4077072"/>
            <a:ext cx="72008" cy="121801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21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86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6030A8-2993-4D97-838E-37813C4BE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275" y="2744333"/>
            <a:ext cx="6485093" cy="2236808"/>
          </a:xfrm>
          <a:prstGeom prst="rect">
            <a:avLst/>
          </a:prstGeom>
        </p:spPr>
      </p:pic>
      <p:sp>
        <p:nvSpPr>
          <p:cNvPr id="10" name="Rectangle: Rounded Corners 9">
            <a:extLst>
              <a:ext uri="{FF2B5EF4-FFF2-40B4-BE49-F238E27FC236}">
                <a16:creationId xmlns:a16="http://schemas.microsoft.com/office/drawing/2014/main" id="{DB50DD96-192A-7086-DB7F-2043BFEFCF5D}"/>
              </a:ext>
            </a:extLst>
          </p:cNvPr>
          <p:cNvSpPr/>
          <p:nvPr/>
        </p:nvSpPr>
        <p:spPr>
          <a:xfrm>
            <a:off x="1223626" y="2564905"/>
            <a:ext cx="6696744" cy="2649809"/>
          </a:xfrm>
          <a:prstGeom prst="roundRect">
            <a:avLst>
              <a:gd name="adj" fmla="val 5107"/>
            </a:avLst>
          </a:prstGeom>
          <a:no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 name="Slide Number Placeholder 2">
            <a:extLst>
              <a:ext uri="{FF2B5EF4-FFF2-40B4-BE49-F238E27FC236}">
                <a16:creationId xmlns:a16="http://schemas.microsoft.com/office/drawing/2014/main" id="{C80827E0-73FC-A80D-E2D3-8E3D9DA79D16}"/>
              </a:ext>
            </a:extLst>
          </p:cNvPr>
          <p:cNvSpPr>
            <a:spLocks noGrp="1"/>
          </p:cNvSpPr>
          <p:nvPr>
            <p:ph type="sldNum" sz="quarter" idx="12"/>
          </p:nvPr>
        </p:nvSpPr>
        <p:spPr/>
        <p:txBody>
          <a:bodyPr/>
          <a:lstStyle/>
          <a:p>
            <a:fld id="{AB021C44-5CE4-484C-96FE-A7CA3D38A5F0}" type="slidenum">
              <a:rPr lang="de-AT" altLang="de-DE" smtClean="0"/>
              <a:pPr/>
              <a:t>15</a:t>
            </a:fld>
            <a:endParaRPr lang="de-AT" altLang="de-DE"/>
          </a:p>
        </p:txBody>
      </p:sp>
      <p:sp>
        <p:nvSpPr>
          <p:cNvPr id="5" name="Title 4">
            <a:extLst>
              <a:ext uri="{FF2B5EF4-FFF2-40B4-BE49-F238E27FC236}">
                <a16:creationId xmlns:a16="http://schemas.microsoft.com/office/drawing/2014/main" id="{3C6958CC-CEA5-6639-5377-1A69456D065E}"/>
              </a:ext>
            </a:extLst>
          </p:cNvPr>
          <p:cNvSpPr>
            <a:spLocks noGrp="1"/>
          </p:cNvSpPr>
          <p:nvPr>
            <p:ph type="title"/>
          </p:nvPr>
        </p:nvSpPr>
        <p:spPr/>
        <p:txBody>
          <a:bodyPr/>
          <a:lstStyle/>
          <a:p>
            <a:r>
              <a:rPr lang="en-GB" dirty="0"/>
              <a:t>Sandbox deployment for testing</a:t>
            </a:r>
            <a:endParaRPr lang="en-AT" dirty="0"/>
          </a:p>
        </p:txBody>
      </p:sp>
      <p:pic>
        <p:nvPicPr>
          <p:cNvPr id="1028" name="Picture 4" descr="OpenInfra Foundation Logos - Open Infrastructure Foundation (OpenInfra  Foundation)">
            <a:extLst>
              <a:ext uri="{FF2B5EF4-FFF2-40B4-BE49-F238E27FC236}">
                <a16:creationId xmlns:a16="http://schemas.microsoft.com/office/drawing/2014/main" id="{6F9BF2A8-C8FF-E24B-741D-5A47E58E98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828" y="5589240"/>
            <a:ext cx="3096344" cy="55153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0BE1C562-1066-591E-81A0-62C8C5BBC15F}"/>
              </a:ext>
            </a:extLst>
          </p:cNvPr>
          <p:cNvCxnSpPr>
            <a:stCxn id="1028" idx="0"/>
          </p:cNvCxnSpPr>
          <p:nvPr/>
        </p:nvCxnSpPr>
        <p:spPr>
          <a:xfrm flipH="1" flipV="1">
            <a:off x="4571999" y="5214714"/>
            <a:ext cx="1" cy="374526"/>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6F1409-4DFC-CC71-A604-45B538D502BA}"/>
              </a:ext>
            </a:extLst>
          </p:cNvPr>
          <p:cNvSpPr txBox="1"/>
          <p:nvPr/>
        </p:nvSpPr>
        <p:spPr>
          <a:xfrm>
            <a:off x="1619672" y="2064051"/>
            <a:ext cx="5968301" cy="369332"/>
          </a:xfrm>
          <a:prstGeom prst="rect">
            <a:avLst/>
          </a:prstGeom>
          <a:noFill/>
        </p:spPr>
        <p:txBody>
          <a:bodyPr wrap="none" rtlCol="0">
            <a:spAutoFit/>
          </a:bodyPr>
          <a:lstStyle/>
          <a:p>
            <a:r>
              <a:rPr lang="en-GB" dirty="0"/>
              <a:t>Everything can be virtualized for test / evaluation set-ups</a:t>
            </a:r>
            <a:endParaRPr lang="en-AT" dirty="0"/>
          </a:p>
        </p:txBody>
      </p:sp>
      <p:sp>
        <p:nvSpPr>
          <p:cNvPr id="2" name="Rectangle 1">
            <a:extLst>
              <a:ext uri="{FF2B5EF4-FFF2-40B4-BE49-F238E27FC236}">
                <a16:creationId xmlns:a16="http://schemas.microsoft.com/office/drawing/2014/main" id="{DB90B5E8-C2F5-4161-A4FB-D974B9A39C2C}"/>
              </a:ext>
            </a:extLst>
          </p:cNvPr>
          <p:cNvSpPr/>
          <p:nvPr/>
        </p:nvSpPr>
        <p:spPr>
          <a:xfrm>
            <a:off x="7092280" y="2637251"/>
            <a:ext cx="167099" cy="2513503"/>
          </a:xfrm>
          <a:prstGeom prst="rect">
            <a:avLst/>
          </a:prstGeom>
          <a:solidFill>
            <a:schemeClr val="bg1">
              <a:lumMod val="8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Straight Connector 13">
            <a:extLst>
              <a:ext uri="{FF2B5EF4-FFF2-40B4-BE49-F238E27FC236}">
                <a16:creationId xmlns:a16="http://schemas.microsoft.com/office/drawing/2014/main" id="{15CE3582-5C6A-4EDA-963C-BCA91F355272}"/>
              </a:ext>
            </a:extLst>
          </p:cNvPr>
          <p:cNvCxnSpPr/>
          <p:nvPr/>
        </p:nvCxnSpPr>
        <p:spPr>
          <a:xfrm>
            <a:off x="7164288" y="2744333"/>
            <a:ext cx="0" cy="230915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41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1E313E-F194-0774-0DC5-ED1CD8B7D745}"/>
              </a:ext>
            </a:extLst>
          </p:cNvPr>
          <p:cNvSpPr>
            <a:spLocks noGrp="1"/>
          </p:cNvSpPr>
          <p:nvPr>
            <p:ph type="sldNum" sz="quarter" idx="12"/>
          </p:nvPr>
        </p:nvSpPr>
        <p:spPr/>
        <p:txBody>
          <a:bodyPr/>
          <a:lstStyle/>
          <a:p>
            <a:fld id="{AB021C44-5CE4-484C-96FE-A7CA3D38A5F0}" type="slidenum">
              <a:rPr lang="de-AT" altLang="de-DE" smtClean="0"/>
              <a:pPr/>
              <a:t>16</a:t>
            </a:fld>
            <a:endParaRPr lang="de-AT" altLang="de-DE"/>
          </a:p>
        </p:txBody>
      </p:sp>
      <p:sp>
        <p:nvSpPr>
          <p:cNvPr id="3" name="Title 2">
            <a:extLst>
              <a:ext uri="{FF2B5EF4-FFF2-40B4-BE49-F238E27FC236}">
                <a16:creationId xmlns:a16="http://schemas.microsoft.com/office/drawing/2014/main" id="{3DEAB5C2-B1E0-FDED-49A3-3A30BD9CF1F0}"/>
              </a:ext>
            </a:extLst>
          </p:cNvPr>
          <p:cNvSpPr>
            <a:spLocks noGrp="1"/>
          </p:cNvSpPr>
          <p:nvPr>
            <p:ph type="title"/>
          </p:nvPr>
        </p:nvSpPr>
        <p:spPr/>
        <p:txBody>
          <a:bodyPr/>
          <a:lstStyle/>
          <a:p>
            <a:r>
              <a:rPr lang="en-GB" dirty="0"/>
              <a:t>Installation</a:t>
            </a:r>
            <a:endParaRPr lang="en-AT" dirty="0"/>
          </a:p>
        </p:txBody>
      </p:sp>
      <p:pic>
        <p:nvPicPr>
          <p:cNvPr id="5" name="Picture 4">
            <a:extLst>
              <a:ext uri="{FF2B5EF4-FFF2-40B4-BE49-F238E27FC236}">
                <a16:creationId xmlns:a16="http://schemas.microsoft.com/office/drawing/2014/main" id="{7B655BC3-97C4-DAF1-CB2B-948A93ECBC3E}"/>
              </a:ext>
            </a:extLst>
          </p:cNvPr>
          <p:cNvPicPr>
            <a:picLocks noChangeAspect="1"/>
          </p:cNvPicPr>
          <p:nvPr/>
        </p:nvPicPr>
        <p:blipFill>
          <a:blip r:embed="rId2"/>
          <a:stretch>
            <a:fillRect/>
          </a:stretch>
        </p:blipFill>
        <p:spPr>
          <a:xfrm>
            <a:off x="145604" y="1340768"/>
            <a:ext cx="6514628" cy="3810812"/>
          </a:xfrm>
          <a:prstGeom prst="rect">
            <a:avLst/>
          </a:prstGeom>
        </p:spPr>
      </p:pic>
      <p:sp>
        <p:nvSpPr>
          <p:cNvPr id="6" name="TextBox 5">
            <a:extLst>
              <a:ext uri="{FF2B5EF4-FFF2-40B4-BE49-F238E27FC236}">
                <a16:creationId xmlns:a16="http://schemas.microsoft.com/office/drawing/2014/main" id="{B70BA35E-FEB9-349B-833E-2F67011706EB}"/>
              </a:ext>
            </a:extLst>
          </p:cNvPr>
          <p:cNvSpPr txBox="1"/>
          <p:nvPr/>
        </p:nvSpPr>
        <p:spPr>
          <a:xfrm>
            <a:off x="179512" y="5229200"/>
            <a:ext cx="6372175" cy="923330"/>
          </a:xfrm>
          <a:prstGeom prst="rect">
            <a:avLst/>
          </a:prstGeom>
          <a:noFill/>
        </p:spPr>
        <p:txBody>
          <a:bodyPr wrap="square" rtlCol="0">
            <a:spAutoFit/>
          </a:bodyPr>
          <a:lstStyle/>
          <a:p>
            <a:pPr marL="180975" indent="-180975">
              <a:buFont typeface="Arial" panose="020B0604020202020204" pitchFamily="34" charset="0"/>
              <a:buChar char="•"/>
            </a:pPr>
            <a:r>
              <a:rPr lang="en-GB" dirty="0"/>
              <a:t>Checklist before installation</a:t>
            </a:r>
          </a:p>
          <a:p>
            <a:pPr marL="180975" indent="-180975">
              <a:buFont typeface="Arial" panose="020B0604020202020204" pitchFamily="34" charset="0"/>
              <a:buChar char="•"/>
            </a:pPr>
            <a:r>
              <a:rPr lang="en-GB" dirty="0"/>
              <a:t>Guided set-up</a:t>
            </a:r>
          </a:p>
          <a:p>
            <a:pPr marL="180975" indent="-180975">
              <a:buFont typeface="Arial" panose="020B0604020202020204" pitchFamily="34" charset="0"/>
              <a:buChar char="•"/>
            </a:pPr>
            <a:r>
              <a:rPr lang="en-GB" dirty="0"/>
              <a:t>No domain name needed</a:t>
            </a:r>
          </a:p>
        </p:txBody>
      </p:sp>
      <p:sp>
        <p:nvSpPr>
          <p:cNvPr id="10" name="TextBox 9">
            <a:extLst>
              <a:ext uri="{FF2B5EF4-FFF2-40B4-BE49-F238E27FC236}">
                <a16:creationId xmlns:a16="http://schemas.microsoft.com/office/drawing/2014/main" id="{DB6EAA2C-11A6-3900-315D-C8020FBF67B3}"/>
              </a:ext>
            </a:extLst>
          </p:cNvPr>
          <p:cNvSpPr txBox="1"/>
          <p:nvPr/>
        </p:nvSpPr>
        <p:spPr>
          <a:xfrm>
            <a:off x="179512" y="6381328"/>
            <a:ext cx="6695744" cy="153888"/>
          </a:xfrm>
          <a:prstGeom prst="rect">
            <a:avLst/>
          </a:prstGeom>
          <a:noFill/>
        </p:spPr>
        <p:txBody>
          <a:bodyPr wrap="none" lIns="0" tIns="0" rIns="0" bIns="0" rtlCol="0">
            <a:spAutoFit/>
          </a:bodyPr>
          <a:lstStyle/>
          <a:p>
            <a:r>
              <a:rPr lang="en-GB" sz="1000" dirty="0"/>
              <a:t>Getting Started. [Online] URL: </a:t>
            </a:r>
            <a:r>
              <a:rPr lang="en-GB" sz="1000" dirty="0">
                <a:hlinkClick r:id="rId3"/>
              </a:rPr>
              <a:t>https://www.ifs.tuwien.ac.at/infrastructures/ossdip/getting-started/</a:t>
            </a:r>
            <a:r>
              <a:rPr lang="en-GB" sz="1000" dirty="0"/>
              <a:t>, accessed 2023-12-06</a:t>
            </a:r>
          </a:p>
        </p:txBody>
      </p:sp>
      <p:pic>
        <p:nvPicPr>
          <p:cNvPr id="1028" name="Picture 4" descr="aaa">
            <a:extLst>
              <a:ext uri="{FF2B5EF4-FFF2-40B4-BE49-F238E27FC236}">
                <a16:creationId xmlns:a16="http://schemas.microsoft.com/office/drawing/2014/main" id="{B6C3B9C6-DEB3-8C2A-CC16-CF7F8931A2E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944"/>
          <a:stretch/>
        </p:blipFill>
        <p:spPr bwMode="auto">
          <a:xfrm>
            <a:off x="4211960" y="416253"/>
            <a:ext cx="4176191" cy="12249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472F155-4420-1720-E774-9ED60C1DD154}"/>
              </a:ext>
            </a:extLst>
          </p:cNvPr>
          <p:cNvPicPr>
            <a:picLocks noChangeAspect="1"/>
          </p:cNvPicPr>
          <p:nvPr/>
        </p:nvPicPr>
        <p:blipFill>
          <a:blip r:embed="rId5"/>
          <a:stretch>
            <a:fillRect/>
          </a:stretch>
        </p:blipFill>
        <p:spPr>
          <a:xfrm>
            <a:off x="5292080" y="4133748"/>
            <a:ext cx="3554239" cy="2190904"/>
          </a:xfrm>
          <a:prstGeom prst="rect">
            <a:avLst/>
          </a:prstGeom>
          <a:ln>
            <a:solidFill>
              <a:schemeClr val="tx1"/>
            </a:solidFill>
          </a:ln>
        </p:spPr>
      </p:pic>
    </p:spTree>
    <p:extLst>
      <p:ext uri="{BB962C8B-B14F-4D97-AF65-F5344CB8AC3E}">
        <p14:creationId xmlns:p14="http://schemas.microsoft.com/office/powerpoint/2010/main" val="110058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1E313E-F194-0774-0DC5-ED1CD8B7D745}"/>
              </a:ext>
            </a:extLst>
          </p:cNvPr>
          <p:cNvSpPr>
            <a:spLocks noGrp="1"/>
          </p:cNvSpPr>
          <p:nvPr>
            <p:ph type="sldNum" sz="quarter" idx="12"/>
          </p:nvPr>
        </p:nvSpPr>
        <p:spPr/>
        <p:txBody>
          <a:bodyPr/>
          <a:lstStyle/>
          <a:p>
            <a:fld id="{AB021C44-5CE4-484C-96FE-A7CA3D38A5F0}" type="slidenum">
              <a:rPr lang="de-AT" altLang="de-DE" smtClean="0"/>
              <a:pPr/>
              <a:t>17</a:t>
            </a:fld>
            <a:endParaRPr lang="de-AT" altLang="de-DE"/>
          </a:p>
        </p:txBody>
      </p:sp>
      <p:sp>
        <p:nvSpPr>
          <p:cNvPr id="3" name="Title 2">
            <a:extLst>
              <a:ext uri="{FF2B5EF4-FFF2-40B4-BE49-F238E27FC236}">
                <a16:creationId xmlns:a16="http://schemas.microsoft.com/office/drawing/2014/main" id="{3DEAB5C2-B1E0-FDED-49A3-3A30BD9CF1F0}"/>
              </a:ext>
            </a:extLst>
          </p:cNvPr>
          <p:cNvSpPr>
            <a:spLocks noGrp="1"/>
          </p:cNvSpPr>
          <p:nvPr>
            <p:ph type="title"/>
          </p:nvPr>
        </p:nvSpPr>
        <p:spPr/>
        <p:txBody>
          <a:bodyPr/>
          <a:lstStyle/>
          <a:p>
            <a:r>
              <a:rPr lang="en-GB" dirty="0"/>
              <a:t>Data Ingest</a:t>
            </a:r>
            <a:endParaRPr lang="en-AT" dirty="0"/>
          </a:p>
        </p:txBody>
      </p:sp>
      <p:pic>
        <p:nvPicPr>
          <p:cNvPr id="7170" name="Picture 2">
            <a:extLst>
              <a:ext uri="{FF2B5EF4-FFF2-40B4-BE49-F238E27FC236}">
                <a16:creationId xmlns:a16="http://schemas.microsoft.com/office/drawing/2014/main" id="{AA5B22D0-E7D5-57CB-9135-16B145EF1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37" y="1484784"/>
            <a:ext cx="8211070" cy="18352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F043F6B-7DB5-427D-5E0A-7A7134FA0F1C}"/>
              </a:ext>
            </a:extLst>
          </p:cNvPr>
          <p:cNvPicPr>
            <a:picLocks noChangeAspect="1"/>
          </p:cNvPicPr>
          <p:nvPr/>
        </p:nvPicPr>
        <p:blipFill rotWithShape="1">
          <a:blip r:embed="rId3"/>
          <a:srcRect r="1209"/>
          <a:stretch/>
        </p:blipFill>
        <p:spPr>
          <a:xfrm>
            <a:off x="179512" y="3485824"/>
            <a:ext cx="4418503" cy="2729677"/>
          </a:xfrm>
          <a:prstGeom prst="rect">
            <a:avLst/>
          </a:prstGeom>
          <a:ln>
            <a:solidFill>
              <a:schemeClr val="tx1"/>
            </a:solidFill>
          </a:ln>
        </p:spPr>
      </p:pic>
      <p:sp>
        <p:nvSpPr>
          <p:cNvPr id="16" name="TextBox 15">
            <a:extLst>
              <a:ext uri="{FF2B5EF4-FFF2-40B4-BE49-F238E27FC236}">
                <a16:creationId xmlns:a16="http://schemas.microsoft.com/office/drawing/2014/main" id="{8A15E9D3-71D6-92F2-DEFF-54C65004F34C}"/>
              </a:ext>
            </a:extLst>
          </p:cNvPr>
          <p:cNvSpPr txBox="1"/>
          <p:nvPr/>
        </p:nvSpPr>
        <p:spPr>
          <a:xfrm>
            <a:off x="179512" y="6381328"/>
            <a:ext cx="6221255" cy="153888"/>
          </a:xfrm>
          <a:prstGeom prst="rect">
            <a:avLst/>
          </a:prstGeom>
          <a:noFill/>
        </p:spPr>
        <p:txBody>
          <a:bodyPr wrap="none" lIns="0" tIns="0" rIns="0" bIns="0" rtlCol="0">
            <a:spAutoFit/>
          </a:bodyPr>
          <a:lstStyle/>
          <a:p>
            <a:r>
              <a:rPr lang="en-GB" sz="1000" dirty="0"/>
              <a:t>Operation. [Online] URL: </a:t>
            </a:r>
            <a:r>
              <a:rPr lang="en-GB" sz="1000" dirty="0">
                <a:hlinkClick r:id="rId4"/>
              </a:rPr>
              <a:t>https://www.ifs.tuwien.ac.at/infrastructures/ossdip/operation/</a:t>
            </a:r>
            <a:r>
              <a:rPr lang="en-GB" sz="1000" dirty="0"/>
              <a:t>, accessed 2023-12-06</a:t>
            </a:r>
          </a:p>
        </p:txBody>
      </p:sp>
      <p:sp>
        <p:nvSpPr>
          <p:cNvPr id="17" name="TextBox 16">
            <a:extLst>
              <a:ext uri="{FF2B5EF4-FFF2-40B4-BE49-F238E27FC236}">
                <a16:creationId xmlns:a16="http://schemas.microsoft.com/office/drawing/2014/main" id="{930BF9BC-7C3B-9A03-3925-E6AC6F542345}"/>
              </a:ext>
            </a:extLst>
          </p:cNvPr>
          <p:cNvSpPr txBox="1"/>
          <p:nvPr/>
        </p:nvSpPr>
        <p:spPr>
          <a:xfrm>
            <a:off x="4767916" y="3485824"/>
            <a:ext cx="3689991" cy="2308324"/>
          </a:xfrm>
          <a:prstGeom prst="rect">
            <a:avLst/>
          </a:prstGeom>
          <a:noFill/>
        </p:spPr>
        <p:txBody>
          <a:bodyPr wrap="square" rtlCol="0">
            <a:spAutoFit/>
          </a:bodyPr>
          <a:lstStyle/>
          <a:p>
            <a:pPr marL="180975" indent="-180975">
              <a:buFont typeface="Arial" panose="020B0604020202020204" pitchFamily="34" charset="0"/>
              <a:buChar char="•"/>
            </a:pPr>
            <a:r>
              <a:rPr lang="en-GB" dirty="0"/>
              <a:t>Sysadmin creates temporary </a:t>
            </a:r>
            <a:br>
              <a:rPr lang="en-GB" dirty="0"/>
            </a:br>
            <a:r>
              <a:rPr lang="en-GB" dirty="0"/>
              <a:t>VM for Data Owner</a:t>
            </a:r>
          </a:p>
          <a:p>
            <a:pPr marL="180975" indent="-180975">
              <a:buFont typeface="Arial" panose="020B0604020202020204" pitchFamily="34" charset="0"/>
              <a:buChar char="•"/>
            </a:pPr>
            <a:r>
              <a:rPr lang="en-GB" dirty="0"/>
              <a:t>Data Owner deposits confidential data</a:t>
            </a:r>
          </a:p>
          <a:p>
            <a:pPr marL="180975" indent="-180975">
              <a:buFont typeface="Arial" panose="020B0604020202020204" pitchFamily="34" charset="0"/>
              <a:buChar char="•"/>
            </a:pPr>
            <a:r>
              <a:rPr lang="en-GB" dirty="0" err="1"/>
              <a:t>DBAdmin</a:t>
            </a:r>
            <a:r>
              <a:rPr lang="en-GB" dirty="0"/>
              <a:t> moves the confidential data to the Data Node</a:t>
            </a:r>
          </a:p>
          <a:p>
            <a:pPr marL="180975" indent="-180975">
              <a:buFont typeface="Arial" panose="020B0604020202020204" pitchFamily="34" charset="0"/>
              <a:buChar char="•"/>
            </a:pPr>
            <a:r>
              <a:rPr lang="en-GB" dirty="0"/>
              <a:t>Temporary VM is securely destroyed</a:t>
            </a:r>
          </a:p>
        </p:txBody>
      </p:sp>
    </p:spTree>
    <p:extLst>
      <p:ext uri="{BB962C8B-B14F-4D97-AF65-F5344CB8AC3E}">
        <p14:creationId xmlns:p14="http://schemas.microsoft.com/office/powerpoint/2010/main" val="107139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1E313E-F194-0774-0DC5-ED1CD8B7D745}"/>
              </a:ext>
            </a:extLst>
          </p:cNvPr>
          <p:cNvSpPr>
            <a:spLocks noGrp="1"/>
          </p:cNvSpPr>
          <p:nvPr>
            <p:ph type="sldNum" sz="quarter" idx="12"/>
          </p:nvPr>
        </p:nvSpPr>
        <p:spPr/>
        <p:txBody>
          <a:bodyPr/>
          <a:lstStyle/>
          <a:p>
            <a:fld id="{AB021C44-5CE4-484C-96FE-A7CA3D38A5F0}" type="slidenum">
              <a:rPr lang="de-AT" altLang="de-DE" smtClean="0"/>
              <a:pPr/>
              <a:t>18</a:t>
            </a:fld>
            <a:endParaRPr lang="de-AT" altLang="de-DE"/>
          </a:p>
        </p:txBody>
      </p:sp>
      <p:sp>
        <p:nvSpPr>
          <p:cNvPr id="3" name="Title 2">
            <a:extLst>
              <a:ext uri="{FF2B5EF4-FFF2-40B4-BE49-F238E27FC236}">
                <a16:creationId xmlns:a16="http://schemas.microsoft.com/office/drawing/2014/main" id="{3DEAB5C2-B1E0-FDED-49A3-3A30BD9CF1F0}"/>
              </a:ext>
            </a:extLst>
          </p:cNvPr>
          <p:cNvSpPr>
            <a:spLocks noGrp="1"/>
          </p:cNvSpPr>
          <p:nvPr>
            <p:ph type="title"/>
          </p:nvPr>
        </p:nvSpPr>
        <p:spPr/>
        <p:txBody>
          <a:bodyPr/>
          <a:lstStyle/>
          <a:p>
            <a:r>
              <a:rPr lang="en-GB" dirty="0"/>
              <a:t>Data Access</a:t>
            </a:r>
            <a:endParaRPr lang="en-AT" dirty="0"/>
          </a:p>
        </p:txBody>
      </p:sp>
      <p:pic>
        <p:nvPicPr>
          <p:cNvPr id="2050" name="Picture 2" descr="The Analyst can visit sensitive data using e.g. RStudio through the windowing system from the Remote Desktop-VM">
            <a:extLst>
              <a:ext uri="{FF2B5EF4-FFF2-40B4-BE49-F238E27FC236}">
                <a16:creationId xmlns:a16="http://schemas.microsoft.com/office/drawing/2014/main" id="{FE6D5587-419E-FF31-ED88-E4F3A5344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4019"/>
            <a:ext cx="6021793" cy="352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omputer&#10;&#10;Description automatically generated">
            <a:extLst>
              <a:ext uri="{FF2B5EF4-FFF2-40B4-BE49-F238E27FC236}">
                <a16:creationId xmlns:a16="http://schemas.microsoft.com/office/drawing/2014/main" id="{B129354B-E67C-EBEF-5588-18EA08BA1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48" y="1290912"/>
            <a:ext cx="7880176" cy="1778048"/>
          </a:xfrm>
          <a:prstGeom prst="rect">
            <a:avLst/>
          </a:prstGeom>
        </p:spPr>
      </p:pic>
    </p:spTree>
    <p:extLst>
      <p:ext uri="{BB962C8B-B14F-4D97-AF65-F5344CB8AC3E}">
        <p14:creationId xmlns:p14="http://schemas.microsoft.com/office/powerpoint/2010/main" val="195702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73CB4E-AD60-58D5-5080-9BB0EEF86C74}"/>
              </a:ext>
            </a:extLst>
          </p:cNvPr>
          <p:cNvSpPr>
            <a:spLocks noGrp="1"/>
          </p:cNvSpPr>
          <p:nvPr>
            <p:ph type="sldNum" sz="quarter" idx="12"/>
          </p:nvPr>
        </p:nvSpPr>
        <p:spPr/>
        <p:txBody>
          <a:bodyPr/>
          <a:lstStyle/>
          <a:p>
            <a:fld id="{AB021C44-5CE4-484C-96FE-A7CA3D38A5F0}" type="slidenum">
              <a:rPr lang="de-AT" altLang="de-DE" smtClean="0"/>
              <a:pPr/>
              <a:t>19</a:t>
            </a:fld>
            <a:endParaRPr lang="de-AT" altLang="de-DE"/>
          </a:p>
        </p:txBody>
      </p:sp>
      <p:sp>
        <p:nvSpPr>
          <p:cNvPr id="5" name="Title 4">
            <a:extLst>
              <a:ext uri="{FF2B5EF4-FFF2-40B4-BE49-F238E27FC236}">
                <a16:creationId xmlns:a16="http://schemas.microsoft.com/office/drawing/2014/main" id="{82608044-8A51-4708-397E-4CFA893D0AB4}"/>
              </a:ext>
            </a:extLst>
          </p:cNvPr>
          <p:cNvSpPr>
            <a:spLocks noGrp="1"/>
          </p:cNvSpPr>
          <p:nvPr>
            <p:ph type="title"/>
          </p:nvPr>
        </p:nvSpPr>
        <p:spPr/>
        <p:txBody>
          <a:bodyPr/>
          <a:lstStyle/>
          <a:p>
            <a:r>
              <a:rPr lang="en-GB" dirty="0"/>
              <a:t>Secure Data Processes</a:t>
            </a:r>
            <a:endParaRPr lang="en-AT" dirty="0"/>
          </a:p>
        </p:txBody>
      </p:sp>
      <p:pic>
        <p:nvPicPr>
          <p:cNvPr id="4098" name="Picture 2" descr="To import data into the infrastructure, the Data Owner must follow the Data Ingress process (steps that are relevant only when the Data Provider is different from the Data Owner are colored gray and marked with an asterisk *)">
            <a:extLst>
              <a:ext uri="{FF2B5EF4-FFF2-40B4-BE49-F238E27FC236}">
                <a16:creationId xmlns:a16="http://schemas.microsoft.com/office/drawing/2014/main" id="{427B2D55-0873-460C-9D68-52ECFF1D4DAD}"/>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276983" y="2211635"/>
            <a:ext cx="8039433" cy="3161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67D412-798D-B209-5AE9-C2410952DA33}"/>
              </a:ext>
            </a:extLst>
          </p:cNvPr>
          <p:cNvSpPr txBox="1"/>
          <p:nvPr/>
        </p:nvSpPr>
        <p:spPr>
          <a:xfrm>
            <a:off x="179512" y="6381328"/>
            <a:ext cx="8063105" cy="307777"/>
          </a:xfrm>
          <a:prstGeom prst="rect">
            <a:avLst/>
          </a:prstGeom>
          <a:noFill/>
        </p:spPr>
        <p:txBody>
          <a:bodyPr wrap="none" lIns="0" tIns="0" rIns="0" bIns="0" rtlCol="0">
            <a:spAutoFit/>
          </a:bodyPr>
          <a:lstStyle/>
          <a:p>
            <a:r>
              <a:rPr lang="en-GB" sz="1000" dirty="0"/>
              <a:t>Weise, M., Kovacevic, F., Popper, N., &amp; </a:t>
            </a:r>
            <a:r>
              <a:rPr lang="en-GB" sz="1000" dirty="0" err="1"/>
              <a:t>Rauber</a:t>
            </a:r>
            <a:r>
              <a:rPr lang="en-GB" sz="1000" dirty="0"/>
              <a:t>, A. (2022). OSSDIP: Open Source Secure Data Infrastructure and Processes Supporting Data </a:t>
            </a:r>
            <a:br>
              <a:rPr lang="en-GB" sz="1000" dirty="0"/>
            </a:br>
            <a:r>
              <a:rPr lang="en-GB" sz="1000" dirty="0"/>
              <a:t>Visiting. </a:t>
            </a:r>
            <a:r>
              <a:rPr lang="en-GB" sz="1000" i="1" dirty="0"/>
              <a:t>Data Science Journal</a:t>
            </a:r>
            <a:r>
              <a:rPr lang="en-GB" sz="1000" dirty="0"/>
              <a:t>, </a:t>
            </a:r>
            <a:r>
              <a:rPr lang="en-GB" sz="1000" b="1" dirty="0"/>
              <a:t>21</a:t>
            </a:r>
            <a:r>
              <a:rPr lang="en-GB" sz="1000" dirty="0"/>
              <a:t>(1), 4. DOI: </a:t>
            </a:r>
            <a:r>
              <a:rPr lang="en-GB" sz="1000" dirty="0">
                <a:hlinkClick r:id="rId3"/>
              </a:rPr>
              <a:t>10.5334/dsj-2022-004</a:t>
            </a:r>
            <a:endParaRPr lang="en-GB" sz="1000" dirty="0"/>
          </a:p>
        </p:txBody>
      </p:sp>
      <p:sp>
        <p:nvSpPr>
          <p:cNvPr id="4" name="TextBox 3">
            <a:extLst>
              <a:ext uri="{FF2B5EF4-FFF2-40B4-BE49-F238E27FC236}">
                <a16:creationId xmlns:a16="http://schemas.microsoft.com/office/drawing/2014/main" id="{DBC4A0AE-F61F-C468-4FA3-BC73F9F684CB}"/>
              </a:ext>
            </a:extLst>
          </p:cNvPr>
          <p:cNvSpPr txBox="1"/>
          <p:nvPr/>
        </p:nvSpPr>
        <p:spPr>
          <a:xfrm>
            <a:off x="2364118" y="1772816"/>
            <a:ext cx="3865161" cy="369332"/>
          </a:xfrm>
          <a:prstGeom prst="rect">
            <a:avLst/>
          </a:prstGeom>
          <a:noFill/>
        </p:spPr>
        <p:txBody>
          <a:bodyPr wrap="none" rtlCol="0">
            <a:spAutoFit/>
          </a:bodyPr>
          <a:lstStyle/>
          <a:p>
            <a:pPr algn="ctr"/>
            <a:r>
              <a:rPr lang="en-GB" dirty="0"/>
              <a:t>Ingesting data into the infrastructure</a:t>
            </a:r>
            <a:endParaRPr lang="en-AT" dirty="0"/>
          </a:p>
        </p:txBody>
      </p:sp>
      <p:sp>
        <p:nvSpPr>
          <p:cNvPr id="6" name="TextBox 5">
            <a:extLst>
              <a:ext uri="{FF2B5EF4-FFF2-40B4-BE49-F238E27FC236}">
                <a16:creationId xmlns:a16="http://schemas.microsoft.com/office/drawing/2014/main" id="{6ECFD502-94F3-4A4A-9914-37A33774A31F}"/>
              </a:ext>
            </a:extLst>
          </p:cNvPr>
          <p:cNvSpPr txBox="1"/>
          <p:nvPr/>
        </p:nvSpPr>
        <p:spPr>
          <a:xfrm>
            <a:off x="606220" y="5397398"/>
            <a:ext cx="4188967" cy="261610"/>
          </a:xfrm>
          <a:prstGeom prst="rect">
            <a:avLst/>
          </a:prstGeom>
          <a:noFill/>
        </p:spPr>
        <p:txBody>
          <a:bodyPr wrap="none" rtlCol="0">
            <a:spAutoFit/>
          </a:bodyPr>
          <a:lstStyle/>
          <a:p>
            <a:r>
              <a:rPr lang="de-DE" sz="1100" dirty="0">
                <a:solidFill>
                  <a:schemeClr val="bg1">
                    <a:lumMod val="50000"/>
                  </a:schemeClr>
                </a:solidFill>
              </a:rPr>
              <a:t>(</a:t>
            </a:r>
            <a:r>
              <a:rPr lang="de-DE" sz="1100" dirty="0" err="1">
                <a:solidFill>
                  <a:schemeClr val="bg1">
                    <a:lumMod val="50000"/>
                  </a:schemeClr>
                </a:solidFill>
              </a:rPr>
              <a:t>grey</a:t>
            </a:r>
            <a:r>
              <a:rPr lang="de-DE" sz="1100" dirty="0">
                <a:solidFill>
                  <a:schemeClr val="bg1">
                    <a:lumMod val="50000"/>
                  </a:schemeClr>
                </a:solidFill>
              </a:rPr>
              <a:t> </a:t>
            </a:r>
            <a:r>
              <a:rPr lang="de-DE" sz="1100" dirty="0" err="1">
                <a:solidFill>
                  <a:schemeClr val="bg1">
                    <a:lumMod val="50000"/>
                  </a:schemeClr>
                </a:solidFill>
              </a:rPr>
              <a:t>boxes</a:t>
            </a:r>
            <a:r>
              <a:rPr lang="de-DE" sz="1100" dirty="0">
                <a:solidFill>
                  <a:schemeClr val="bg1">
                    <a:lumMod val="50000"/>
                  </a:schemeClr>
                </a:solidFill>
              </a:rPr>
              <a:t>: </a:t>
            </a:r>
            <a:r>
              <a:rPr lang="de-DE" sz="1100" dirty="0" err="1">
                <a:solidFill>
                  <a:schemeClr val="bg1">
                    <a:lumMod val="50000"/>
                  </a:schemeClr>
                </a:solidFill>
              </a:rPr>
              <a:t>when</a:t>
            </a:r>
            <a:r>
              <a:rPr lang="de-DE" sz="1100" dirty="0">
                <a:solidFill>
                  <a:schemeClr val="bg1">
                    <a:lumMod val="50000"/>
                  </a:schemeClr>
                </a:solidFill>
              </a:rPr>
              <a:t> Data </a:t>
            </a:r>
            <a:r>
              <a:rPr lang="de-DE" sz="1100" dirty="0" err="1">
                <a:solidFill>
                  <a:schemeClr val="bg1">
                    <a:lumMod val="50000"/>
                  </a:schemeClr>
                </a:solidFill>
              </a:rPr>
              <a:t>Owner</a:t>
            </a:r>
            <a:r>
              <a:rPr lang="de-DE" sz="1100" dirty="0">
                <a:solidFill>
                  <a:schemeClr val="bg1">
                    <a:lumMod val="50000"/>
                  </a:schemeClr>
                </a:solidFill>
              </a:rPr>
              <a:t> ≠ Data Provider / SRE Operator)</a:t>
            </a:r>
          </a:p>
        </p:txBody>
      </p:sp>
    </p:spTree>
    <p:extLst>
      <p:ext uri="{BB962C8B-B14F-4D97-AF65-F5344CB8AC3E}">
        <p14:creationId xmlns:p14="http://schemas.microsoft.com/office/powerpoint/2010/main" val="171868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7FA052-1705-2EB9-49DD-0627B2A53C3A}"/>
              </a:ext>
            </a:extLst>
          </p:cNvPr>
          <p:cNvSpPr>
            <a:spLocks noGrp="1"/>
          </p:cNvSpPr>
          <p:nvPr>
            <p:ph type="title"/>
          </p:nvPr>
        </p:nvSpPr>
        <p:spPr/>
        <p:txBody>
          <a:bodyPr/>
          <a:lstStyle/>
          <a:p>
            <a:r>
              <a:rPr lang="en-GB" dirty="0"/>
              <a:t>Secure Research Environments</a:t>
            </a:r>
            <a:endParaRPr lang="en-AT" dirty="0"/>
          </a:p>
        </p:txBody>
      </p:sp>
      <p:sp>
        <p:nvSpPr>
          <p:cNvPr id="7" name="Content Placeholder 6">
            <a:extLst>
              <a:ext uri="{FF2B5EF4-FFF2-40B4-BE49-F238E27FC236}">
                <a16:creationId xmlns:a16="http://schemas.microsoft.com/office/drawing/2014/main" id="{80255E75-C33F-AD1D-0A72-E2056514BCDC}"/>
              </a:ext>
            </a:extLst>
          </p:cNvPr>
          <p:cNvSpPr>
            <a:spLocks noGrp="1"/>
          </p:cNvSpPr>
          <p:nvPr>
            <p:ph idx="1"/>
          </p:nvPr>
        </p:nvSpPr>
        <p:spPr>
          <a:xfrm>
            <a:off x="251520" y="1389440"/>
            <a:ext cx="7948840" cy="5279920"/>
          </a:xfrm>
        </p:spPr>
        <p:txBody>
          <a:bodyPr/>
          <a:lstStyle/>
          <a:p>
            <a:pPr marL="196850">
              <a:lnSpc>
                <a:spcPct val="150000"/>
              </a:lnSpc>
            </a:pPr>
            <a:r>
              <a:rPr lang="en-GB" b="1" dirty="0"/>
              <a:t>The birth of OSSDIP</a:t>
            </a:r>
          </a:p>
          <a:p>
            <a:pPr marL="539750" indent="-342900">
              <a:buFont typeface="Wingdings" panose="05000000000000000000" pitchFamily="2" charset="2"/>
              <a:buChar char="§"/>
            </a:pPr>
            <a:r>
              <a:rPr lang="en-GB" dirty="0"/>
              <a:t>Request to set-up ad-hoc SRE during COVID Pandemic</a:t>
            </a:r>
          </a:p>
          <a:p>
            <a:pPr marL="539750" indent="-342900">
              <a:buFont typeface="Wingdings" panose="05000000000000000000" pitchFamily="2" charset="2"/>
              <a:buChar char="§"/>
            </a:pPr>
            <a:r>
              <a:rPr lang="en-US" altLang="en-US" dirty="0"/>
              <a:t>Primarily for commercially sensitive data</a:t>
            </a:r>
          </a:p>
          <a:p>
            <a:pPr marL="539750" indent="-342900">
              <a:buFont typeface="Wingdings" panose="05000000000000000000" pitchFamily="2" charset="2"/>
              <a:buChar char="§"/>
            </a:pPr>
            <a:r>
              <a:rPr lang="en-US" altLang="en-US" dirty="0"/>
              <a:t>Set-up and operational within 2 weeks</a:t>
            </a:r>
          </a:p>
          <a:p>
            <a:pPr marL="539750" indent="-342900">
              <a:buFont typeface="Wingdings" panose="05000000000000000000" pitchFamily="2" charset="2"/>
              <a:buChar char="§"/>
            </a:pPr>
            <a:r>
              <a:rPr lang="en-US" altLang="en-US" dirty="0"/>
              <a:t>Based on experience from operating </a:t>
            </a:r>
            <a:br>
              <a:rPr lang="en-US" altLang="en-US" dirty="0"/>
            </a:br>
            <a:r>
              <a:rPr lang="en-US" altLang="en-US" dirty="0"/>
              <a:t>the DEXHELPP infrastructure for </a:t>
            </a:r>
            <a:br>
              <a:rPr lang="en-US" altLang="en-US" dirty="0"/>
            </a:br>
            <a:r>
              <a:rPr lang="en-US" altLang="en-US" dirty="0"/>
              <a:t>medical data (</a:t>
            </a:r>
            <a:r>
              <a:rPr lang="en-US" altLang="en-US" dirty="0">
                <a:hlinkClick r:id="rId2"/>
              </a:rPr>
              <a:t>http://www.dexhelpp.at</a:t>
            </a:r>
            <a:r>
              <a:rPr lang="en-US" altLang="en-US" dirty="0"/>
              <a:t>)</a:t>
            </a:r>
            <a:br>
              <a:rPr lang="en-US" altLang="en-US" dirty="0"/>
            </a:br>
            <a:r>
              <a:rPr lang="en-US" altLang="en-US" dirty="0"/>
              <a:t>at TU Wien for more than 10 years </a:t>
            </a:r>
          </a:p>
          <a:p>
            <a:pPr marL="539750" indent="-342900">
              <a:buFont typeface="Wingdings" panose="05000000000000000000" pitchFamily="2" charset="2"/>
              <a:buChar char="§"/>
            </a:pPr>
            <a:r>
              <a:rPr lang="en-US" altLang="en-US" dirty="0"/>
              <a:t>Limited tasks, ad-hoc</a:t>
            </a:r>
          </a:p>
          <a:p>
            <a:pPr marL="539750" indent="-342900">
              <a:buFont typeface="Wingdings" panose="05000000000000000000" pitchFamily="2" charset="2"/>
              <a:buChar char="§"/>
            </a:pPr>
            <a:r>
              <a:rPr lang="en-US" altLang="en-US" dirty="0"/>
              <a:t>Still complex trust and legal issues</a:t>
            </a:r>
          </a:p>
          <a:p>
            <a:pPr marL="539750" indent="-342900">
              <a:buFont typeface="Wingdings" panose="05000000000000000000" pitchFamily="2" charset="2"/>
              <a:buChar char="§"/>
            </a:pPr>
            <a:r>
              <a:rPr lang="en-US" altLang="en-US" dirty="0"/>
              <a:t>Wanted to enable others to operate such an infrastructure</a:t>
            </a:r>
          </a:p>
          <a:p>
            <a:pPr marL="539750" indent="-342900">
              <a:buFont typeface="Wingdings" panose="05000000000000000000" pitchFamily="2" charset="2"/>
              <a:buChar char="§"/>
            </a:pPr>
            <a:r>
              <a:rPr lang="en-US" altLang="en-US" dirty="0"/>
              <a:t>Wanted to make sure we follow best practices</a:t>
            </a:r>
          </a:p>
          <a:p>
            <a:pPr marL="539750" indent="-342900">
              <a:buFont typeface="Wingdings" panose="05000000000000000000" pitchFamily="2" charset="2"/>
              <a:buChar char="§"/>
            </a:pPr>
            <a:r>
              <a:rPr lang="en-US" altLang="en-US" dirty="0"/>
              <a:t>Understand the risk-security-flexibility trade-off</a:t>
            </a:r>
          </a:p>
          <a:p>
            <a:pPr marL="539750" indent="-342900">
              <a:buFont typeface="Wingdings" panose="05000000000000000000" pitchFamily="2" charset="2"/>
              <a:buChar char="§"/>
            </a:pPr>
            <a:r>
              <a:rPr lang="en-US" altLang="en-US" dirty="0"/>
              <a:t>Understand the processes, roles, components, configurations</a:t>
            </a:r>
          </a:p>
          <a:p>
            <a:pPr marL="539750" indent="-342900">
              <a:buFont typeface="Wingdings" panose="05000000000000000000" pitchFamily="2" charset="2"/>
              <a:buChar char="§"/>
            </a:pPr>
            <a:endParaRPr lang="en-US" altLang="en-US" dirty="0"/>
          </a:p>
          <a:p>
            <a:pPr marL="196850"/>
            <a:endParaRPr lang="en-US" altLang="en-US" dirty="0"/>
          </a:p>
          <a:p>
            <a:pPr marL="196850">
              <a:lnSpc>
                <a:spcPct val="150000"/>
              </a:lnSpc>
            </a:pPr>
            <a:endParaRPr lang="en-GB" dirty="0"/>
          </a:p>
          <a:p>
            <a:pPr marL="539750" indent="-342900">
              <a:buFont typeface="Wingdings" panose="05000000000000000000" pitchFamily="2" charset="2"/>
              <a:buChar char="§"/>
            </a:pPr>
            <a:endParaRPr lang="en-GB" dirty="0"/>
          </a:p>
          <a:p>
            <a:pPr marL="539750" indent="-342900">
              <a:buFont typeface="Wingdings" panose="05000000000000000000" pitchFamily="2" charset="2"/>
              <a:buChar char="§"/>
            </a:pPr>
            <a:endParaRPr lang="en-GB" dirty="0"/>
          </a:p>
          <a:p>
            <a:pPr marL="0" lvl="1" indent="0">
              <a:buNone/>
            </a:pPr>
            <a:endParaRPr lang="en-GB" dirty="0"/>
          </a:p>
        </p:txBody>
      </p:sp>
      <p:sp>
        <p:nvSpPr>
          <p:cNvPr id="3" name="Slide Number Placeholder 2">
            <a:extLst>
              <a:ext uri="{FF2B5EF4-FFF2-40B4-BE49-F238E27FC236}">
                <a16:creationId xmlns:a16="http://schemas.microsoft.com/office/drawing/2014/main" id="{77142BCA-5C25-B782-4F9F-EC28DD858412}"/>
              </a:ext>
            </a:extLst>
          </p:cNvPr>
          <p:cNvSpPr>
            <a:spLocks noGrp="1"/>
          </p:cNvSpPr>
          <p:nvPr>
            <p:ph type="sldNum" sz="quarter" idx="12"/>
          </p:nvPr>
        </p:nvSpPr>
        <p:spPr/>
        <p:txBody>
          <a:bodyPr/>
          <a:lstStyle/>
          <a:p>
            <a:fld id="{AB021C44-5CE4-484C-96FE-A7CA3D38A5F0}" type="slidenum">
              <a:rPr lang="de-AT" altLang="de-DE" smtClean="0"/>
              <a:pPr/>
              <a:t>2</a:t>
            </a:fld>
            <a:endParaRPr lang="de-AT" altLang="de-DE"/>
          </a:p>
        </p:txBody>
      </p:sp>
      <p:pic>
        <p:nvPicPr>
          <p:cNvPr id="5" name="Picture 1">
            <a:extLst>
              <a:ext uri="{FF2B5EF4-FFF2-40B4-BE49-F238E27FC236}">
                <a16:creationId xmlns:a16="http://schemas.microsoft.com/office/drawing/2014/main" id="{1C843AC9-45FB-482E-9FC0-1C664AA4E1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314" y="3004082"/>
            <a:ext cx="3361126" cy="16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0BF222CB-0BE8-4F7E-8CE4-E3CF96E2B811}"/>
              </a:ext>
            </a:extLst>
          </p:cNvPr>
          <p:cNvSpPr txBox="1">
            <a:spLocks noChangeArrowheads="1"/>
          </p:cNvSpPr>
          <p:nvPr/>
        </p:nvSpPr>
        <p:spPr bwMode="auto">
          <a:xfrm>
            <a:off x="6084168" y="4634798"/>
            <a:ext cx="1949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D1C24"/>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lang="en-US" altLang="de-DE" sz="1200" dirty="0"/>
              <a:t>DEXHELPP Infrastructure</a:t>
            </a:r>
          </a:p>
        </p:txBody>
      </p:sp>
    </p:spTree>
    <p:extLst>
      <p:ext uri="{BB962C8B-B14F-4D97-AF65-F5344CB8AC3E}">
        <p14:creationId xmlns:p14="http://schemas.microsoft.com/office/powerpoint/2010/main" val="352048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73CB4E-AD60-58D5-5080-9BB0EEF86C74}"/>
              </a:ext>
            </a:extLst>
          </p:cNvPr>
          <p:cNvSpPr>
            <a:spLocks noGrp="1"/>
          </p:cNvSpPr>
          <p:nvPr>
            <p:ph type="sldNum" sz="quarter" idx="12"/>
          </p:nvPr>
        </p:nvSpPr>
        <p:spPr/>
        <p:txBody>
          <a:bodyPr/>
          <a:lstStyle/>
          <a:p>
            <a:fld id="{AB021C44-5CE4-484C-96FE-A7CA3D38A5F0}" type="slidenum">
              <a:rPr lang="de-AT" altLang="de-DE" smtClean="0"/>
              <a:pPr/>
              <a:t>20</a:t>
            </a:fld>
            <a:endParaRPr lang="de-AT" altLang="de-DE"/>
          </a:p>
        </p:txBody>
      </p:sp>
      <p:sp>
        <p:nvSpPr>
          <p:cNvPr id="5" name="Title 4">
            <a:extLst>
              <a:ext uri="{FF2B5EF4-FFF2-40B4-BE49-F238E27FC236}">
                <a16:creationId xmlns:a16="http://schemas.microsoft.com/office/drawing/2014/main" id="{82608044-8A51-4708-397E-4CFA893D0AB4}"/>
              </a:ext>
            </a:extLst>
          </p:cNvPr>
          <p:cNvSpPr>
            <a:spLocks noGrp="1"/>
          </p:cNvSpPr>
          <p:nvPr>
            <p:ph type="title"/>
          </p:nvPr>
        </p:nvSpPr>
        <p:spPr/>
        <p:txBody>
          <a:bodyPr/>
          <a:lstStyle/>
          <a:p>
            <a:r>
              <a:rPr lang="en-GB" dirty="0"/>
              <a:t>Secure Data Processes</a:t>
            </a:r>
            <a:endParaRPr lang="en-AT" dirty="0"/>
          </a:p>
        </p:txBody>
      </p:sp>
      <p:sp>
        <p:nvSpPr>
          <p:cNvPr id="2" name="TextBox 1">
            <a:extLst>
              <a:ext uri="{FF2B5EF4-FFF2-40B4-BE49-F238E27FC236}">
                <a16:creationId xmlns:a16="http://schemas.microsoft.com/office/drawing/2014/main" id="{C567D412-798D-B209-5AE9-C2410952DA33}"/>
              </a:ext>
            </a:extLst>
          </p:cNvPr>
          <p:cNvSpPr txBox="1"/>
          <p:nvPr/>
        </p:nvSpPr>
        <p:spPr>
          <a:xfrm>
            <a:off x="179512" y="6381328"/>
            <a:ext cx="8063105" cy="307777"/>
          </a:xfrm>
          <a:prstGeom prst="rect">
            <a:avLst/>
          </a:prstGeom>
          <a:noFill/>
        </p:spPr>
        <p:txBody>
          <a:bodyPr wrap="none" lIns="0" tIns="0" rIns="0" bIns="0" rtlCol="0">
            <a:spAutoFit/>
          </a:bodyPr>
          <a:lstStyle/>
          <a:p>
            <a:r>
              <a:rPr lang="en-GB" sz="1000" dirty="0"/>
              <a:t>Weise, M., Kovacevic, F., Popper, N., &amp; </a:t>
            </a:r>
            <a:r>
              <a:rPr lang="en-GB" sz="1000" dirty="0" err="1"/>
              <a:t>Rauber</a:t>
            </a:r>
            <a:r>
              <a:rPr lang="en-GB" sz="1000" dirty="0"/>
              <a:t>, A. (2022). OSSDIP: Open Source Secure Data Infrastructure and Processes Supporting Data </a:t>
            </a:r>
            <a:br>
              <a:rPr lang="en-GB" sz="1000" dirty="0"/>
            </a:br>
            <a:r>
              <a:rPr lang="en-GB" sz="1000" dirty="0"/>
              <a:t>Visiting. </a:t>
            </a:r>
            <a:r>
              <a:rPr lang="en-GB" sz="1000" i="1" dirty="0"/>
              <a:t>Data Science Journal</a:t>
            </a:r>
            <a:r>
              <a:rPr lang="en-GB" sz="1000" dirty="0"/>
              <a:t>, </a:t>
            </a:r>
            <a:r>
              <a:rPr lang="en-GB" sz="1000" b="1" dirty="0"/>
              <a:t>21</a:t>
            </a:r>
            <a:r>
              <a:rPr lang="en-GB" sz="1000" dirty="0"/>
              <a:t>(1), 4. DOI: </a:t>
            </a:r>
            <a:r>
              <a:rPr lang="en-GB" sz="1000" dirty="0">
                <a:hlinkClick r:id="rId2"/>
              </a:rPr>
              <a:t>10.5334/dsj-2022-004</a:t>
            </a:r>
            <a:endParaRPr lang="en-GB" sz="1000" dirty="0"/>
          </a:p>
        </p:txBody>
      </p:sp>
      <p:pic>
        <p:nvPicPr>
          <p:cNvPr id="7" name="Picture 4" descr="To visit data in the infrastructure, the Analyst must follow the Data Access process">
            <a:extLst>
              <a:ext uri="{FF2B5EF4-FFF2-40B4-BE49-F238E27FC236}">
                <a16:creationId xmlns:a16="http://schemas.microsoft.com/office/drawing/2014/main" id="{C83F7545-0EF6-631A-0C82-890E15DC7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82" y="2206596"/>
            <a:ext cx="8039433" cy="31615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64263D-4EAF-531A-6F08-6872D238648B}"/>
              </a:ext>
            </a:extLst>
          </p:cNvPr>
          <p:cNvSpPr txBox="1"/>
          <p:nvPr/>
        </p:nvSpPr>
        <p:spPr>
          <a:xfrm>
            <a:off x="2947616" y="1772816"/>
            <a:ext cx="2698175" cy="369332"/>
          </a:xfrm>
          <a:prstGeom prst="rect">
            <a:avLst/>
          </a:prstGeom>
          <a:noFill/>
        </p:spPr>
        <p:txBody>
          <a:bodyPr wrap="none" rtlCol="0">
            <a:spAutoFit/>
          </a:bodyPr>
          <a:lstStyle/>
          <a:p>
            <a:pPr algn="ctr"/>
            <a:r>
              <a:rPr lang="en-GB" dirty="0"/>
              <a:t>Accessing data remotely</a:t>
            </a:r>
            <a:endParaRPr lang="en-AT" dirty="0"/>
          </a:p>
        </p:txBody>
      </p:sp>
      <p:cxnSp>
        <p:nvCxnSpPr>
          <p:cNvPr id="17" name="Straight Connector 16">
            <a:extLst>
              <a:ext uri="{FF2B5EF4-FFF2-40B4-BE49-F238E27FC236}">
                <a16:creationId xmlns:a16="http://schemas.microsoft.com/office/drawing/2014/main" id="{54B2A525-B309-403A-9E07-28AFC729A9C1}"/>
              </a:ext>
            </a:extLst>
          </p:cNvPr>
          <p:cNvCxnSpPr>
            <a:cxnSpLocks/>
          </p:cNvCxnSpPr>
          <p:nvPr/>
        </p:nvCxnSpPr>
        <p:spPr>
          <a:xfrm>
            <a:off x="1864519" y="2348880"/>
            <a:ext cx="0" cy="12285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681508B-0C7E-42D9-9F0D-50CC71DD04E2}"/>
              </a:ext>
            </a:extLst>
          </p:cNvPr>
          <p:cNvCxnSpPr>
            <a:cxnSpLocks/>
          </p:cNvCxnSpPr>
          <p:nvPr/>
        </p:nvCxnSpPr>
        <p:spPr>
          <a:xfrm>
            <a:off x="1864519" y="2348880"/>
            <a:ext cx="2088232"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273D1E3-0A73-4EF3-AA12-46FFD4236C5C}"/>
              </a:ext>
            </a:extLst>
          </p:cNvPr>
          <p:cNvCxnSpPr/>
          <p:nvPr/>
        </p:nvCxnSpPr>
        <p:spPr>
          <a:xfrm>
            <a:off x="3952751" y="2338301"/>
            <a:ext cx="0" cy="144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00389C8E-568C-4BD4-A698-6981C5E032C9}"/>
              </a:ext>
            </a:extLst>
          </p:cNvPr>
          <p:cNvSpPr txBox="1"/>
          <p:nvPr/>
        </p:nvSpPr>
        <p:spPr>
          <a:xfrm>
            <a:off x="7884368" y="4365104"/>
            <a:ext cx="358249" cy="261610"/>
          </a:xfrm>
          <a:prstGeom prst="rect">
            <a:avLst/>
          </a:prstGeom>
          <a:noFill/>
        </p:spPr>
        <p:txBody>
          <a:bodyPr wrap="square" rtlCol="0">
            <a:spAutoFit/>
          </a:bodyPr>
          <a:lstStyle/>
          <a:p>
            <a:r>
              <a:rPr lang="de-DE" sz="1050" dirty="0"/>
              <a:t>*</a:t>
            </a:r>
          </a:p>
        </p:txBody>
      </p:sp>
    </p:spTree>
    <p:extLst>
      <p:ext uri="{BB962C8B-B14F-4D97-AF65-F5344CB8AC3E}">
        <p14:creationId xmlns:p14="http://schemas.microsoft.com/office/powerpoint/2010/main" val="2442316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8E46-8F28-9BA3-5C22-DD112415DE78}"/>
              </a:ext>
            </a:extLst>
          </p:cNvPr>
          <p:cNvSpPr>
            <a:spLocks noGrp="1"/>
          </p:cNvSpPr>
          <p:nvPr>
            <p:ph type="title"/>
          </p:nvPr>
        </p:nvSpPr>
        <p:spPr/>
        <p:txBody>
          <a:bodyPr/>
          <a:lstStyle/>
          <a:p>
            <a:r>
              <a:rPr lang="en-GB" dirty="0"/>
              <a:t>Future Work</a:t>
            </a:r>
            <a:endParaRPr lang="en-AT" dirty="0"/>
          </a:p>
        </p:txBody>
      </p:sp>
      <p:sp>
        <p:nvSpPr>
          <p:cNvPr id="4" name="Content Placeholder 3">
            <a:extLst>
              <a:ext uri="{FF2B5EF4-FFF2-40B4-BE49-F238E27FC236}">
                <a16:creationId xmlns:a16="http://schemas.microsoft.com/office/drawing/2014/main" id="{57DEA579-49D6-3E0D-E074-59445D6543A6}"/>
              </a:ext>
            </a:extLst>
          </p:cNvPr>
          <p:cNvSpPr>
            <a:spLocks noGrp="1"/>
          </p:cNvSpPr>
          <p:nvPr>
            <p:ph idx="1"/>
          </p:nvPr>
        </p:nvSpPr>
        <p:spPr/>
        <p:txBody>
          <a:bodyPr/>
          <a:lstStyle/>
          <a:p>
            <a:pPr>
              <a:spcAft>
                <a:spcPts val="600"/>
              </a:spcAft>
            </a:pPr>
            <a:r>
              <a:rPr lang="en-US" b="1" dirty="0">
                <a:solidFill>
                  <a:srgbClr val="006699"/>
                </a:solidFill>
              </a:rPr>
              <a:t>Technical Blueprint</a:t>
            </a:r>
          </a:p>
          <a:p>
            <a:pPr marL="539750" indent="-342900">
              <a:buFont typeface="Wingdings" panose="05000000000000000000" pitchFamily="2" charset="2"/>
              <a:buChar char="§"/>
            </a:pPr>
            <a:r>
              <a:rPr lang="en-US" dirty="0"/>
              <a:t>Devise a community-agreed technical blueprint with </a:t>
            </a:r>
            <a:r>
              <a:rPr lang="en-US" i="1" dirty="0">
                <a:solidFill>
                  <a:srgbClr val="006699"/>
                </a:solidFill>
              </a:rPr>
              <a:t>building blocks</a:t>
            </a:r>
            <a:r>
              <a:rPr lang="en-US" i="1" dirty="0"/>
              <a:t> </a:t>
            </a:r>
            <a:r>
              <a:rPr lang="en-US" dirty="0"/>
              <a:t>and </a:t>
            </a:r>
            <a:r>
              <a:rPr lang="en-US" i="1" dirty="0">
                <a:solidFill>
                  <a:srgbClr val="006699"/>
                </a:solidFill>
              </a:rPr>
              <a:t>adaptable</a:t>
            </a:r>
            <a:r>
              <a:rPr lang="en-US" dirty="0"/>
              <a:t> infrastructure components</a:t>
            </a:r>
          </a:p>
          <a:p>
            <a:pPr marL="539750" indent="-342900">
              <a:buFont typeface="Wingdings" panose="05000000000000000000" pitchFamily="2" charset="2"/>
              <a:buChar char="§"/>
            </a:pPr>
            <a:r>
              <a:rPr lang="en-US" dirty="0"/>
              <a:t>Best practice processes for anyone to </a:t>
            </a:r>
            <a:r>
              <a:rPr lang="en-US" i="1" dirty="0">
                <a:solidFill>
                  <a:srgbClr val="006699"/>
                </a:solidFill>
              </a:rPr>
              <a:t>set-up a SRE</a:t>
            </a:r>
          </a:p>
          <a:p>
            <a:pPr marL="196850"/>
            <a:endParaRPr lang="en-GB" dirty="0">
              <a:solidFill>
                <a:srgbClr val="006699"/>
              </a:solidFill>
            </a:endParaRPr>
          </a:p>
          <a:p>
            <a:pPr>
              <a:spcAft>
                <a:spcPts val="600"/>
              </a:spcAft>
            </a:pPr>
            <a:r>
              <a:rPr lang="en-US" b="1" dirty="0">
                <a:solidFill>
                  <a:srgbClr val="006699"/>
                </a:solidFill>
              </a:rPr>
              <a:t>Reference Implementation </a:t>
            </a:r>
          </a:p>
          <a:p>
            <a:pPr marL="539750" indent="-342900">
              <a:buFont typeface="Wingdings" panose="05000000000000000000" pitchFamily="2" charset="2"/>
              <a:buChar char="§"/>
            </a:pPr>
            <a:r>
              <a:rPr lang="en-US" dirty="0"/>
              <a:t>Deployment on a Raspberry Pi cluster, showcasing the air gap and data management for training purposes</a:t>
            </a:r>
          </a:p>
          <a:p>
            <a:pPr marL="539750" indent="-342900">
              <a:buFont typeface="Wingdings" panose="05000000000000000000" pitchFamily="2" charset="2"/>
              <a:buChar char="§"/>
            </a:pPr>
            <a:endParaRPr lang="en-AT" dirty="0"/>
          </a:p>
        </p:txBody>
      </p:sp>
      <p:pic>
        <p:nvPicPr>
          <p:cNvPr id="3" name="Content Placeholder 4" descr="A group of electronic components on a table&#10;&#10;Description automatically generated with low confidence">
            <a:extLst>
              <a:ext uri="{FF2B5EF4-FFF2-40B4-BE49-F238E27FC236}">
                <a16:creationId xmlns:a16="http://schemas.microsoft.com/office/drawing/2014/main" id="{9CEAB0B6-1A0B-D650-89DE-7C871791A6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31" t="15302" b="16556"/>
          <a:stretch/>
        </p:blipFill>
        <p:spPr>
          <a:xfrm>
            <a:off x="2472756" y="4365104"/>
            <a:ext cx="4198488" cy="2240522"/>
          </a:xfrm>
          <a:prstGeom prst="rect">
            <a:avLst/>
          </a:prstGeom>
        </p:spPr>
      </p:pic>
    </p:spTree>
    <p:extLst>
      <p:ext uri="{BB962C8B-B14F-4D97-AF65-F5344CB8AC3E}">
        <p14:creationId xmlns:p14="http://schemas.microsoft.com/office/powerpoint/2010/main" val="74110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071BD7-2EA8-0867-2336-DA67E418977E}"/>
              </a:ext>
            </a:extLst>
          </p:cNvPr>
          <p:cNvSpPr>
            <a:spLocks noGrp="1"/>
          </p:cNvSpPr>
          <p:nvPr>
            <p:ph type="title"/>
          </p:nvPr>
        </p:nvSpPr>
        <p:spPr/>
        <p:txBody>
          <a:bodyPr/>
          <a:lstStyle/>
          <a:p>
            <a:r>
              <a:rPr lang="en-GB" dirty="0"/>
              <a:t>Technical requirements</a:t>
            </a:r>
            <a:endParaRPr lang="en-AT" dirty="0"/>
          </a:p>
        </p:txBody>
      </p:sp>
      <p:sp>
        <p:nvSpPr>
          <p:cNvPr id="6" name="Content Placeholder 5">
            <a:extLst>
              <a:ext uri="{FF2B5EF4-FFF2-40B4-BE49-F238E27FC236}">
                <a16:creationId xmlns:a16="http://schemas.microsoft.com/office/drawing/2014/main" id="{1B430FFA-83D4-7396-7879-B562E1CFEBA5}"/>
              </a:ext>
            </a:extLst>
          </p:cNvPr>
          <p:cNvSpPr>
            <a:spLocks noGrp="1"/>
          </p:cNvSpPr>
          <p:nvPr>
            <p:ph idx="1"/>
          </p:nvPr>
        </p:nvSpPr>
        <p:spPr/>
        <p:txBody>
          <a:bodyPr/>
          <a:lstStyle/>
          <a:p>
            <a:pPr>
              <a:spcAft>
                <a:spcPts val="600"/>
              </a:spcAft>
            </a:pPr>
            <a:r>
              <a:rPr lang="en-US" b="1" dirty="0">
                <a:solidFill>
                  <a:srgbClr val="006699"/>
                </a:solidFill>
              </a:rPr>
              <a:t>Test instance quota</a:t>
            </a:r>
          </a:p>
          <a:p>
            <a:pPr marL="539750" indent="-342900">
              <a:buFont typeface="Wingdings" panose="05000000000000000000" pitchFamily="2" charset="2"/>
              <a:buChar char="§"/>
            </a:pPr>
            <a:r>
              <a:rPr lang="en-GB" dirty="0"/>
              <a:t>26vCPU</a:t>
            </a:r>
          </a:p>
          <a:p>
            <a:pPr marL="539750" indent="-342900">
              <a:buFont typeface="Wingdings" panose="05000000000000000000" pitchFamily="2" charset="2"/>
              <a:buChar char="§"/>
            </a:pPr>
            <a:r>
              <a:rPr lang="en-GB" dirty="0"/>
              <a:t>48GB RAM</a:t>
            </a:r>
          </a:p>
          <a:p>
            <a:pPr marL="539750" indent="-342900">
              <a:buFont typeface="Wingdings" panose="05000000000000000000" pitchFamily="2" charset="2"/>
              <a:buChar char="§"/>
            </a:pPr>
            <a:r>
              <a:rPr lang="en-GB" dirty="0"/>
              <a:t>180GB storage space</a:t>
            </a:r>
          </a:p>
          <a:p>
            <a:pPr marL="539750" indent="-342900">
              <a:buFont typeface="Wingdings" panose="05000000000000000000" pitchFamily="2" charset="2"/>
              <a:buChar char="§"/>
            </a:pPr>
            <a:endParaRPr lang="en-GB" dirty="0"/>
          </a:p>
          <a:p>
            <a:r>
              <a:rPr lang="en-GB" dirty="0"/>
              <a:t>Network range 172.27.48.0/22 must be free</a:t>
            </a:r>
          </a:p>
        </p:txBody>
      </p:sp>
      <p:sp>
        <p:nvSpPr>
          <p:cNvPr id="3" name="Slide Number Placeholder 2">
            <a:extLst>
              <a:ext uri="{FF2B5EF4-FFF2-40B4-BE49-F238E27FC236}">
                <a16:creationId xmlns:a16="http://schemas.microsoft.com/office/drawing/2014/main" id="{668FB578-91C5-7312-6ECC-5AC05F2BF3D3}"/>
              </a:ext>
            </a:extLst>
          </p:cNvPr>
          <p:cNvSpPr>
            <a:spLocks noGrp="1"/>
          </p:cNvSpPr>
          <p:nvPr>
            <p:ph type="sldNum" sz="quarter" idx="12"/>
          </p:nvPr>
        </p:nvSpPr>
        <p:spPr/>
        <p:txBody>
          <a:bodyPr/>
          <a:lstStyle/>
          <a:p>
            <a:fld id="{AB021C44-5CE4-484C-96FE-A7CA3D38A5F0}" type="slidenum">
              <a:rPr lang="de-AT" altLang="de-DE" smtClean="0"/>
              <a:pPr/>
              <a:t>22</a:t>
            </a:fld>
            <a:endParaRPr lang="de-AT" altLang="de-DE"/>
          </a:p>
        </p:txBody>
      </p:sp>
      <p:pic>
        <p:nvPicPr>
          <p:cNvPr id="8" name="Picture 7">
            <a:extLst>
              <a:ext uri="{FF2B5EF4-FFF2-40B4-BE49-F238E27FC236}">
                <a16:creationId xmlns:a16="http://schemas.microsoft.com/office/drawing/2014/main" id="{8AEAC261-5E9F-0A58-ED24-9B56F07D4207}"/>
              </a:ext>
            </a:extLst>
          </p:cNvPr>
          <p:cNvPicPr>
            <a:picLocks noChangeAspect="1"/>
          </p:cNvPicPr>
          <p:nvPr/>
        </p:nvPicPr>
        <p:blipFill>
          <a:blip r:embed="rId2"/>
          <a:stretch>
            <a:fillRect/>
          </a:stretch>
        </p:blipFill>
        <p:spPr>
          <a:xfrm>
            <a:off x="1481016" y="4360453"/>
            <a:ext cx="7087589" cy="2305372"/>
          </a:xfrm>
          <a:prstGeom prst="rect">
            <a:avLst/>
          </a:prstGeom>
        </p:spPr>
      </p:pic>
    </p:spTree>
    <p:extLst>
      <p:ext uri="{BB962C8B-B14F-4D97-AF65-F5344CB8AC3E}">
        <p14:creationId xmlns:p14="http://schemas.microsoft.com/office/powerpoint/2010/main" val="375232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4ADD1C-8B87-DFE5-CB45-35D325C45081}"/>
              </a:ext>
            </a:extLst>
          </p:cNvPr>
          <p:cNvSpPr>
            <a:spLocks noGrp="1"/>
          </p:cNvSpPr>
          <p:nvPr>
            <p:ph type="title"/>
          </p:nvPr>
        </p:nvSpPr>
        <p:spPr/>
        <p:txBody>
          <a:bodyPr/>
          <a:lstStyle/>
          <a:p>
            <a:r>
              <a:rPr lang="en-GB" dirty="0"/>
              <a:t>OSSDIP = Open Source</a:t>
            </a:r>
            <a:endParaRPr lang="en-AT" dirty="0"/>
          </a:p>
        </p:txBody>
      </p:sp>
      <p:sp>
        <p:nvSpPr>
          <p:cNvPr id="2" name="Content Placeholder 1">
            <a:extLst>
              <a:ext uri="{FF2B5EF4-FFF2-40B4-BE49-F238E27FC236}">
                <a16:creationId xmlns:a16="http://schemas.microsoft.com/office/drawing/2014/main" id="{7F8F4678-2F9A-A80C-C4C0-FB7D6DFD9740}"/>
              </a:ext>
            </a:extLst>
          </p:cNvPr>
          <p:cNvSpPr>
            <a:spLocks noGrp="1"/>
          </p:cNvSpPr>
          <p:nvPr>
            <p:ph idx="1"/>
          </p:nvPr>
        </p:nvSpPr>
        <p:spPr/>
        <p:txBody>
          <a:bodyPr/>
          <a:lstStyle/>
          <a:p>
            <a:pPr marL="342900" indent="-342900">
              <a:buFont typeface="Wingdings" panose="05000000000000000000" pitchFamily="2" charset="2"/>
              <a:buChar char="§"/>
            </a:pPr>
            <a:r>
              <a:rPr lang="en-GB" b="1" dirty="0"/>
              <a:t>OS: </a:t>
            </a:r>
            <a:r>
              <a:rPr lang="en-GB" dirty="0"/>
              <a:t>Rocky Linux</a:t>
            </a:r>
          </a:p>
          <a:p>
            <a:pPr marL="342900" indent="-342900">
              <a:buFont typeface="Wingdings" panose="05000000000000000000" pitchFamily="2" charset="2"/>
              <a:buChar char="§"/>
            </a:pPr>
            <a:r>
              <a:rPr lang="en-GB" b="1" dirty="0"/>
              <a:t>Platform: </a:t>
            </a:r>
            <a:r>
              <a:rPr lang="en-GB" dirty="0"/>
              <a:t>OpenStack, </a:t>
            </a:r>
            <a:r>
              <a:rPr lang="en-GB" i="1" dirty="0" err="1"/>
              <a:t>libvirt</a:t>
            </a:r>
            <a:endParaRPr lang="en-GB" i="1" dirty="0"/>
          </a:p>
          <a:p>
            <a:pPr marL="342900" indent="-342900">
              <a:buFont typeface="Wingdings" panose="05000000000000000000" pitchFamily="2" charset="2"/>
              <a:buChar char="§"/>
            </a:pPr>
            <a:r>
              <a:rPr lang="en-GB" b="1" dirty="0"/>
              <a:t>Networking:</a:t>
            </a:r>
            <a:r>
              <a:rPr lang="en-GB" dirty="0"/>
              <a:t> OpenVPN Access, </a:t>
            </a:r>
            <a:r>
              <a:rPr lang="en-GB" i="1" dirty="0"/>
              <a:t>iptables</a:t>
            </a:r>
            <a:r>
              <a:rPr lang="en-GB" dirty="0"/>
              <a:t>, </a:t>
            </a:r>
            <a:r>
              <a:rPr lang="en-GB" i="1" dirty="0" err="1"/>
              <a:t>firewalld</a:t>
            </a:r>
            <a:endParaRPr lang="en-GB" i="1" dirty="0"/>
          </a:p>
          <a:p>
            <a:pPr marL="342900" indent="-342900">
              <a:buFont typeface="Wingdings" panose="05000000000000000000" pitchFamily="2" charset="2"/>
              <a:buChar char="§"/>
            </a:pPr>
            <a:r>
              <a:rPr lang="en-GB" b="1" dirty="0"/>
              <a:t>Identity:</a:t>
            </a:r>
            <a:r>
              <a:rPr lang="en-GB" dirty="0"/>
              <a:t> FreeIPA</a:t>
            </a:r>
            <a:endParaRPr lang="en-GB" b="1" dirty="0"/>
          </a:p>
          <a:p>
            <a:pPr marL="342900" indent="-342900">
              <a:buFont typeface="Wingdings" panose="05000000000000000000" pitchFamily="2" charset="2"/>
              <a:buChar char="§"/>
            </a:pPr>
            <a:r>
              <a:rPr lang="en-GB" b="1" dirty="0"/>
              <a:t>Tools:</a:t>
            </a:r>
            <a:r>
              <a:rPr lang="en-GB" dirty="0"/>
              <a:t> Ansible, </a:t>
            </a:r>
            <a:r>
              <a:rPr lang="en-GB" i="1" dirty="0"/>
              <a:t>bash</a:t>
            </a:r>
          </a:p>
          <a:p>
            <a:pPr marL="342900" indent="-342900">
              <a:buFont typeface="Wingdings" panose="05000000000000000000" pitchFamily="2" charset="2"/>
              <a:buChar char="§"/>
            </a:pPr>
            <a:r>
              <a:rPr lang="en-GB" b="1" dirty="0"/>
              <a:t>Databases:</a:t>
            </a:r>
            <a:r>
              <a:rPr lang="en-GB" dirty="0"/>
              <a:t> MariaDB, PostgreSQL (for </a:t>
            </a:r>
            <a:r>
              <a:rPr lang="en-GB" dirty="0" err="1"/>
              <a:t>Keycloak</a:t>
            </a:r>
            <a:r>
              <a:rPr lang="en-GB" dirty="0"/>
              <a:t>)</a:t>
            </a:r>
          </a:p>
          <a:p>
            <a:pPr marL="342900" indent="-342900">
              <a:buFont typeface="Wingdings" panose="05000000000000000000" pitchFamily="2" charset="2"/>
              <a:buChar char="§"/>
            </a:pPr>
            <a:r>
              <a:rPr lang="en-GB" b="1" dirty="0"/>
              <a:t>Logging:</a:t>
            </a:r>
            <a:r>
              <a:rPr lang="en-GB" dirty="0"/>
              <a:t> </a:t>
            </a:r>
            <a:r>
              <a:rPr lang="en-GB" i="1" dirty="0" err="1"/>
              <a:t>rsyslog</a:t>
            </a:r>
            <a:r>
              <a:rPr lang="en-GB" dirty="0"/>
              <a:t>,</a:t>
            </a:r>
            <a:r>
              <a:rPr lang="en-GB" i="1" dirty="0"/>
              <a:t> </a:t>
            </a:r>
            <a:r>
              <a:rPr lang="en-GB" i="1" dirty="0" err="1"/>
              <a:t>vncproxy</a:t>
            </a:r>
            <a:endParaRPr lang="en-GB" b="1" i="1" dirty="0"/>
          </a:p>
          <a:p>
            <a:pPr marL="342900" indent="-342900">
              <a:buFont typeface="Wingdings" panose="05000000000000000000" pitchFamily="2" charset="2"/>
              <a:buChar char="§"/>
            </a:pPr>
            <a:r>
              <a:rPr lang="en-GB" b="1" dirty="0"/>
              <a:t>Desktop:</a:t>
            </a:r>
            <a:r>
              <a:rPr lang="en-GB" dirty="0"/>
              <a:t> GNOME, </a:t>
            </a:r>
            <a:r>
              <a:rPr lang="en-GB" dirty="0" err="1"/>
              <a:t>TigerVNC</a:t>
            </a:r>
            <a:endParaRPr lang="en-GB" b="1" dirty="0"/>
          </a:p>
          <a:p>
            <a:pPr marL="342900" indent="-342900">
              <a:buFont typeface="Wingdings" panose="05000000000000000000" pitchFamily="2" charset="2"/>
              <a:buChar char="§"/>
            </a:pPr>
            <a:r>
              <a:rPr lang="en-GB" b="1" dirty="0"/>
              <a:t>Analysis/Reporting:</a:t>
            </a:r>
            <a:r>
              <a:rPr lang="en-GB" dirty="0"/>
              <a:t> RStudio, KNIME, Python3 (pandas), Java, Perl, MariaDB, LibreOffice suite, LaTeX, Gimp, ...</a:t>
            </a:r>
          </a:p>
        </p:txBody>
      </p:sp>
      <p:sp>
        <p:nvSpPr>
          <p:cNvPr id="3" name="Slide Number Placeholder 2">
            <a:extLst>
              <a:ext uri="{FF2B5EF4-FFF2-40B4-BE49-F238E27FC236}">
                <a16:creationId xmlns:a16="http://schemas.microsoft.com/office/drawing/2014/main" id="{F8A60C3C-816A-10D4-E83C-93E64DB697E4}"/>
              </a:ext>
            </a:extLst>
          </p:cNvPr>
          <p:cNvSpPr>
            <a:spLocks noGrp="1"/>
          </p:cNvSpPr>
          <p:nvPr>
            <p:ph type="sldNum" sz="quarter" idx="12"/>
          </p:nvPr>
        </p:nvSpPr>
        <p:spPr/>
        <p:txBody>
          <a:bodyPr/>
          <a:lstStyle/>
          <a:p>
            <a:fld id="{AB021C44-5CE4-484C-96FE-A7CA3D38A5F0}" type="slidenum">
              <a:rPr lang="de-AT" altLang="de-DE" smtClean="0"/>
              <a:pPr/>
              <a:t>23</a:t>
            </a:fld>
            <a:endParaRPr lang="de-AT" altLang="de-DE"/>
          </a:p>
        </p:txBody>
      </p:sp>
    </p:spTree>
    <p:extLst>
      <p:ext uri="{BB962C8B-B14F-4D97-AF65-F5344CB8AC3E}">
        <p14:creationId xmlns:p14="http://schemas.microsoft.com/office/powerpoint/2010/main" val="291036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956094-EE74-5E0F-98B5-80BABF923CC7}"/>
              </a:ext>
            </a:extLst>
          </p:cNvPr>
          <p:cNvSpPr>
            <a:spLocks noGrp="1"/>
          </p:cNvSpPr>
          <p:nvPr>
            <p:ph type="title"/>
          </p:nvPr>
        </p:nvSpPr>
        <p:spPr/>
        <p:txBody>
          <a:bodyPr/>
          <a:lstStyle/>
          <a:p>
            <a:r>
              <a:rPr lang="en-GB" dirty="0"/>
              <a:t>Links</a:t>
            </a:r>
            <a:endParaRPr lang="en-AT" dirty="0"/>
          </a:p>
        </p:txBody>
      </p:sp>
      <p:sp>
        <p:nvSpPr>
          <p:cNvPr id="6" name="Content Placeholder 5">
            <a:extLst>
              <a:ext uri="{FF2B5EF4-FFF2-40B4-BE49-F238E27FC236}">
                <a16:creationId xmlns:a16="http://schemas.microsoft.com/office/drawing/2014/main" id="{D61D9239-74D4-3B79-DF8B-2523E39E18E8}"/>
              </a:ext>
            </a:extLst>
          </p:cNvPr>
          <p:cNvSpPr>
            <a:spLocks noGrp="1"/>
          </p:cNvSpPr>
          <p:nvPr>
            <p:ph idx="1"/>
          </p:nvPr>
        </p:nvSpPr>
        <p:spPr>
          <a:xfrm>
            <a:off x="512015" y="6237312"/>
            <a:ext cx="7948840" cy="369332"/>
          </a:xfrm>
        </p:spPr>
        <p:txBody>
          <a:bodyPr/>
          <a:lstStyle/>
          <a:p>
            <a:r>
              <a:rPr lang="en-GB" sz="1800" dirty="0"/>
              <a:t>Project website: </a:t>
            </a:r>
            <a:r>
              <a:rPr lang="en-GB" sz="1800" dirty="0">
                <a:hlinkClick r:id="rId2"/>
              </a:rPr>
              <a:t>https://www.ifs.tuwien.ac.at/infrastructures/ossdip </a:t>
            </a:r>
            <a:endParaRPr lang="en-GB" sz="1800" dirty="0"/>
          </a:p>
          <a:p>
            <a:endParaRPr lang="en-GB" dirty="0"/>
          </a:p>
        </p:txBody>
      </p:sp>
      <p:sp>
        <p:nvSpPr>
          <p:cNvPr id="3" name="Slide Number Placeholder 2">
            <a:extLst>
              <a:ext uri="{FF2B5EF4-FFF2-40B4-BE49-F238E27FC236}">
                <a16:creationId xmlns:a16="http://schemas.microsoft.com/office/drawing/2014/main" id="{9D4B2B5C-C78E-292E-4AB5-EBF72C381F90}"/>
              </a:ext>
            </a:extLst>
          </p:cNvPr>
          <p:cNvSpPr>
            <a:spLocks noGrp="1"/>
          </p:cNvSpPr>
          <p:nvPr>
            <p:ph type="sldNum" sz="quarter" idx="12"/>
          </p:nvPr>
        </p:nvSpPr>
        <p:spPr/>
        <p:txBody>
          <a:bodyPr/>
          <a:lstStyle/>
          <a:p>
            <a:fld id="{AB021C44-5CE4-484C-96FE-A7CA3D38A5F0}" type="slidenum">
              <a:rPr lang="de-AT" altLang="de-DE" smtClean="0"/>
              <a:pPr/>
              <a:t>24</a:t>
            </a:fld>
            <a:endParaRPr lang="de-AT" altLang="de-DE"/>
          </a:p>
        </p:txBody>
      </p:sp>
      <p:pic>
        <p:nvPicPr>
          <p:cNvPr id="4" name="Picture 3">
            <a:extLst>
              <a:ext uri="{FF2B5EF4-FFF2-40B4-BE49-F238E27FC236}">
                <a16:creationId xmlns:a16="http://schemas.microsoft.com/office/drawing/2014/main" id="{93123396-5511-4B7D-99C7-068F81BF9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12776"/>
            <a:ext cx="5904656" cy="4655795"/>
          </a:xfrm>
          <a:prstGeom prst="rect">
            <a:avLst/>
          </a:prstGeom>
        </p:spPr>
      </p:pic>
    </p:spTree>
    <p:extLst>
      <p:ext uri="{BB962C8B-B14F-4D97-AF65-F5344CB8AC3E}">
        <p14:creationId xmlns:p14="http://schemas.microsoft.com/office/powerpoint/2010/main" val="2858437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956094-EE74-5E0F-98B5-80BABF923CC7}"/>
              </a:ext>
            </a:extLst>
          </p:cNvPr>
          <p:cNvSpPr>
            <a:spLocks noGrp="1"/>
          </p:cNvSpPr>
          <p:nvPr>
            <p:ph type="title"/>
          </p:nvPr>
        </p:nvSpPr>
        <p:spPr/>
        <p:txBody>
          <a:bodyPr/>
          <a:lstStyle/>
          <a:p>
            <a:r>
              <a:rPr lang="en-GB" dirty="0"/>
              <a:t>Links</a:t>
            </a:r>
            <a:endParaRPr lang="en-AT" dirty="0"/>
          </a:p>
        </p:txBody>
      </p:sp>
      <p:sp>
        <p:nvSpPr>
          <p:cNvPr id="3" name="Slide Number Placeholder 2">
            <a:extLst>
              <a:ext uri="{FF2B5EF4-FFF2-40B4-BE49-F238E27FC236}">
                <a16:creationId xmlns:a16="http://schemas.microsoft.com/office/drawing/2014/main" id="{9D4B2B5C-C78E-292E-4AB5-EBF72C381F90}"/>
              </a:ext>
            </a:extLst>
          </p:cNvPr>
          <p:cNvSpPr>
            <a:spLocks noGrp="1"/>
          </p:cNvSpPr>
          <p:nvPr>
            <p:ph type="sldNum" sz="quarter" idx="12"/>
          </p:nvPr>
        </p:nvSpPr>
        <p:spPr/>
        <p:txBody>
          <a:bodyPr/>
          <a:lstStyle/>
          <a:p>
            <a:fld id="{AB021C44-5CE4-484C-96FE-A7CA3D38A5F0}" type="slidenum">
              <a:rPr lang="de-AT" altLang="de-DE" smtClean="0"/>
              <a:pPr/>
              <a:t>25</a:t>
            </a:fld>
            <a:endParaRPr lang="de-AT" altLang="de-DE"/>
          </a:p>
        </p:txBody>
      </p:sp>
      <p:sp>
        <p:nvSpPr>
          <p:cNvPr id="7" name="TextBox 6">
            <a:extLst>
              <a:ext uri="{FF2B5EF4-FFF2-40B4-BE49-F238E27FC236}">
                <a16:creationId xmlns:a16="http://schemas.microsoft.com/office/drawing/2014/main" id="{F72575D3-243B-4ED7-AAFB-1B846479F86A}"/>
              </a:ext>
            </a:extLst>
          </p:cNvPr>
          <p:cNvSpPr txBox="1"/>
          <p:nvPr/>
        </p:nvSpPr>
        <p:spPr>
          <a:xfrm>
            <a:off x="4761818" y="6063858"/>
            <a:ext cx="3954929" cy="923330"/>
          </a:xfrm>
          <a:prstGeom prst="rect">
            <a:avLst/>
          </a:prstGeom>
          <a:noFill/>
        </p:spPr>
        <p:txBody>
          <a:bodyPr wrap="none" rtlCol="0">
            <a:spAutoFit/>
          </a:bodyPr>
          <a:lstStyle/>
          <a:p>
            <a:pPr algn="ctr"/>
            <a:r>
              <a:rPr lang="en-GB" dirty="0"/>
              <a:t>Paper: </a:t>
            </a:r>
          </a:p>
          <a:p>
            <a:pPr algn="ctr"/>
            <a:r>
              <a:rPr lang="en-GB" dirty="0">
                <a:hlinkClick r:id="rId2"/>
              </a:rPr>
              <a:t>https://doi.org/10.5334/dsj-2022-004</a:t>
            </a:r>
            <a:r>
              <a:rPr lang="en-GB" dirty="0"/>
              <a:t> </a:t>
            </a:r>
          </a:p>
          <a:p>
            <a:endParaRPr lang="de-DE" dirty="0"/>
          </a:p>
        </p:txBody>
      </p:sp>
      <p:sp>
        <p:nvSpPr>
          <p:cNvPr id="8" name="TextBox 7">
            <a:extLst>
              <a:ext uri="{FF2B5EF4-FFF2-40B4-BE49-F238E27FC236}">
                <a16:creationId xmlns:a16="http://schemas.microsoft.com/office/drawing/2014/main" id="{1D85008F-DF37-4E60-BFE3-E4E5E33FBF06}"/>
              </a:ext>
            </a:extLst>
          </p:cNvPr>
          <p:cNvSpPr txBox="1"/>
          <p:nvPr/>
        </p:nvSpPr>
        <p:spPr>
          <a:xfrm>
            <a:off x="35496" y="4309039"/>
            <a:ext cx="4814138" cy="646331"/>
          </a:xfrm>
          <a:prstGeom prst="rect">
            <a:avLst/>
          </a:prstGeom>
          <a:noFill/>
        </p:spPr>
        <p:txBody>
          <a:bodyPr wrap="none" rtlCol="0">
            <a:spAutoFit/>
          </a:bodyPr>
          <a:lstStyle/>
          <a:p>
            <a:pPr algn="ctr"/>
            <a:r>
              <a:rPr lang="en-GB" dirty="0"/>
              <a:t>Source code: </a:t>
            </a:r>
            <a:br>
              <a:rPr lang="en-GB" dirty="0"/>
            </a:br>
            <a:r>
              <a:rPr lang="en-GB" dirty="0">
                <a:hlinkClick r:id="rId3"/>
              </a:rPr>
              <a:t>https://gitlab.tuwien.ac.at/martin.weise/ossdip</a:t>
            </a:r>
            <a:endParaRPr lang="de-DE" dirty="0"/>
          </a:p>
        </p:txBody>
      </p:sp>
      <p:pic>
        <p:nvPicPr>
          <p:cNvPr id="10" name="Picture 9">
            <a:extLst>
              <a:ext uri="{FF2B5EF4-FFF2-40B4-BE49-F238E27FC236}">
                <a16:creationId xmlns:a16="http://schemas.microsoft.com/office/drawing/2014/main" id="{0C6793C8-25B7-4AB5-A6FA-BBC901BED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984" y="1484784"/>
            <a:ext cx="3875542" cy="2592288"/>
          </a:xfrm>
          <a:prstGeom prst="rect">
            <a:avLst/>
          </a:prstGeom>
        </p:spPr>
      </p:pic>
      <p:pic>
        <p:nvPicPr>
          <p:cNvPr id="12" name="Picture 11">
            <a:extLst>
              <a:ext uri="{FF2B5EF4-FFF2-40B4-BE49-F238E27FC236}">
                <a16:creationId xmlns:a16="http://schemas.microsoft.com/office/drawing/2014/main" id="{1E04714E-51AB-4DB3-B524-E9F32DDD1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2216249"/>
            <a:ext cx="3688983" cy="3733031"/>
          </a:xfrm>
          <a:prstGeom prst="rect">
            <a:avLst/>
          </a:prstGeom>
        </p:spPr>
      </p:pic>
    </p:spTree>
    <p:extLst>
      <p:ext uri="{BB962C8B-B14F-4D97-AF65-F5344CB8AC3E}">
        <p14:creationId xmlns:p14="http://schemas.microsoft.com/office/powerpoint/2010/main" val="421281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4ADD1C-8B87-DFE5-CB45-35D325C45081}"/>
              </a:ext>
            </a:extLst>
          </p:cNvPr>
          <p:cNvSpPr>
            <a:spLocks noGrp="1"/>
          </p:cNvSpPr>
          <p:nvPr>
            <p:ph type="title"/>
          </p:nvPr>
        </p:nvSpPr>
        <p:spPr/>
        <p:txBody>
          <a:bodyPr/>
          <a:lstStyle/>
          <a:p>
            <a:r>
              <a:rPr lang="en-GB" dirty="0"/>
              <a:t>RDA WG</a:t>
            </a:r>
            <a:endParaRPr lang="en-AT" dirty="0"/>
          </a:p>
        </p:txBody>
      </p:sp>
      <p:sp>
        <p:nvSpPr>
          <p:cNvPr id="2" name="Content Placeholder 1">
            <a:extLst>
              <a:ext uri="{FF2B5EF4-FFF2-40B4-BE49-F238E27FC236}">
                <a16:creationId xmlns:a16="http://schemas.microsoft.com/office/drawing/2014/main" id="{7F8F4678-2F9A-A80C-C4C0-FB7D6DFD9740}"/>
              </a:ext>
            </a:extLst>
          </p:cNvPr>
          <p:cNvSpPr>
            <a:spLocks noGrp="1"/>
          </p:cNvSpPr>
          <p:nvPr>
            <p:ph idx="1"/>
          </p:nvPr>
        </p:nvSpPr>
        <p:spPr>
          <a:xfrm>
            <a:off x="539552" y="1389439"/>
            <a:ext cx="7948840" cy="5330555"/>
          </a:xfrm>
        </p:spPr>
        <p:txBody>
          <a:bodyPr/>
          <a:lstStyle/>
          <a:p>
            <a:pPr marL="342900" indent="-342900">
              <a:buFont typeface="Wingdings" panose="05000000000000000000" pitchFamily="2" charset="2"/>
              <a:buChar char="§"/>
            </a:pPr>
            <a:r>
              <a:rPr lang="en-GB" dirty="0"/>
              <a:t>Trusted / Secure Research Environments for Sensitive / Confidential Data: </a:t>
            </a:r>
            <a:r>
              <a:rPr lang="en-GB" dirty="0" err="1"/>
              <a:t>FAIRness</a:t>
            </a:r>
            <a:r>
              <a:rPr lang="en-GB" dirty="0"/>
              <a:t> for "Closed" Data and Processes</a:t>
            </a:r>
          </a:p>
          <a:p>
            <a:pPr marL="342900" indent="-342900">
              <a:buFont typeface="Wingdings" panose="05000000000000000000" pitchFamily="2" charset="2"/>
              <a:buChar char="§"/>
            </a:pPr>
            <a:r>
              <a:rPr lang="en-GB" dirty="0"/>
              <a:t>Two BOF sessions in </a:t>
            </a:r>
            <a:r>
              <a:rPr lang="en-GB" dirty="0" err="1"/>
              <a:t>Gothenberg</a:t>
            </a:r>
            <a:r>
              <a:rPr lang="en-GB" dirty="0"/>
              <a:t> and Salzburg</a:t>
            </a:r>
          </a:p>
          <a:p>
            <a:pPr marL="342900" indent="-342900">
              <a:buFont typeface="Wingdings" panose="05000000000000000000" pitchFamily="2" charset="2"/>
              <a:buChar char="§"/>
            </a:pPr>
            <a:r>
              <a:rPr lang="en-GB" dirty="0"/>
              <a:t>Preparing to submit Case Statement</a:t>
            </a:r>
          </a:p>
          <a:p>
            <a:pPr marL="342900" indent="-342900">
              <a:buFont typeface="Wingdings" panose="05000000000000000000" pitchFamily="2" charset="2"/>
              <a:buChar char="§"/>
            </a:pPr>
            <a:r>
              <a:rPr lang="en-GB" dirty="0"/>
              <a:t>Planned WG activities:</a:t>
            </a:r>
          </a:p>
          <a:p>
            <a:pPr marL="904875" lvl="1" indent="-447675"/>
            <a:r>
              <a:rPr lang="en-GB" dirty="0"/>
              <a:t>P1: Blueprint </a:t>
            </a:r>
            <a:r>
              <a:rPr lang="en-GB" i="1" dirty="0"/>
              <a:t>(Martin Weise)</a:t>
            </a:r>
          </a:p>
          <a:p>
            <a:pPr marL="904875" lvl="1" indent="-447675"/>
            <a:r>
              <a:rPr lang="en-GB" dirty="0"/>
              <a:t>P2. Interoperability between </a:t>
            </a:r>
            <a:r>
              <a:rPr lang="en-GB" i="1" dirty="0"/>
              <a:t>TREs (Rob Baxter, Lucas van der Meer)</a:t>
            </a:r>
          </a:p>
          <a:p>
            <a:pPr marL="904875" lvl="1" indent="-447675"/>
            <a:r>
              <a:rPr lang="en-GB" dirty="0"/>
              <a:t>P3: Risk Management </a:t>
            </a:r>
            <a:r>
              <a:rPr lang="en-GB" i="1" dirty="0"/>
              <a:t>(Ville </a:t>
            </a:r>
            <a:r>
              <a:rPr lang="en-GB" i="1" dirty="0" err="1"/>
              <a:t>Tenhunen</a:t>
            </a:r>
            <a:r>
              <a:rPr lang="en-GB" i="1" dirty="0"/>
              <a:t>)</a:t>
            </a:r>
          </a:p>
          <a:p>
            <a:pPr marL="904875" lvl="1" indent="-447675"/>
            <a:r>
              <a:rPr lang="en-GB" dirty="0"/>
              <a:t>P4: FAIR for Sensitive/Confidential Data </a:t>
            </a:r>
            <a:r>
              <a:rPr lang="en-GB" i="1" dirty="0"/>
              <a:t>(???)</a:t>
            </a:r>
          </a:p>
          <a:p>
            <a:pPr marL="342900" indent="-342900">
              <a:buFont typeface="Wingdings" panose="05000000000000000000" pitchFamily="2" charset="2"/>
              <a:buChar char="§"/>
            </a:pPr>
            <a:r>
              <a:rPr lang="en-GB" dirty="0"/>
              <a:t>Draft Charter: </a:t>
            </a:r>
            <a:r>
              <a:rPr lang="de-DE" dirty="0">
                <a:hlinkClick r:id="rId2"/>
              </a:rPr>
              <a:t>https://docs.google.com/document/d/1877OtQyZ46QCHVZ8_1QqRgZJPXyImZdW1qYVyKItMSQ</a:t>
            </a:r>
            <a:endParaRPr lang="en-GB" i="1" dirty="0"/>
          </a:p>
          <a:p>
            <a:pPr marL="342900" indent="-342900">
              <a:buFont typeface="Wingdings" panose="05000000000000000000" pitchFamily="2" charset="2"/>
              <a:buChar char="§"/>
            </a:pPr>
            <a:r>
              <a:rPr lang="en-GB" dirty="0"/>
              <a:t>If interested: sign up and join!</a:t>
            </a:r>
          </a:p>
        </p:txBody>
      </p:sp>
      <p:sp>
        <p:nvSpPr>
          <p:cNvPr id="3" name="Slide Number Placeholder 2">
            <a:extLst>
              <a:ext uri="{FF2B5EF4-FFF2-40B4-BE49-F238E27FC236}">
                <a16:creationId xmlns:a16="http://schemas.microsoft.com/office/drawing/2014/main" id="{F8A60C3C-816A-10D4-E83C-93E64DB697E4}"/>
              </a:ext>
            </a:extLst>
          </p:cNvPr>
          <p:cNvSpPr>
            <a:spLocks noGrp="1"/>
          </p:cNvSpPr>
          <p:nvPr>
            <p:ph type="sldNum" sz="quarter" idx="12"/>
          </p:nvPr>
        </p:nvSpPr>
        <p:spPr/>
        <p:txBody>
          <a:bodyPr/>
          <a:lstStyle/>
          <a:p>
            <a:fld id="{AB021C44-5CE4-484C-96FE-A7CA3D38A5F0}" type="slidenum">
              <a:rPr lang="de-AT" altLang="de-DE" smtClean="0"/>
              <a:pPr/>
              <a:t>26</a:t>
            </a:fld>
            <a:endParaRPr lang="de-AT" altLang="de-DE" dirty="0"/>
          </a:p>
        </p:txBody>
      </p:sp>
      <p:pic>
        <p:nvPicPr>
          <p:cNvPr id="6" name="Picture 5">
            <a:extLst>
              <a:ext uri="{FF2B5EF4-FFF2-40B4-BE49-F238E27FC236}">
                <a16:creationId xmlns:a16="http://schemas.microsoft.com/office/drawing/2014/main" id="{51383438-1011-4F93-B192-0C1B589412B5}"/>
              </a:ext>
            </a:extLst>
          </p:cNvPr>
          <p:cNvPicPr>
            <a:picLocks noChangeAspect="1"/>
          </p:cNvPicPr>
          <p:nvPr/>
        </p:nvPicPr>
        <p:blipFill>
          <a:blip r:embed="rId3"/>
          <a:stretch>
            <a:fillRect/>
          </a:stretch>
        </p:blipFill>
        <p:spPr>
          <a:xfrm>
            <a:off x="7092280" y="138005"/>
            <a:ext cx="1947441" cy="922472"/>
          </a:xfrm>
          <a:prstGeom prst="rect">
            <a:avLst/>
          </a:prstGeom>
        </p:spPr>
      </p:pic>
    </p:spTree>
    <p:extLst>
      <p:ext uri="{BB962C8B-B14F-4D97-AF65-F5344CB8AC3E}">
        <p14:creationId xmlns:p14="http://schemas.microsoft.com/office/powerpoint/2010/main" val="743940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492125" y="2687429"/>
            <a:ext cx="7249979" cy="3477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a:solidFill>
                  <a:schemeClr val="bg1"/>
                </a:solidFill>
                <a:hlinkClick r:id="rId3">
                  <a:extLst>
                    <a:ext uri="{A12FA001-AC4F-418D-AE19-62706E023703}">
                      <ahyp:hlinkClr xmlns:ahyp="http://schemas.microsoft.com/office/drawing/2018/hyperlinkcolor" val="tx"/>
                    </a:ext>
                  </a:extLst>
                </a:hlinkClick>
              </a:rPr>
              <a:t>Andreas </a:t>
            </a:r>
            <a:r>
              <a:rPr lang="de-AT" sz="2000" b="1" dirty="0" err="1">
                <a:solidFill>
                  <a:schemeClr val="bg1"/>
                </a:solidFill>
                <a:hlinkClick r:id="rId3">
                  <a:extLst>
                    <a:ext uri="{A12FA001-AC4F-418D-AE19-62706E023703}">
                      <ahyp:hlinkClr xmlns:ahyp="http://schemas.microsoft.com/office/drawing/2018/hyperlinkcolor" val="tx"/>
                    </a:ext>
                  </a:extLst>
                </a:hlinkClick>
              </a:rPr>
              <a:t>Rauber</a:t>
            </a:r>
            <a:r>
              <a:rPr lang="de-AT" sz="2000" b="1" dirty="0">
                <a:solidFill>
                  <a:schemeClr val="bg1"/>
                </a:solidFill>
              </a:rPr>
              <a:t>, Martin Weise</a:t>
            </a:r>
          </a:p>
          <a:p>
            <a:r>
              <a:rPr lang="de-AT" sz="2000" dirty="0">
                <a:solidFill>
                  <a:schemeClr val="bg1"/>
                </a:solidFill>
              </a:rPr>
              <a:t>Technische Universität Wien, Austria</a:t>
            </a:r>
            <a:br>
              <a:rPr lang="de-AT" sz="2000" dirty="0">
                <a:solidFill>
                  <a:schemeClr val="bg1"/>
                </a:solidFill>
              </a:rPr>
            </a:br>
            <a:r>
              <a:rPr lang="de-AT" sz="2000" dirty="0">
                <a:solidFill>
                  <a:schemeClr val="bg1"/>
                </a:solidFill>
              </a:rPr>
              <a:t>{</a:t>
            </a:r>
            <a:r>
              <a:rPr lang="de-AT" sz="2000" dirty="0" err="1">
                <a:solidFill>
                  <a:schemeClr val="bg1"/>
                </a:solidFill>
                <a:hlinkClick r:id="rId4">
                  <a:extLst>
                    <a:ext uri="{A12FA001-AC4F-418D-AE19-62706E023703}">
                      <ahyp:hlinkClr xmlns:ahyp="http://schemas.microsoft.com/office/drawing/2018/hyperlinkcolor" val="tx"/>
                    </a:ext>
                  </a:extLst>
                </a:hlinkClick>
              </a:rPr>
              <a:t>andreas.rauber</a:t>
            </a:r>
            <a:r>
              <a:rPr lang="de-AT" sz="2000" dirty="0">
                <a:solidFill>
                  <a:schemeClr val="bg1"/>
                </a:solidFill>
                <a:hlinkClick r:id="rId4">
                  <a:extLst>
                    <a:ext uri="{A12FA001-AC4F-418D-AE19-62706E023703}">
                      <ahyp:hlinkClr xmlns:ahyp="http://schemas.microsoft.com/office/drawing/2018/hyperlinkcolor" val="tx"/>
                    </a:ext>
                  </a:extLst>
                </a:hlinkClick>
              </a:rPr>
              <a:t>, </a:t>
            </a:r>
            <a:r>
              <a:rPr lang="de-AT" sz="2000" dirty="0" err="1">
                <a:solidFill>
                  <a:schemeClr val="bg1"/>
                </a:solidFill>
                <a:hlinkClick r:id="rId4">
                  <a:extLst>
                    <a:ext uri="{A12FA001-AC4F-418D-AE19-62706E023703}">
                      <ahyp:hlinkClr xmlns:ahyp="http://schemas.microsoft.com/office/drawing/2018/hyperlinkcolor" val="tx"/>
                    </a:ext>
                  </a:extLst>
                </a:hlinkClick>
              </a:rPr>
              <a:t>martin.weise</a:t>
            </a:r>
            <a:r>
              <a:rPr lang="de-AT" sz="2000" dirty="0">
                <a:solidFill>
                  <a:schemeClr val="bg1"/>
                </a:solidFill>
                <a:hlinkClick r:id="rId4">
                  <a:extLst>
                    <a:ext uri="{A12FA001-AC4F-418D-AE19-62706E023703}">
                      <ahyp:hlinkClr xmlns:ahyp="http://schemas.microsoft.com/office/drawing/2018/hyperlinkcolor" val="tx"/>
                    </a:ext>
                  </a:extLst>
                </a:hlinkClick>
              </a:rPr>
              <a:t>}@tuwien.ac.at</a:t>
            </a:r>
            <a:endParaRPr lang="de-AT" sz="2000" dirty="0">
              <a:solidFill>
                <a:schemeClr val="bg1"/>
              </a:solidFill>
            </a:endParaRPr>
          </a:p>
          <a:p>
            <a:endParaRPr lang="de-AT" sz="2000" dirty="0">
              <a:solidFill>
                <a:schemeClr val="bg1"/>
              </a:solidFill>
            </a:endParaRPr>
          </a:p>
          <a:p>
            <a:endParaRPr lang="de-AT" sz="2000" dirty="0">
              <a:solidFill>
                <a:schemeClr val="bg1"/>
              </a:solidFill>
            </a:endParaRPr>
          </a:p>
          <a:p>
            <a:r>
              <a:rPr lang="de-AT" sz="2000" dirty="0">
                <a:solidFill>
                  <a:schemeClr val="bg1"/>
                </a:solidFill>
                <a:hlinkClick r:id="rId5">
                  <a:extLst>
                    <a:ext uri="{A12FA001-AC4F-418D-AE19-62706E023703}">
                      <ahyp:hlinkClr xmlns:ahyp="http://schemas.microsoft.com/office/drawing/2018/hyperlinkcolor" val="tx"/>
                    </a:ext>
                  </a:extLst>
                </a:hlinkClick>
              </a:rPr>
              <a:t>https://www.ifs.tuwien.ac.at/infrastructures/ossdip/</a:t>
            </a:r>
            <a:r>
              <a:rPr lang="de-AT" sz="2000" dirty="0">
                <a:solidFill>
                  <a:schemeClr val="bg1"/>
                </a:solidFill>
              </a:rPr>
              <a:t> — </a:t>
            </a:r>
            <a:r>
              <a:rPr lang="de-AT" sz="2000" dirty="0" err="1">
                <a:solidFill>
                  <a:schemeClr val="bg1"/>
                </a:solidFill>
              </a:rPr>
              <a:t>website</a:t>
            </a:r>
            <a:endParaRPr lang="de-AT" sz="2000" dirty="0">
              <a:solidFill>
                <a:schemeClr val="bg1"/>
              </a:solidFill>
            </a:endParaRPr>
          </a:p>
          <a:p>
            <a:r>
              <a:rPr lang="de-AT" sz="2000" dirty="0">
                <a:solidFill>
                  <a:schemeClr val="bg1"/>
                </a:solidFill>
                <a:hlinkClick r:id="rId6">
                  <a:extLst>
                    <a:ext uri="{A12FA001-AC4F-418D-AE19-62706E023703}">
                      <ahyp:hlinkClr xmlns:ahyp="http://schemas.microsoft.com/office/drawing/2018/hyperlinkcolor" val="tx"/>
                    </a:ext>
                  </a:extLst>
                </a:hlinkClick>
              </a:rPr>
              <a:t>https://gitlab.tuwien.ac.at/martin.weise/ossdip</a:t>
            </a:r>
            <a:r>
              <a:rPr lang="de-AT" sz="2000" dirty="0">
                <a:solidFill>
                  <a:schemeClr val="bg1"/>
                </a:solidFill>
              </a:rPr>
              <a:t> — source code</a:t>
            </a:r>
          </a:p>
          <a:p>
            <a:r>
              <a:rPr lang="de-AT" sz="2000" dirty="0">
                <a:solidFill>
                  <a:schemeClr val="bg1"/>
                </a:solidFill>
                <a:hlinkClick r:id="rId7">
                  <a:extLst>
                    <a:ext uri="{A12FA001-AC4F-418D-AE19-62706E023703}">
                      <ahyp:hlinkClr xmlns:ahyp="http://schemas.microsoft.com/office/drawing/2018/hyperlinkcolor" val="tx"/>
                    </a:ext>
                  </a:extLst>
                </a:hlinkClick>
              </a:rPr>
              <a:t>https://doi.org/10.5334/dsj-2022-004</a:t>
            </a:r>
            <a:r>
              <a:rPr lang="de-AT" sz="2000" dirty="0">
                <a:solidFill>
                  <a:schemeClr val="bg1"/>
                </a:solidFill>
              </a:rPr>
              <a:t> — </a:t>
            </a:r>
            <a:r>
              <a:rPr lang="de-AT" sz="2000" dirty="0" err="1">
                <a:solidFill>
                  <a:schemeClr val="bg1"/>
                </a:solidFill>
              </a:rPr>
              <a:t>paper</a:t>
            </a:r>
            <a:endParaRPr lang="de-AT" sz="2000" dirty="0">
              <a:solidFill>
                <a:schemeClr val="bg1"/>
              </a:solidFill>
            </a:endParaRPr>
          </a:p>
          <a:p>
            <a:r>
              <a:rPr lang="de-AT" sz="2000" dirty="0">
                <a:solidFill>
                  <a:schemeClr val="bg1"/>
                </a:solidFill>
                <a:hlinkClick r:id="rId8">
                  <a:extLst>
                    <a:ext uri="{A12FA001-AC4F-418D-AE19-62706E023703}">
                      <ahyp:hlinkClr xmlns:ahyp="http://schemas.microsoft.com/office/drawing/2018/hyperlinkcolor" val="tx"/>
                    </a:ext>
                  </a:extLst>
                </a:hlinkClick>
              </a:rPr>
              <a:t>https://docs.google.com/document/d/1877OtQyZ46QCHVZ8_1QqRgZJPXyImZdW1qYVyKItMSQ </a:t>
            </a:r>
            <a:r>
              <a:rPr lang="de-AT" sz="2000" dirty="0">
                <a:solidFill>
                  <a:schemeClr val="bg1"/>
                </a:solidFill>
                <a:hlinkClick r:id="rId7">
                  <a:extLst>
                    <a:ext uri="{A12FA001-AC4F-418D-AE19-62706E023703}">
                      <ahyp:hlinkClr xmlns:ahyp="http://schemas.microsoft.com/office/drawing/2018/hyperlinkcolor" val="tx"/>
                    </a:ext>
                  </a:extLst>
                </a:hlinkClick>
              </a:rPr>
              <a:t>- RDA WG </a:t>
            </a:r>
            <a:r>
              <a:rPr lang="de-AT" sz="2000" dirty="0" err="1">
                <a:solidFill>
                  <a:schemeClr val="bg1"/>
                </a:solidFill>
                <a:hlinkClick r:id="rId7">
                  <a:extLst>
                    <a:ext uri="{A12FA001-AC4F-418D-AE19-62706E023703}">
                      <ahyp:hlinkClr xmlns:ahyp="http://schemas.microsoft.com/office/drawing/2018/hyperlinkcolor" val="tx"/>
                    </a:ext>
                  </a:extLst>
                </a:hlinkClick>
              </a:rPr>
              <a:t>Draft</a:t>
            </a:r>
            <a:r>
              <a:rPr lang="de-AT" sz="2000" dirty="0">
                <a:solidFill>
                  <a:schemeClr val="bg1"/>
                </a:solidFill>
                <a:hlinkClick r:id="rId7">
                  <a:extLst>
                    <a:ext uri="{A12FA001-AC4F-418D-AE19-62706E023703}">
                      <ahyp:hlinkClr xmlns:ahyp="http://schemas.microsoft.com/office/drawing/2018/hyperlinkcolor" val="tx"/>
                    </a:ext>
                  </a:extLst>
                </a:hlinkClick>
              </a:rPr>
              <a:t> Charter</a:t>
            </a:r>
          </a:p>
          <a:p>
            <a:endParaRPr lang="de-AT" sz="2000" dirty="0">
              <a:solidFill>
                <a:schemeClr val="bg1"/>
              </a:solidFill>
            </a:endParaRPr>
          </a:p>
        </p:txBody>
      </p:sp>
      <p:sp>
        <p:nvSpPr>
          <p:cNvPr id="5" name="Foliennummernplatzhalter 5">
            <a:extLst>
              <a:ext uri="{FF2B5EF4-FFF2-40B4-BE49-F238E27FC236}">
                <a16:creationId xmlns:a16="http://schemas.microsoft.com/office/drawing/2014/main" id="{48F26CFE-82DC-913B-8084-F798912E207B}"/>
              </a:ext>
            </a:extLst>
          </p:cNvPr>
          <p:cNvSpPr txBox="1">
            <a:spLocks/>
          </p:cNvSpPr>
          <p:nvPr/>
        </p:nvSpPr>
        <p:spPr>
          <a:xfrm>
            <a:off x="8648700" y="6480000"/>
            <a:ext cx="493914" cy="371650"/>
          </a:xfrm>
          <a:prstGeom prst="rect">
            <a:avLst/>
          </a:prstGeom>
        </p:spPr>
        <p:txBody>
          <a:bodyPr/>
          <a:lstStyle>
            <a:defPPr>
              <a:defRPr lang="de-DE"/>
            </a:defPPr>
            <a:lvl1pPr algn="ctr" rtl="0" fontAlgn="base">
              <a:spcBef>
                <a:spcPct val="0"/>
              </a:spcBef>
              <a:spcAft>
                <a:spcPct val="0"/>
              </a:spcAft>
              <a:defRPr kern="1200">
                <a:solidFill>
                  <a:srgbClr val="00669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AB021C44-5CE4-484C-96FE-A7CA3D38A5F0}" type="slidenum">
              <a:rPr lang="de-AT" altLang="de-DE" smtClean="0"/>
              <a:pPr/>
              <a:t>27</a:t>
            </a:fld>
            <a:endParaRPr lang="de-AT" altLang="de-DE"/>
          </a:p>
        </p:txBody>
      </p:sp>
      <p:sp>
        <p:nvSpPr>
          <p:cNvPr id="6" name="Text Placeholder 5">
            <a:extLst>
              <a:ext uri="{FF2B5EF4-FFF2-40B4-BE49-F238E27FC236}">
                <a16:creationId xmlns:a16="http://schemas.microsoft.com/office/drawing/2014/main" id="{CD8A7A6E-E7AF-9635-CF28-6A1A344BF219}"/>
              </a:ext>
            </a:extLst>
          </p:cNvPr>
          <p:cNvSpPr>
            <a:spLocks noGrp="1"/>
          </p:cNvSpPr>
          <p:nvPr>
            <p:ph type="body" sz="quarter" idx="11"/>
          </p:nvPr>
        </p:nvSpPr>
        <p:spPr/>
        <p:txBody>
          <a:bodyPr/>
          <a:lstStyle/>
          <a:p>
            <a:r>
              <a:rPr lang="en-GB" sz="1000" dirty="0">
                <a:solidFill>
                  <a:schemeClr val="bg1"/>
                </a:solidFill>
              </a:rPr>
              <a:t>This project is supported by the </a:t>
            </a:r>
            <a:r>
              <a:rPr lang="en-GB" dirty="0"/>
              <a:t>E</a:t>
            </a:r>
            <a:r>
              <a:rPr lang="en-GB" sz="1000" dirty="0">
                <a:solidFill>
                  <a:schemeClr val="bg1"/>
                </a:solidFill>
              </a:rPr>
              <a:t>uropean Union’s H2020 programme by the EOSC-Secretariat project under the Co-Creation programme (grant agreement number </a:t>
            </a:r>
            <a:r>
              <a:rPr lang="en-GB" sz="1000" dirty="0">
                <a:solidFill>
                  <a:schemeClr val="bg1"/>
                </a:solidFill>
                <a:hlinkClick r:id="rId9">
                  <a:extLst>
                    <a:ext uri="{A12FA001-AC4F-418D-AE19-62706E023703}">
                      <ahyp:hlinkClr xmlns:ahyp="http://schemas.microsoft.com/office/drawing/2018/hyperlinkcolor" val="tx"/>
                    </a:ext>
                  </a:extLst>
                </a:hlinkClick>
              </a:rPr>
              <a:t>831644</a:t>
            </a:r>
            <a:r>
              <a:rPr lang="en-GB" sz="1000" dirty="0">
                <a:solidFill>
                  <a:schemeClr val="bg1"/>
                </a:solidFill>
              </a:rPr>
              <a:t>) and by EOSC-Life (grant agreement number </a:t>
            </a:r>
            <a:r>
              <a:rPr lang="en-GB" sz="1000" dirty="0">
                <a:solidFill>
                  <a:schemeClr val="bg1"/>
                </a:solidFill>
                <a:hlinkClick r:id="rId10">
                  <a:extLst>
                    <a:ext uri="{A12FA001-AC4F-418D-AE19-62706E023703}">
                      <ahyp:hlinkClr xmlns:ahyp="http://schemas.microsoft.com/office/drawing/2018/hyperlinkcolor" val="tx"/>
                    </a:ext>
                  </a:extLst>
                </a:hlinkClick>
              </a:rPr>
              <a:t>824087</a:t>
            </a:r>
            <a:r>
              <a:rPr lang="en-GB" sz="1000" dirty="0">
                <a:solidFill>
                  <a:schemeClr val="bg1"/>
                </a:solidFill>
              </a:rPr>
              <a:t>) in cooperation with the Austrian COVID-19 Future Operations Platform.</a:t>
            </a:r>
            <a:endParaRPr lang="de-AT" sz="1000" dirty="0">
              <a:solidFill>
                <a:schemeClr val="bg1"/>
              </a:solidFill>
            </a:endParaRPr>
          </a:p>
          <a:p>
            <a:endParaRPr lang="en-AT" dirty="0"/>
          </a:p>
          <a:p>
            <a:endParaRPr lang="en-AT" dirty="0"/>
          </a:p>
        </p:txBody>
      </p:sp>
    </p:spTree>
    <p:extLst>
      <p:ext uri="{BB962C8B-B14F-4D97-AF65-F5344CB8AC3E}">
        <p14:creationId xmlns:p14="http://schemas.microsoft.com/office/powerpoint/2010/main" val="220521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7FA052-1705-2EB9-49DD-0627B2A53C3A}"/>
              </a:ext>
            </a:extLst>
          </p:cNvPr>
          <p:cNvSpPr>
            <a:spLocks noGrp="1"/>
          </p:cNvSpPr>
          <p:nvPr>
            <p:ph type="title"/>
          </p:nvPr>
        </p:nvSpPr>
        <p:spPr/>
        <p:txBody>
          <a:bodyPr/>
          <a:lstStyle/>
          <a:p>
            <a:r>
              <a:rPr lang="en-GB" dirty="0"/>
              <a:t>Secure Research Environments</a:t>
            </a:r>
            <a:endParaRPr lang="en-AT" dirty="0"/>
          </a:p>
        </p:txBody>
      </p:sp>
      <p:sp>
        <p:nvSpPr>
          <p:cNvPr id="7" name="Content Placeholder 6">
            <a:extLst>
              <a:ext uri="{FF2B5EF4-FFF2-40B4-BE49-F238E27FC236}">
                <a16:creationId xmlns:a16="http://schemas.microsoft.com/office/drawing/2014/main" id="{80255E75-C33F-AD1D-0A72-E2056514BCDC}"/>
              </a:ext>
            </a:extLst>
          </p:cNvPr>
          <p:cNvSpPr>
            <a:spLocks noGrp="1"/>
          </p:cNvSpPr>
          <p:nvPr>
            <p:ph idx="1"/>
          </p:nvPr>
        </p:nvSpPr>
        <p:spPr>
          <a:xfrm>
            <a:off x="395536" y="1389440"/>
            <a:ext cx="8253164" cy="5207912"/>
          </a:xfrm>
        </p:spPr>
        <p:txBody>
          <a:bodyPr/>
          <a:lstStyle/>
          <a:p>
            <a:pPr marL="196850">
              <a:lnSpc>
                <a:spcPct val="150000"/>
              </a:lnSpc>
            </a:pPr>
            <a:r>
              <a:rPr lang="en-GB" b="1" dirty="0"/>
              <a:t>Secure Research Environments (SRE)</a:t>
            </a:r>
          </a:p>
          <a:p>
            <a:pPr marL="539750" indent="-342900">
              <a:lnSpc>
                <a:spcPct val="150000"/>
              </a:lnSpc>
              <a:buFont typeface="Wingdings" panose="05000000000000000000" pitchFamily="2" charset="2"/>
              <a:buChar char="§"/>
            </a:pPr>
            <a:r>
              <a:rPr lang="en-GB" dirty="0"/>
              <a:t>Many SREs exist</a:t>
            </a:r>
          </a:p>
          <a:p>
            <a:pPr marL="539750" indent="-342900">
              <a:lnSpc>
                <a:spcPct val="150000"/>
              </a:lnSpc>
              <a:buFont typeface="Wingdings" panose="05000000000000000000" pitchFamily="2" charset="2"/>
              <a:buChar char="§"/>
            </a:pPr>
            <a:r>
              <a:rPr lang="en-GB" dirty="0"/>
              <a:t>Large variance in size (data, compute, users, ...)</a:t>
            </a:r>
          </a:p>
          <a:p>
            <a:pPr marL="539750" indent="-342900">
              <a:lnSpc>
                <a:spcPct val="150000"/>
              </a:lnSpc>
              <a:buFont typeface="Wingdings" panose="05000000000000000000" pitchFamily="2" charset="2"/>
              <a:buChar char="§"/>
            </a:pPr>
            <a:r>
              <a:rPr lang="en-GB" dirty="0"/>
              <a:t>Quite similar set-up, principles</a:t>
            </a:r>
          </a:p>
          <a:p>
            <a:pPr marL="539750" indent="-342900">
              <a:lnSpc>
                <a:spcPct val="150000"/>
              </a:lnSpc>
              <a:buFont typeface="Wingdings" panose="05000000000000000000" pitchFamily="2" charset="2"/>
              <a:buChar char="§"/>
            </a:pPr>
            <a:r>
              <a:rPr lang="en-GB" dirty="0"/>
              <a:t>Very similar services, processes, slightly varying by domain</a:t>
            </a:r>
          </a:p>
          <a:p>
            <a:pPr marL="539750" indent="-342900">
              <a:lnSpc>
                <a:spcPct val="150000"/>
              </a:lnSpc>
              <a:buFont typeface="Wingdings" panose="05000000000000000000" pitchFamily="2" charset="2"/>
              <a:buChar char="§"/>
            </a:pPr>
            <a:r>
              <a:rPr lang="en-GB" dirty="0"/>
              <a:t>Little to no (public) documentation about set-up, operations</a:t>
            </a:r>
          </a:p>
          <a:p>
            <a:pPr marL="539750" indent="-342900">
              <a:lnSpc>
                <a:spcPct val="150000"/>
              </a:lnSpc>
              <a:buFont typeface="Wingdings" panose="05000000000000000000" pitchFamily="2" charset="2"/>
              <a:buChar char="§"/>
            </a:pPr>
            <a:r>
              <a:rPr lang="en-GB" dirty="0"/>
              <a:t>Little guidance on what to do, what to avoid and why, risks, ...</a:t>
            </a:r>
          </a:p>
          <a:p>
            <a:pPr marL="539750" indent="-342900">
              <a:lnSpc>
                <a:spcPct val="150000"/>
              </a:lnSpc>
              <a:buFont typeface="Wingdings" panose="05000000000000000000" pitchFamily="2" charset="2"/>
              <a:buChar char="§"/>
            </a:pPr>
            <a:r>
              <a:rPr lang="en-GB" dirty="0"/>
              <a:t>Hard to explore details: configurations, processes, ...</a:t>
            </a:r>
          </a:p>
          <a:p>
            <a:pPr marL="539750" indent="-342900">
              <a:lnSpc>
                <a:spcPct val="150000"/>
              </a:lnSpc>
              <a:buFont typeface="Wingdings" panose="05000000000000000000" pitchFamily="2" charset="2"/>
              <a:buChar char="§"/>
            </a:pPr>
            <a:endParaRPr lang="en-GB" sz="700" dirty="0"/>
          </a:p>
          <a:p>
            <a:pPr marL="196850">
              <a:lnSpc>
                <a:spcPct val="150000"/>
              </a:lnSpc>
            </a:pPr>
            <a:r>
              <a:rPr lang="en-GB" dirty="0"/>
              <a:t>--&gt; needed a blue-print / reference set-up to explore and demonstrate</a:t>
            </a:r>
          </a:p>
          <a:p>
            <a:pPr marL="196850">
              <a:lnSpc>
                <a:spcPct val="150000"/>
              </a:lnSpc>
            </a:pPr>
            <a:endParaRPr lang="en-GB" dirty="0"/>
          </a:p>
          <a:p>
            <a:pPr marL="539750" indent="-342900">
              <a:buFont typeface="Wingdings" panose="05000000000000000000" pitchFamily="2" charset="2"/>
              <a:buChar char="§"/>
            </a:pPr>
            <a:endParaRPr lang="en-GB" dirty="0"/>
          </a:p>
          <a:p>
            <a:pPr marL="539750" indent="-342900">
              <a:buFont typeface="Wingdings" panose="05000000000000000000" pitchFamily="2" charset="2"/>
              <a:buChar char="§"/>
            </a:pPr>
            <a:endParaRPr lang="en-GB" dirty="0"/>
          </a:p>
          <a:p>
            <a:pPr marL="0" lvl="1" indent="0">
              <a:buNone/>
            </a:pPr>
            <a:endParaRPr lang="en-GB" dirty="0"/>
          </a:p>
        </p:txBody>
      </p:sp>
      <p:sp>
        <p:nvSpPr>
          <p:cNvPr id="3" name="Slide Number Placeholder 2">
            <a:extLst>
              <a:ext uri="{FF2B5EF4-FFF2-40B4-BE49-F238E27FC236}">
                <a16:creationId xmlns:a16="http://schemas.microsoft.com/office/drawing/2014/main" id="{77142BCA-5C25-B782-4F9F-EC28DD858412}"/>
              </a:ext>
            </a:extLst>
          </p:cNvPr>
          <p:cNvSpPr>
            <a:spLocks noGrp="1"/>
          </p:cNvSpPr>
          <p:nvPr>
            <p:ph type="sldNum" sz="quarter" idx="12"/>
          </p:nvPr>
        </p:nvSpPr>
        <p:spPr/>
        <p:txBody>
          <a:bodyPr/>
          <a:lstStyle/>
          <a:p>
            <a:fld id="{AB021C44-5CE4-484C-96FE-A7CA3D38A5F0}" type="slidenum">
              <a:rPr lang="de-AT" altLang="de-DE" smtClean="0"/>
              <a:pPr/>
              <a:t>3</a:t>
            </a:fld>
            <a:endParaRPr lang="de-AT" altLang="de-DE"/>
          </a:p>
        </p:txBody>
      </p:sp>
    </p:spTree>
    <p:extLst>
      <p:ext uri="{BB962C8B-B14F-4D97-AF65-F5344CB8AC3E}">
        <p14:creationId xmlns:p14="http://schemas.microsoft.com/office/powerpoint/2010/main" val="197899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7FA052-1705-2EB9-49DD-0627B2A53C3A}"/>
              </a:ext>
            </a:extLst>
          </p:cNvPr>
          <p:cNvSpPr>
            <a:spLocks noGrp="1"/>
          </p:cNvSpPr>
          <p:nvPr>
            <p:ph type="title"/>
          </p:nvPr>
        </p:nvSpPr>
        <p:spPr/>
        <p:txBody>
          <a:bodyPr/>
          <a:lstStyle/>
          <a:p>
            <a:r>
              <a:rPr lang="en-GB" dirty="0"/>
              <a:t>Secure Research Environments</a:t>
            </a:r>
            <a:endParaRPr lang="en-AT" dirty="0"/>
          </a:p>
        </p:txBody>
      </p:sp>
      <p:sp>
        <p:nvSpPr>
          <p:cNvPr id="7" name="Content Placeholder 6">
            <a:extLst>
              <a:ext uri="{FF2B5EF4-FFF2-40B4-BE49-F238E27FC236}">
                <a16:creationId xmlns:a16="http://schemas.microsoft.com/office/drawing/2014/main" id="{80255E75-C33F-AD1D-0A72-E2056514BCDC}"/>
              </a:ext>
            </a:extLst>
          </p:cNvPr>
          <p:cNvSpPr>
            <a:spLocks noGrp="1"/>
          </p:cNvSpPr>
          <p:nvPr>
            <p:ph idx="1"/>
          </p:nvPr>
        </p:nvSpPr>
        <p:spPr>
          <a:xfrm>
            <a:off x="395536" y="1412776"/>
            <a:ext cx="8253164" cy="5207912"/>
          </a:xfrm>
        </p:spPr>
        <p:txBody>
          <a:bodyPr/>
          <a:lstStyle/>
          <a:p>
            <a:pPr marL="196850">
              <a:lnSpc>
                <a:spcPct val="150000"/>
              </a:lnSpc>
            </a:pPr>
            <a:r>
              <a:rPr lang="en-GB" b="1" dirty="0"/>
              <a:t>Goals: find out how to...</a:t>
            </a:r>
          </a:p>
          <a:p>
            <a:pPr marL="539750" indent="-342900">
              <a:buFont typeface="Wingdings" panose="05000000000000000000" pitchFamily="2" charset="2"/>
              <a:buChar char="§"/>
            </a:pPr>
            <a:r>
              <a:rPr lang="en-US" dirty="0"/>
              <a:t>... enable institutions / SMEs to (quickly) set-up a basic TRE environment, self-hosted or trusting us / a third party?</a:t>
            </a:r>
          </a:p>
          <a:p>
            <a:pPr marL="539750" indent="-342900">
              <a:buFont typeface="Wingdings" panose="05000000000000000000" pitchFamily="2" charset="2"/>
              <a:buChar char="§"/>
            </a:pPr>
            <a:r>
              <a:rPr lang="en-US" dirty="0"/>
              <a:t>... design the processes for data ingest, project approval, ...?</a:t>
            </a:r>
          </a:p>
          <a:p>
            <a:pPr marL="539750" indent="-342900">
              <a:buFont typeface="Wingdings" panose="05000000000000000000" pitchFamily="2" charset="2"/>
              <a:buChar char="§"/>
            </a:pPr>
            <a:r>
              <a:rPr lang="en-US" dirty="0"/>
              <a:t>... organize roles to ensure we can provide evidence that nobody would be able to </a:t>
            </a:r>
            <a:r>
              <a:rPr lang="en-US" dirty="0" err="1"/>
              <a:t>unduely</a:t>
            </a:r>
            <a:r>
              <a:rPr lang="en-US" dirty="0"/>
              <a:t> access data unnoticed?</a:t>
            </a:r>
          </a:p>
          <a:p>
            <a:pPr marL="539750" indent="-342900">
              <a:buFont typeface="Wingdings" panose="05000000000000000000" pitchFamily="2" charset="2"/>
              <a:buChar char="§"/>
            </a:pPr>
            <a:r>
              <a:rPr lang="en-US" dirty="0"/>
              <a:t>decide the balance between security and flexibility?</a:t>
            </a:r>
          </a:p>
          <a:p>
            <a:pPr marL="539750" indent="-342900">
              <a:buFont typeface="Wingdings" panose="05000000000000000000" pitchFamily="2" charset="2"/>
              <a:buChar char="§"/>
            </a:pPr>
            <a:r>
              <a:rPr lang="en-US" dirty="0"/>
              <a:t>... decide which controls to integrate on-demand, and </a:t>
            </a:r>
            <a:br>
              <a:rPr lang="en-US" dirty="0"/>
            </a:br>
            <a:r>
              <a:rPr lang="en-US" dirty="0"/>
              <a:t>their impact on the research (</a:t>
            </a:r>
            <a:r>
              <a:rPr lang="en-US" i="1" dirty="0"/>
              <a:t>pseudonymization, anonymization, fingerprinting, differential privacy, data shielding, homomorphic encryption*, ...</a:t>
            </a:r>
            <a:r>
              <a:rPr lang="en-US" dirty="0"/>
              <a:t>)</a:t>
            </a:r>
          </a:p>
          <a:p>
            <a:pPr marL="539750" indent="-342900">
              <a:buFont typeface="Wingdings" panose="05000000000000000000" pitchFamily="2" charset="2"/>
              <a:buChar char="§"/>
            </a:pPr>
            <a:r>
              <a:rPr lang="en-US" dirty="0"/>
              <a:t>... set up support for federated learning?</a:t>
            </a:r>
          </a:p>
          <a:p>
            <a:pPr marL="539750" indent="-342900">
              <a:buFont typeface="Wingdings" panose="05000000000000000000" pitchFamily="2" charset="2"/>
              <a:buChar char="§"/>
            </a:pPr>
            <a:r>
              <a:rPr lang="en-US" dirty="0"/>
              <a:t>... test attacks (steganographic QR codes, ML models storing data)</a:t>
            </a:r>
            <a:endParaRPr lang="en-GB" dirty="0"/>
          </a:p>
          <a:p>
            <a:pPr marL="539750" indent="-342900">
              <a:buFont typeface="Wingdings" panose="05000000000000000000" pitchFamily="2" charset="2"/>
              <a:buChar char="§"/>
            </a:pPr>
            <a:r>
              <a:rPr lang="en-US" dirty="0"/>
              <a:t>... sanitize DNN models to avoid data egress?</a:t>
            </a:r>
          </a:p>
          <a:p>
            <a:pPr marL="539750" indent="-342900">
              <a:buFont typeface="Wingdings" panose="05000000000000000000" pitchFamily="2" charset="2"/>
              <a:buChar char="§"/>
            </a:pPr>
            <a:endParaRPr lang="en-GB" dirty="0"/>
          </a:p>
          <a:p>
            <a:pPr marL="539750" indent="-342900">
              <a:buFont typeface="Wingdings" panose="05000000000000000000" pitchFamily="2" charset="2"/>
              <a:buChar char="§"/>
            </a:pPr>
            <a:endParaRPr lang="en-GB" dirty="0"/>
          </a:p>
          <a:p>
            <a:pPr marL="0" lvl="1" indent="0">
              <a:buNone/>
            </a:pPr>
            <a:endParaRPr lang="en-GB" dirty="0"/>
          </a:p>
        </p:txBody>
      </p:sp>
      <p:sp>
        <p:nvSpPr>
          <p:cNvPr id="3" name="Slide Number Placeholder 2">
            <a:extLst>
              <a:ext uri="{FF2B5EF4-FFF2-40B4-BE49-F238E27FC236}">
                <a16:creationId xmlns:a16="http://schemas.microsoft.com/office/drawing/2014/main" id="{77142BCA-5C25-B782-4F9F-EC28DD858412}"/>
              </a:ext>
            </a:extLst>
          </p:cNvPr>
          <p:cNvSpPr>
            <a:spLocks noGrp="1"/>
          </p:cNvSpPr>
          <p:nvPr>
            <p:ph type="sldNum" sz="quarter" idx="12"/>
          </p:nvPr>
        </p:nvSpPr>
        <p:spPr/>
        <p:txBody>
          <a:bodyPr/>
          <a:lstStyle/>
          <a:p>
            <a:fld id="{AB021C44-5CE4-484C-96FE-A7CA3D38A5F0}" type="slidenum">
              <a:rPr lang="de-AT" altLang="de-DE" smtClean="0"/>
              <a:pPr/>
              <a:t>4</a:t>
            </a:fld>
            <a:endParaRPr lang="de-AT" altLang="de-DE"/>
          </a:p>
        </p:txBody>
      </p:sp>
    </p:spTree>
    <p:extLst>
      <p:ext uri="{BB962C8B-B14F-4D97-AF65-F5344CB8AC3E}">
        <p14:creationId xmlns:p14="http://schemas.microsoft.com/office/powerpoint/2010/main" val="334980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7FA052-1705-2EB9-49DD-0627B2A53C3A}"/>
              </a:ext>
            </a:extLst>
          </p:cNvPr>
          <p:cNvSpPr>
            <a:spLocks noGrp="1"/>
          </p:cNvSpPr>
          <p:nvPr>
            <p:ph type="title"/>
          </p:nvPr>
        </p:nvSpPr>
        <p:spPr/>
        <p:txBody>
          <a:bodyPr/>
          <a:lstStyle/>
          <a:p>
            <a:r>
              <a:rPr lang="en-GB" dirty="0"/>
              <a:t>OSSDIP</a:t>
            </a:r>
            <a:endParaRPr lang="en-AT" dirty="0"/>
          </a:p>
        </p:txBody>
      </p:sp>
      <p:sp>
        <p:nvSpPr>
          <p:cNvPr id="7" name="Content Placeholder 6">
            <a:extLst>
              <a:ext uri="{FF2B5EF4-FFF2-40B4-BE49-F238E27FC236}">
                <a16:creationId xmlns:a16="http://schemas.microsoft.com/office/drawing/2014/main" id="{80255E75-C33F-AD1D-0A72-E2056514BCDC}"/>
              </a:ext>
            </a:extLst>
          </p:cNvPr>
          <p:cNvSpPr>
            <a:spLocks noGrp="1"/>
          </p:cNvSpPr>
          <p:nvPr>
            <p:ph idx="1"/>
          </p:nvPr>
        </p:nvSpPr>
        <p:spPr>
          <a:xfrm>
            <a:off x="107504" y="1389440"/>
            <a:ext cx="8253164" cy="5207912"/>
          </a:xfrm>
        </p:spPr>
        <p:txBody>
          <a:bodyPr/>
          <a:lstStyle/>
          <a:p>
            <a:pPr marL="196850">
              <a:lnSpc>
                <a:spcPct val="150000"/>
              </a:lnSpc>
            </a:pPr>
            <a:r>
              <a:rPr lang="en-US" b="1" dirty="0">
                <a:solidFill>
                  <a:srgbClr val="006699"/>
                </a:solidFill>
              </a:rPr>
              <a:t>OSSDIP: </a:t>
            </a:r>
            <a:r>
              <a:rPr lang="en-US" b="1" u="sng" dirty="0">
                <a:solidFill>
                  <a:srgbClr val="006699"/>
                </a:solidFill>
              </a:rPr>
              <a:t>O</a:t>
            </a:r>
            <a:r>
              <a:rPr lang="en-US" b="1" dirty="0">
                <a:solidFill>
                  <a:srgbClr val="006699"/>
                </a:solidFill>
              </a:rPr>
              <a:t>pen </a:t>
            </a:r>
            <a:r>
              <a:rPr lang="en-US" b="1" u="sng" dirty="0">
                <a:solidFill>
                  <a:srgbClr val="006699"/>
                </a:solidFill>
              </a:rPr>
              <a:t>S</a:t>
            </a:r>
            <a:r>
              <a:rPr lang="en-US" b="1" dirty="0">
                <a:solidFill>
                  <a:srgbClr val="006699"/>
                </a:solidFill>
              </a:rPr>
              <a:t>ource </a:t>
            </a:r>
            <a:r>
              <a:rPr lang="en-US" b="1" u="sng" dirty="0">
                <a:solidFill>
                  <a:srgbClr val="006699"/>
                </a:solidFill>
              </a:rPr>
              <a:t>S</a:t>
            </a:r>
            <a:r>
              <a:rPr lang="en-US" b="1" dirty="0">
                <a:solidFill>
                  <a:srgbClr val="006699"/>
                </a:solidFill>
              </a:rPr>
              <a:t>ecure </a:t>
            </a:r>
            <a:r>
              <a:rPr lang="en-US" b="1" u="sng" dirty="0">
                <a:solidFill>
                  <a:srgbClr val="006699"/>
                </a:solidFill>
              </a:rPr>
              <a:t>D</a:t>
            </a:r>
            <a:r>
              <a:rPr lang="en-US" b="1" dirty="0">
                <a:solidFill>
                  <a:srgbClr val="006699"/>
                </a:solidFill>
              </a:rPr>
              <a:t>ata </a:t>
            </a:r>
            <a:r>
              <a:rPr lang="en-US" b="1" u="sng" dirty="0">
                <a:solidFill>
                  <a:srgbClr val="006699"/>
                </a:solidFill>
              </a:rPr>
              <a:t>I</a:t>
            </a:r>
            <a:r>
              <a:rPr lang="en-US" b="1" dirty="0">
                <a:solidFill>
                  <a:srgbClr val="006699"/>
                </a:solidFill>
              </a:rPr>
              <a:t>nfrastructure and </a:t>
            </a:r>
            <a:r>
              <a:rPr lang="en-US" b="1" u="sng" dirty="0">
                <a:solidFill>
                  <a:srgbClr val="006699"/>
                </a:solidFill>
              </a:rPr>
              <a:t>P</a:t>
            </a:r>
            <a:r>
              <a:rPr lang="en-US" b="1" dirty="0">
                <a:solidFill>
                  <a:srgbClr val="006699"/>
                </a:solidFill>
              </a:rPr>
              <a:t>rocesses</a:t>
            </a:r>
            <a:endParaRPr lang="en-GB" b="1" dirty="0"/>
          </a:p>
          <a:p>
            <a:pPr marL="539750" indent="-342900">
              <a:lnSpc>
                <a:spcPct val="150000"/>
              </a:lnSpc>
              <a:buFont typeface="Wingdings" panose="05000000000000000000" pitchFamily="2" charset="2"/>
              <a:buChar char="§"/>
            </a:pPr>
            <a:r>
              <a:rPr lang="en-GB" dirty="0"/>
              <a:t>"Reference implementation" of a TRE</a:t>
            </a:r>
          </a:p>
          <a:p>
            <a:pPr marL="539750" indent="-342900">
              <a:lnSpc>
                <a:spcPct val="150000"/>
              </a:lnSpc>
              <a:buFont typeface="Wingdings" panose="05000000000000000000" pitchFamily="2" charset="2"/>
              <a:buChar char="§"/>
            </a:pPr>
            <a:r>
              <a:rPr lang="en-GB" dirty="0"/>
              <a:t>Incorporating experience from DEXHELPP</a:t>
            </a:r>
          </a:p>
          <a:p>
            <a:pPr marL="539750" indent="-342900">
              <a:lnSpc>
                <a:spcPct val="150000"/>
              </a:lnSpc>
              <a:buFont typeface="Wingdings" panose="05000000000000000000" pitchFamily="2" charset="2"/>
              <a:buChar char="§"/>
            </a:pPr>
            <a:r>
              <a:rPr lang="en-GB" dirty="0"/>
              <a:t>Following the 5-Saves Model</a:t>
            </a:r>
          </a:p>
          <a:p>
            <a:pPr marL="539750" indent="-342900">
              <a:lnSpc>
                <a:spcPct val="150000"/>
              </a:lnSpc>
              <a:buFont typeface="Wingdings" panose="05000000000000000000" pitchFamily="2" charset="2"/>
              <a:buChar char="§"/>
            </a:pPr>
            <a:r>
              <a:rPr lang="en-GB" dirty="0"/>
              <a:t>Based entirely on open source software</a:t>
            </a:r>
          </a:p>
          <a:p>
            <a:pPr marL="539750" indent="-342900">
              <a:lnSpc>
                <a:spcPct val="150000"/>
              </a:lnSpc>
              <a:buFont typeface="Wingdings" panose="05000000000000000000" pitchFamily="2" charset="2"/>
              <a:buChar char="§"/>
            </a:pPr>
            <a:r>
              <a:rPr lang="en-GB" dirty="0"/>
              <a:t>Possibility of a fully virtualized set-up on a single machine </a:t>
            </a:r>
            <a:br>
              <a:rPr lang="en-GB" dirty="0"/>
            </a:br>
            <a:r>
              <a:rPr lang="en-GB" dirty="0"/>
              <a:t>(not for operations, obviously!)</a:t>
            </a:r>
          </a:p>
          <a:p>
            <a:pPr marL="539750" indent="-342900">
              <a:lnSpc>
                <a:spcPct val="150000"/>
              </a:lnSpc>
              <a:buFont typeface="Wingdings" panose="05000000000000000000" pitchFamily="2" charset="2"/>
              <a:buChar char="§"/>
            </a:pPr>
            <a:r>
              <a:rPr lang="en-GB" dirty="0"/>
              <a:t>Allowing to explore processes, technical configurations, </a:t>
            </a:r>
            <a:br>
              <a:rPr lang="en-GB" dirty="0"/>
            </a:br>
            <a:r>
              <a:rPr lang="en-GB" dirty="0"/>
              <a:t>trade-off between control and flexibility for analysts, ...</a:t>
            </a:r>
          </a:p>
          <a:p>
            <a:pPr marL="539750" indent="-342900">
              <a:lnSpc>
                <a:spcPct val="150000"/>
              </a:lnSpc>
              <a:buFont typeface="Wingdings" panose="05000000000000000000" pitchFamily="2" charset="2"/>
              <a:buChar char="§"/>
            </a:pPr>
            <a:r>
              <a:rPr lang="en-GB" dirty="0"/>
              <a:t>Key risk: not a brute-force attack or stealing, but sloppy researchers</a:t>
            </a:r>
          </a:p>
          <a:p>
            <a:pPr marL="539750" indent="-342900">
              <a:lnSpc>
                <a:spcPct val="150000"/>
              </a:lnSpc>
              <a:buFont typeface="Wingdings" panose="05000000000000000000" pitchFamily="2" charset="2"/>
              <a:buChar char="§"/>
            </a:pPr>
            <a:endParaRPr lang="en-GB" sz="700" dirty="0"/>
          </a:p>
          <a:p>
            <a:pPr marL="196850">
              <a:lnSpc>
                <a:spcPct val="150000"/>
              </a:lnSpc>
            </a:pPr>
            <a:endParaRPr lang="en-GB" dirty="0"/>
          </a:p>
          <a:p>
            <a:pPr marL="539750" indent="-342900">
              <a:buFont typeface="Wingdings" panose="05000000000000000000" pitchFamily="2" charset="2"/>
              <a:buChar char="§"/>
            </a:pPr>
            <a:endParaRPr lang="en-GB" dirty="0"/>
          </a:p>
          <a:p>
            <a:pPr marL="539750" indent="-342900">
              <a:buFont typeface="Wingdings" panose="05000000000000000000" pitchFamily="2" charset="2"/>
              <a:buChar char="§"/>
            </a:pPr>
            <a:endParaRPr lang="en-GB" dirty="0"/>
          </a:p>
          <a:p>
            <a:pPr marL="0" lvl="1" indent="0">
              <a:buNone/>
            </a:pPr>
            <a:endParaRPr lang="en-GB" dirty="0"/>
          </a:p>
        </p:txBody>
      </p:sp>
      <p:sp>
        <p:nvSpPr>
          <p:cNvPr id="3" name="Slide Number Placeholder 2">
            <a:extLst>
              <a:ext uri="{FF2B5EF4-FFF2-40B4-BE49-F238E27FC236}">
                <a16:creationId xmlns:a16="http://schemas.microsoft.com/office/drawing/2014/main" id="{77142BCA-5C25-B782-4F9F-EC28DD858412}"/>
              </a:ext>
            </a:extLst>
          </p:cNvPr>
          <p:cNvSpPr>
            <a:spLocks noGrp="1"/>
          </p:cNvSpPr>
          <p:nvPr>
            <p:ph type="sldNum" sz="quarter" idx="12"/>
          </p:nvPr>
        </p:nvSpPr>
        <p:spPr/>
        <p:txBody>
          <a:bodyPr/>
          <a:lstStyle/>
          <a:p>
            <a:fld id="{AB021C44-5CE4-484C-96FE-A7CA3D38A5F0}" type="slidenum">
              <a:rPr lang="de-AT" altLang="de-DE" smtClean="0"/>
              <a:pPr/>
              <a:t>5</a:t>
            </a:fld>
            <a:endParaRPr lang="de-AT" altLang="de-DE"/>
          </a:p>
        </p:txBody>
      </p:sp>
      <p:pic>
        <p:nvPicPr>
          <p:cNvPr id="5" name="Content Placeholder 3">
            <a:extLst>
              <a:ext uri="{FF2B5EF4-FFF2-40B4-BE49-F238E27FC236}">
                <a16:creationId xmlns:a16="http://schemas.microsoft.com/office/drawing/2014/main" id="{CC19E74D-8678-4DA9-8DA6-023D8A14C8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835" y="2564904"/>
            <a:ext cx="2591833" cy="142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26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7FA052-1705-2EB9-49DD-0627B2A53C3A}"/>
              </a:ext>
            </a:extLst>
          </p:cNvPr>
          <p:cNvSpPr>
            <a:spLocks noGrp="1"/>
          </p:cNvSpPr>
          <p:nvPr>
            <p:ph type="title"/>
          </p:nvPr>
        </p:nvSpPr>
        <p:spPr/>
        <p:txBody>
          <a:bodyPr/>
          <a:lstStyle/>
          <a:p>
            <a:r>
              <a:rPr lang="en-GB" dirty="0"/>
              <a:t>OSSDIP</a:t>
            </a:r>
            <a:endParaRPr lang="en-AT" dirty="0"/>
          </a:p>
        </p:txBody>
      </p:sp>
      <p:sp>
        <p:nvSpPr>
          <p:cNvPr id="7" name="Content Placeholder 6">
            <a:extLst>
              <a:ext uri="{FF2B5EF4-FFF2-40B4-BE49-F238E27FC236}">
                <a16:creationId xmlns:a16="http://schemas.microsoft.com/office/drawing/2014/main" id="{80255E75-C33F-AD1D-0A72-E2056514BCDC}"/>
              </a:ext>
            </a:extLst>
          </p:cNvPr>
          <p:cNvSpPr>
            <a:spLocks noGrp="1"/>
          </p:cNvSpPr>
          <p:nvPr>
            <p:ph idx="1"/>
          </p:nvPr>
        </p:nvSpPr>
        <p:spPr>
          <a:xfrm>
            <a:off x="251520" y="1389440"/>
            <a:ext cx="8397180" cy="5207912"/>
          </a:xfrm>
        </p:spPr>
        <p:txBody>
          <a:bodyPr/>
          <a:lstStyle/>
          <a:p>
            <a:pPr marL="196850">
              <a:lnSpc>
                <a:spcPct val="150000"/>
              </a:lnSpc>
            </a:pPr>
            <a:r>
              <a:rPr lang="en-US" b="1" dirty="0">
                <a:solidFill>
                  <a:srgbClr val="006699"/>
                </a:solidFill>
              </a:rPr>
              <a:t>OSSDIP: </a:t>
            </a:r>
            <a:r>
              <a:rPr lang="en-US" b="1" u="sng" dirty="0">
                <a:solidFill>
                  <a:srgbClr val="006699"/>
                </a:solidFill>
              </a:rPr>
              <a:t>O</a:t>
            </a:r>
            <a:r>
              <a:rPr lang="en-US" b="1" dirty="0">
                <a:solidFill>
                  <a:srgbClr val="006699"/>
                </a:solidFill>
              </a:rPr>
              <a:t>pen </a:t>
            </a:r>
            <a:r>
              <a:rPr lang="en-US" b="1" u="sng" dirty="0">
                <a:solidFill>
                  <a:srgbClr val="006699"/>
                </a:solidFill>
              </a:rPr>
              <a:t>S</a:t>
            </a:r>
            <a:r>
              <a:rPr lang="en-US" b="1" dirty="0">
                <a:solidFill>
                  <a:srgbClr val="006699"/>
                </a:solidFill>
              </a:rPr>
              <a:t>ource </a:t>
            </a:r>
            <a:r>
              <a:rPr lang="en-US" b="1" u="sng" dirty="0">
                <a:solidFill>
                  <a:srgbClr val="006699"/>
                </a:solidFill>
              </a:rPr>
              <a:t>S</a:t>
            </a:r>
            <a:r>
              <a:rPr lang="en-US" b="1" dirty="0">
                <a:solidFill>
                  <a:srgbClr val="006699"/>
                </a:solidFill>
              </a:rPr>
              <a:t>ecure </a:t>
            </a:r>
            <a:r>
              <a:rPr lang="en-US" b="1" u="sng" dirty="0">
                <a:solidFill>
                  <a:srgbClr val="006699"/>
                </a:solidFill>
              </a:rPr>
              <a:t>D</a:t>
            </a:r>
            <a:r>
              <a:rPr lang="en-US" b="1" dirty="0">
                <a:solidFill>
                  <a:srgbClr val="006699"/>
                </a:solidFill>
              </a:rPr>
              <a:t>ata </a:t>
            </a:r>
            <a:r>
              <a:rPr lang="en-US" b="1" u="sng" dirty="0">
                <a:solidFill>
                  <a:srgbClr val="006699"/>
                </a:solidFill>
              </a:rPr>
              <a:t>I</a:t>
            </a:r>
            <a:r>
              <a:rPr lang="en-US" b="1" dirty="0">
                <a:solidFill>
                  <a:srgbClr val="006699"/>
                </a:solidFill>
              </a:rPr>
              <a:t>nfrastructure and </a:t>
            </a:r>
            <a:r>
              <a:rPr lang="en-US" b="1" u="sng" dirty="0">
                <a:solidFill>
                  <a:srgbClr val="006699"/>
                </a:solidFill>
              </a:rPr>
              <a:t>P</a:t>
            </a:r>
            <a:r>
              <a:rPr lang="en-US" b="1" dirty="0">
                <a:solidFill>
                  <a:srgbClr val="006699"/>
                </a:solidFill>
              </a:rPr>
              <a:t>rocesses</a:t>
            </a:r>
            <a:endParaRPr lang="en-GB" b="1" dirty="0"/>
          </a:p>
          <a:p>
            <a:pPr marL="539750" indent="-342900">
              <a:lnSpc>
                <a:spcPct val="150000"/>
              </a:lnSpc>
              <a:buFont typeface="Wingdings" panose="05000000000000000000" pitchFamily="2" charset="2"/>
              <a:buChar char="§"/>
            </a:pPr>
            <a:r>
              <a:rPr lang="en-GB" dirty="0"/>
              <a:t>Allow analysts to work directly with micro-data</a:t>
            </a:r>
          </a:p>
          <a:p>
            <a:pPr marL="539750" indent="-342900">
              <a:lnSpc>
                <a:spcPct val="150000"/>
              </a:lnSpc>
              <a:buFont typeface="Wingdings" panose="05000000000000000000" pitchFamily="2" charset="2"/>
              <a:buChar char="§"/>
            </a:pPr>
            <a:r>
              <a:rPr lang="en-GB" dirty="0"/>
              <a:t>Data owners provide access to specific subsets of data </a:t>
            </a:r>
          </a:p>
          <a:p>
            <a:pPr marL="539750" indent="-342900">
              <a:lnSpc>
                <a:spcPct val="150000"/>
              </a:lnSpc>
              <a:buFont typeface="Wingdings" panose="05000000000000000000" pitchFamily="2" charset="2"/>
              <a:buChar char="§"/>
            </a:pPr>
            <a:r>
              <a:rPr lang="en-GB" dirty="0"/>
              <a:t>Analysts visiting authorized subsets of data in SRE</a:t>
            </a:r>
          </a:p>
          <a:p>
            <a:pPr marL="539750" indent="-342900">
              <a:lnSpc>
                <a:spcPct val="150000"/>
              </a:lnSpc>
              <a:buFont typeface="Wingdings" panose="05000000000000000000" pitchFamily="2" charset="2"/>
              <a:buChar char="§"/>
            </a:pPr>
            <a:r>
              <a:rPr lang="en-GB" dirty="0"/>
              <a:t>Preventing any unauthorized data export by analysts</a:t>
            </a:r>
          </a:p>
          <a:p>
            <a:pPr marL="539750" indent="-342900">
              <a:lnSpc>
                <a:spcPct val="150000"/>
              </a:lnSpc>
              <a:buFont typeface="Wingdings" panose="05000000000000000000" pitchFamily="2" charset="2"/>
              <a:buChar char="§"/>
            </a:pPr>
            <a:r>
              <a:rPr lang="en-GB" dirty="0"/>
              <a:t>Extensive monitoring / logging</a:t>
            </a:r>
          </a:p>
          <a:p>
            <a:pPr marL="539750" indent="-342900">
              <a:lnSpc>
                <a:spcPct val="150000"/>
              </a:lnSpc>
              <a:buFont typeface="Wingdings" panose="05000000000000000000" pitchFamily="2" charset="2"/>
              <a:buChar char="§"/>
            </a:pPr>
            <a:r>
              <a:rPr lang="en-GB" dirty="0"/>
              <a:t>Data server completely air-gapped</a:t>
            </a:r>
          </a:p>
          <a:p>
            <a:pPr marL="539750" indent="-342900">
              <a:lnSpc>
                <a:spcPct val="150000"/>
              </a:lnSpc>
              <a:buFont typeface="Wingdings" panose="05000000000000000000" pitchFamily="2" charset="2"/>
              <a:buChar char="§"/>
            </a:pPr>
            <a:r>
              <a:rPr lang="en-GB" dirty="0"/>
              <a:t>Supporting research (transparency, </a:t>
            </a:r>
            <a:r>
              <a:rPr lang="en-GB" dirty="0" err="1"/>
              <a:t>citeability</a:t>
            </a:r>
            <a:r>
              <a:rPr lang="en-GB" dirty="0"/>
              <a:t>, </a:t>
            </a:r>
            <a:r>
              <a:rPr lang="en-GB" dirty="0" err="1"/>
              <a:t>FAIRness</a:t>
            </a:r>
            <a:r>
              <a:rPr lang="en-GB" dirty="0"/>
              <a:t>*)</a:t>
            </a:r>
          </a:p>
          <a:p>
            <a:pPr marL="539750" indent="-342900">
              <a:lnSpc>
                <a:spcPct val="150000"/>
              </a:lnSpc>
              <a:buFont typeface="Wingdings" panose="05000000000000000000" pitchFamily="2" charset="2"/>
              <a:buChar char="§"/>
            </a:pPr>
            <a:r>
              <a:rPr lang="en-GB" dirty="0"/>
              <a:t>Allowing to explore processes, technical configurations, controls, </a:t>
            </a:r>
            <a:br>
              <a:rPr lang="en-GB" dirty="0"/>
            </a:br>
            <a:r>
              <a:rPr lang="en-GB" dirty="0"/>
              <a:t>trade-off between control and flexibility for analysts, ...</a:t>
            </a:r>
          </a:p>
          <a:p>
            <a:pPr marL="539750" indent="-342900">
              <a:lnSpc>
                <a:spcPct val="150000"/>
              </a:lnSpc>
              <a:buFont typeface="Wingdings" panose="05000000000000000000" pitchFamily="2" charset="2"/>
              <a:buChar char="§"/>
            </a:pPr>
            <a:endParaRPr lang="en-GB" sz="700" dirty="0"/>
          </a:p>
          <a:p>
            <a:pPr marL="196850">
              <a:lnSpc>
                <a:spcPct val="150000"/>
              </a:lnSpc>
            </a:pPr>
            <a:endParaRPr lang="en-GB" dirty="0"/>
          </a:p>
          <a:p>
            <a:pPr marL="539750" indent="-342900">
              <a:buFont typeface="Wingdings" panose="05000000000000000000" pitchFamily="2" charset="2"/>
              <a:buChar char="§"/>
            </a:pPr>
            <a:endParaRPr lang="en-GB" dirty="0"/>
          </a:p>
          <a:p>
            <a:pPr marL="539750" indent="-342900">
              <a:buFont typeface="Wingdings" panose="05000000000000000000" pitchFamily="2" charset="2"/>
              <a:buChar char="§"/>
            </a:pPr>
            <a:endParaRPr lang="en-GB" dirty="0"/>
          </a:p>
          <a:p>
            <a:pPr marL="0" lvl="1" indent="0">
              <a:buNone/>
            </a:pPr>
            <a:endParaRPr lang="en-GB" dirty="0"/>
          </a:p>
        </p:txBody>
      </p:sp>
      <p:sp>
        <p:nvSpPr>
          <p:cNvPr id="3" name="Slide Number Placeholder 2">
            <a:extLst>
              <a:ext uri="{FF2B5EF4-FFF2-40B4-BE49-F238E27FC236}">
                <a16:creationId xmlns:a16="http://schemas.microsoft.com/office/drawing/2014/main" id="{77142BCA-5C25-B782-4F9F-EC28DD858412}"/>
              </a:ext>
            </a:extLst>
          </p:cNvPr>
          <p:cNvSpPr>
            <a:spLocks noGrp="1"/>
          </p:cNvSpPr>
          <p:nvPr>
            <p:ph type="sldNum" sz="quarter" idx="12"/>
          </p:nvPr>
        </p:nvSpPr>
        <p:spPr/>
        <p:txBody>
          <a:bodyPr/>
          <a:lstStyle/>
          <a:p>
            <a:fld id="{AB021C44-5CE4-484C-96FE-A7CA3D38A5F0}" type="slidenum">
              <a:rPr lang="de-AT" altLang="de-DE" smtClean="0"/>
              <a:pPr/>
              <a:t>6</a:t>
            </a:fld>
            <a:endParaRPr lang="de-AT" altLang="de-DE"/>
          </a:p>
        </p:txBody>
      </p:sp>
    </p:spTree>
    <p:extLst>
      <p:ext uri="{BB962C8B-B14F-4D97-AF65-F5344CB8AC3E}">
        <p14:creationId xmlns:p14="http://schemas.microsoft.com/office/powerpoint/2010/main" val="149385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2934B-89D5-BE41-A3DA-7FBDC531D985}"/>
              </a:ext>
            </a:extLst>
          </p:cNvPr>
          <p:cNvSpPr>
            <a:spLocks noGrp="1"/>
          </p:cNvSpPr>
          <p:nvPr>
            <p:ph type="sldNum" sz="quarter" idx="12"/>
          </p:nvPr>
        </p:nvSpPr>
        <p:spPr/>
        <p:txBody>
          <a:bodyPr/>
          <a:lstStyle/>
          <a:p>
            <a:fld id="{AB021C44-5CE4-484C-96FE-A7CA3D38A5F0}" type="slidenum">
              <a:rPr lang="de-AT" altLang="de-DE" smtClean="0"/>
              <a:pPr/>
              <a:t>7</a:t>
            </a:fld>
            <a:endParaRPr lang="de-AT" altLang="de-DE"/>
          </a:p>
        </p:txBody>
      </p:sp>
      <p:sp>
        <p:nvSpPr>
          <p:cNvPr id="5" name="Title 4">
            <a:extLst>
              <a:ext uri="{FF2B5EF4-FFF2-40B4-BE49-F238E27FC236}">
                <a16:creationId xmlns:a16="http://schemas.microsoft.com/office/drawing/2014/main" id="{A7CC36DE-F083-9A56-F482-512C379040FD}"/>
              </a:ext>
            </a:extLst>
          </p:cNvPr>
          <p:cNvSpPr>
            <a:spLocks noGrp="1"/>
          </p:cNvSpPr>
          <p:nvPr>
            <p:ph type="title"/>
          </p:nvPr>
        </p:nvSpPr>
        <p:spPr/>
        <p:txBody>
          <a:bodyPr/>
          <a:lstStyle/>
          <a:p>
            <a:r>
              <a:rPr lang="en-GB" dirty="0"/>
              <a:t>Data node</a:t>
            </a:r>
            <a:endParaRPr lang="en-AT" dirty="0"/>
          </a:p>
        </p:txBody>
      </p:sp>
      <p:sp>
        <p:nvSpPr>
          <p:cNvPr id="8" name="TextBox 7">
            <a:extLst>
              <a:ext uri="{FF2B5EF4-FFF2-40B4-BE49-F238E27FC236}">
                <a16:creationId xmlns:a16="http://schemas.microsoft.com/office/drawing/2014/main" id="{AA0B821A-874B-1FB4-DDDA-8F0B09D3296A}"/>
              </a:ext>
            </a:extLst>
          </p:cNvPr>
          <p:cNvSpPr txBox="1"/>
          <p:nvPr/>
        </p:nvSpPr>
        <p:spPr>
          <a:xfrm>
            <a:off x="251520" y="3118171"/>
            <a:ext cx="3081898" cy="923330"/>
          </a:xfrm>
          <a:prstGeom prst="rect">
            <a:avLst/>
          </a:prstGeom>
          <a:noFill/>
        </p:spPr>
        <p:txBody>
          <a:bodyPr wrap="square" rtlCol="0">
            <a:spAutoFit/>
          </a:bodyPr>
          <a:lstStyle/>
          <a:p>
            <a:r>
              <a:rPr lang="en-GB" dirty="0"/>
              <a:t>default config:</a:t>
            </a:r>
          </a:p>
          <a:p>
            <a:r>
              <a:rPr lang="en-GB" dirty="0"/>
              <a:t>Remaining infrastructure</a:t>
            </a:r>
          </a:p>
          <a:p>
            <a:r>
              <a:rPr lang="en-GB" dirty="0"/>
              <a:t>is air-gapped from data</a:t>
            </a:r>
          </a:p>
        </p:txBody>
      </p:sp>
      <p:sp>
        <p:nvSpPr>
          <p:cNvPr id="12" name="Rectangle: Rounded Corners 11">
            <a:extLst>
              <a:ext uri="{FF2B5EF4-FFF2-40B4-BE49-F238E27FC236}">
                <a16:creationId xmlns:a16="http://schemas.microsoft.com/office/drawing/2014/main" id="{AD50938E-034F-BCF8-859D-8EFE8A1D92EA}"/>
              </a:ext>
            </a:extLst>
          </p:cNvPr>
          <p:cNvSpPr/>
          <p:nvPr/>
        </p:nvSpPr>
        <p:spPr>
          <a:xfrm>
            <a:off x="3419873" y="2511789"/>
            <a:ext cx="1370896" cy="575194"/>
          </a:xfrm>
          <a:prstGeom prst="roundRect">
            <a:avLst/>
          </a:prstGeom>
          <a:solidFill>
            <a:srgbClr val="FFEBA9"/>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solidFill>
                <a:latin typeface="Times New Roman" panose="02020603050405020304" pitchFamily="18" charset="0"/>
                <a:cs typeface="Times New Roman" panose="02020603050405020304" pitchFamily="18" charset="0"/>
              </a:rPr>
              <a:t>Data Node</a:t>
            </a:r>
            <a:endParaRPr lang="en-AT" sz="1600"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D61183ED-552D-D754-9A52-53272DFBB97E}"/>
              </a:ext>
            </a:extLst>
          </p:cNvPr>
          <p:cNvSpPr/>
          <p:nvPr/>
        </p:nvSpPr>
        <p:spPr>
          <a:xfrm>
            <a:off x="3419873" y="3795692"/>
            <a:ext cx="1370896" cy="748164"/>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solidFill>
                <a:latin typeface="Times New Roman" panose="02020603050405020304" pitchFamily="18" charset="0"/>
                <a:cs typeface="Times New Roman" panose="02020603050405020304" pitchFamily="18" charset="0"/>
              </a:rPr>
              <a:t>Data Monitoring Node</a:t>
            </a:r>
            <a:endParaRPr lang="en-AT" sz="1600" dirty="0">
              <a:solidFill>
                <a:schemeClr val="tx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8DF5612A-904E-16F3-C61D-91663173264A}"/>
              </a:ext>
            </a:extLst>
          </p:cNvPr>
          <p:cNvCxnSpPr>
            <a:cxnSpLocks/>
          </p:cNvCxnSpPr>
          <p:nvPr/>
        </p:nvCxnSpPr>
        <p:spPr>
          <a:xfrm>
            <a:off x="3048600" y="1635452"/>
            <a:ext cx="11232" cy="3161700"/>
          </a:xfrm>
          <a:prstGeom prst="line">
            <a:avLst/>
          </a:prstGeom>
          <a:ln w="76200">
            <a:solidFill>
              <a:srgbClr val="F16262"/>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8DE6D8-7A1B-4CB5-98BD-F4679D72B7CA}"/>
              </a:ext>
            </a:extLst>
          </p:cNvPr>
          <p:cNvCxnSpPr>
            <a:stCxn id="12" idx="2"/>
            <a:endCxn id="13" idx="0"/>
          </p:cNvCxnSpPr>
          <p:nvPr/>
        </p:nvCxnSpPr>
        <p:spPr>
          <a:xfrm>
            <a:off x="4105321" y="3086983"/>
            <a:ext cx="0" cy="7087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3CF19C7-D3A7-7BEF-5D18-FB0A65B5AA6A}"/>
              </a:ext>
            </a:extLst>
          </p:cNvPr>
          <p:cNvSpPr/>
          <p:nvPr/>
        </p:nvSpPr>
        <p:spPr>
          <a:xfrm>
            <a:off x="3275856" y="2355532"/>
            <a:ext cx="1693455" cy="864096"/>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Rectangle 18">
            <a:extLst>
              <a:ext uri="{FF2B5EF4-FFF2-40B4-BE49-F238E27FC236}">
                <a16:creationId xmlns:a16="http://schemas.microsoft.com/office/drawing/2014/main" id="{92823951-1C5A-2845-05FE-645BB0DF3350}"/>
              </a:ext>
            </a:extLst>
          </p:cNvPr>
          <p:cNvSpPr/>
          <p:nvPr/>
        </p:nvSpPr>
        <p:spPr>
          <a:xfrm>
            <a:off x="3275856" y="3643292"/>
            <a:ext cx="1693455" cy="1040140"/>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TextBox 21">
            <a:extLst>
              <a:ext uri="{FF2B5EF4-FFF2-40B4-BE49-F238E27FC236}">
                <a16:creationId xmlns:a16="http://schemas.microsoft.com/office/drawing/2014/main" id="{530A4D01-4C4F-82DB-C4D4-233CA1F13A96}"/>
              </a:ext>
            </a:extLst>
          </p:cNvPr>
          <p:cNvSpPr txBox="1"/>
          <p:nvPr/>
        </p:nvSpPr>
        <p:spPr>
          <a:xfrm>
            <a:off x="2557269" y="1268760"/>
            <a:ext cx="1097216" cy="369332"/>
          </a:xfrm>
          <a:prstGeom prst="rect">
            <a:avLst/>
          </a:prstGeom>
          <a:noFill/>
        </p:spPr>
        <p:txBody>
          <a:bodyPr wrap="square" rtlCol="0">
            <a:spAutoFit/>
          </a:bodyPr>
          <a:lstStyle/>
          <a:p>
            <a:r>
              <a:rPr lang="en-GB" dirty="0">
                <a:solidFill>
                  <a:srgbClr val="F16262"/>
                </a:solidFill>
                <a:latin typeface="Times New Roman" panose="02020603050405020304" pitchFamily="18" charset="0"/>
                <a:cs typeface="Times New Roman" panose="02020603050405020304" pitchFamily="18" charset="0"/>
              </a:rPr>
              <a:t>Air-Gap</a:t>
            </a:r>
            <a:endParaRPr lang="en-AT" dirty="0">
              <a:solidFill>
                <a:srgbClr val="F1626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86AFFB9-2503-42BC-8F27-1261015593DC}"/>
              </a:ext>
            </a:extLst>
          </p:cNvPr>
          <p:cNvSpPr txBox="1"/>
          <p:nvPr/>
        </p:nvSpPr>
        <p:spPr>
          <a:xfrm>
            <a:off x="418000" y="5301208"/>
            <a:ext cx="8025464" cy="1323439"/>
          </a:xfrm>
          <a:prstGeom prst="rect">
            <a:avLst/>
          </a:prstGeom>
          <a:noFill/>
        </p:spPr>
        <p:txBody>
          <a:bodyPr wrap="square" rtlCol="0">
            <a:spAutoFit/>
          </a:bodyPr>
          <a:lstStyle/>
          <a:p>
            <a:r>
              <a:rPr lang="en-US" sz="1600" i="1" dirty="0"/>
              <a:t>"The only system which is truly secure is one which is switched off and unplugged locked in a titanium lined safe, buried in a concrete bunker, and is surrounded by nerve gas and very highly paid armed guards. Even then, I wouldn't stake my life on it."</a:t>
            </a:r>
            <a:br>
              <a:rPr lang="en-US" sz="1600" i="1" dirty="0"/>
            </a:br>
            <a:r>
              <a:rPr lang="en-US" sz="1600" i="1" dirty="0"/>
              <a:t>(Gene Spafford, Director, Computer Operations, Audit, and Security Technology (COAST) Project, Purdue University)</a:t>
            </a:r>
            <a:endParaRPr lang="de-DE" sz="1600" i="1" dirty="0"/>
          </a:p>
        </p:txBody>
      </p:sp>
      <p:sp>
        <p:nvSpPr>
          <p:cNvPr id="4" name="TextBox 3">
            <a:extLst>
              <a:ext uri="{FF2B5EF4-FFF2-40B4-BE49-F238E27FC236}">
                <a16:creationId xmlns:a16="http://schemas.microsoft.com/office/drawing/2014/main" id="{3F93B6A3-2B47-4376-8845-71A2A694C6ED}"/>
              </a:ext>
            </a:extLst>
          </p:cNvPr>
          <p:cNvSpPr txBox="1"/>
          <p:nvPr/>
        </p:nvSpPr>
        <p:spPr>
          <a:xfrm>
            <a:off x="5344023" y="2355532"/>
            <a:ext cx="3188417" cy="2308324"/>
          </a:xfrm>
          <a:prstGeom prst="rect">
            <a:avLst/>
          </a:prstGeom>
          <a:noFill/>
        </p:spPr>
        <p:txBody>
          <a:bodyPr wrap="square" rtlCol="0">
            <a:spAutoFit/>
          </a:bodyPr>
          <a:lstStyle/>
          <a:p>
            <a:pPr marL="285750" indent="-285750">
              <a:buClr>
                <a:srgbClr val="006699"/>
              </a:buClr>
              <a:buFont typeface="Wingdings" panose="05000000000000000000" pitchFamily="2" charset="2"/>
              <a:buChar char="§"/>
            </a:pPr>
            <a:r>
              <a:rPr lang="de-DE" dirty="0"/>
              <a:t>Temporal </a:t>
            </a:r>
            <a:r>
              <a:rPr lang="de-DE" dirty="0" err="1"/>
              <a:t>tables</a:t>
            </a:r>
            <a:r>
              <a:rPr lang="de-DE" dirty="0"/>
              <a:t> (</a:t>
            </a:r>
            <a:r>
              <a:rPr lang="de-DE" dirty="0" err="1"/>
              <a:t>versioning</a:t>
            </a:r>
            <a:r>
              <a:rPr lang="de-DE" dirty="0"/>
              <a:t> / </a:t>
            </a:r>
            <a:r>
              <a:rPr lang="de-DE" dirty="0" err="1"/>
              <a:t>reproducibility</a:t>
            </a:r>
            <a:r>
              <a:rPr lang="de-DE" dirty="0"/>
              <a:t>)</a:t>
            </a:r>
          </a:p>
          <a:p>
            <a:pPr marL="285750" indent="-285750">
              <a:buClr>
                <a:srgbClr val="006699"/>
              </a:buClr>
              <a:buFont typeface="Wingdings" panose="05000000000000000000" pitchFamily="2" charset="2"/>
              <a:buChar char="§"/>
            </a:pPr>
            <a:r>
              <a:rPr lang="de-DE" dirty="0"/>
              <a:t>Query </a:t>
            </a:r>
            <a:r>
              <a:rPr lang="de-DE" dirty="0" err="1"/>
              <a:t>store</a:t>
            </a:r>
            <a:r>
              <a:rPr lang="de-DE" dirty="0"/>
              <a:t> (</a:t>
            </a:r>
            <a:r>
              <a:rPr lang="de-DE" dirty="0" err="1"/>
              <a:t>citeability</a:t>
            </a:r>
            <a:r>
              <a:rPr lang="de-DE" dirty="0"/>
              <a:t>)</a:t>
            </a:r>
          </a:p>
          <a:p>
            <a:pPr marL="285750" indent="-285750">
              <a:buClr>
                <a:srgbClr val="006699"/>
              </a:buClr>
              <a:buFont typeface="Wingdings" panose="05000000000000000000" pitchFamily="2" charset="2"/>
              <a:buChar char="§"/>
            </a:pPr>
            <a:r>
              <a:rPr lang="de-DE" dirty="0"/>
              <a:t>(</a:t>
            </a:r>
            <a:r>
              <a:rPr lang="de-DE" dirty="0" err="1"/>
              <a:t>Recommendations</a:t>
            </a:r>
            <a:r>
              <a:rPr lang="de-DE" dirty="0"/>
              <a:t> </a:t>
            </a:r>
            <a:r>
              <a:rPr lang="de-DE" dirty="0" err="1"/>
              <a:t>of</a:t>
            </a:r>
            <a:r>
              <a:rPr lang="de-DE" dirty="0"/>
              <a:t> </a:t>
            </a:r>
            <a:r>
              <a:rPr lang="de-DE" dirty="0" err="1"/>
              <a:t>the</a:t>
            </a:r>
            <a:r>
              <a:rPr lang="de-DE" dirty="0"/>
              <a:t> RDA WGDC)</a:t>
            </a:r>
          </a:p>
          <a:p>
            <a:pPr marL="285750" indent="-285750">
              <a:buClr>
                <a:srgbClr val="006699"/>
              </a:buClr>
              <a:buFont typeface="Wingdings" panose="05000000000000000000" pitchFamily="2" charset="2"/>
              <a:buChar char="§"/>
            </a:pPr>
            <a:r>
              <a:rPr lang="de-DE" dirty="0" err="1"/>
              <a:t>to</a:t>
            </a:r>
            <a:r>
              <a:rPr lang="de-DE" dirty="0"/>
              <a:t> </a:t>
            </a:r>
            <a:r>
              <a:rPr lang="de-DE" dirty="0" err="1"/>
              <a:t>be</a:t>
            </a:r>
            <a:r>
              <a:rPr lang="de-DE" dirty="0"/>
              <a:t> "</a:t>
            </a:r>
            <a:r>
              <a:rPr lang="de-DE" dirty="0" err="1"/>
              <a:t>replaced</a:t>
            </a:r>
            <a:r>
              <a:rPr lang="de-DE" dirty="0"/>
              <a:t>" </a:t>
            </a:r>
            <a:r>
              <a:rPr lang="de-DE" dirty="0" err="1"/>
              <a:t>by</a:t>
            </a:r>
            <a:r>
              <a:rPr lang="de-DE" dirty="0"/>
              <a:t> </a:t>
            </a:r>
            <a:r>
              <a:rPr lang="de-DE" dirty="0" err="1"/>
              <a:t>DBRepo</a:t>
            </a:r>
            <a:endParaRPr lang="de-DE" dirty="0"/>
          </a:p>
        </p:txBody>
      </p:sp>
    </p:spTree>
    <p:extLst>
      <p:ext uri="{BB962C8B-B14F-4D97-AF65-F5344CB8AC3E}">
        <p14:creationId xmlns:p14="http://schemas.microsoft.com/office/powerpoint/2010/main" val="296743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7FA052-1705-2EB9-49DD-0627B2A53C3A}"/>
              </a:ext>
            </a:extLst>
          </p:cNvPr>
          <p:cNvSpPr>
            <a:spLocks noGrp="1"/>
          </p:cNvSpPr>
          <p:nvPr>
            <p:ph type="title"/>
          </p:nvPr>
        </p:nvSpPr>
        <p:spPr/>
        <p:txBody>
          <a:bodyPr/>
          <a:lstStyle/>
          <a:p>
            <a:r>
              <a:rPr lang="en-GB" dirty="0"/>
              <a:t>Proposed Solution</a:t>
            </a:r>
            <a:endParaRPr lang="en-AT" dirty="0"/>
          </a:p>
        </p:txBody>
      </p:sp>
      <p:sp>
        <p:nvSpPr>
          <p:cNvPr id="7" name="Content Placeholder 6">
            <a:extLst>
              <a:ext uri="{FF2B5EF4-FFF2-40B4-BE49-F238E27FC236}">
                <a16:creationId xmlns:a16="http://schemas.microsoft.com/office/drawing/2014/main" id="{80255E75-C33F-AD1D-0A72-E2056514BCDC}"/>
              </a:ext>
            </a:extLst>
          </p:cNvPr>
          <p:cNvSpPr>
            <a:spLocks noGrp="1"/>
          </p:cNvSpPr>
          <p:nvPr>
            <p:ph idx="1"/>
          </p:nvPr>
        </p:nvSpPr>
        <p:spPr>
          <a:xfrm>
            <a:off x="323528" y="1389440"/>
            <a:ext cx="8164864" cy="4860000"/>
          </a:xfrm>
        </p:spPr>
        <p:txBody>
          <a:bodyPr/>
          <a:lstStyle/>
          <a:p>
            <a:pPr>
              <a:spcAft>
                <a:spcPts val="600"/>
              </a:spcAft>
            </a:pPr>
            <a:r>
              <a:rPr lang="en-US" b="1" dirty="0">
                <a:solidFill>
                  <a:srgbClr val="006699"/>
                </a:solidFill>
              </a:rPr>
              <a:t>OSSDIP: </a:t>
            </a:r>
            <a:r>
              <a:rPr lang="en-US" b="1" u="sng" dirty="0">
                <a:solidFill>
                  <a:srgbClr val="006699"/>
                </a:solidFill>
              </a:rPr>
              <a:t>O</a:t>
            </a:r>
            <a:r>
              <a:rPr lang="en-US" b="1" dirty="0">
                <a:solidFill>
                  <a:srgbClr val="006699"/>
                </a:solidFill>
              </a:rPr>
              <a:t>pen </a:t>
            </a:r>
            <a:r>
              <a:rPr lang="en-US" b="1" u="sng" dirty="0">
                <a:solidFill>
                  <a:srgbClr val="006699"/>
                </a:solidFill>
              </a:rPr>
              <a:t>S</a:t>
            </a:r>
            <a:r>
              <a:rPr lang="en-US" b="1" dirty="0">
                <a:solidFill>
                  <a:srgbClr val="006699"/>
                </a:solidFill>
              </a:rPr>
              <a:t>ource </a:t>
            </a:r>
            <a:r>
              <a:rPr lang="en-US" b="1" u="sng" dirty="0">
                <a:solidFill>
                  <a:srgbClr val="006699"/>
                </a:solidFill>
              </a:rPr>
              <a:t>S</a:t>
            </a:r>
            <a:r>
              <a:rPr lang="en-US" b="1" dirty="0">
                <a:solidFill>
                  <a:srgbClr val="006699"/>
                </a:solidFill>
              </a:rPr>
              <a:t>ecure </a:t>
            </a:r>
            <a:r>
              <a:rPr lang="en-US" b="1" u="sng" dirty="0">
                <a:solidFill>
                  <a:srgbClr val="006699"/>
                </a:solidFill>
              </a:rPr>
              <a:t>D</a:t>
            </a:r>
            <a:r>
              <a:rPr lang="en-US" b="1" dirty="0">
                <a:solidFill>
                  <a:srgbClr val="006699"/>
                </a:solidFill>
              </a:rPr>
              <a:t>ata </a:t>
            </a:r>
            <a:r>
              <a:rPr lang="en-US" b="1" u="sng" dirty="0">
                <a:solidFill>
                  <a:srgbClr val="006699"/>
                </a:solidFill>
              </a:rPr>
              <a:t>I</a:t>
            </a:r>
            <a:r>
              <a:rPr lang="en-US" b="1" dirty="0">
                <a:solidFill>
                  <a:srgbClr val="006699"/>
                </a:solidFill>
              </a:rPr>
              <a:t>nfrastructure and </a:t>
            </a:r>
            <a:r>
              <a:rPr lang="en-US" b="1" u="sng" dirty="0">
                <a:solidFill>
                  <a:srgbClr val="006699"/>
                </a:solidFill>
              </a:rPr>
              <a:t>P</a:t>
            </a:r>
            <a:r>
              <a:rPr lang="en-US" b="1" dirty="0">
                <a:solidFill>
                  <a:srgbClr val="006699"/>
                </a:solidFill>
              </a:rPr>
              <a:t>rocesses</a:t>
            </a:r>
          </a:p>
          <a:p>
            <a:pPr marL="539750" indent="-342900">
              <a:buFont typeface="Wingdings" panose="05000000000000000000" pitchFamily="2" charset="2"/>
              <a:buChar char="§"/>
            </a:pPr>
            <a:r>
              <a:rPr lang="en-GB" dirty="0"/>
              <a:t>Individual analysis request</a:t>
            </a:r>
          </a:p>
          <a:p>
            <a:pPr marL="989013" lvl="1" indent="-342900">
              <a:buFont typeface="Courier New" panose="02070309020205020404" pitchFamily="49" charset="0"/>
              <a:buChar char="o"/>
            </a:pPr>
            <a:r>
              <a:rPr lang="en-GB" dirty="0"/>
              <a:t>Research question and specific subset of data requested</a:t>
            </a:r>
          </a:p>
          <a:p>
            <a:pPr marL="989013" lvl="1" indent="-342900">
              <a:buFont typeface="Courier New" panose="02070309020205020404" pitchFamily="49" charset="0"/>
              <a:buChar char="o"/>
            </a:pPr>
            <a:r>
              <a:rPr lang="en-GB" dirty="0"/>
              <a:t>Approval by Data Owner</a:t>
            </a:r>
          </a:p>
          <a:p>
            <a:pPr marL="989013" lvl="1" indent="-342900">
              <a:buFont typeface="Courier New" panose="02070309020205020404" pitchFamily="49" charset="0"/>
              <a:buChar char="o"/>
            </a:pPr>
            <a:r>
              <a:rPr lang="en-GB" dirty="0"/>
              <a:t>Legal agreements (processing, monitoring, ...)</a:t>
            </a:r>
          </a:p>
          <a:p>
            <a:pPr marL="989013" lvl="1" indent="-342900">
              <a:buFont typeface="Courier New" panose="02070309020205020404" pitchFamily="49" charset="0"/>
              <a:buChar char="o"/>
            </a:pPr>
            <a:r>
              <a:rPr lang="en-GB" dirty="0"/>
              <a:t>Extensive monitoring (logging, video stream)</a:t>
            </a:r>
          </a:p>
          <a:p>
            <a:pPr marL="989013" lvl="1" indent="-342900">
              <a:buFont typeface="Courier New" panose="02070309020205020404" pitchFamily="49" charset="0"/>
              <a:buChar char="o"/>
            </a:pPr>
            <a:r>
              <a:rPr lang="en-GB" dirty="0"/>
              <a:t>Data extract on dedicated </a:t>
            </a:r>
            <a:r>
              <a:rPr lang="en-GB" b="1" dirty="0"/>
              <a:t>Analyst-VM</a:t>
            </a:r>
            <a:r>
              <a:rPr lang="en-GB" dirty="0"/>
              <a:t> with requested </a:t>
            </a:r>
            <a:br>
              <a:rPr lang="en-GB" dirty="0"/>
            </a:br>
            <a:r>
              <a:rPr lang="en-GB" dirty="0"/>
              <a:t>(and approved) software</a:t>
            </a:r>
          </a:p>
          <a:p>
            <a:pPr marL="989013" lvl="1" indent="-342900">
              <a:buFont typeface="Courier New" panose="02070309020205020404" pitchFamily="49" charset="0"/>
              <a:buChar char="o"/>
            </a:pPr>
            <a:r>
              <a:rPr lang="en-GB" dirty="0"/>
              <a:t>Optional anonymization, data fingerprinting, ...</a:t>
            </a:r>
          </a:p>
          <a:p>
            <a:pPr marL="989013" lvl="1" indent="-342900">
              <a:buFont typeface="Courier New" panose="02070309020205020404" pitchFamily="49" charset="0"/>
              <a:buChar char="o"/>
            </a:pPr>
            <a:r>
              <a:rPr lang="en-GB" dirty="0"/>
              <a:t>Access only via </a:t>
            </a:r>
            <a:r>
              <a:rPr lang="en-GB" b="1" dirty="0"/>
              <a:t>Remote Desktop-VM </a:t>
            </a:r>
            <a:br>
              <a:rPr lang="en-GB" b="1" dirty="0"/>
            </a:br>
            <a:r>
              <a:rPr lang="en-GB" dirty="0"/>
              <a:t>(media break transmitting only pixels)</a:t>
            </a:r>
          </a:p>
          <a:p>
            <a:pPr marL="989013" lvl="1" indent="-342900">
              <a:buFont typeface="Courier New" panose="02070309020205020404" pitchFamily="49" charset="0"/>
              <a:buChar char="o"/>
            </a:pPr>
            <a:r>
              <a:rPr lang="en-GB" dirty="0"/>
              <a:t>Encryption via </a:t>
            </a:r>
            <a:r>
              <a:rPr lang="en-GB" b="1" dirty="0"/>
              <a:t>VPN</a:t>
            </a:r>
            <a:r>
              <a:rPr lang="en-GB" dirty="0"/>
              <a:t>, network segmentation</a:t>
            </a:r>
          </a:p>
          <a:p>
            <a:pPr marL="989013" lvl="1" indent="-342900">
              <a:buFont typeface="Courier New" panose="02070309020205020404" pitchFamily="49" charset="0"/>
              <a:buChar char="o"/>
            </a:pPr>
            <a:r>
              <a:rPr lang="en-GB" dirty="0"/>
              <a:t>Result export only via dedicated process</a:t>
            </a:r>
          </a:p>
          <a:p>
            <a:pPr marL="989013" lvl="1" indent="-342900">
              <a:buFont typeface="Courier New" panose="02070309020205020404" pitchFamily="49" charset="0"/>
              <a:buChar char="o"/>
            </a:pPr>
            <a:endParaRPr lang="en-GB" dirty="0"/>
          </a:p>
          <a:p>
            <a:pPr marL="0" lvl="1" indent="0">
              <a:buNone/>
            </a:pPr>
            <a:endParaRPr lang="en-GB" dirty="0"/>
          </a:p>
        </p:txBody>
      </p:sp>
      <p:sp>
        <p:nvSpPr>
          <p:cNvPr id="3" name="Slide Number Placeholder 2">
            <a:extLst>
              <a:ext uri="{FF2B5EF4-FFF2-40B4-BE49-F238E27FC236}">
                <a16:creationId xmlns:a16="http://schemas.microsoft.com/office/drawing/2014/main" id="{77142BCA-5C25-B782-4F9F-EC28DD858412}"/>
              </a:ext>
            </a:extLst>
          </p:cNvPr>
          <p:cNvSpPr>
            <a:spLocks noGrp="1"/>
          </p:cNvSpPr>
          <p:nvPr>
            <p:ph type="sldNum" sz="quarter" idx="12"/>
          </p:nvPr>
        </p:nvSpPr>
        <p:spPr/>
        <p:txBody>
          <a:bodyPr/>
          <a:lstStyle/>
          <a:p>
            <a:fld id="{AB021C44-5CE4-484C-96FE-A7CA3D38A5F0}" type="slidenum">
              <a:rPr lang="de-AT" altLang="de-DE" smtClean="0"/>
              <a:pPr/>
              <a:t>8</a:t>
            </a:fld>
            <a:endParaRPr lang="de-AT" altLang="de-DE"/>
          </a:p>
        </p:txBody>
      </p:sp>
    </p:spTree>
    <p:extLst>
      <p:ext uri="{BB962C8B-B14F-4D97-AF65-F5344CB8AC3E}">
        <p14:creationId xmlns:p14="http://schemas.microsoft.com/office/powerpoint/2010/main" val="48092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8E0167-3284-4ABE-9516-FB1F5591C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7" y="2231746"/>
            <a:ext cx="8522711" cy="2939613"/>
          </a:xfrm>
          <a:prstGeom prst="rect">
            <a:avLst/>
          </a:prstGeom>
        </p:spPr>
      </p:pic>
      <p:sp>
        <p:nvSpPr>
          <p:cNvPr id="3" name="Slide Number Placeholder 2">
            <a:extLst>
              <a:ext uri="{FF2B5EF4-FFF2-40B4-BE49-F238E27FC236}">
                <a16:creationId xmlns:a16="http://schemas.microsoft.com/office/drawing/2014/main" id="{A573CB4E-AD60-58D5-5080-9BB0EEF86C74}"/>
              </a:ext>
            </a:extLst>
          </p:cNvPr>
          <p:cNvSpPr>
            <a:spLocks noGrp="1"/>
          </p:cNvSpPr>
          <p:nvPr>
            <p:ph type="sldNum" sz="quarter" idx="12"/>
          </p:nvPr>
        </p:nvSpPr>
        <p:spPr/>
        <p:txBody>
          <a:bodyPr/>
          <a:lstStyle/>
          <a:p>
            <a:fld id="{AB021C44-5CE4-484C-96FE-A7CA3D38A5F0}" type="slidenum">
              <a:rPr lang="de-AT" altLang="de-DE" smtClean="0"/>
              <a:pPr/>
              <a:t>9</a:t>
            </a:fld>
            <a:endParaRPr lang="de-AT" altLang="de-DE"/>
          </a:p>
        </p:txBody>
      </p:sp>
      <p:sp>
        <p:nvSpPr>
          <p:cNvPr id="5" name="Title 4">
            <a:extLst>
              <a:ext uri="{FF2B5EF4-FFF2-40B4-BE49-F238E27FC236}">
                <a16:creationId xmlns:a16="http://schemas.microsoft.com/office/drawing/2014/main" id="{82608044-8A51-4708-397E-4CFA893D0AB4}"/>
              </a:ext>
            </a:extLst>
          </p:cNvPr>
          <p:cNvSpPr>
            <a:spLocks noGrp="1"/>
          </p:cNvSpPr>
          <p:nvPr>
            <p:ph type="title"/>
          </p:nvPr>
        </p:nvSpPr>
        <p:spPr/>
        <p:txBody>
          <a:bodyPr/>
          <a:lstStyle/>
          <a:p>
            <a:r>
              <a:rPr lang="en-GB" dirty="0"/>
              <a:t>Technical Architecture</a:t>
            </a:r>
            <a:endParaRPr lang="en-AT" dirty="0"/>
          </a:p>
        </p:txBody>
      </p:sp>
      <p:sp>
        <p:nvSpPr>
          <p:cNvPr id="6" name="TextBox 5">
            <a:extLst>
              <a:ext uri="{FF2B5EF4-FFF2-40B4-BE49-F238E27FC236}">
                <a16:creationId xmlns:a16="http://schemas.microsoft.com/office/drawing/2014/main" id="{23CA64A7-37B5-81A8-D649-A43C1CE529E2}"/>
              </a:ext>
            </a:extLst>
          </p:cNvPr>
          <p:cNvSpPr txBox="1"/>
          <p:nvPr/>
        </p:nvSpPr>
        <p:spPr>
          <a:xfrm>
            <a:off x="179512" y="6381328"/>
            <a:ext cx="8063105" cy="307777"/>
          </a:xfrm>
          <a:prstGeom prst="rect">
            <a:avLst/>
          </a:prstGeom>
          <a:noFill/>
        </p:spPr>
        <p:txBody>
          <a:bodyPr wrap="none" lIns="0" tIns="0" rIns="0" bIns="0" rtlCol="0">
            <a:spAutoFit/>
          </a:bodyPr>
          <a:lstStyle/>
          <a:p>
            <a:r>
              <a:rPr lang="en-GB" sz="1000" dirty="0"/>
              <a:t>Weise, M., Kovacevic, F., Popper, N., &amp; </a:t>
            </a:r>
            <a:r>
              <a:rPr lang="en-GB" sz="1000" dirty="0" err="1"/>
              <a:t>Rauber</a:t>
            </a:r>
            <a:r>
              <a:rPr lang="en-GB" sz="1000" dirty="0"/>
              <a:t>, A. (2022). OSSDIP: Open Source Secure Data Infrastructure and Processes Supporting Data </a:t>
            </a:r>
            <a:br>
              <a:rPr lang="en-GB" sz="1000" dirty="0"/>
            </a:br>
            <a:r>
              <a:rPr lang="en-GB" sz="1000" dirty="0"/>
              <a:t>Visiting. </a:t>
            </a:r>
            <a:r>
              <a:rPr lang="en-GB" sz="1000" i="1" dirty="0"/>
              <a:t>Data Science Journal</a:t>
            </a:r>
            <a:r>
              <a:rPr lang="en-GB" sz="1000" dirty="0"/>
              <a:t>, </a:t>
            </a:r>
            <a:r>
              <a:rPr lang="en-GB" sz="1000" b="1" dirty="0"/>
              <a:t>21</a:t>
            </a:r>
            <a:r>
              <a:rPr lang="en-GB" sz="1000" dirty="0"/>
              <a:t>(1), 4. DOI: </a:t>
            </a:r>
            <a:r>
              <a:rPr lang="en-GB" sz="1000" dirty="0">
                <a:hlinkClick r:id="rId3"/>
              </a:rPr>
              <a:t>10.5334/dsj-2022-004</a:t>
            </a:r>
            <a:endParaRPr lang="en-GB" sz="1000" dirty="0"/>
          </a:p>
        </p:txBody>
      </p:sp>
      <p:sp>
        <p:nvSpPr>
          <p:cNvPr id="2" name="Rectangle: Rounded Corners 1">
            <a:extLst>
              <a:ext uri="{FF2B5EF4-FFF2-40B4-BE49-F238E27FC236}">
                <a16:creationId xmlns:a16="http://schemas.microsoft.com/office/drawing/2014/main" id="{F9C2D177-DDA6-4259-B639-32BE5838D158}"/>
              </a:ext>
            </a:extLst>
          </p:cNvPr>
          <p:cNvSpPr/>
          <p:nvPr/>
        </p:nvSpPr>
        <p:spPr>
          <a:xfrm>
            <a:off x="4788024" y="4149080"/>
            <a:ext cx="2808312" cy="1080120"/>
          </a:xfrm>
          <a:prstGeom prst="roundRect">
            <a:avLst/>
          </a:prstGeom>
          <a:noFill/>
          <a:ln w="31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A39DEC2C-7088-4DAA-91D3-1917C2EA8F74}"/>
              </a:ext>
            </a:extLst>
          </p:cNvPr>
          <p:cNvSpPr txBox="1"/>
          <p:nvPr/>
        </p:nvSpPr>
        <p:spPr>
          <a:xfrm>
            <a:off x="5083797" y="4931586"/>
            <a:ext cx="2084225" cy="261610"/>
          </a:xfrm>
          <a:prstGeom prst="rect">
            <a:avLst/>
          </a:prstGeom>
          <a:noFill/>
        </p:spPr>
        <p:txBody>
          <a:bodyPr wrap="none" rtlCol="0">
            <a:spAutoFit/>
          </a:bodyPr>
          <a:lstStyle/>
          <a:p>
            <a:r>
              <a:rPr lang="de-DE" sz="1100" i="1" dirty="0" err="1">
                <a:solidFill>
                  <a:schemeClr val="tx2">
                    <a:lumMod val="60000"/>
                    <a:lumOff val="40000"/>
                  </a:schemeClr>
                </a:solidFill>
              </a:rPr>
              <a:t>if</a:t>
            </a:r>
            <a:r>
              <a:rPr lang="de-DE" sz="1100" i="1" dirty="0">
                <a:solidFill>
                  <a:schemeClr val="tx2">
                    <a:lumMod val="60000"/>
                    <a:lumOff val="40000"/>
                  </a:schemeClr>
                </a:solidFill>
              </a:rPr>
              <a:t> SRE Operator ≠ Data </a:t>
            </a:r>
            <a:r>
              <a:rPr lang="de-DE" sz="1100" i="1" dirty="0" err="1">
                <a:solidFill>
                  <a:schemeClr val="tx2">
                    <a:lumMod val="60000"/>
                    <a:lumOff val="40000"/>
                  </a:schemeClr>
                </a:solidFill>
              </a:rPr>
              <a:t>Owner</a:t>
            </a:r>
            <a:endParaRPr lang="de-DE" sz="1100" i="1" dirty="0">
              <a:solidFill>
                <a:schemeClr val="tx2">
                  <a:lumMod val="60000"/>
                  <a:lumOff val="40000"/>
                </a:schemeClr>
              </a:solidFill>
            </a:endParaRPr>
          </a:p>
        </p:txBody>
      </p:sp>
    </p:spTree>
    <p:extLst>
      <p:ext uri="{BB962C8B-B14F-4D97-AF65-F5344CB8AC3E}">
        <p14:creationId xmlns:p14="http://schemas.microsoft.com/office/powerpoint/2010/main" val="2250028061"/>
      </p:ext>
    </p:extLst>
  </p:cSld>
  <p:clrMapOvr>
    <a:masterClrMapping/>
  </p:clrMapOvr>
</p:sld>
</file>

<file path=ppt/theme/theme1.xml><?xml version="1.0" encoding="utf-8"?>
<a:theme xmlns:a="http://schemas.openxmlformats.org/drawingml/2006/main" name="TU_Powerpoint_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95885963-BE74-4D40-A51E-E361A78ECD29}" vid="{2893202A-4127-4FE7-8FEC-0F10641337A2}"/>
    </a:ext>
  </a:extLst>
</a:theme>
</file>

<file path=ppt/theme/theme2.xml><?xml version="1.0" encoding="utf-8"?>
<a:theme xmlns:a="http://schemas.openxmlformats.org/drawingml/2006/main" name="Inhalt_blau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95885963-BE74-4D40-A51E-E361A78ECD29}" vid="{4F8C07F2-B36A-4BAE-96FC-6CCB55172D60}"/>
    </a:ext>
  </a:extLst>
</a:theme>
</file>

<file path=ppt/theme/theme3.xml><?xml version="1.0" encoding="utf-8"?>
<a:theme xmlns:a="http://schemas.openxmlformats.org/drawingml/2006/main" name="1_Inhalt_blau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95885963-BE74-4D40-A51E-E361A78ECD29}" vid="{4F8C07F2-B36A-4BAE-96FC-6CCB55172D60}"/>
    </a:ext>
  </a:extLst>
</a:theme>
</file>

<file path=ppt/theme/theme4.xml><?xml version="1.0" encoding="utf-8"?>
<a:theme xmlns:a="http://schemas.openxmlformats.org/drawingml/2006/main" name="Inhalt 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95885963-BE74-4D40-A51E-E361A78ECD29}" vid="{4F8C07F2-B36A-4BAE-96FC-6CCB55172D60}"/>
    </a:ext>
  </a:ext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584054-8fdc-494c-8c30-7a92c1851d88">
      <Terms xmlns="http://schemas.microsoft.com/office/infopath/2007/PartnerControls"/>
    </lcf76f155ced4ddcb4097134ff3c332f>
    <TaxCatchAll xmlns="17c9262e-5b43-4f61-bed9-e568bdfea7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52463B0997441A1AE1897008BC635" ma:contentTypeVersion="16" ma:contentTypeDescription="Create a new document." ma:contentTypeScope="" ma:versionID="c565647465074db5672869eb082d20c4">
  <xsd:schema xmlns:xsd="http://www.w3.org/2001/XMLSchema" xmlns:xs="http://www.w3.org/2001/XMLSchema" xmlns:p="http://schemas.microsoft.com/office/2006/metadata/properties" xmlns:ns2="56584054-8fdc-494c-8c30-7a92c1851d88" xmlns:ns3="17c9262e-5b43-4f61-bed9-e568bdfea7b1" targetNamespace="http://schemas.microsoft.com/office/2006/metadata/properties" ma:root="true" ma:fieldsID="e491acdbd06c80819730520598c6f675" ns2:_="" ns3:_="">
    <xsd:import namespace="56584054-8fdc-494c-8c30-7a92c1851d88"/>
    <xsd:import namespace="17c9262e-5b43-4f61-bed9-e568bdfea7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84054-8fdc-494c-8c30-7a92c1851d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e6f111e-9303-4b31-9cb7-8f749f49e7f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c9262e-5b43-4f61-bed9-e568bdfea7b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baabee0-9ea7-4485-9212-fdc787634ab3}" ma:internalName="TaxCatchAll" ma:showField="CatchAllData" ma:web="17c9262e-5b43-4f61-bed9-e568bdfea7b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E9A5A-F1E9-4D14-A88B-DE314F55F175}">
  <ds:schemaRefs>
    <ds:schemaRef ds:uri="http://schemas.microsoft.com/sharepoint/v3/contenttype/forms"/>
  </ds:schemaRefs>
</ds:datastoreItem>
</file>

<file path=customXml/itemProps2.xml><?xml version="1.0" encoding="utf-8"?>
<ds:datastoreItem xmlns:ds="http://schemas.openxmlformats.org/officeDocument/2006/customXml" ds:itemID="{39362091-F9EB-4F16-A9CA-8E5FF3D5136E}">
  <ds:schemaRefs>
    <ds:schemaRef ds:uri="aee43b48-c7a8-446c-ab8f-6e5abbb8eac8"/>
    <ds:schemaRef ds:uri="http://www.w3.org/XML/1998/namespace"/>
    <ds:schemaRef ds:uri="http://schemas.microsoft.com/office/2006/metadata/properties"/>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4191712-04F2-4711-A201-7B5C27AB9D9F}"/>
</file>

<file path=docProps/app.xml><?xml version="1.0" encoding="utf-8"?>
<Properties xmlns="http://schemas.openxmlformats.org/officeDocument/2006/extended-properties" xmlns:vt="http://schemas.openxmlformats.org/officeDocument/2006/docPropsVTypes">
  <Template>TU_Vorlage_ss</Template>
  <TotalTime>0</TotalTime>
  <Words>1835</Words>
  <Application>Microsoft Office PowerPoint</Application>
  <PresentationFormat>On-screen Show (4:3)</PresentationFormat>
  <Paragraphs>252</Paragraphs>
  <Slides>27</Slides>
  <Notes>2</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MS PGothic</vt:lpstr>
      <vt:lpstr>Arial</vt:lpstr>
      <vt:lpstr>Calibri</vt:lpstr>
      <vt:lpstr>Courier New</vt:lpstr>
      <vt:lpstr>Symbol</vt:lpstr>
      <vt:lpstr>Times New Roman</vt:lpstr>
      <vt:lpstr>Wingdings</vt:lpstr>
      <vt:lpstr>TU_Powerpoint_Vorlage</vt:lpstr>
      <vt:lpstr>Inhalt_blauer_Rahmen</vt:lpstr>
      <vt:lpstr>1_Inhalt_blauer_Rahmen</vt:lpstr>
      <vt:lpstr>Inhalt Weiss</vt:lpstr>
      <vt:lpstr>A Secure Data Infrastructure that Supports Data Visiting</vt:lpstr>
      <vt:lpstr>Secure Research Environments</vt:lpstr>
      <vt:lpstr>Secure Research Environments</vt:lpstr>
      <vt:lpstr>Secure Research Environments</vt:lpstr>
      <vt:lpstr>OSSDIP</vt:lpstr>
      <vt:lpstr>OSSDIP</vt:lpstr>
      <vt:lpstr>Data node</vt:lpstr>
      <vt:lpstr>Proposed Solution</vt:lpstr>
      <vt:lpstr>Technical Architecture</vt:lpstr>
      <vt:lpstr>Security Controls</vt:lpstr>
      <vt:lpstr>Security Controls Implementation</vt:lpstr>
      <vt:lpstr>Security Controls Implementation</vt:lpstr>
      <vt:lpstr>Security Controls Implementation</vt:lpstr>
      <vt:lpstr>Social Architecture</vt:lpstr>
      <vt:lpstr>Sandbox deployment for testing</vt:lpstr>
      <vt:lpstr>Installation</vt:lpstr>
      <vt:lpstr>Data Ingest</vt:lpstr>
      <vt:lpstr>Data Access</vt:lpstr>
      <vt:lpstr>Secure Data Processes</vt:lpstr>
      <vt:lpstr>Secure Data Processes</vt:lpstr>
      <vt:lpstr>Future Work</vt:lpstr>
      <vt:lpstr>Technical requirements</vt:lpstr>
      <vt:lpstr>OSSDIP = Open Source</vt:lpstr>
      <vt:lpstr>Links</vt:lpstr>
      <vt:lpstr>Links</vt:lpstr>
      <vt:lpstr>RDA WG</vt:lpstr>
      <vt:lpstr>PowerPoint Presentation</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Sabine Seidler</dc:creator>
  <cp:lastModifiedBy>Office</cp:lastModifiedBy>
  <cp:revision>658</cp:revision>
  <cp:lastPrinted>2018-11-05T15:14:57Z</cp:lastPrinted>
  <dcterms:created xsi:type="dcterms:W3CDTF">2016-03-07T05:46:18Z</dcterms:created>
  <dcterms:modified xsi:type="dcterms:W3CDTF">2023-12-12T08:33:37Z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0x010100BA2542E3A47E9943B0CF7B55FAC1BAB7</vt:lpwstr>
  </property>
  <property fmtid="{D5CDD505-2E9C-101B-9397-08002B2CF9AE}" pid="3" name="MediaServiceImageTags">
    <vt:lpwstr/>
  </property>
</Properties>
</file>