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omments/modernComment_18F_DEFDC549.xml" ContentType="application/vnd.ms-powerpoint.comments+xml"/>
  <Override PartName="/ppt/comments/modernComment_174_E01E892F.xml" ContentType="application/vnd.ms-powerpoint.comments+xml"/>
  <Override PartName="/ppt/comments/modernComment_177_A404E3C2.xml" ContentType="application/vnd.ms-powerpoint.comments+xml"/>
  <Override PartName="/ppt/notesSlides/notesSlide5.xml" ContentType="application/vnd.openxmlformats-officedocument.presentationml.notesSlide+xml"/>
  <Override PartName="/ppt/comments/modernComment_176_7D39FCC7.xml" ContentType="application/vnd.ms-powerpoint.comments+xml"/>
  <Override PartName="/ppt/notesSlides/notesSlide6.xml" ContentType="application/vnd.openxmlformats-officedocument.presentationml.notesSlide+xml"/>
  <Override PartName="/ppt/comments/modernComment_175_175131D6.xml" ContentType="application/vnd.ms-powerpoint.comments+xml"/>
  <Override PartName="/ppt/comments/modernComment_178_D5012ADD.xml" ContentType="application/vnd.ms-powerpoint.comments+xml"/>
  <Override PartName="/ppt/notesSlides/notesSlide7.xml" ContentType="application/vnd.openxmlformats-officedocument.presentationml.notesSlide+xml"/>
  <Override PartName="/ppt/comments/modernComment_17C_91FBCADF.xml" ContentType="application/vnd.ms-powerpoint.comments+xml"/>
  <Override PartName="/ppt/notesSlides/notesSlide8.xml" ContentType="application/vnd.openxmlformats-officedocument.presentationml.notesSlide+xml"/>
  <Override PartName="/ppt/comments/modernComment_17A_B147AFDE.xml" ContentType="application/vnd.ms-powerpoint.comment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9.xml" ContentType="application/vnd.openxmlformats-officedocument.presentationml.notesSlide+xml"/>
  <Override PartName="/ppt/comments/modernComment_184_38A70F71.xml" ContentType="application/vnd.ms-powerpoint.comment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omments/modernComment_185_77676C70.xml" ContentType="application/vnd.ms-powerpoint.comments+xml"/>
  <Override PartName="/ppt/notesSlides/notesSlide12.xml" ContentType="application/vnd.openxmlformats-officedocument.presentationml.notesSlide+xml"/>
  <Override PartName="/ppt/comments/modernComment_17B_2CF8C762.xml" ContentType="application/vnd.ms-powerpoint.comments+xml"/>
  <Override PartName="/ppt/notesSlides/notesSlide13.xml" ContentType="application/vnd.openxmlformats-officedocument.presentationml.notesSlide+xml"/>
  <Override PartName="/ppt/comments/modernComment_198_E7DF8CCF.xml" ContentType="application/vnd.ms-powerpoint.comments+xml"/>
  <Override PartName="/ppt/notesSlides/notesSlide14.xml" ContentType="application/vnd.openxmlformats-officedocument.presentationml.notesSlide+xml"/>
  <Override PartName="/ppt/comments/modernComment_17D_69BC3B8E.xml" ContentType="application/vnd.ms-powerpoint.comments+xml"/>
  <Override PartName="/ppt/notesSlides/notesSlide15.xml" ContentType="application/vnd.openxmlformats-officedocument.presentationml.notesSlide+xml"/>
  <Override PartName="/ppt/comments/modernComment_17F_8528A2C9.xml" ContentType="application/vnd.ms-powerpoint.comments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4"/>
  </p:sldMasterIdLst>
  <p:notesMasterIdLst>
    <p:notesMasterId r:id="rId48"/>
  </p:notesMasterIdLst>
  <p:sldIdLst>
    <p:sldId id="262" r:id="rId5"/>
    <p:sldId id="384" r:id="rId6"/>
    <p:sldId id="395" r:id="rId7"/>
    <p:sldId id="400" r:id="rId8"/>
    <p:sldId id="396" r:id="rId9"/>
    <p:sldId id="414" r:id="rId10"/>
    <p:sldId id="397" r:id="rId11"/>
    <p:sldId id="398" r:id="rId12"/>
    <p:sldId id="371" r:id="rId13"/>
    <p:sldId id="399" r:id="rId14"/>
    <p:sldId id="372" r:id="rId15"/>
    <p:sldId id="375" r:id="rId16"/>
    <p:sldId id="374" r:id="rId17"/>
    <p:sldId id="373" r:id="rId18"/>
    <p:sldId id="376" r:id="rId19"/>
    <p:sldId id="377" r:id="rId20"/>
    <p:sldId id="385" r:id="rId21"/>
    <p:sldId id="380" r:id="rId22"/>
    <p:sldId id="378" r:id="rId23"/>
    <p:sldId id="388" r:id="rId24"/>
    <p:sldId id="415" r:id="rId25"/>
    <p:sldId id="389" r:id="rId26"/>
    <p:sldId id="386" r:id="rId27"/>
    <p:sldId id="379" r:id="rId28"/>
    <p:sldId id="408" r:id="rId29"/>
    <p:sldId id="381" r:id="rId30"/>
    <p:sldId id="405" r:id="rId31"/>
    <p:sldId id="383" r:id="rId32"/>
    <p:sldId id="409" r:id="rId33"/>
    <p:sldId id="412" r:id="rId34"/>
    <p:sldId id="394" r:id="rId35"/>
    <p:sldId id="416" r:id="rId36"/>
    <p:sldId id="417" r:id="rId37"/>
    <p:sldId id="418" r:id="rId38"/>
    <p:sldId id="420" r:id="rId39"/>
    <p:sldId id="421" r:id="rId40"/>
    <p:sldId id="423" r:id="rId41"/>
    <p:sldId id="424" r:id="rId42"/>
    <p:sldId id="425" r:id="rId43"/>
    <p:sldId id="427" r:id="rId44"/>
    <p:sldId id="366" r:id="rId45"/>
    <p:sldId id="413" r:id="rId46"/>
    <p:sldId id="264" r:id="rId47"/>
  </p:sldIdLst>
  <p:sldSz cx="12192000" cy="6858000"/>
  <p:notesSz cx="6858000" cy="9144000"/>
  <p:defaultTextStyle>
    <a:defPPr>
      <a:defRPr lang="en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247800A-C8B3-E006-9514-9FFC0162A643}" name="Barbara Martelli" initials="BM" userId="Barbara Martelli" providerId="None"/>
  <p188:author id="{CB610D20-FAC7-293B-B99B-6A1E520A4FFD}" name="Alessandro Costantini" initials="AC" userId="S::acostantini@infn.it::3dc0ceb8-d05d-445e-9e2a-c838778b6a2d" providerId="AD"/>
  <p188:author id="{8A5FCA2B-E226-C117-C8FF-7617DBD8B55E}" name="Doina Cristina Duma" initials="DD" userId="S::aiftim@infn.it::c8fbc306-647b-479d-8dd5-ccf0555f0d7e" providerId="AD"/>
  <p188:author id="{5CA52199-95FE-7342-25BF-6AD6636D34B8}" name="Jacopo Gasparetto" initials="JG" userId="S::jgasparetto@infn.it::e215a495-7f27-4744-8d5c-45eb5a3e073a" providerId="AD"/>
  <p188:author id="{9347B3A6-E98F-5513-EE72-39BC3225B691}" name="Barbara Martelli" initials="BM" userId="S::bmartell@infn.it::18045bab-b724-4841-b388-6ed929561ac8" providerId="AD"/>
  <p188:author id="{7C179DD8-9ECA-2FD7-CA5A-668A9233381B}" name="Davide Salomoni" initials="DS" userId="S::davide@infn.it::1e624195-987a-4fa4-a073-2018e4f02ae5" providerId="AD"/>
  <p188:author id="{5CD0E5E2-E73D-7D63-F552-8093AE677B95}" name="Giusy Sergi" initials="GS" userId="S::gsergi@infn.it::70f962e9-d532-488c-bcc1-96b3eb450b4b" providerId="AD"/>
  <p188:author id="{2C504AF0-EBA6-6ABD-C46C-D4A72B3281FD}" name="Giusy Sergi" initials="GS" userId="Giusy Sergi" providerId="Non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8469A"/>
    <a:srgbClr val="20314C"/>
    <a:srgbClr val="875FFA"/>
    <a:srgbClr val="3B568B"/>
    <a:srgbClr val="3E44A2"/>
    <a:srgbClr val="499CC0"/>
    <a:srgbClr val="5E8FDF"/>
    <a:srgbClr val="6B74D9"/>
    <a:srgbClr val="517CC1"/>
    <a:srgbClr val="8E49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0C53B8A-0291-4A0E-AA88-5DDC36296885}" v="2705" vWet="2707" dt="2023-12-08T13:49:18.395"/>
    <p1510:client id="{D30333C4-209E-214A-AD68-C5B257CA4DB7}" v="4017" dt="2023-12-08T14:39:43.206"/>
    <p1510:client id="{F3BBBCE0-5FAD-40D1-A0DC-F34B0426B477}" v="4" dt="2023-12-08T16:01:30.51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5018"/>
    <p:restoredTop sz="77304"/>
  </p:normalViewPr>
  <p:slideViewPr>
    <p:cSldViewPr snapToGrid="0">
      <p:cViewPr varScale="1">
        <p:scale>
          <a:sx n="81" d="100"/>
          <a:sy n="81" d="100"/>
        </p:scale>
        <p:origin x="1206" y="8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20" d="100"/>
        <a:sy n="12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microsoft.com/office/2015/10/relationships/revisionInfo" Target="revisionInfo.xml"/><Relationship Id="rId5" Type="http://schemas.openxmlformats.org/officeDocument/2006/relationships/slide" Target="slides/slid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4.xml"/><Relationship Id="rId51" Type="http://schemas.openxmlformats.org/officeDocument/2006/relationships/theme" Target="theme/theme1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microsoft.com/office/2018/10/relationships/authors" Target="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presProps" Target="presProps.xml"/></Relationships>
</file>

<file path=ppt/comments/modernComment_174_E01E892F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DCA8D708-82FB-8C4B-BBDC-EAC667865434}" authorId="{5CA52199-95FE-7342-25BF-6AD6636D34B8}" created="2023-12-06T11:12:21.376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3760097583" sldId="372"/>
      <ac:spMk id="7" creationId="{39534596-CCCB-439C-14BB-BDC41128C01B}"/>
      <ac:txMk cp="206" len="17">
        <ac:context len="433" hash="117799805"/>
      </ac:txMk>
    </ac:txMkLst>
    <p188:pos x="4895502" y="2147301"/>
    <p188:txBody>
      <a:bodyPr/>
      <a:lstStyle/>
      <a:p>
        <a:r>
          <a:rPr lang="en-IT"/>
          <a:t>Di cosa stiamo parlando qui? A cosa ci riferiamo con middleware layer? Perché è thin?</a:t>
        </a:r>
      </a:p>
    </p188:txBody>
  </p188:cm>
  <p188:cm id="{5D55E967-A00E-8244-B405-15533390AF50}" authorId="{5CA52199-95FE-7342-25BF-6AD6636D34B8}" created="2023-12-06T11:13:37.836">
    <pc:sldMkLst xmlns:pc="http://schemas.microsoft.com/office/powerpoint/2013/main/command">
      <pc:docMk/>
      <pc:sldMk cId="3760097583" sldId="372"/>
    </pc:sldMkLst>
    <p188:txBody>
      <a:bodyPr/>
      <a:lstStyle/>
      <a:p>
        <a:r>
          <a:rPr lang="en-IT"/>
          <a:t>Che tipo di meccanismo? Stiamo parlando dell’orchestrator della PaaS?</a:t>
        </a:r>
      </a:p>
    </p188:txBody>
  </p188:cm>
  <p188:cm id="{C169C584-9F00-5643-8F16-EB6A21AF79C9}" authorId="{5CA52199-95FE-7342-25BF-6AD6636D34B8}" created="2023-12-06T11:14:07.300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3760097583" sldId="372"/>
      <ac:spMk id="7" creationId="{39534596-CCCB-439C-14BB-BDC41128C01B}"/>
      <ac:txMk cp="389" len="6">
        <ac:context len="433" hash="117799805"/>
      </ac:txMk>
    </ac:txMkLst>
    <p188:pos x="5709694" y="3869630"/>
    <p188:txBody>
      <a:bodyPr/>
      <a:lstStyle/>
      <a:p>
        <a:r>
          <a:rPr lang="en-IT"/>
          <a:t>High Luminosity?
</a:t>
        </a:r>
      </a:p>
    </p188:txBody>
  </p188:cm>
  <p188:cm id="{9EE8AED1-4F1B-8343-A6B9-289622B1071A}" authorId="{5CA52199-95FE-7342-25BF-6AD6636D34B8}" created="2023-12-06T11:15:08.475">
    <pc:sldMkLst xmlns:pc="http://schemas.microsoft.com/office/powerpoint/2013/main/command">
      <pc:docMk/>
      <pc:sldMk cId="3760097583" sldId="372"/>
    </pc:sldMkLst>
    <p188:txBody>
      <a:bodyPr/>
      <a:lstStyle/>
      <a:p>
        <a:r>
          <a:rPr lang="en-IT"/>
          <a:t>Forse aggiungerei un paio di slide introduttive per dire cos’è INFN nominando cos’è WLCG (da quel che mi sembra di capire siamo gli unici fisici al workshop)
</a:t>
        </a:r>
      </a:p>
    </p188:txBody>
  </p188:cm>
</p188:cmLst>
</file>

<file path=ppt/comments/modernComment_175_175131D6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27EBBBE5-E84B-F340-94B5-AFFA6708F18D}" authorId="{5CA52199-95FE-7342-25BF-6AD6636D34B8}" created="2023-12-06T11:18:21.220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391197142" sldId="373"/>
      <ac:picMk id="9" creationId="{3AA3CA20-A497-5635-2384-1184A9BAFCD4}"/>
    </ac:deMkLst>
    <p188:txBody>
      <a:bodyPr/>
      <a:lstStyle/>
      <a:p>
        <a:r>
          <a:rPr lang="en-IT"/>
          <a:t>Forse togliere alcuni degli screenshot in background perché non si capisce bene cosa rappresentino?
</a:t>
        </a:r>
      </a:p>
    </p188:txBody>
  </p188:cm>
  <p188:cm id="{99C76C8A-D83E-544E-B6A3-2F0A7F04D60A}" authorId="{5CA52199-95FE-7342-25BF-6AD6636D34B8}" status="resolved" created="2023-12-06T11:19:25.374" complete="100000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391197142" sldId="373"/>
      <ac:spMk id="7" creationId="{4C89BFAA-2258-D3C0-3AC7-32FD96221791}"/>
      <ac:txMk cp="338" len="64">
        <ac:context len="544" hash="3872144643"/>
      </ac:txMk>
    </ac:txMkLst>
    <p188:pos x="5340176" y="2911388"/>
    <p188:txBody>
      <a:bodyPr/>
      <a:lstStyle/>
      <a:p>
        <a:r>
          <a:rPr lang="en-IT"/>
          <a:t>Qui ci riferiamo al fatto che INFN DC è sviluppato in tutt’italia e non solo al cnaf?</a:t>
        </a:r>
      </a:p>
    </p188:txBody>
    <p188:extLst>
      <p:ext xmlns:p="http://schemas.openxmlformats.org/presentationml/2006/main" uri="{57CB4572-C831-44C2-8A1C-0ADB6CCDFE69}">
        <p223:reactions xmlns:p223="http://schemas.microsoft.com/office/powerpoint/2022/03/main">
          <p223:rxn type="👍">
            <p223:instance time="2023-12-06T20:49:42.852" authorId="{5CA52199-95FE-7342-25BF-6AD6636D34B8}"/>
          </p223:rxn>
        </p223:reactions>
      </p:ext>
    </p188:extLst>
  </p188:cm>
</p188:cmLst>
</file>

<file path=ppt/comments/modernComment_176_7D39FCC7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4CAB4151-224C-B848-9C77-21B48427B8FC}" authorId="{5CA52199-95FE-7342-25BF-6AD6636D34B8}" created="2023-12-06T11:20:39.351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2100952263" sldId="374"/>
      <ac:spMk id="9" creationId="{78A68BFE-3475-88DC-4233-F15C17085C41}"/>
    </ac:deMkLst>
    <p188:txBody>
      <a:bodyPr/>
      <a:lstStyle/>
      <a:p>
        <a:r>
          <a:rPr lang="en-IT"/>
          <a:t>Possiamo metterlo in orizzontale? E’ un po’ difficile da leggere
</a:t>
        </a:r>
      </a:p>
    </p188:txBody>
  </p188:cm>
  <p188:cm id="{4D080BB3-C0B5-7542-B70F-3B2DAFBAAF47}" authorId="{5CA52199-95FE-7342-25BF-6AD6636D34B8}" created="2023-12-06T21:00:32.249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2100952263" sldId="374"/>
      <ac:spMk id="9" creationId="{78A68BFE-3475-88DC-4233-F15C17085C41}"/>
    </ac:deMkLst>
    <p188:replyLst>
      <p188:reply id="{79BA12A8-0F8E-2548-A959-A3F438019AB5}" authorId="{5CA52199-95FE-7342-25BF-6AD6636D34B8}" created="2023-12-06T21:00:48.245">
        <p188:txBody>
          <a:bodyPr/>
          <a:lstStyle/>
          <a:p>
            <a:r>
              <a:rPr lang="en-IT"/>
              <a:t>E’ giusta la bidirezionalità delle frecce?
</a:t>
            </a:r>
          </a:p>
        </p188:txBody>
      </p188:reply>
    </p188:replyLst>
    <p188:txBody>
      <a:bodyPr/>
      <a:lstStyle/>
      <a:p>
        <a:r>
          <a:rPr lang="en-IT"/>
          <a:t>Questa slide è corretta? [@Alessandro Costantini]</a:t>
        </a:r>
      </a:p>
    </p188:txBody>
  </p188:cm>
</p188:cmLst>
</file>

<file path=ppt/comments/modernComment_177_A404E3C2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652BB26C-B7C6-924D-99AC-F4C2D50B4CD9}" authorId="{5CA52199-95FE-7342-25BF-6AD6636D34B8}" created="2023-12-06T11:16:25.779">
    <pc:sldMkLst xmlns:pc="http://schemas.microsoft.com/office/powerpoint/2013/main/command">
      <pc:docMk/>
      <pc:sldMk cId="2751783874" sldId="375"/>
    </pc:sldMkLst>
    <p188:txBody>
      <a:bodyPr/>
      <a:lstStyle/>
      <a:p>
        <a:r>
          <a:rPr lang="en-IT"/>
          <a:t>Quando diciamo “Consistent AuthN/AuthZ” ci stiamo riferendo a Indigo IAM?
Stiamo attenti qui, perché se è vero che usiamo IAM su DC questo non è vero per EPIC, che è il fulcro della discussione</a:t>
        </a:r>
      </a:p>
    </p188:txBody>
  </p188:cm>
</p188:cmLst>
</file>

<file path=ppt/comments/modernComment_178_D5012ADD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AFC85F31-E8FE-1149-8822-576299F041CA}" authorId="{5CA52199-95FE-7342-25BF-6AD6636D34B8}" created="2023-12-06T11:21:47.493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3573623517" sldId="376"/>
      <ac:spMk id="7" creationId="{7C796ECA-CC55-B533-2513-8158C2B47AC8}"/>
      <ac:txMk cp="206">
        <ac:context len="344" hash="2419153286"/>
      </ac:txMk>
    </ac:txMkLst>
    <p188:pos x="3235803" y="1546197"/>
    <p188:txBody>
      <a:bodyPr/>
      <a:lstStyle/>
      <a:p>
        <a:r>
          <a:rPr lang="en-IT"/>
          <a:t>Questo me lo dovete spiegare bene perché non so cosa voglia dire</a:t>
        </a:r>
      </a:p>
    </p188:txBody>
  </p188:cm>
  <p188:cm id="{B3333EEE-D20D-2544-9410-A1AA5E3D04F0}" authorId="{5CA52199-95FE-7342-25BF-6AD6636D34B8}" status="resolved" created="2023-12-06T11:22:02.365" complete="100000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3573623517" sldId="376"/>
      <ac:spMk id="7" creationId="{7C796ECA-CC55-B533-2513-8158C2B47AC8}"/>
      <ac:txMk cp="242" len="48">
        <ac:context len="344" hash="2419153286"/>
      </ac:txMk>
    </ac:txMkLst>
    <p188:pos x="3217014" y="3506521"/>
    <p188:replyLst>
      <p188:reply id="{D990306E-2EC6-C048-9ADD-8DF1C4BCD73E}" authorId="{5CA52199-95FE-7342-25BF-6AD6636D34B8}" created="2023-12-06T14:06:32.456">
        <p188:txBody>
          <a:bodyPr/>
          <a:lstStyle/>
          <a:p>
            <a:r>
              <a:rPr lang="en-IT"/>
              <a:t>Foreman Puppet Ansible</a:t>
            </a:r>
          </a:p>
        </p188:txBody>
      </p188:reply>
    </p188:replyLst>
    <p188:txBody>
      <a:bodyPr/>
      <a:lstStyle/>
      <a:p>
        <a:r>
          <a:rPr lang="en-IT"/>
          <a:t>Esempi?</a:t>
        </a:r>
      </a:p>
    </p188:txBody>
  </p188:cm>
  <p188:cm id="{50037981-123A-BB40-AC29-77E03D72EEAA}" authorId="{5CA52199-95FE-7342-25BF-6AD6636D34B8}" created="2023-12-06T11:23:08.181">
    <pc:sldMkLst xmlns:pc="http://schemas.microsoft.com/office/powerpoint/2013/main/command">
      <pc:docMk/>
      <pc:sldMk cId="3573623517" sldId="376"/>
    </pc:sldMkLst>
    <p188:replyLst>
      <p188:reply id="{C54145C6-C414-844C-8B0F-F685B6D10249}" authorId="{5CA52199-95FE-7342-25BF-6AD6636D34B8}" created="2023-12-06T21:42:10.356">
        <p188:txBody>
          <a:bodyPr/>
          <a:lstStyle/>
          <a:p>
            <a:r>
              <a:rPr lang="en-IT"/>
              <a:t>Via indigo paas orchestrator
</a:t>
            </a:r>
          </a:p>
        </p188:txBody>
      </p188:reply>
    </p188:replyLst>
    <p188:txBody>
      <a:bodyPr/>
      <a:lstStyle/>
      <a:p>
        <a:r>
          <a:rPr lang="en-IT"/>
          <a:t>A livello implementativo come avviene ciò? Collegando due openstack tra loro?</a:t>
        </a:r>
      </a:p>
    </p188:txBody>
  </p188:cm>
</p188:cmLst>
</file>

<file path=ppt/comments/modernComment_17A_B147AFDE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C1E82393-2F19-314D-B6B7-F0331002CAA4}" authorId="{5CA52199-95FE-7342-25BF-6AD6636D34B8}" created="2023-12-06T11:28:25.090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2974265310" sldId="378"/>
      <ac:graphicFrameMk id="8" creationId="{2C83A629-85A5-269E-087A-69D471FC599D}"/>
      <dc:dgmMk xmlns:dc="http://schemas.microsoft.com/office/drawing/2013/diagram/command"/>
      <dc:nodeMk xmlns:dc="http://schemas.microsoft.com/office/drawing/2013/diagram/command" id="{FAF0193A-6BB2-40F9-815F-4784EF1D5403}"/>
      <ac:txMk cp="26" len="46">
        <ac:context len="177" hash="3391275063"/>
      </ac:txMk>
    </ac:txMkLst>
    <p188:pos x="7287946" y="3480439"/>
    <p188:replyLst>
      <p188:reply id="{38F79750-35D2-C048-B64A-6B0A6F8242CB}" authorId="{5CA52199-95FE-7342-25BF-6AD6636D34B8}" created="2023-12-06T21:23:46.709">
        <p188:txBody>
          <a:bodyPr/>
          <a:lstStyle/>
          <a:p>
            <a:r>
              <a:rPr lang="en-IT"/>
              <a:t>[@Alessandro Costantini] sono corretti questi numeri?</a:t>
            </a:r>
          </a:p>
        </p188:txBody>
      </p188:reply>
    </p188:replyLst>
    <p188:txBody>
      <a:bodyPr/>
      <a:lstStyle/>
      <a:p>
        <a:r>
          <a:rPr lang="en-IT"/>
          <a:t>Nel solo sito di bologna?</a:t>
        </a:r>
      </a:p>
    </p188:txBody>
  </p188:cm>
  <p188:cm id="{3587C597-3863-46A9-8F5A-2114D46BF386}" authorId="{9347B3A6-E98F-5513-EE72-39BC3225B691}" created="2023-12-07T10:22:56.972">
    <pc:sldMkLst xmlns:pc="http://schemas.microsoft.com/office/powerpoint/2013/main/command">
      <pc:docMk/>
      <pc:sldMk cId="2974265310" sldId="378"/>
    </pc:sldMkLst>
    <p188:txBody>
      <a:bodyPr/>
      <a:lstStyle/>
      <a:p>
        <a:r>
          <a:rPr lang="en-US"/>
          <a:t>Chiedere a Diego I numeri aggiornati</a:t>
        </a:r>
      </a:p>
    </p188:txBody>
  </p188:cm>
</p188:cmLst>
</file>

<file path=ppt/comments/modernComment_17B_2CF8C762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3337FC2E-8601-5F45-B12B-37CBAD98FACD}" authorId="{5CA52199-95FE-7342-25BF-6AD6636D34B8}" created="2023-12-06T11:29:36.239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754501474" sldId="379"/>
      <ac:spMk id="7" creationId="{8B43A216-2D76-D90D-B6D3-5CB2A6DBF8F1}"/>
      <ac:txMk cp="0" len="625">
        <ac:context len="626" hash="4280684552"/>
      </ac:txMk>
    </ac:txMkLst>
    <p188:pos x="9348505" y="268396"/>
    <p188:txBody>
      <a:bodyPr/>
      <a:lstStyle/>
      <a:p>
        <a:r>
          <a:rPr lang="en-IT"/>
          <a:t>Ridurrei un po’ il font, è talmente compresso che si overlappano le righe</a:t>
        </a:r>
      </a:p>
    </p188:txBody>
  </p188:cm>
  <p188:cm id="{ADCDA087-152C-794E-A5A1-AF004CB80472}" authorId="{5CA52199-95FE-7342-25BF-6AD6636D34B8}" created="2023-12-06T11:34:34.436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754501474" sldId="379"/>
      <ac:spMk id="7" creationId="{8B43A216-2D76-D90D-B6D3-5CB2A6DBF8F1}"/>
      <ac:txMk cp="242">
        <ac:context len="626" hash="4280684552"/>
      </ac:txMk>
    </ac:txMkLst>
    <p188:pos x="6342258" y="1502210"/>
    <p188:replyLst>
      <p188:reply id="{1F38741C-9CCE-4E3C-B91B-EEB7FA3B6731}" authorId="{9347B3A6-E98F-5513-EE72-39BC3225B691}" created="2023-12-07T20:39:24.507">
        <p188:txBody>
          <a:bodyPr/>
          <a:lstStyle/>
          <a:p>
            <a:r>
              <a:rPr lang="en-US"/>
              <a:t>Tolta una "information", significa che l'ISMS serve a garantire la CIA applicando misure di sicurezza ai server,storage network systems che gestiscono I dati</a:t>
            </a:r>
          </a:p>
        </p188:txBody>
      </p188:reply>
    </p188:replyLst>
    <p188:txBody>
      <a:bodyPr/>
      <a:lstStyle/>
      <a:p>
        <a:r>
          <a:rPr lang="en-IT"/>
          <a:t>C’è tre volte la parola “information” nella stessa frase e non mi è chiarissimo cosa voglia dire</a:t>
        </a:r>
      </a:p>
    </p188:txBody>
  </p188:cm>
  <p188:cm id="{1DED868B-C07D-4F4E-9335-5659D2A331D6}" authorId="{5CA52199-95FE-7342-25BF-6AD6636D34B8}" created="2023-12-06T11:36:13.581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754501474" sldId="379"/>
      <ac:spMk id="7" creationId="{8B43A216-2D76-D90D-B6D3-5CB2A6DBF8F1}"/>
      <ac:txMk cp="342">
        <ac:context len="626" hash="4280684552"/>
      </ac:txMk>
    </ac:txMkLst>
    <p188:pos x="8509261" y="2059618"/>
    <p188:txBody>
      <a:bodyPr/>
      <a:lstStyle/>
      <a:p>
        <a:r>
          <a:rPr lang="en-IT"/>
          <a:t>Forse toglierei questa frase lasciando solo "by preventing […]”</a:t>
        </a:r>
      </a:p>
    </p188:txBody>
    <p188:extLst>
      <p:ext xmlns:p="http://schemas.openxmlformats.org/presentationml/2006/main" uri="{57CB4572-C831-44C2-8A1C-0ADB6CCDFE69}">
        <p223:reactions xmlns:p223="http://schemas.microsoft.com/office/powerpoint/2022/03/main">
          <p223:rxn type="👍">
            <p223:instance time="2023-12-07T20:39:56.741" authorId="{9347B3A6-E98F-5513-EE72-39BC3225B691}"/>
          </p223:rxn>
        </p223:reactions>
      </p:ext>
    </p188:extLst>
  </p188:cm>
  <p188:cm id="{728BEB16-3021-BA48-8CEA-F0F9FD1E4E6F}" authorId="{5CA52199-95FE-7342-25BF-6AD6636D34B8}" created="2023-12-06T11:37:33.020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754501474" sldId="379"/>
      <ac:spMk id="7" creationId="{8B43A216-2D76-D90D-B6D3-5CB2A6DBF8F1}"/>
      <ac:txMk cp="613" len="12">
        <ac:context len="626" hash="4280684552"/>
      </ac:txMk>
    </ac:txMkLst>
    <p188:pos x="7513442" y="4101361"/>
    <p188:replyLst>
      <p188:reply id="{D8E05F56-C48C-4F9B-BDE5-D801ADC8F23C}" authorId="{9347B3A6-E98F-5513-EE72-39BC3225B691}" created="2023-12-07T20:40:46.612">
        <p188:txBody>
          <a:bodyPr/>
          <a:lstStyle/>
          <a:p>
            <a:r>
              <a:rPr lang="en-US"/>
              <a:t>Si' </a:t>
            </a:r>
          </a:p>
        </p188:txBody>
      </p188:reply>
    </p188:replyLst>
    <p188:txBody>
      <a:bodyPr/>
      <a:lstStyle/>
      <a:p>
        <a:r>
          <a:rPr lang="en-IT"/>
          <a:t>In questo caso l’organization è INFN?</a:t>
        </a:r>
      </a:p>
    </p188:txBody>
  </p188:cm>
</p188:cmLst>
</file>

<file path=ppt/comments/modernComment_17C_91FBCADF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B0AF8ECD-3E9E-8044-817D-BC806062B014}" authorId="{5CA52199-95FE-7342-25BF-6AD6636D34B8}" created="2023-12-06T11:25:17.396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2449197791" sldId="380"/>
      <ac:spMk id="6" creationId="{E5A01D40-E692-44F4-0FA4-9E683F02D676}"/>
      <ac:txMk cp="0" len="10">
        <ac:context len="12" hash="1336154775"/>
      </ac:txMk>
    </ac:txMkLst>
    <p188:pos x="2589976" y="612658"/>
    <p188:txBody>
      <a:bodyPr/>
      <a:lstStyle/>
      <a:p>
        <a:r>
          <a:rPr lang="en-IT"/>
          <a:t>Tra le motivazioni vogliamo dire perché in prima istanza l’istiuto di fisica ospita dati genomici?</a:t>
        </a:r>
      </a:p>
    </p188:txBody>
  </p188:cm>
  <p188:cm id="{0CE0E2C3-D406-894F-8CCE-DE87E4EEBFCD}" authorId="{5CA52199-95FE-7342-25BF-6AD6636D34B8}" created="2023-12-06T11:26:38.311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2449197791" sldId="380"/>
      <ac:spMk id="5" creationId="{B91EF964-6A70-6C20-91DE-468593690202}"/>
      <ac:txMk cp="9" len="15">
        <ac:context len="155" hash="118233523"/>
      </ac:txMk>
    </ac:txMkLst>
    <p188:pos x="2860023" y="267783"/>
    <p188:txBody>
      <a:bodyPr/>
      <a:lstStyle/>
      <a:p>
        <a:r>
          <a:rPr lang="en-IT"/>
          <a:t>Cosa/chi è il Data Controller?</a:t>
        </a:r>
      </a:p>
    </p188:txBody>
  </p188:cm>
  <p188:cm id="{11776261-44A3-6841-9136-CB935D25285B}" authorId="{5CA52199-95FE-7342-25BF-6AD6636D34B8}" created="2023-12-06T14:36:39.301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2449197791" sldId="380"/>
      <ac:spMk id="7" creationId="{1654F448-1A5F-9AE8-31A8-2DAEF9395FFD}"/>
      <ac:txMk cp="428" len="256">
        <ac:context len="685" hash="4101257454"/>
      </ac:txMk>
    </ac:txMkLst>
    <p188:pos x="8990505" y="2211443"/>
    <p188:txBody>
      <a:bodyPr/>
      <a:lstStyle/>
      <a:p>
        <a:r>
          <a:rPr lang="en-IT"/>
          <a:t>use partition instead of region,
specificare che ISO è solo IaaS</a:t>
        </a:r>
      </a:p>
    </p188:txBody>
  </p188:cm>
</p188:cmLst>
</file>

<file path=ppt/comments/modernComment_17D_69BC3B8E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0D564E5C-8A86-1743-9EBF-43A0DFCC4259}" authorId="{5CA52199-95FE-7342-25BF-6AD6636D34B8}" created="2023-12-06T11:39:45.166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1773943694" sldId="381"/>
      <ac:spMk id="7" creationId="{94C11866-E967-5FD6-651B-D6429DA56BCF}"/>
      <ac:txMk cp="214" len="20">
        <ac:context len="540" hash="952301114"/>
      </ac:txMk>
    </ac:txMkLst>
    <p188:pos x="4864187" y="2291351"/>
    <p188:txBody>
      <a:bodyPr/>
      <a:lstStyle/>
      <a:p>
        <a:r>
          <a:rPr lang="en-IT"/>
          <a:t>Maybe “needs to be continually improved (by someone)”?</a:t>
        </a:r>
      </a:p>
    </p188:txBody>
  </p188:cm>
</p188:cmLst>
</file>

<file path=ppt/comments/modernComment_17F_8528A2C9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95CC1DB0-BFDE-9641-A6DA-AEE641832291}" authorId="{5CA52199-95FE-7342-25BF-6AD6636D34B8}" created="2023-12-06T12:55:51.986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2234032841" sldId="383"/>
      <ac:spMk id="9" creationId="{1A1A7371-0873-362D-18D2-0ADD1EEE76BD}"/>
      <ac:txMk cp="0">
        <ac:context len="371" hash="4290609926"/>
      </ac:txMk>
    </ac:txMkLst>
    <p188:pos x="5543474" y="523392"/>
    <p188:txBody>
      <a:bodyPr/>
      <a:lstStyle/>
      <a:p>
        <a:r>
          <a:rPr lang="en-IT"/>
          <a:t>Qui ho bisogno di informazioni perché non ho idea di cosa stiamo parlando…</a:t>
        </a:r>
      </a:p>
    </p188:txBody>
  </p188:cm>
  <p188:cm id="{7BB89952-6467-8B4B-9DED-6FF2F23F8249}" authorId="{5CA52199-95FE-7342-25BF-6AD6636D34B8}" created="2023-12-06T12:57:22.090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2234032841" sldId="383"/>
      <ac:spMk id="9" creationId="{1A1A7371-0873-362D-18D2-0ADD1EEE76BD}"/>
      <ac:txMk cp="139" len="6">
        <ac:context len="371" hash="4290609926"/>
      </ac:txMk>
    </ac:txMkLst>
    <p188:pos x="1328466" y="2778077"/>
    <p188:replyLst>
      <p188:reply id="{A9C23649-B86D-4CDE-8E33-0CEBE37E73D9}" authorId="{9347B3A6-E98F-5513-EE72-39BC3225B691}" created="2023-12-07T20:43:14.588">
        <p188:txBody>
          <a:bodyPr/>
          <a:lstStyle/>
          <a:p>
            <a:r>
              <a:rPr lang="en-US"/>
              <a:t>Qui parliamo di sistema perche' anche una modifica di un processo potrebbe essere cosi' rilevante da richiedere un'analisi dei rischi</a:t>
            </a:r>
          </a:p>
        </p188:txBody>
      </p188:reply>
    </p188:replyLst>
    <p188:txBody>
      <a:bodyPr/>
      <a:lstStyle/>
      <a:p>
        <a:r>
          <a:rPr lang="en-IT"/>
          <a:t>Infrastructure?</a:t>
        </a:r>
      </a:p>
    </p188:txBody>
  </p188:cm>
  <p188:cm id="{F562B5A6-2DE9-9D45-AB93-4CC130AC0A56}" authorId="{5CA52199-95FE-7342-25BF-6AD6636D34B8}" created="2023-12-06T12:57:49.368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2234032841" sldId="383"/>
      <ac:spMk id="9" creationId="{1A1A7371-0873-362D-18D2-0ADD1EEE76BD}"/>
      <ac:txMk cp="328" len="21">
        <ac:context len="371" hash="4290609926"/>
      </ac:txMk>
    </ac:txMkLst>
    <p188:pos x="3119688" y="3824000"/>
    <p188:replyLst>
      <p188:reply id="{1DC5C23D-64EB-4D9B-B699-AB28AA33D680}" authorId="{9347B3A6-E98F-5513-EE72-39BC3225B691}" created="2023-12-07T20:44:52.777">
        <p188:txBody>
          <a:bodyPr/>
          <a:lstStyle/>
          <a:p>
            <a:r>
              <a:rPr lang="en-US"/>
              <a:t>Per esempio la competenza: se un rischio e' sullo storage, l'owner sara' scelto tra gli esperti di storage </a:t>
            </a:r>
          </a:p>
        </p188:txBody>
      </p188:reply>
    </p188:replyLst>
    <p188:txBody>
      <a:bodyPr/>
      <a:lstStyle/>
      <a:p>
        <a:r>
          <a:rPr lang="en-IT"/>
          <a:t>Tipo? Quali criteri?</a:t>
        </a:r>
      </a:p>
    </p188:txBody>
  </p188:cm>
  <p188:cm id="{1598054E-D984-2E45-865E-C826363D3B22}" authorId="{5CA52199-95FE-7342-25BF-6AD6636D34B8}" created="2023-12-06T12:58:54.039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2234032841" sldId="383"/>
      <ac:picMk id="10" creationId="{7B1FB760-7806-5502-F332-38EAE3E7825F}"/>
    </ac:deMkLst>
    <p188:txBody>
      <a:bodyPr/>
      <a:lstStyle/>
      <a:p>
        <a:r>
          <a:rPr lang="en-IT"/>
          <a:t>Il grafico non lo capisco proprio, me lo dovete spiegare</a:t>
        </a:r>
      </a:p>
    </p188:txBody>
  </p188:cm>
  <p188:cm id="{460A10E2-9484-E24C-9AB9-D59C7256AF63}" authorId="{5CA52199-95FE-7342-25BF-6AD6636D34B8}" created="2023-12-07T07:14:45.935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2234032841" sldId="383"/>
      <ac:picMk id="10" creationId="{7B1FB760-7806-5502-F332-38EAE3E7825F}"/>
    </ac:deMkLst>
    <p188:txBody>
      <a:bodyPr/>
      <a:lstStyle/>
      <a:p>
        <a:r>
          <a:rPr lang="en-IT"/>
          <a:t>[@Barbara Martelli] c’è il grafico originale invece dello screenshot?</a:t>
        </a:r>
      </a:p>
    </p188:txBody>
  </p188:cm>
</p188:cmLst>
</file>

<file path=ppt/comments/modernComment_184_38A70F71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E61EB165-8DD1-334A-B1A9-FF63AAEB8F6B}" authorId="{5CA52199-95FE-7342-25BF-6AD6636D34B8}" created="2023-12-06T12:59:50.815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950472561" sldId="388"/>
      <ac:spMk id="7" creationId="{859CC042-674E-33F0-9721-5BAB2A97826D}"/>
      <ac:txMk cp="0" len="2">
        <ac:context len="625" hash="2609834394"/>
      </ac:txMk>
    </ac:txMkLst>
    <p188:pos x="310976" y="268396"/>
    <p188:txBody>
      <a:bodyPr/>
      <a:lstStyle/>
      <a:p>
        <a:r>
          <a:rPr lang="en-IT"/>
          <a:t>Epic?</a:t>
        </a:r>
      </a:p>
    </p188:txBody>
  </p188:cm>
  <p188:cm id="{6215DE69-026B-5849-863C-D693F7AE9E3E}" authorId="{5CA52199-95FE-7342-25BF-6AD6636D34B8}" created="2023-12-06T13:00:14.133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950472561" sldId="388"/>
      <ac:spMk id="7" creationId="{859CC042-674E-33F0-9721-5BAB2A97826D}"/>
      <ac:txMk cp="63" len="1">
        <ac:context len="625" hash="2609834394"/>
      </ac:txMk>
    </ac:txMkLst>
    <p188:pos x="8734729" y="268396"/>
    <p188:txBody>
      <a:bodyPr/>
      <a:lstStyle/>
      <a:p>
        <a:r>
          <a:rPr lang="en-IT"/>
          <a:t>k8s fa parte del core epic?</a:t>
        </a:r>
      </a:p>
    </p188:txBody>
  </p188:cm>
  <p188:cm id="{E14C98FD-0D3B-7D40-98C2-5E7700CF394C}" authorId="{5CA52199-95FE-7342-25BF-6AD6636D34B8}" created="2023-12-06T13:00:39.536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950472561" sldId="388"/>
      <ac:spMk id="7" creationId="{859CC042-674E-33F0-9721-5BAB2A97826D}"/>
      <ac:txMk cp="69" len="3">
        <ac:context len="625" hash="2609834394"/>
      </ac:txMk>
    </ac:txMkLst>
    <p188:pos x="1463371" y="500128"/>
    <p188:txBody>
      <a:bodyPr/>
      <a:lstStyle/>
      <a:p>
        <a:r>
          <a:rPr lang="en-IT"/>
          <a:t>Indigo IAM su epic non c’è</a:t>
        </a:r>
      </a:p>
    </p188:txBody>
  </p188:cm>
  <p188:cm id="{2029718A-2DFF-6A48-9D60-AA5CDF3AA4C8}" authorId="{5CA52199-95FE-7342-25BF-6AD6636D34B8}" created="2023-12-06T13:01:19.418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950472561" sldId="388"/>
      <ac:spMk id="7" creationId="{859CC042-674E-33F0-9721-5BAB2A97826D}"/>
      <ac:txMk cp="72">
        <ac:context len="625" hash="2609834394"/>
      </ac:txMk>
    </ac:txMkLst>
    <p188:pos x="3974839" y="500128"/>
    <p188:txBody>
      <a:bodyPr/>
      <a:lstStyle/>
      <a:p>
        <a:r>
          <a:rPr lang="en-IT"/>
          <a:t>Questi però non sono core services di epic, ma software che i “clienti” si sono installati (secondo nostre istruzioni)</a:t>
        </a:r>
      </a:p>
    </p188:txBody>
  </p188:cm>
  <p188:cm id="{C332A08D-8BE9-D943-A62B-7EC9BE3EA5D7}" authorId="{5CA52199-95FE-7342-25BF-6AD6636D34B8}" created="2023-12-06T13:02:04.830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950472561" sldId="388"/>
      <ac:spMk id="7" creationId="{859CC042-674E-33F0-9721-5BAB2A97826D}"/>
      <ac:txMk cp="315" len="33">
        <ac:context len="625" hash="2609834394"/>
      </ac:txMk>
    </ac:txMkLst>
    <p188:pos x="4438302" y="1771520"/>
    <p188:txBody>
      <a:bodyPr/>
      <a:lstStyle/>
      <a:p>
        <a:r>
          <a:rPr lang="en-IT"/>
          <a:t>At-rest lo fa ceph?</a:t>
        </a:r>
      </a:p>
    </p188:txBody>
  </p188:cm>
</p188:cmLst>
</file>

<file path=ppt/comments/modernComment_185_77676C70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1555EF56-2BBF-FC40-8C5A-CDD9AEDDA6AD}" authorId="{5CA52199-95FE-7342-25BF-6AD6636D34B8}" created="2023-12-06T11:41:03.666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2003266672" sldId="389"/>
      <ac:picMk id="8" creationId="{420A76EE-0CF3-1DE0-7DA7-1A1148CC9B8D}"/>
    </ac:deMkLst>
    <p188:replyLst>
      <p188:reply id="{01155265-ACF8-A545-A7A3-0951C05EAF1D}" authorId="{5CA52199-95FE-7342-25BF-6AD6636D34B8}" created="2023-12-06T11:42:45.179">
        <p188:txBody>
          <a:bodyPr/>
          <a:lstStyle/>
          <a:p>
            <a:r>
              <a:rPr lang="en-IT"/>
              <a:t>- Cos’è il “continuum edge-cloud-hpc”?
- Facciamo HPC in epic?
- Cos’è il “security framework”?
- “Scalable compute orchestration” sarebbe openstack?
- Cosa sono le platforms federation?</a:t>
            </a:r>
          </a:p>
        </p188:txBody>
      </p188:reply>
    </p188:replyLst>
    <p188:txBody>
      <a:bodyPr/>
      <a:lstStyle/>
      <a:p>
        <a:r>
          <a:rPr lang="en-IT"/>
          <a:t>Possiamo rivedere quest’immagine? A me non è chiara e ci sono dei typos</a:t>
        </a:r>
      </a:p>
    </p188:txBody>
  </p188:cm>
  <p188:cm id="{BB0BAB09-0D8F-C941-A691-CBBD02721C73}" authorId="{5CA52199-95FE-7342-25BF-6AD6636D34B8}" created="2023-12-06T11:46:58.763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2003266672" sldId="389"/>
      <ac:spMk id="10" creationId="{A575958B-3C20-52C6-2370-578680226622}"/>
      <ac:txMk cp="362" len="71">
        <ac:context len="434" hash="3852218996"/>
      </ac:txMk>
    </ac:txMkLst>
    <p188:pos x="4549267" y="4080933"/>
    <p188:txBody>
      <a:bodyPr/>
      <a:lstStyle/>
      <a:p>
        <a:r>
          <a:rPr lang="en-IT"/>
          <a:t>Questo significa che noi non facciamo training, oppure che diamo ai clienti la possibilità di fare trining a casa loro e inferenza da noi?</a:t>
        </a:r>
      </a:p>
    </p188:txBody>
  </p188:cm>
  <p188:cm id="{C64ED476-DA01-604A-9F24-2B39456DB0C4}" authorId="{5CA52199-95FE-7342-25BF-6AD6636D34B8}" created="2023-12-06T11:48:36.878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2003266672" sldId="389"/>
      <ac:spMk id="10" creationId="{A575958B-3C20-52C6-2370-578680226622}"/>
      <ac:txMk cp="410" len="20">
        <ac:context len="434" hash="3852218996"/>
      </ac:txMk>
    </ac:txMkLst>
    <p188:pos x="3904177" y="4356506"/>
    <p188:txBody>
      <a:bodyPr/>
      <a:lstStyle/>
      <a:p>
        <a:r>
          <a:rPr lang="en-IT"/>
          <a:t>Cosa si intende per “algoritm publishing”? Se intendiamo “pusho il repository su gitlab” però non vuol dire pubblicare il modello addestrato.
Abbiamo un esempio concreto di ciò?</a:t>
        </a:r>
      </a:p>
    </p188:txBody>
  </p188:cm>
</p188:cmLst>
</file>

<file path=ppt/comments/modernComment_18F_DEFDC549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1E2B789E-AB42-4FBC-A038-9E7E52E7876B}" authorId="{9347B3A6-E98F-5513-EE72-39BC3225B691}" created="2023-12-06T11:47:45.638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3741173065" sldId="399"/>
      <ac:spMk id="7" creationId="{F13269EE-4252-CC3E-2389-052328EE64C3}"/>
      <ac:txMk cp="741" len="6">
        <ac:context len="764" hash="1068818538"/>
      </ac:txMk>
    </ac:txMkLst>
    <p188:pos x="2203451" y="4524375"/>
    <p188:replyLst>
      <p188:reply id="{AC5DB900-D929-4BD0-85FC-1F266838E11A}" authorId="{9347B3A6-E98F-5513-EE72-39BC3225B691}" created="2023-12-07T16:59:25.017">
        <p188:txBody>
          <a:bodyPr/>
          <a:lstStyle/>
          <a:p>
            <a:r>
              <a:rPr lang="en-US"/>
              <a:t>Aggiornati con I numeri attualmente sul sito del cnaf 
</a:t>
            </a:r>
          </a:p>
        </p188:txBody>
      </p188:reply>
    </p188:replyLst>
    <p188:txBody>
      <a:bodyPr/>
      <a:lstStyle/>
      <a:p>
        <a:r>
          <a:rPr lang="en-US"/>
          <a:t>Numeri aggiornati al 2022</a:t>
        </a:r>
      </a:p>
    </p188:txBody>
  </p188:cm>
  <p188:cm id="{26CAEB8C-85BE-2C48-9D13-E55BCF0E4389}" authorId="{5CA52199-95FE-7342-25BF-6AD6636D34B8}" created="2023-12-06T13:19:28.556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3741173065" sldId="399"/>
      <ac:spMk id="7" creationId="{F13269EE-4252-CC3E-2389-052328EE64C3}"/>
    </ac:deMkLst>
    <p188:txBody>
      <a:bodyPr/>
      <a:lstStyle/>
      <a:p>
        <a:r>
          <a:rPr lang="en-IT"/>
          <a:t>where?</a:t>
        </a:r>
      </a:p>
    </p188:txBody>
  </p188:cm>
</p188:cmLst>
</file>

<file path=ppt/comments/modernComment_198_E7DF8CCF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7D24D490-C5DA-4C36-B3EC-904252BABE28}" authorId="{5CA52199-95FE-7342-25BF-6AD6636D34B8}" created="2023-12-06T11:37:33.020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3890187471" sldId="408"/>
      <ac:spMk id="7" creationId="{8B43A216-2D76-D90D-B6D3-5CB2A6DBF8F1}"/>
      <ac:txMk cp="655" len="12">
        <ac:context len="668" hash="3988745871"/>
      </ac:txMk>
    </ac:txMkLst>
    <p188:txBody>
      <a:bodyPr/>
      <a:lstStyle/>
      <a:p>
        <a:r>
          <a:rPr lang="en-IT"/>
          <a:t>In questo caso l’organization è INFN?</a:t>
        </a:r>
      </a:p>
    </p188:txBody>
  </p188:cm>
</p188:cmLst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sv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6.svg"/><Relationship Id="rId1" Type="http://schemas.openxmlformats.org/officeDocument/2006/relationships/image" Target="../media/image25.png"/><Relationship Id="rId6" Type="http://schemas.openxmlformats.org/officeDocument/2006/relationships/image" Target="../media/image30.svg"/><Relationship Id="rId5" Type="http://schemas.openxmlformats.org/officeDocument/2006/relationships/image" Target="../media/image29.png"/><Relationship Id="rId4" Type="http://schemas.openxmlformats.org/officeDocument/2006/relationships/image" Target="../media/image28.sv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sv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6.svg"/><Relationship Id="rId1" Type="http://schemas.openxmlformats.org/officeDocument/2006/relationships/image" Target="../media/image25.png"/><Relationship Id="rId6" Type="http://schemas.openxmlformats.org/officeDocument/2006/relationships/image" Target="../media/image30.svg"/><Relationship Id="rId5" Type="http://schemas.openxmlformats.org/officeDocument/2006/relationships/image" Target="../media/image29.png"/><Relationship Id="rId4" Type="http://schemas.openxmlformats.org/officeDocument/2006/relationships/image" Target="../media/image28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856B60B-0DF2-430D-B74A-E6CD540A966E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DE01C03-CB32-43F5-B130-586F6ED60E68}">
      <dgm:prSet/>
      <dgm:spPr/>
      <dgm:t>
        <a:bodyPr/>
        <a:lstStyle/>
        <a:p>
          <a:pPr>
            <a:lnSpc>
              <a:spcPct val="100000"/>
            </a:lnSpc>
          </a:pPr>
          <a:r>
            <a:rPr lang="en-US">
              <a:latin typeface="Fira Sans" panose="020B0503050000020004" pitchFamily="34" charset="0"/>
            </a:rPr>
            <a:t>Enhanced PrIvacy and Compliance Cloud is an ISO certified cloud platform</a:t>
          </a:r>
        </a:p>
      </dgm:t>
    </dgm:pt>
    <dgm:pt modelId="{D1D293A7-FEC6-4969-A30A-2016298CB99C}" type="parTrans" cxnId="{348F5183-E4B5-4B18-81DF-87D43D91FB8A}">
      <dgm:prSet/>
      <dgm:spPr/>
      <dgm:t>
        <a:bodyPr/>
        <a:lstStyle/>
        <a:p>
          <a:endParaRPr lang="en-US"/>
        </a:p>
      </dgm:t>
    </dgm:pt>
    <dgm:pt modelId="{D6E7281C-F611-4D3C-860D-5D09FBDD46E1}" type="sibTrans" cxnId="{348F5183-E4B5-4B18-81DF-87D43D91FB8A}">
      <dgm:prSet/>
      <dgm:spPr/>
      <dgm:t>
        <a:bodyPr/>
        <a:lstStyle/>
        <a:p>
          <a:endParaRPr lang="en-US"/>
        </a:p>
      </dgm:t>
    </dgm:pt>
    <dgm:pt modelId="{5BCADD31-BAE1-4D8B-9262-4F1582AC81DD}">
      <dgm:prSet custT="1"/>
      <dgm:spPr>
        <a:solidFill>
          <a:srgbClr val="48469A"/>
        </a:solidFill>
        <a:ln>
          <a:noFill/>
        </a:ln>
        <a:effectLst/>
      </dgm:spPr>
      <dgm:t>
        <a:bodyPr spcFirstLastPara="0" vert="horz" wrap="square" lIns="89320" tIns="89320" rIns="89320" bIns="89320" numCol="1" spcCol="1270" anchor="ctr" anchorCtr="0"/>
        <a:lstStyle/>
        <a:p>
          <a:pPr>
            <a:lnSpc>
              <a:spcPct val="100000"/>
            </a:lnSpc>
          </a:pPr>
          <a:r>
            <a:rPr lang="en-US" sz="1700" kern="1200">
              <a:solidFill>
                <a:prstClr val="white"/>
              </a:solidFill>
              <a:latin typeface="Fira Sans" panose="020B0503050000020004" pitchFamily="34" charset="0"/>
              <a:ea typeface="+mn-ea"/>
              <a:cs typeface="+mn-cs"/>
            </a:rPr>
            <a:t>A region of INFN Cloud with a certified Information Security Management System</a:t>
          </a:r>
        </a:p>
      </dgm:t>
    </dgm:pt>
    <dgm:pt modelId="{9356D6FC-3451-4A89-9551-B1E6EAA94132}" type="parTrans" cxnId="{CD6DB0B8-8D87-437B-BF82-14D03E0C9586}">
      <dgm:prSet/>
      <dgm:spPr/>
      <dgm:t>
        <a:bodyPr/>
        <a:lstStyle/>
        <a:p>
          <a:endParaRPr lang="en-US"/>
        </a:p>
      </dgm:t>
    </dgm:pt>
    <dgm:pt modelId="{D6149CBA-DD96-4BA2-AD3C-2CCDA3E572C7}" type="sibTrans" cxnId="{CD6DB0B8-8D87-437B-BF82-14D03E0C9586}">
      <dgm:prSet/>
      <dgm:spPr/>
      <dgm:t>
        <a:bodyPr/>
        <a:lstStyle/>
        <a:p>
          <a:endParaRPr lang="en-US"/>
        </a:p>
      </dgm:t>
    </dgm:pt>
    <dgm:pt modelId="{E7CA231A-9E74-48A0-BAA7-88C0A252F7B2}">
      <dgm:prSet/>
      <dgm:spPr/>
      <dgm:t>
        <a:bodyPr/>
        <a:lstStyle/>
        <a:p>
          <a:pPr>
            <a:lnSpc>
              <a:spcPct val="100000"/>
            </a:lnSpc>
          </a:pPr>
          <a:r>
            <a:rPr lang="en-US">
              <a:latin typeface="Fira Sans" panose="020B0503050000020004" pitchFamily="34" charset="0"/>
            </a:rPr>
            <a:t>EPIC Cloud offers an IaaS Community Cloud for the communities of </a:t>
          </a:r>
        </a:p>
      </dgm:t>
    </dgm:pt>
    <dgm:pt modelId="{3B543032-99DA-438A-9842-668493049220}" type="parTrans" cxnId="{21FA93AE-271C-46E4-9CA8-A8AF3E291D8B}">
      <dgm:prSet/>
      <dgm:spPr/>
      <dgm:t>
        <a:bodyPr/>
        <a:lstStyle/>
        <a:p>
          <a:endParaRPr lang="en-US"/>
        </a:p>
      </dgm:t>
    </dgm:pt>
    <dgm:pt modelId="{2A3BBB57-CA5A-46DA-BAF1-7C18090B381C}" type="sibTrans" cxnId="{21FA93AE-271C-46E4-9CA8-A8AF3E291D8B}">
      <dgm:prSet/>
      <dgm:spPr/>
      <dgm:t>
        <a:bodyPr/>
        <a:lstStyle/>
        <a:p>
          <a:endParaRPr lang="en-US"/>
        </a:p>
      </dgm:t>
    </dgm:pt>
    <dgm:pt modelId="{8640C1B2-28B7-4238-A1B9-0CFB3A38843B}">
      <dgm:prSet custT="1"/>
      <dgm:spPr>
        <a:solidFill>
          <a:srgbClr val="48469A"/>
        </a:solidFill>
      </dgm:spPr>
      <dgm:t>
        <a:bodyPr/>
        <a:lstStyle/>
        <a:p>
          <a:pPr>
            <a:lnSpc>
              <a:spcPct val="100000"/>
            </a:lnSpc>
          </a:pPr>
          <a:r>
            <a:rPr lang="en-US" sz="1700" kern="1200" dirty="0">
              <a:solidFill>
                <a:prstClr val="white"/>
              </a:solidFill>
              <a:latin typeface="Fira Sans" panose="020B0503050000020004" pitchFamily="34" charset="0"/>
              <a:ea typeface="+mn-ea"/>
              <a:cs typeface="+mn-cs"/>
            </a:rPr>
            <a:t>Biomedical and genomic researchers     Industrial researchers</a:t>
          </a:r>
        </a:p>
      </dgm:t>
    </dgm:pt>
    <dgm:pt modelId="{397F47A9-B00C-445D-B41F-EC759228D3FD}" type="parTrans" cxnId="{8B0A917D-36B1-46B0-9115-4D56850FD84D}">
      <dgm:prSet/>
      <dgm:spPr/>
      <dgm:t>
        <a:bodyPr/>
        <a:lstStyle/>
        <a:p>
          <a:endParaRPr lang="en-US"/>
        </a:p>
      </dgm:t>
    </dgm:pt>
    <dgm:pt modelId="{CED7D88E-6C91-4349-ADEA-2A227220A8BD}" type="sibTrans" cxnId="{8B0A917D-36B1-46B0-9115-4D56850FD84D}">
      <dgm:prSet/>
      <dgm:spPr/>
      <dgm:t>
        <a:bodyPr/>
        <a:lstStyle/>
        <a:p>
          <a:endParaRPr lang="en-US"/>
        </a:p>
      </dgm:t>
    </dgm:pt>
    <dgm:pt modelId="{30DFFC98-30AD-4419-A234-E96FEC792224}">
      <dgm:prSet/>
      <dgm:spPr/>
      <dgm:t>
        <a:bodyPr/>
        <a:lstStyle/>
        <a:p>
          <a:pPr>
            <a:lnSpc>
              <a:spcPct val="100000"/>
            </a:lnSpc>
          </a:pPr>
          <a:r>
            <a:rPr lang="en-GB">
              <a:latin typeface="Fira Sans" panose="020B0503050000020004" pitchFamily="34" charset="0"/>
            </a:rPr>
            <a:t>Site locations: Bologna (active now), Bari and Catania sites will be added in June 2024 enabling for high availability and disaster recovery</a:t>
          </a:r>
        </a:p>
      </dgm:t>
    </dgm:pt>
    <dgm:pt modelId="{6A0FAF37-8035-46C4-AC7F-F9345ECA90DB}" type="parTrans" cxnId="{4D9CCD9E-48A8-4CE3-B3C0-E19E48F99A37}">
      <dgm:prSet/>
      <dgm:spPr/>
      <dgm:t>
        <a:bodyPr/>
        <a:lstStyle/>
        <a:p>
          <a:endParaRPr lang="it-IT"/>
        </a:p>
      </dgm:t>
    </dgm:pt>
    <dgm:pt modelId="{E38EA07B-23B1-4EEF-918E-66F23C4E8F43}" type="sibTrans" cxnId="{4D9CCD9E-48A8-4CE3-B3C0-E19E48F99A37}">
      <dgm:prSet/>
      <dgm:spPr/>
      <dgm:t>
        <a:bodyPr/>
        <a:lstStyle/>
        <a:p>
          <a:endParaRPr lang="it-IT"/>
        </a:p>
      </dgm:t>
    </dgm:pt>
    <dgm:pt modelId="{FAF0193A-6BB2-40F9-815F-4784EF1D5403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>
              <a:latin typeface="Fira Sans" panose="020B0503050000020004" pitchFamily="34" charset="0"/>
            </a:rPr>
            <a:t>Resource available today: about 700 TB of storage, 1440 cores, 10 TB RAM, 6 GPU A100</a:t>
          </a:r>
        </a:p>
        <a:p>
          <a:pPr>
            <a:lnSpc>
              <a:spcPct val="100000"/>
            </a:lnSpc>
          </a:pPr>
          <a:r>
            <a:rPr lang="en-GB" noProof="0" dirty="0">
              <a:latin typeface="Fira Sans" panose="020B0503050000020004" pitchFamily="34" charset="0"/>
            </a:rPr>
            <a:t>On going expansion with 3M euro of NRRP resources and 4M euro of funds from other projects </a:t>
          </a:r>
        </a:p>
      </dgm:t>
    </dgm:pt>
    <dgm:pt modelId="{9F9DBCA7-B51C-47C7-84D8-D5A18196BF2A}" type="parTrans" cxnId="{6B03F04D-DFCD-4457-A770-F1BD2EDBF858}">
      <dgm:prSet/>
      <dgm:spPr/>
      <dgm:t>
        <a:bodyPr/>
        <a:lstStyle/>
        <a:p>
          <a:endParaRPr lang="it-IT"/>
        </a:p>
      </dgm:t>
    </dgm:pt>
    <dgm:pt modelId="{224AE827-2139-45E5-B66B-5FE2B7E48DFF}" type="sibTrans" cxnId="{6B03F04D-DFCD-4457-A770-F1BD2EDBF858}">
      <dgm:prSet/>
      <dgm:spPr/>
      <dgm:t>
        <a:bodyPr/>
        <a:lstStyle/>
        <a:p>
          <a:endParaRPr lang="it-IT"/>
        </a:p>
      </dgm:t>
    </dgm:pt>
    <dgm:pt modelId="{3D21C135-4AF6-477E-B952-15ACE64AB7BA}" type="pres">
      <dgm:prSet presAssocID="{6856B60B-0DF2-430D-B74A-E6CD540A966E}" presName="root" presStyleCnt="0">
        <dgm:presLayoutVars>
          <dgm:dir/>
          <dgm:resizeHandles val="exact"/>
        </dgm:presLayoutVars>
      </dgm:prSet>
      <dgm:spPr/>
    </dgm:pt>
    <dgm:pt modelId="{0CFBD568-DFA1-4280-B9B6-B335108F0D18}" type="pres">
      <dgm:prSet presAssocID="{9DE01C03-CB32-43F5-B130-586F6ED60E68}" presName="compNode" presStyleCnt="0"/>
      <dgm:spPr/>
    </dgm:pt>
    <dgm:pt modelId="{23140BD2-3C68-464F-813A-DDD83C404DF7}" type="pres">
      <dgm:prSet presAssocID="{9DE01C03-CB32-43F5-B130-586F6ED60E68}" presName="bgRect" presStyleLbl="bgShp" presStyleIdx="0" presStyleCnt="4"/>
      <dgm:spPr/>
    </dgm:pt>
    <dgm:pt modelId="{EF760CD7-E507-43EA-90BE-8F23D94AA317}" type="pres">
      <dgm:prSet presAssocID="{9DE01C03-CB32-43F5-B130-586F6ED60E68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Syncing Cloud"/>
        </a:ext>
      </dgm:extLst>
    </dgm:pt>
    <dgm:pt modelId="{3E242AE9-C896-4FDA-A25B-FFD8D7B039DD}" type="pres">
      <dgm:prSet presAssocID="{9DE01C03-CB32-43F5-B130-586F6ED60E68}" presName="spaceRect" presStyleCnt="0"/>
      <dgm:spPr/>
    </dgm:pt>
    <dgm:pt modelId="{BD9CEDAC-E39E-40B6-8377-6CE1E4A30206}" type="pres">
      <dgm:prSet presAssocID="{9DE01C03-CB32-43F5-B130-586F6ED60E68}" presName="parTx" presStyleLbl="revTx" presStyleIdx="0" presStyleCnt="6">
        <dgm:presLayoutVars>
          <dgm:chMax val="0"/>
          <dgm:chPref val="0"/>
        </dgm:presLayoutVars>
      </dgm:prSet>
      <dgm:spPr/>
    </dgm:pt>
    <dgm:pt modelId="{11309CCD-C219-4C11-A7EB-F426452C671D}" type="pres">
      <dgm:prSet presAssocID="{9DE01C03-CB32-43F5-B130-586F6ED60E68}" presName="desTx" presStyleLbl="revTx" presStyleIdx="1" presStyleCnt="6" custScaleX="99817">
        <dgm:presLayoutVars/>
      </dgm:prSet>
      <dgm:spPr>
        <a:xfrm>
          <a:off x="5838004" y="1665"/>
          <a:ext cx="4954528" cy="843964"/>
        </a:xfrm>
        <a:prstGeom prst="rect">
          <a:avLst/>
        </a:prstGeom>
      </dgm:spPr>
    </dgm:pt>
    <dgm:pt modelId="{F6C31757-6183-4EA4-BCFC-8EFBAF7A596D}" type="pres">
      <dgm:prSet presAssocID="{D6E7281C-F611-4D3C-860D-5D09FBDD46E1}" presName="sibTrans" presStyleCnt="0"/>
      <dgm:spPr/>
    </dgm:pt>
    <dgm:pt modelId="{5AC08D1B-C5F0-48E8-9C91-49F5C718609E}" type="pres">
      <dgm:prSet presAssocID="{E7CA231A-9E74-48A0-BAA7-88C0A252F7B2}" presName="compNode" presStyleCnt="0"/>
      <dgm:spPr/>
    </dgm:pt>
    <dgm:pt modelId="{B4BCBB5A-3C8E-4147-ACB1-C2C06F2525FA}" type="pres">
      <dgm:prSet presAssocID="{E7CA231A-9E74-48A0-BAA7-88C0A252F7B2}" presName="bgRect" presStyleLbl="bgShp" presStyleIdx="1" presStyleCnt="4"/>
      <dgm:spPr/>
    </dgm:pt>
    <dgm:pt modelId="{B338A945-CF92-4C21-B237-9509C69FB4E2}" type="pres">
      <dgm:prSet presAssocID="{E7CA231A-9E74-48A0-BAA7-88C0A252F7B2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DNA"/>
        </a:ext>
      </dgm:extLst>
    </dgm:pt>
    <dgm:pt modelId="{EC5A18E5-752D-4751-BF64-A2399A743CAD}" type="pres">
      <dgm:prSet presAssocID="{E7CA231A-9E74-48A0-BAA7-88C0A252F7B2}" presName="spaceRect" presStyleCnt="0"/>
      <dgm:spPr/>
    </dgm:pt>
    <dgm:pt modelId="{D2993880-D79B-4737-8582-B2606B9D0A4F}" type="pres">
      <dgm:prSet presAssocID="{E7CA231A-9E74-48A0-BAA7-88C0A252F7B2}" presName="parTx" presStyleLbl="revTx" presStyleIdx="2" presStyleCnt="6">
        <dgm:presLayoutVars>
          <dgm:chMax val="0"/>
          <dgm:chPref val="0"/>
        </dgm:presLayoutVars>
      </dgm:prSet>
      <dgm:spPr/>
    </dgm:pt>
    <dgm:pt modelId="{55314D20-4ADB-4645-B5DA-759E5957C5A5}" type="pres">
      <dgm:prSet presAssocID="{E7CA231A-9E74-48A0-BAA7-88C0A252F7B2}" presName="desTx" presStyleLbl="revTx" presStyleIdx="3" presStyleCnt="6">
        <dgm:presLayoutVars/>
      </dgm:prSet>
      <dgm:spPr/>
    </dgm:pt>
    <dgm:pt modelId="{A9B17CD2-C540-4547-9EE0-3B9E326D8470}" type="pres">
      <dgm:prSet presAssocID="{2A3BBB57-CA5A-46DA-BAF1-7C18090B381C}" presName="sibTrans" presStyleCnt="0"/>
      <dgm:spPr/>
    </dgm:pt>
    <dgm:pt modelId="{A0786493-88CF-4FF8-9C9D-31F97946509C}" type="pres">
      <dgm:prSet presAssocID="{30DFFC98-30AD-4419-A234-E96FEC792224}" presName="compNode" presStyleCnt="0"/>
      <dgm:spPr/>
    </dgm:pt>
    <dgm:pt modelId="{94FF3892-6928-4E0A-96BE-730117EC308D}" type="pres">
      <dgm:prSet presAssocID="{30DFFC98-30AD-4419-A234-E96FEC792224}" presName="bgRect" presStyleLbl="bgShp" presStyleIdx="2" presStyleCnt="4"/>
      <dgm:spPr/>
    </dgm:pt>
    <dgm:pt modelId="{B0ECCB05-B427-4F51-854B-75669ACA3987}" type="pres">
      <dgm:prSet presAssocID="{30DFFC98-30AD-4419-A234-E96FEC792224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Blockchain con riempimento a tinta unita"/>
        </a:ext>
      </dgm:extLst>
    </dgm:pt>
    <dgm:pt modelId="{10D85713-A2A8-4F5D-BF5B-C345DA826267}" type="pres">
      <dgm:prSet presAssocID="{30DFFC98-30AD-4419-A234-E96FEC792224}" presName="spaceRect" presStyleCnt="0"/>
      <dgm:spPr/>
    </dgm:pt>
    <dgm:pt modelId="{40C1F331-D93D-474A-A231-1EF2E3B5FC4F}" type="pres">
      <dgm:prSet presAssocID="{30DFFC98-30AD-4419-A234-E96FEC792224}" presName="parTx" presStyleLbl="revTx" presStyleIdx="4" presStyleCnt="6">
        <dgm:presLayoutVars>
          <dgm:chMax val="0"/>
          <dgm:chPref val="0"/>
        </dgm:presLayoutVars>
      </dgm:prSet>
      <dgm:spPr/>
    </dgm:pt>
    <dgm:pt modelId="{DBE7A644-7C06-414B-B8AA-169A6A48EF75}" type="pres">
      <dgm:prSet presAssocID="{E38EA07B-23B1-4EEF-918E-66F23C4E8F43}" presName="sibTrans" presStyleCnt="0"/>
      <dgm:spPr/>
    </dgm:pt>
    <dgm:pt modelId="{310E5DAA-9D97-44B8-B144-52AE85DC1055}" type="pres">
      <dgm:prSet presAssocID="{FAF0193A-6BB2-40F9-815F-4784EF1D5403}" presName="compNode" presStyleCnt="0"/>
      <dgm:spPr/>
    </dgm:pt>
    <dgm:pt modelId="{E57B04E2-B980-455A-B723-968854480DDF}" type="pres">
      <dgm:prSet presAssocID="{FAF0193A-6BB2-40F9-815F-4784EF1D5403}" presName="bgRect" presStyleLbl="bgShp" presStyleIdx="3" presStyleCnt="4"/>
      <dgm:spPr/>
    </dgm:pt>
    <dgm:pt modelId="{8735B650-B1F4-4472-BA6A-7469DF4690FD}" type="pres">
      <dgm:prSet presAssocID="{FAF0193A-6BB2-40F9-815F-4784EF1D5403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Database con riempimento a tinta unita"/>
        </a:ext>
      </dgm:extLst>
    </dgm:pt>
    <dgm:pt modelId="{67224C85-D0F1-433A-ABD0-9F66711CA3B2}" type="pres">
      <dgm:prSet presAssocID="{FAF0193A-6BB2-40F9-815F-4784EF1D5403}" presName="spaceRect" presStyleCnt="0"/>
      <dgm:spPr/>
    </dgm:pt>
    <dgm:pt modelId="{B633A919-5C39-4151-B5C7-139AA084D4A9}" type="pres">
      <dgm:prSet presAssocID="{FAF0193A-6BB2-40F9-815F-4784EF1D5403}" presName="parTx" presStyleLbl="revTx" presStyleIdx="5" presStyleCnt="6">
        <dgm:presLayoutVars>
          <dgm:chMax val="0"/>
          <dgm:chPref val="0"/>
        </dgm:presLayoutVars>
      </dgm:prSet>
      <dgm:spPr/>
    </dgm:pt>
  </dgm:ptLst>
  <dgm:cxnLst>
    <dgm:cxn modelId="{D23F1409-7343-4447-8F43-4E2355C21643}" type="presOf" srcId="{FAF0193A-6BB2-40F9-815F-4784EF1D5403}" destId="{B633A919-5C39-4151-B5C7-139AA084D4A9}" srcOrd="0" destOrd="0" presId="urn:microsoft.com/office/officeart/2018/2/layout/IconVerticalSolidList"/>
    <dgm:cxn modelId="{3280E437-8BB7-461E-8F42-B036C2795255}" type="presOf" srcId="{5BCADD31-BAE1-4D8B-9262-4F1582AC81DD}" destId="{11309CCD-C219-4C11-A7EB-F426452C671D}" srcOrd="0" destOrd="0" presId="urn:microsoft.com/office/officeart/2018/2/layout/IconVerticalSolidList"/>
    <dgm:cxn modelId="{6B03F04D-DFCD-4457-A770-F1BD2EDBF858}" srcId="{6856B60B-0DF2-430D-B74A-E6CD540A966E}" destId="{FAF0193A-6BB2-40F9-815F-4784EF1D5403}" srcOrd="3" destOrd="0" parTransId="{9F9DBCA7-B51C-47C7-84D8-D5A18196BF2A}" sibTransId="{224AE827-2139-45E5-B66B-5FE2B7E48DFF}"/>
    <dgm:cxn modelId="{D1325351-068B-40BE-9D15-3FA482420D9B}" type="presOf" srcId="{6856B60B-0DF2-430D-B74A-E6CD540A966E}" destId="{3D21C135-4AF6-477E-B952-15ACE64AB7BA}" srcOrd="0" destOrd="0" presId="urn:microsoft.com/office/officeart/2018/2/layout/IconVerticalSolidList"/>
    <dgm:cxn modelId="{8B0A917D-36B1-46B0-9115-4D56850FD84D}" srcId="{E7CA231A-9E74-48A0-BAA7-88C0A252F7B2}" destId="{8640C1B2-28B7-4238-A1B9-0CFB3A38843B}" srcOrd="0" destOrd="0" parTransId="{397F47A9-B00C-445D-B41F-EC759228D3FD}" sibTransId="{CED7D88E-6C91-4349-ADEA-2A227220A8BD}"/>
    <dgm:cxn modelId="{348F5183-E4B5-4B18-81DF-87D43D91FB8A}" srcId="{6856B60B-0DF2-430D-B74A-E6CD540A966E}" destId="{9DE01C03-CB32-43F5-B130-586F6ED60E68}" srcOrd="0" destOrd="0" parTransId="{D1D293A7-FEC6-4969-A30A-2016298CB99C}" sibTransId="{D6E7281C-F611-4D3C-860D-5D09FBDD46E1}"/>
    <dgm:cxn modelId="{EB15D888-C5E6-4C18-A45A-BCC91E59B35E}" type="presOf" srcId="{E7CA231A-9E74-48A0-BAA7-88C0A252F7B2}" destId="{D2993880-D79B-4737-8582-B2606B9D0A4F}" srcOrd="0" destOrd="0" presId="urn:microsoft.com/office/officeart/2018/2/layout/IconVerticalSolidList"/>
    <dgm:cxn modelId="{4D9CCD9E-48A8-4CE3-B3C0-E19E48F99A37}" srcId="{6856B60B-0DF2-430D-B74A-E6CD540A966E}" destId="{30DFFC98-30AD-4419-A234-E96FEC792224}" srcOrd="2" destOrd="0" parTransId="{6A0FAF37-8035-46C4-AC7F-F9345ECA90DB}" sibTransId="{E38EA07B-23B1-4EEF-918E-66F23C4E8F43}"/>
    <dgm:cxn modelId="{21FA93AE-271C-46E4-9CA8-A8AF3E291D8B}" srcId="{6856B60B-0DF2-430D-B74A-E6CD540A966E}" destId="{E7CA231A-9E74-48A0-BAA7-88C0A252F7B2}" srcOrd="1" destOrd="0" parTransId="{3B543032-99DA-438A-9842-668493049220}" sibTransId="{2A3BBB57-CA5A-46DA-BAF1-7C18090B381C}"/>
    <dgm:cxn modelId="{CD6DB0B8-8D87-437B-BF82-14D03E0C9586}" srcId="{9DE01C03-CB32-43F5-B130-586F6ED60E68}" destId="{5BCADD31-BAE1-4D8B-9262-4F1582AC81DD}" srcOrd="0" destOrd="0" parTransId="{9356D6FC-3451-4A89-9551-B1E6EAA94132}" sibTransId="{D6149CBA-DD96-4BA2-AD3C-2CCDA3E572C7}"/>
    <dgm:cxn modelId="{B02483D4-785B-44D7-9E8D-0F9D08537064}" type="presOf" srcId="{8640C1B2-28B7-4238-A1B9-0CFB3A38843B}" destId="{55314D20-4ADB-4645-B5DA-759E5957C5A5}" srcOrd="0" destOrd="0" presId="urn:microsoft.com/office/officeart/2018/2/layout/IconVerticalSolidList"/>
    <dgm:cxn modelId="{6E7C31E5-AF91-4245-8025-18C113465AC0}" type="presOf" srcId="{30DFFC98-30AD-4419-A234-E96FEC792224}" destId="{40C1F331-D93D-474A-A231-1EF2E3B5FC4F}" srcOrd="0" destOrd="0" presId="urn:microsoft.com/office/officeart/2018/2/layout/IconVerticalSolidList"/>
    <dgm:cxn modelId="{8DABE2FE-1629-4DFB-99DC-08CB20EEB01C}" type="presOf" srcId="{9DE01C03-CB32-43F5-B130-586F6ED60E68}" destId="{BD9CEDAC-E39E-40B6-8377-6CE1E4A30206}" srcOrd="0" destOrd="0" presId="urn:microsoft.com/office/officeart/2018/2/layout/IconVerticalSolidList"/>
    <dgm:cxn modelId="{A940B083-8EC8-4B89-AD53-79505A8F601C}" type="presParOf" srcId="{3D21C135-4AF6-477E-B952-15ACE64AB7BA}" destId="{0CFBD568-DFA1-4280-B9B6-B335108F0D18}" srcOrd="0" destOrd="0" presId="urn:microsoft.com/office/officeart/2018/2/layout/IconVerticalSolidList"/>
    <dgm:cxn modelId="{5CB7DEC6-B4F4-4345-A86E-2D718584730D}" type="presParOf" srcId="{0CFBD568-DFA1-4280-B9B6-B335108F0D18}" destId="{23140BD2-3C68-464F-813A-DDD83C404DF7}" srcOrd="0" destOrd="0" presId="urn:microsoft.com/office/officeart/2018/2/layout/IconVerticalSolidList"/>
    <dgm:cxn modelId="{5CFBA45C-B5AC-4ABA-9DB6-EED33EE63251}" type="presParOf" srcId="{0CFBD568-DFA1-4280-B9B6-B335108F0D18}" destId="{EF760CD7-E507-43EA-90BE-8F23D94AA317}" srcOrd="1" destOrd="0" presId="urn:microsoft.com/office/officeart/2018/2/layout/IconVerticalSolidList"/>
    <dgm:cxn modelId="{AD5A2051-39D5-4BFA-A4CA-763CB38A4D04}" type="presParOf" srcId="{0CFBD568-DFA1-4280-B9B6-B335108F0D18}" destId="{3E242AE9-C896-4FDA-A25B-FFD8D7B039DD}" srcOrd="2" destOrd="0" presId="urn:microsoft.com/office/officeart/2018/2/layout/IconVerticalSolidList"/>
    <dgm:cxn modelId="{338AF4FC-EA17-4A33-8322-1A6BB12B7DDE}" type="presParOf" srcId="{0CFBD568-DFA1-4280-B9B6-B335108F0D18}" destId="{BD9CEDAC-E39E-40B6-8377-6CE1E4A30206}" srcOrd="3" destOrd="0" presId="urn:microsoft.com/office/officeart/2018/2/layout/IconVerticalSolidList"/>
    <dgm:cxn modelId="{AF8A5BE0-AC3E-43DC-B98D-6A16DB72429F}" type="presParOf" srcId="{0CFBD568-DFA1-4280-B9B6-B335108F0D18}" destId="{11309CCD-C219-4C11-A7EB-F426452C671D}" srcOrd="4" destOrd="0" presId="urn:microsoft.com/office/officeart/2018/2/layout/IconVerticalSolidList"/>
    <dgm:cxn modelId="{110C9FB0-8474-4DE9-94D2-48FD2F20B430}" type="presParOf" srcId="{3D21C135-4AF6-477E-B952-15ACE64AB7BA}" destId="{F6C31757-6183-4EA4-BCFC-8EFBAF7A596D}" srcOrd="1" destOrd="0" presId="urn:microsoft.com/office/officeart/2018/2/layout/IconVerticalSolidList"/>
    <dgm:cxn modelId="{99130110-5CB7-4E0B-AE30-52C19D115E5D}" type="presParOf" srcId="{3D21C135-4AF6-477E-B952-15ACE64AB7BA}" destId="{5AC08D1B-C5F0-48E8-9C91-49F5C718609E}" srcOrd="2" destOrd="0" presId="urn:microsoft.com/office/officeart/2018/2/layout/IconVerticalSolidList"/>
    <dgm:cxn modelId="{486E7A3C-3539-4921-8680-5326035DD95A}" type="presParOf" srcId="{5AC08D1B-C5F0-48E8-9C91-49F5C718609E}" destId="{B4BCBB5A-3C8E-4147-ACB1-C2C06F2525FA}" srcOrd="0" destOrd="0" presId="urn:microsoft.com/office/officeart/2018/2/layout/IconVerticalSolidList"/>
    <dgm:cxn modelId="{E7EFAD13-1A6D-4714-8814-D18A7A719DB4}" type="presParOf" srcId="{5AC08D1B-C5F0-48E8-9C91-49F5C718609E}" destId="{B338A945-CF92-4C21-B237-9509C69FB4E2}" srcOrd="1" destOrd="0" presId="urn:microsoft.com/office/officeart/2018/2/layout/IconVerticalSolidList"/>
    <dgm:cxn modelId="{70752C7C-52FE-418E-A5DC-BD7F52B9B145}" type="presParOf" srcId="{5AC08D1B-C5F0-48E8-9C91-49F5C718609E}" destId="{EC5A18E5-752D-4751-BF64-A2399A743CAD}" srcOrd="2" destOrd="0" presId="urn:microsoft.com/office/officeart/2018/2/layout/IconVerticalSolidList"/>
    <dgm:cxn modelId="{AFA43D8C-955F-4B74-B461-FBBEA482CC5B}" type="presParOf" srcId="{5AC08D1B-C5F0-48E8-9C91-49F5C718609E}" destId="{D2993880-D79B-4737-8582-B2606B9D0A4F}" srcOrd="3" destOrd="0" presId="urn:microsoft.com/office/officeart/2018/2/layout/IconVerticalSolidList"/>
    <dgm:cxn modelId="{63983CCA-7858-4F6F-827F-75780F3A36FF}" type="presParOf" srcId="{5AC08D1B-C5F0-48E8-9C91-49F5C718609E}" destId="{55314D20-4ADB-4645-B5DA-759E5957C5A5}" srcOrd="4" destOrd="0" presId="urn:microsoft.com/office/officeart/2018/2/layout/IconVerticalSolidList"/>
    <dgm:cxn modelId="{39D12CE9-0FBC-46E6-BD57-DDA9DDF21CB6}" type="presParOf" srcId="{3D21C135-4AF6-477E-B952-15ACE64AB7BA}" destId="{A9B17CD2-C540-4547-9EE0-3B9E326D8470}" srcOrd="3" destOrd="0" presId="urn:microsoft.com/office/officeart/2018/2/layout/IconVerticalSolidList"/>
    <dgm:cxn modelId="{4D8D69F3-ABF9-4D53-8196-EC828618C399}" type="presParOf" srcId="{3D21C135-4AF6-477E-B952-15ACE64AB7BA}" destId="{A0786493-88CF-4FF8-9C9D-31F97946509C}" srcOrd="4" destOrd="0" presId="urn:microsoft.com/office/officeart/2018/2/layout/IconVerticalSolidList"/>
    <dgm:cxn modelId="{5723A2F1-2A07-4605-B722-AB73DBB90A6E}" type="presParOf" srcId="{A0786493-88CF-4FF8-9C9D-31F97946509C}" destId="{94FF3892-6928-4E0A-96BE-730117EC308D}" srcOrd="0" destOrd="0" presId="urn:microsoft.com/office/officeart/2018/2/layout/IconVerticalSolidList"/>
    <dgm:cxn modelId="{D6A2BDFA-C20E-4AC2-8266-BB7F67B10484}" type="presParOf" srcId="{A0786493-88CF-4FF8-9C9D-31F97946509C}" destId="{B0ECCB05-B427-4F51-854B-75669ACA3987}" srcOrd="1" destOrd="0" presId="urn:microsoft.com/office/officeart/2018/2/layout/IconVerticalSolidList"/>
    <dgm:cxn modelId="{579D387E-AC31-4B36-A8C3-6FC1687C0667}" type="presParOf" srcId="{A0786493-88CF-4FF8-9C9D-31F97946509C}" destId="{10D85713-A2A8-4F5D-BF5B-C345DA826267}" srcOrd="2" destOrd="0" presId="urn:microsoft.com/office/officeart/2018/2/layout/IconVerticalSolidList"/>
    <dgm:cxn modelId="{44253AB7-63F2-423D-85E3-1757922AFEB0}" type="presParOf" srcId="{A0786493-88CF-4FF8-9C9D-31F97946509C}" destId="{40C1F331-D93D-474A-A231-1EF2E3B5FC4F}" srcOrd="3" destOrd="0" presId="urn:microsoft.com/office/officeart/2018/2/layout/IconVerticalSolidList"/>
    <dgm:cxn modelId="{346E3F1E-61B1-41A7-847F-42BAF9C385FF}" type="presParOf" srcId="{3D21C135-4AF6-477E-B952-15ACE64AB7BA}" destId="{DBE7A644-7C06-414B-B8AA-169A6A48EF75}" srcOrd="5" destOrd="0" presId="urn:microsoft.com/office/officeart/2018/2/layout/IconVerticalSolidList"/>
    <dgm:cxn modelId="{73797170-239C-4325-A001-F656452E4886}" type="presParOf" srcId="{3D21C135-4AF6-477E-B952-15ACE64AB7BA}" destId="{310E5DAA-9D97-44B8-B144-52AE85DC1055}" srcOrd="6" destOrd="0" presId="urn:microsoft.com/office/officeart/2018/2/layout/IconVerticalSolidList"/>
    <dgm:cxn modelId="{554A4982-2D1B-4B17-B640-9DC9E709BD9D}" type="presParOf" srcId="{310E5DAA-9D97-44B8-B144-52AE85DC1055}" destId="{E57B04E2-B980-455A-B723-968854480DDF}" srcOrd="0" destOrd="0" presId="urn:microsoft.com/office/officeart/2018/2/layout/IconVerticalSolidList"/>
    <dgm:cxn modelId="{1B565BC4-02CF-4EF6-B068-1E2F0CB2A35E}" type="presParOf" srcId="{310E5DAA-9D97-44B8-B144-52AE85DC1055}" destId="{8735B650-B1F4-4472-BA6A-7469DF4690FD}" srcOrd="1" destOrd="0" presId="urn:microsoft.com/office/officeart/2018/2/layout/IconVerticalSolidList"/>
    <dgm:cxn modelId="{7F4B6954-18C9-4B3D-8AE2-304D36E8FEBB}" type="presParOf" srcId="{310E5DAA-9D97-44B8-B144-52AE85DC1055}" destId="{67224C85-D0F1-433A-ABD0-9F66711CA3B2}" srcOrd="2" destOrd="0" presId="urn:microsoft.com/office/officeart/2018/2/layout/IconVerticalSolidList"/>
    <dgm:cxn modelId="{D4816A49-6E31-4843-8655-C6C06B2F8175}" type="presParOf" srcId="{310E5DAA-9D97-44B8-B144-52AE85DC1055}" destId="{B633A919-5C39-4151-B5C7-139AA084D4A9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3140BD2-3C68-464F-813A-DDD83C404DF7}">
      <dsp:nvSpPr>
        <dsp:cNvPr id="0" name=""/>
        <dsp:cNvSpPr/>
      </dsp:nvSpPr>
      <dsp:spPr>
        <a:xfrm>
          <a:off x="0" y="1665"/>
          <a:ext cx="10797074" cy="843964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F760CD7-E507-43EA-90BE-8F23D94AA317}">
      <dsp:nvSpPr>
        <dsp:cNvPr id="0" name=""/>
        <dsp:cNvSpPr/>
      </dsp:nvSpPr>
      <dsp:spPr>
        <a:xfrm>
          <a:off x="255299" y="191557"/>
          <a:ext cx="464180" cy="46418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D9CEDAC-E39E-40B6-8377-6CE1E4A30206}">
      <dsp:nvSpPr>
        <dsp:cNvPr id="0" name=""/>
        <dsp:cNvSpPr/>
      </dsp:nvSpPr>
      <dsp:spPr>
        <a:xfrm>
          <a:off x="974779" y="1665"/>
          <a:ext cx="4858683" cy="8439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9320" tIns="89320" rIns="89320" bIns="89320" numCol="1" spcCol="1270" anchor="ctr" anchorCtr="0">
          <a:noAutofit/>
        </a:bodyPr>
        <a:lstStyle/>
        <a:p>
          <a:pPr marL="0" lvl="0" indent="0" algn="l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>
              <a:latin typeface="Fira Sans" panose="020B0503050000020004" pitchFamily="34" charset="0"/>
            </a:rPr>
            <a:t>Enhanced PrIvacy and Compliance Cloud is an ISO certified cloud platform</a:t>
          </a:r>
        </a:p>
      </dsp:txBody>
      <dsp:txXfrm>
        <a:off x="974779" y="1665"/>
        <a:ext cx="4858683" cy="843964"/>
      </dsp:txXfrm>
    </dsp:sp>
    <dsp:sp modelId="{11309CCD-C219-4C11-A7EB-F426452C671D}">
      <dsp:nvSpPr>
        <dsp:cNvPr id="0" name=""/>
        <dsp:cNvSpPr/>
      </dsp:nvSpPr>
      <dsp:spPr>
        <a:xfrm>
          <a:off x="5838004" y="1665"/>
          <a:ext cx="4954528" cy="843964"/>
        </a:xfrm>
        <a:prstGeom prst="rect">
          <a:avLst/>
        </a:prstGeom>
        <a:solidFill>
          <a:srgbClr val="48469A"/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9320" tIns="89320" rIns="89320" bIns="89320" numCol="1" spcCol="1270" anchor="ctr" anchorCtr="0">
          <a:noAutofit/>
        </a:bodyPr>
        <a:lstStyle/>
        <a:p>
          <a:pPr marL="0" lvl="0" indent="0" algn="l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>
              <a:solidFill>
                <a:prstClr val="white"/>
              </a:solidFill>
              <a:latin typeface="Fira Sans" panose="020B0503050000020004" pitchFamily="34" charset="0"/>
              <a:ea typeface="+mn-ea"/>
              <a:cs typeface="+mn-cs"/>
            </a:rPr>
            <a:t>A region of INFN Cloud with a certified Information Security Management System</a:t>
          </a:r>
        </a:p>
      </dsp:txBody>
      <dsp:txXfrm>
        <a:off x="5838004" y="1665"/>
        <a:ext cx="4954528" cy="843964"/>
      </dsp:txXfrm>
    </dsp:sp>
    <dsp:sp modelId="{B4BCBB5A-3C8E-4147-ACB1-C2C06F2525FA}">
      <dsp:nvSpPr>
        <dsp:cNvPr id="0" name=""/>
        <dsp:cNvSpPr/>
      </dsp:nvSpPr>
      <dsp:spPr>
        <a:xfrm>
          <a:off x="0" y="1056620"/>
          <a:ext cx="10797074" cy="843964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338A945-CF92-4C21-B237-9509C69FB4E2}">
      <dsp:nvSpPr>
        <dsp:cNvPr id="0" name=""/>
        <dsp:cNvSpPr/>
      </dsp:nvSpPr>
      <dsp:spPr>
        <a:xfrm>
          <a:off x="255299" y="1246512"/>
          <a:ext cx="464180" cy="46418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2993880-D79B-4737-8582-B2606B9D0A4F}">
      <dsp:nvSpPr>
        <dsp:cNvPr id="0" name=""/>
        <dsp:cNvSpPr/>
      </dsp:nvSpPr>
      <dsp:spPr>
        <a:xfrm>
          <a:off x="974779" y="1056620"/>
          <a:ext cx="4858683" cy="8439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9320" tIns="89320" rIns="89320" bIns="89320" numCol="1" spcCol="1270" anchor="ctr" anchorCtr="0">
          <a:noAutofit/>
        </a:bodyPr>
        <a:lstStyle/>
        <a:p>
          <a:pPr marL="0" lvl="0" indent="0" algn="l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>
              <a:latin typeface="Fira Sans" panose="020B0503050000020004" pitchFamily="34" charset="0"/>
            </a:rPr>
            <a:t>EPIC Cloud offers an IaaS Community Cloud for the communities of </a:t>
          </a:r>
        </a:p>
      </dsp:txBody>
      <dsp:txXfrm>
        <a:off x="974779" y="1056620"/>
        <a:ext cx="4858683" cy="843964"/>
      </dsp:txXfrm>
    </dsp:sp>
    <dsp:sp modelId="{55314D20-4ADB-4645-B5DA-759E5957C5A5}">
      <dsp:nvSpPr>
        <dsp:cNvPr id="0" name=""/>
        <dsp:cNvSpPr/>
      </dsp:nvSpPr>
      <dsp:spPr>
        <a:xfrm>
          <a:off x="5833462" y="1056620"/>
          <a:ext cx="4963611" cy="843964"/>
        </a:xfrm>
        <a:prstGeom prst="rect">
          <a:avLst/>
        </a:prstGeom>
        <a:solidFill>
          <a:srgbClr val="48469A"/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9320" tIns="89320" rIns="89320" bIns="89320" numCol="1" spcCol="1270" anchor="ctr" anchorCtr="0">
          <a:noAutofit/>
        </a:bodyPr>
        <a:lstStyle/>
        <a:p>
          <a:pPr marL="0" lvl="0" indent="0" algn="l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>
              <a:solidFill>
                <a:prstClr val="white"/>
              </a:solidFill>
              <a:latin typeface="Fira Sans" panose="020B0503050000020004" pitchFamily="34" charset="0"/>
              <a:ea typeface="+mn-ea"/>
              <a:cs typeface="+mn-cs"/>
            </a:rPr>
            <a:t>Biomedical and genomic researchers     Industrial researchers</a:t>
          </a:r>
        </a:p>
      </dsp:txBody>
      <dsp:txXfrm>
        <a:off x="5833462" y="1056620"/>
        <a:ext cx="4963611" cy="843964"/>
      </dsp:txXfrm>
    </dsp:sp>
    <dsp:sp modelId="{94FF3892-6928-4E0A-96BE-730117EC308D}">
      <dsp:nvSpPr>
        <dsp:cNvPr id="0" name=""/>
        <dsp:cNvSpPr/>
      </dsp:nvSpPr>
      <dsp:spPr>
        <a:xfrm>
          <a:off x="0" y="2111576"/>
          <a:ext cx="10797074" cy="843964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0ECCB05-B427-4F51-854B-75669ACA3987}">
      <dsp:nvSpPr>
        <dsp:cNvPr id="0" name=""/>
        <dsp:cNvSpPr/>
      </dsp:nvSpPr>
      <dsp:spPr>
        <a:xfrm>
          <a:off x="255299" y="2301468"/>
          <a:ext cx="464180" cy="464180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0C1F331-D93D-474A-A231-1EF2E3B5FC4F}">
      <dsp:nvSpPr>
        <dsp:cNvPr id="0" name=""/>
        <dsp:cNvSpPr/>
      </dsp:nvSpPr>
      <dsp:spPr>
        <a:xfrm>
          <a:off x="974779" y="2111576"/>
          <a:ext cx="9822294" cy="8439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9320" tIns="89320" rIns="89320" bIns="89320" numCol="1" spcCol="1270" anchor="ctr" anchorCtr="0">
          <a:noAutofit/>
        </a:bodyPr>
        <a:lstStyle/>
        <a:p>
          <a:pPr marL="0" lvl="0" indent="0" algn="l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>
              <a:latin typeface="Fira Sans" panose="020B0503050000020004" pitchFamily="34" charset="0"/>
            </a:rPr>
            <a:t>Site locations: Bologna (active now), Bari and Catania sites will be added in June 2024 enabling for high availability and disaster recovery</a:t>
          </a:r>
        </a:p>
      </dsp:txBody>
      <dsp:txXfrm>
        <a:off x="974779" y="2111576"/>
        <a:ext cx="9822294" cy="843964"/>
      </dsp:txXfrm>
    </dsp:sp>
    <dsp:sp modelId="{E57B04E2-B980-455A-B723-968854480DDF}">
      <dsp:nvSpPr>
        <dsp:cNvPr id="0" name=""/>
        <dsp:cNvSpPr/>
      </dsp:nvSpPr>
      <dsp:spPr>
        <a:xfrm>
          <a:off x="0" y="3166532"/>
          <a:ext cx="10797074" cy="843964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735B650-B1F4-4472-BA6A-7469DF4690FD}">
      <dsp:nvSpPr>
        <dsp:cNvPr id="0" name=""/>
        <dsp:cNvSpPr/>
      </dsp:nvSpPr>
      <dsp:spPr>
        <a:xfrm>
          <a:off x="255299" y="3356424"/>
          <a:ext cx="464180" cy="464180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633A919-5C39-4151-B5C7-139AA084D4A9}">
      <dsp:nvSpPr>
        <dsp:cNvPr id="0" name=""/>
        <dsp:cNvSpPr/>
      </dsp:nvSpPr>
      <dsp:spPr>
        <a:xfrm>
          <a:off x="974779" y="3166532"/>
          <a:ext cx="9822294" cy="8439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9320" tIns="89320" rIns="89320" bIns="89320" numCol="1" spcCol="1270" anchor="ctr" anchorCtr="0">
          <a:noAutofit/>
        </a:bodyPr>
        <a:lstStyle/>
        <a:p>
          <a:pPr marL="0" lvl="0" indent="0" algn="l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>
              <a:latin typeface="Fira Sans" panose="020B0503050000020004" pitchFamily="34" charset="0"/>
            </a:rPr>
            <a:t>Resource available today: about 700 TB of storage, 1440 cores, 10 TB RAM, 6 GPU A100</a:t>
          </a:r>
        </a:p>
        <a:p>
          <a:pPr marL="0" lvl="0" indent="0" algn="l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 noProof="0" dirty="0">
              <a:latin typeface="Fira Sans" panose="020B0503050000020004" pitchFamily="34" charset="0"/>
            </a:rPr>
            <a:t>On going expansion with 3M euro of NRRP resources and 4M euro of funds from other projects </a:t>
          </a:r>
        </a:p>
      </dsp:txBody>
      <dsp:txXfrm>
        <a:off x="974779" y="3166532"/>
        <a:ext cx="9822294" cy="84396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9D4714-5444-2743-A59D-E0023CEFE185}" type="datetimeFigureOut">
              <a:rPr lang="en-IT" smtClean="0"/>
              <a:t>12/08/2023</a:t>
            </a:fld>
            <a:endParaRPr lang="en-I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FE484B-E3D2-6D46-8374-0524B6FE8182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29434878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FE484B-E3D2-6D46-8374-0524B6FE8182}" type="slidenum">
              <a:rPr lang="en-IT" smtClean="0"/>
              <a:t>1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234867188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FE484B-E3D2-6D46-8374-0524B6FE8182}" type="slidenum">
              <a:rPr lang="en-IT" smtClean="0"/>
              <a:t>21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129449969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Vision</a:t>
            </a:r>
            <a:endParaRPr lang="en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FE484B-E3D2-6D46-8374-0524B6FE8182}" type="slidenum">
              <a:rPr lang="en-IT" smtClean="0"/>
              <a:t>22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306060829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FE484B-E3D2-6D46-8374-0524B6FE8182}" type="slidenum">
              <a:rPr lang="en-IT" smtClean="0"/>
              <a:t>24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34248442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 fontAlgn="base">
              <a:buFont typeface="Arial" panose="020B0604020202020204" pitchFamily="34" charset="0"/>
              <a:buChar char="•"/>
            </a:pPr>
            <a:r>
              <a:rPr lang="en-US" b="0" i="0" u="none" strike="noStrike" dirty="0">
                <a:solidFill>
                  <a:srgbClr val="000000"/>
                </a:solidFill>
                <a:effectLst/>
                <a:latin typeface="+mn-lt"/>
              </a:rPr>
              <a:t> Information Security is not achievable with technical measures only, but it is necessary also management measures that nowadays is something required by all national and </a:t>
            </a:r>
            <a:r>
              <a:rPr lang="en-US" b="0" i="0" u="none" strike="noStrike" dirty="0" err="1">
                <a:solidFill>
                  <a:srgbClr val="000000"/>
                </a:solidFill>
                <a:effectLst/>
                <a:latin typeface="+mn-lt"/>
              </a:rPr>
              <a:t>european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+mn-lt"/>
              </a:rPr>
              <a:t> frameworks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US" b="0" i="0" u="none" strike="noStrike" dirty="0">
                <a:solidFill>
                  <a:srgbClr val="000000"/>
                </a:solidFill>
                <a:effectLst/>
                <a:latin typeface="+mn-lt"/>
              </a:rPr>
              <a:t> The ISO 27001 proposes a list of internationally accepted best practices to manage an ISMS exploiting consolidated project management methodologies and processes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US" b="0" i="0" u="none" strike="noStrike" dirty="0">
                <a:solidFill>
                  <a:srgbClr val="000000"/>
                </a:solidFill>
                <a:effectLst/>
                <a:latin typeface="+mn-lt"/>
              </a:rPr>
              <a:t> The key mechanism of the Management System is the Risk Assessment and Risk Evaluation 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US" b="0" i="0" u="none" strike="noStrike" dirty="0">
                <a:solidFill>
                  <a:srgbClr val="000000"/>
                </a:solidFill>
                <a:effectLst/>
                <a:latin typeface="+mn-lt"/>
              </a:rPr>
              <a:t> We have to aim to a continuous improvement iterating the ISMS processes every year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US" b="0" i="0" u="none" strike="noStrike" dirty="0">
                <a:solidFill>
                  <a:srgbClr val="000000"/>
                </a:solidFill>
                <a:effectLst/>
                <a:latin typeface="+mn-lt"/>
              </a:rPr>
              <a:t> Requirements must be seen as an input of the system, meaning that they are not fixed a-priori, as they can change with time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US" b="0" i="0" u="none" strike="noStrike" dirty="0">
                <a:solidFill>
                  <a:srgbClr val="000000"/>
                </a:solidFill>
                <a:effectLst/>
                <a:latin typeface="+mn-lt"/>
              </a:rPr>
              <a:t> Service Availability is a key aspect of ISMS, whose guidelines can be very helpful even though there are not strong requirements about data confidentiality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en-GB" b="0" i="0" dirty="0">
                <a:solidFill>
                  <a:srgbClr val="000000"/>
                </a:solidFill>
                <a:effectLst/>
                <a:latin typeface="+mn-lt"/>
              </a:rPr>
              <a:t> The certification is needed to demonstrate to stakeholder the ISMS standard adoption by INFN</a:t>
            </a:r>
          </a:p>
          <a:p>
            <a:endParaRPr lang="en-IT" dirty="0"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FE484B-E3D2-6D46-8374-0524B6FE8182}" type="slidenum">
              <a:rPr lang="en-IT" smtClean="0"/>
              <a:t>25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271272378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FE484B-E3D2-6D46-8374-0524B6FE8182}" type="slidenum">
              <a:rPr lang="en-IT" smtClean="0"/>
              <a:t>26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320470329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FE484B-E3D2-6D46-8374-0524B6FE8182}" type="slidenum">
              <a:rPr lang="en-IT" smtClean="0"/>
              <a:t>28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105868112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FE484B-E3D2-6D46-8374-0524B6FE8182}" type="slidenum">
              <a:rPr lang="en-IT" smtClean="0"/>
              <a:t>29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315788514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FE484B-E3D2-6D46-8374-0524B6FE8182}" type="slidenum">
              <a:rPr lang="en-IT" smtClean="0"/>
              <a:t>30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202152112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FE484B-E3D2-6D46-8374-0524B6FE8182}" type="slidenum">
              <a:rPr lang="en-IT" smtClean="0"/>
              <a:t>31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382362620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FE484B-E3D2-6D46-8374-0524B6FE8182}" type="slidenum">
              <a:rPr lang="en-IT" smtClean="0"/>
              <a:t>32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1993001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FE484B-E3D2-6D46-8374-0524B6FE8182}" type="slidenum">
              <a:rPr lang="en-IT" smtClean="0"/>
              <a:t>2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122923607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FE484B-E3D2-6D46-8374-0524B6FE8182}" type="slidenum">
              <a:rPr lang="en-IT" smtClean="0"/>
              <a:t>35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205307002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i="0" dirty="0">
                <a:effectLst/>
                <a:latin typeface="Roboto" panose="02000000000000000000" pitchFamily="2" charset="0"/>
              </a:rPr>
              <a:t>Is an INFN/CSN5-funded research initiative aiming to implement an observational study to assess a possible statistical association between environmental pollution and Covid-19 infection, symptoms and course. </a:t>
            </a:r>
          </a:p>
          <a:p>
            <a:r>
              <a:rPr lang="en-US" b="0" i="0" dirty="0">
                <a:effectLst/>
                <a:latin typeface="Roboto" panose="02000000000000000000" pitchFamily="2" charset="0"/>
              </a:rPr>
              <a:t>PLANET builds on a "data-centric" based approach that considers clinical components, environmental and pollution conditions, complementing primary data and many eventual confounding factors such as population density, commuter density, socio-economic metrics and more.</a:t>
            </a:r>
          </a:p>
          <a:p>
            <a:endParaRPr lang="en-US" b="0" i="0" dirty="0">
              <a:effectLst/>
              <a:latin typeface="Roboto" panose="02000000000000000000" pitchFamily="2" charset="0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FE484B-E3D2-6D46-8374-0524B6FE8182}" type="slidenum">
              <a:rPr lang="en-IT" smtClean="0"/>
              <a:t>36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15701459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i="0" dirty="0">
                <a:effectLst/>
                <a:latin typeface="Roboto" panose="02000000000000000000" pitchFamily="2" charset="0"/>
              </a:rPr>
              <a:t>Is an INFN/CSN5-funded research initiative aiming to implement an observational study to assess a possible statistical association between environmental pollution and Covid-19 infection, symptoms and course. </a:t>
            </a:r>
          </a:p>
          <a:p>
            <a:r>
              <a:rPr lang="en-US" b="0" i="0" dirty="0">
                <a:effectLst/>
                <a:latin typeface="Roboto" panose="02000000000000000000" pitchFamily="2" charset="0"/>
              </a:rPr>
              <a:t>PLANET builds on a "data-centric" based approach that considers clinical components, environmental and pollution conditions, complementing primary data and many eventual confounding factors such as population density, commuter density, socio-economic metrics and more.</a:t>
            </a:r>
          </a:p>
          <a:p>
            <a:endParaRPr lang="en-US" b="0" i="0" dirty="0">
              <a:effectLst/>
              <a:latin typeface="Roboto" panose="02000000000000000000" pitchFamily="2" charset="0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FE484B-E3D2-6D46-8374-0524B6FE8182}" type="slidenum">
              <a:rPr lang="en-IT" smtClean="0"/>
              <a:t>37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188357466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i="0" dirty="0">
                <a:effectLst/>
                <a:latin typeface="Roboto" panose="02000000000000000000" pitchFamily="2" charset="0"/>
              </a:rPr>
              <a:t>Is an INFN/CSN5-funded research initiative aiming to implement an observational study to assess a possible statistical association between environmental pollution and Covid-19 infection, symptoms and course. </a:t>
            </a:r>
          </a:p>
          <a:p>
            <a:r>
              <a:rPr lang="en-US" b="0" i="0" dirty="0">
                <a:effectLst/>
                <a:latin typeface="Roboto" panose="02000000000000000000" pitchFamily="2" charset="0"/>
              </a:rPr>
              <a:t>PLANET builds on a "data-centric" based approach that considers clinical components, environmental and pollution conditions, complementing primary data and many eventual confounding factors such as population density, commuter density, socio-economic metrics and more.</a:t>
            </a:r>
          </a:p>
          <a:p>
            <a:endParaRPr lang="en-US" b="0" i="0" dirty="0">
              <a:effectLst/>
              <a:latin typeface="Roboto" panose="02000000000000000000" pitchFamily="2" charset="0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FE484B-E3D2-6D46-8374-0524B6FE8182}" type="slidenum">
              <a:rPr lang="en-IT" smtClean="0"/>
              <a:t>38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15458206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Data Controller (</a:t>
            </a:r>
            <a:r>
              <a:rPr lang="en-US" dirty="0" err="1"/>
              <a:t>titolare</a:t>
            </a:r>
            <a:r>
              <a:rPr lang="en-US" dirty="0"/>
              <a:t> </a:t>
            </a:r>
            <a:r>
              <a:rPr lang="en-US" dirty="0" err="1"/>
              <a:t>dei</a:t>
            </a:r>
            <a:r>
              <a:rPr lang="en-US" dirty="0"/>
              <a:t> </a:t>
            </a:r>
            <a:r>
              <a:rPr lang="en-US" dirty="0" err="1"/>
              <a:t>dati</a:t>
            </a:r>
            <a:r>
              <a:rPr lang="en-US" dirty="0"/>
              <a:t>): GDPR is the entity who decides the technical/organizational measures to apply.</a:t>
            </a:r>
          </a:p>
          <a:p>
            <a:r>
              <a:rPr lang="en-US" dirty="0"/>
              <a:t>Data Processor (</a:t>
            </a:r>
            <a:r>
              <a:rPr lang="en-US" dirty="0" err="1"/>
              <a:t>responsabile</a:t>
            </a:r>
            <a:r>
              <a:rPr lang="en-US" dirty="0"/>
              <a:t> </a:t>
            </a:r>
            <a:r>
              <a:rPr lang="en-US" dirty="0" err="1"/>
              <a:t>esterno</a:t>
            </a:r>
            <a:r>
              <a:rPr lang="en-US" dirty="0"/>
              <a:t> del </a:t>
            </a:r>
            <a:r>
              <a:rPr lang="en-US" dirty="0" err="1"/>
              <a:t>trattamento</a:t>
            </a:r>
            <a:r>
              <a:rPr lang="en-US" dirty="0"/>
              <a:t> </a:t>
            </a:r>
            <a:r>
              <a:rPr lang="en-US" dirty="0" err="1"/>
              <a:t>dei</a:t>
            </a:r>
            <a:r>
              <a:rPr lang="en-US" dirty="0"/>
              <a:t> </a:t>
            </a:r>
            <a:r>
              <a:rPr lang="en-US" dirty="0" err="1"/>
              <a:t>dati</a:t>
            </a:r>
            <a:r>
              <a:rPr lang="en-US" dirty="0"/>
              <a:t>): is has the duty to apply and enforce all the measures decided by the Data Controller</a:t>
            </a:r>
          </a:p>
          <a:p>
            <a:endParaRPr lang="en-US" dirty="0"/>
          </a:p>
          <a:p>
            <a:r>
              <a:rPr lang="en-GB" dirty="0"/>
              <a:t>We started with a Phase 1, where we only provided the certified IaaS to </a:t>
            </a:r>
            <a:r>
              <a:rPr lang="en-GB" dirty="0" err="1"/>
              <a:t>Sant’Orsola</a:t>
            </a:r>
            <a:r>
              <a:rPr lang="en-GB" dirty="0"/>
              <a:t> that remains the owner of the software installed and how it is used.</a:t>
            </a:r>
          </a:p>
          <a:p>
            <a:r>
              <a:rPr lang="en-GB" dirty="0"/>
              <a:t>Right now, we are in the Phase 2, where INFN works on the applications hardening and evolutions in a twin testbed called “Integration”. Within this tenant, both we are joint controllers and that means that both INFN and </a:t>
            </a:r>
            <a:r>
              <a:rPr lang="en-GB" dirty="0" err="1"/>
              <a:t>Sant’Orsola</a:t>
            </a:r>
            <a:r>
              <a:rPr lang="en-GB" dirty="0"/>
              <a:t> jointly decide about which security (technical and organizational) measures to adopt.</a:t>
            </a:r>
          </a:p>
          <a:p>
            <a:endParaRPr lang="en-GB" dirty="0"/>
          </a:p>
          <a:p>
            <a:r>
              <a:rPr lang="en-GB" dirty="0"/>
              <a:t>The final goal is to reach the end of Phase 3 with a full hardened platform (IaaS + Applications), that theoretically can be seen as a ”certifiable” SaaS.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FE484B-E3D2-6D46-8374-0524B6FE8182}" type="slidenum">
              <a:rPr lang="en-IT" smtClean="0"/>
              <a:t>39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262334215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FE484B-E3D2-6D46-8374-0524B6FE8182}" type="slidenum">
              <a:rPr lang="en-IT" smtClean="0"/>
              <a:t>41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125404922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FE484B-E3D2-6D46-8374-0524B6FE8182}" type="slidenum">
              <a:rPr lang="en-IT" smtClean="0"/>
              <a:t>42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1736596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FE484B-E3D2-6D46-8374-0524B6FE8182}" type="slidenum">
              <a:rPr lang="en-IT" smtClean="0"/>
              <a:t>6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35076765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T" dirty="0"/>
              <a:t>The development of Scientific Computing at INFN started with the need of satisfying 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FE484B-E3D2-6D46-8374-0524B6FE8182}" type="slidenum">
              <a:rPr lang="en-IT" smtClean="0"/>
              <a:t>10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31411511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FE484B-E3D2-6D46-8374-0524B6FE8182}" type="slidenum">
              <a:rPr lang="en-IT" smtClean="0"/>
              <a:t>13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10228548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P</a:t>
            </a:r>
            <a:r>
              <a:rPr lang="en-IT" dirty="0"/>
              <a:t>ortfolio si servizi PaaS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FE484B-E3D2-6D46-8374-0524B6FE8182}" type="slidenum">
              <a:rPr lang="en-IT" smtClean="0"/>
              <a:t>14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7849739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FE484B-E3D2-6D46-8374-0524B6FE8182}" type="slidenum">
              <a:rPr lang="en-IT" smtClean="0"/>
              <a:t>18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18205162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pt-BR" dirty="0" err="1"/>
              <a:t>storage</a:t>
            </a:r>
            <a:r>
              <a:rPr lang="pt-BR" dirty="0"/>
              <a:t>: 500TB-N HDD 200TB-N</a:t>
            </a:r>
          </a:p>
          <a:p>
            <a:pPr rtl="0"/>
            <a:r>
              <a:rPr lang="pt-BR" dirty="0"/>
              <a:t>CPU: 1440 core </a:t>
            </a:r>
          </a:p>
          <a:p>
            <a:pPr rtl="0"/>
            <a:r>
              <a:rPr lang="pt-BR" dirty="0"/>
              <a:t>RAM 10TB</a:t>
            </a:r>
          </a:p>
          <a:p>
            <a:r>
              <a:rPr lang="en-US" dirty="0"/>
              <a:t>6 A100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FE484B-E3D2-6D46-8374-0524B6FE8182}" type="slidenum">
              <a:rPr lang="en-IT" smtClean="0"/>
              <a:t>19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17019496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FE484B-E3D2-6D46-8374-0524B6FE8182}" type="slidenum">
              <a:rPr lang="en-IT" smtClean="0"/>
              <a:t>20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7717479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>
            <a:extLst>
              <a:ext uri="{FF2B5EF4-FFF2-40B4-BE49-F238E27FC236}">
                <a16:creationId xmlns:a16="http://schemas.microsoft.com/office/drawing/2014/main" id="{AD882740-CB04-F547-A131-3C02C2B31E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9263" y="927550"/>
            <a:ext cx="6661777" cy="4104501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9E6C5ACA-B788-9C44-9BCD-3A3F23C8B62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49766" y="998011"/>
            <a:ext cx="6807632" cy="1325563"/>
          </a:xfrm>
        </p:spPr>
        <p:txBody>
          <a:bodyPr>
            <a:normAutofit/>
          </a:bodyPr>
          <a:lstStyle>
            <a:lvl1pPr>
              <a:defRPr sz="4000">
                <a:solidFill>
                  <a:srgbClr val="20314C"/>
                </a:solidFill>
                <a:latin typeface="Fira Sans" panose="020B0503050000020004" pitchFamily="34" charset="0"/>
              </a:defRPr>
            </a:lvl1pPr>
          </a:lstStyle>
          <a:p>
            <a:r>
              <a:rPr lang="en-GB"/>
              <a:t>TITOLO TITOLO</a:t>
            </a:r>
            <a:endParaRPr lang="en-IT"/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8CEA7DE2-930F-CE44-987E-68D33FA9B68E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6182948" y="2803735"/>
            <a:ext cx="5930976" cy="874077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rgbClr val="20314C"/>
                </a:solidFill>
                <a:latin typeface="Fira Sans" panose="020B0503050000020004" pitchFamily="34" charset="0"/>
              </a:defRPr>
            </a:lvl1pPr>
            <a:lvl2pPr marL="457200" indent="0">
              <a:buNone/>
              <a:defRPr>
                <a:solidFill>
                  <a:srgbClr val="20314C"/>
                </a:solidFill>
                <a:latin typeface="Fira Sans" panose="020B0503050000020004" pitchFamily="34" charset="0"/>
              </a:defRPr>
            </a:lvl2pPr>
            <a:lvl3pPr marL="914400" indent="0">
              <a:buNone/>
              <a:defRPr>
                <a:solidFill>
                  <a:srgbClr val="20314C"/>
                </a:solidFill>
                <a:latin typeface="Fira Sans" panose="020B0503050000020004" pitchFamily="34" charset="0"/>
              </a:defRPr>
            </a:lvl3pPr>
            <a:lvl4pPr marL="1371600" indent="0">
              <a:buNone/>
              <a:defRPr>
                <a:solidFill>
                  <a:srgbClr val="20314C"/>
                </a:solidFill>
                <a:latin typeface="Fira Sans" panose="020B0503050000020004" pitchFamily="34" charset="0"/>
              </a:defRPr>
            </a:lvl4pPr>
            <a:lvl5pPr marL="1828800" indent="0">
              <a:buNone/>
              <a:defRPr>
                <a:solidFill>
                  <a:srgbClr val="20314C"/>
                </a:solidFill>
                <a:latin typeface="Fira Sans" panose="020B0503050000020004" pitchFamily="34" charset="0"/>
              </a:defRPr>
            </a:lvl5pPr>
          </a:lstStyle>
          <a:p>
            <a:pPr lvl="0"/>
            <a:r>
              <a:rPr lang="en-GB" err="1"/>
              <a:t>Sottotitolo</a:t>
            </a:r>
            <a:r>
              <a:rPr lang="en-GB"/>
              <a:t> </a:t>
            </a:r>
            <a:r>
              <a:rPr lang="en-GB" err="1"/>
              <a:t>Sottotitolo</a:t>
            </a:r>
            <a:endParaRPr lang="en-GB"/>
          </a:p>
        </p:txBody>
      </p:sp>
      <p:sp>
        <p:nvSpPr>
          <p:cNvPr id="14" name="Content Placeholder 12">
            <a:extLst>
              <a:ext uri="{FF2B5EF4-FFF2-40B4-BE49-F238E27FC236}">
                <a16:creationId xmlns:a16="http://schemas.microsoft.com/office/drawing/2014/main" id="{16A1865D-3795-C340-8BCC-E6ECBC37993C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6182948" y="4157973"/>
            <a:ext cx="5930976" cy="874077"/>
          </a:xfrm>
        </p:spPr>
        <p:txBody>
          <a:bodyPr>
            <a:normAutofit/>
          </a:bodyPr>
          <a:lstStyle>
            <a:lvl1pPr marL="0" indent="0">
              <a:buNone/>
              <a:defRPr sz="2400" i="0">
                <a:solidFill>
                  <a:srgbClr val="20314C"/>
                </a:solidFill>
                <a:latin typeface="Fira Sans" panose="020B0503050000020004" pitchFamily="34" charset="0"/>
                <a:ea typeface="Fira Code" panose="020B0809050000020004" pitchFamily="49" charset="0"/>
                <a:cs typeface="Fira Code" panose="020B0809050000020004" pitchFamily="49" charset="0"/>
              </a:defRPr>
            </a:lvl1pPr>
            <a:lvl2pPr marL="457200" indent="0">
              <a:buNone/>
              <a:defRPr>
                <a:solidFill>
                  <a:srgbClr val="20314C"/>
                </a:solidFill>
                <a:latin typeface="Fira Sans" panose="020B0503050000020004" pitchFamily="34" charset="0"/>
              </a:defRPr>
            </a:lvl2pPr>
            <a:lvl3pPr marL="914400" indent="0">
              <a:buNone/>
              <a:defRPr>
                <a:solidFill>
                  <a:srgbClr val="20314C"/>
                </a:solidFill>
                <a:latin typeface="Fira Sans" panose="020B0503050000020004" pitchFamily="34" charset="0"/>
              </a:defRPr>
            </a:lvl3pPr>
            <a:lvl4pPr marL="1371600" indent="0">
              <a:buNone/>
              <a:defRPr>
                <a:solidFill>
                  <a:srgbClr val="20314C"/>
                </a:solidFill>
                <a:latin typeface="Fira Sans" panose="020B0503050000020004" pitchFamily="34" charset="0"/>
              </a:defRPr>
            </a:lvl4pPr>
            <a:lvl5pPr marL="1828800" indent="0">
              <a:buNone/>
              <a:defRPr>
                <a:solidFill>
                  <a:srgbClr val="20314C"/>
                </a:solidFill>
                <a:latin typeface="Fira Sans" panose="020B0503050000020004" pitchFamily="34" charset="0"/>
              </a:defRPr>
            </a:lvl5pPr>
          </a:lstStyle>
          <a:p>
            <a:pPr lvl="0"/>
            <a:r>
              <a:rPr lang="en-GB" err="1"/>
              <a:t>Autore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295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Dark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magine 2">
            <a:extLst>
              <a:ext uri="{FF2B5EF4-FFF2-40B4-BE49-F238E27FC236}">
                <a16:creationId xmlns:a16="http://schemas.microsoft.com/office/drawing/2014/main" id="{1B229194-2AA2-E243-B11C-0D6631ABE05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9866" y="1005459"/>
            <a:ext cx="7223149" cy="445448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F8AC6E76-FA66-A94B-B004-E181019A864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16717" y="1335450"/>
            <a:ext cx="5875283" cy="1325563"/>
          </a:xfrm>
        </p:spPr>
        <p:txBody>
          <a:bodyPr>
            <a:normAutofit/>
          </a:bodyPr>
          <a:lstStyle>
            <a:lvl1pPr>
              <a:defRPr sz="4000">
                <a:solidFill>
                  <a:schemeClr val="bg1"/>
                </a:solidFill>
                <a:latin typeface="Fira Sans" panose="020B0503050000020004" pitchFamily="34" charset="0"/>
              </a:defRPr>
            </a:lvl1pPr>
          </a:lstStyle>
          <a:p>
            <a:r>
              <a:rPr lang="en-GB"/>
              <a:t>TITOLO TITOLO</a:t>
            </a:r>
            <a:endParaRPr lang="en-IT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CE9C8F8-9F0F-2348-B0C9-4B9D0A96544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029784" y="4459066"/>
            <a:ext cx="3530600" cy="447675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  <a:latin typeface="Fira Sans" panose="020B0503050000020004" pitchFamily="34" charset="0"/>
              </a:defRPr>
            </a:lvl1pPr>
          </a:lstStyle>
          <a:p>
            <a:pPr lvl="0"/>
            <a:r>
              <a:rPr lang="en-GB" err="1"/>
              <a:t>Autore</a:t>
            </a:r>
            <a:endParaRPr lang="en-IT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8CE5F16-4C43-8740-A7AC-976C1154DB9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029784" y="3373353"/>
            <a:ext cx="4421188" cy="806450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bg1"/>
                </a:solidFill>
                <a:latin typeface="Fira Sans" panose="020B0503050000020004" pitchFamily="34" charset="0"/>
              </a:defRPr>
            </a:lvl1pPr>
          </a:lstStyle>
          <a:p>
            <a:pPr lvl="0"/>
            <a:r>
              <a:rPr lang="en-IT"/>
              <a:t>Sottotitolo</a:t>
            </a:r>
          </a:p>
        </p:txBody>
      </p:sp>
    </p:spTree>
    <p:extLst>
      <p:ext uri="{BB962C8B-B14F-4D97-AF65-F5344CB8AC3E}">
        <p14:creationId xmlns:p14="http://schemas.microsoft.com/office/powerpoint/2010/main" val="29321783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6" descr="Immagine che contiene computer, luce&#10;&#10;Descrizione generata automaticamente">
            <a:extLst>
              <a:ext uri="{FF2B5EF4-FFF2-40B4-BE49-F238E27FC236}">
                <a16:creationId xmlns:a16="http://schemas.microsoft.com/office/drawing/2014/main" id="{06F1BA2A-D805-6F48-A8FA-112630EF849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6525"/>
            <a:ext cx="10590663" cy="6206277"/>
          </a:xfrm>
          <a:prstGeom prst="rect">
            <a:avLst/>
          </a:prstGeom>
        </p:spPr>
      </p:pic>
      <p:pic>
        <p:nvPicPr>
          <p:cNvPr id="6" name="Immagine 6" descr="Immagine che contiene computer, luce&#10;&#10;Descrizione generata automaticamente">
            <a:extLst>
              <a:ext uri="{FF2B5EF4-FFF2-40B4-BE49-F238E27FC236}">
                <a16:creationId xmlns:a16="http://schemas.microsoft.com/office/drawing/2014/main" id="{E17E4B45-FC17-D843-A0B5-A5F2D505BAD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8519"/>
            <a:ext cx="10590663" cy="6206277"/>
          </a:xfrm>
          <a:prstGeom prst="rect">
            <a:avLst/>
          </a:prstGeom>
        </p:spPr>
      </p:pic>
      <p:pic>
        <p:nvPicPr>
          <p:cNvPr id="7" name="Immagine 20">
            <a:extLst>
              <a:ext uri="{FF2B5EF4-FFF2-40B4-BE49-F238E27FC236}">
                <a16:creationId xmlns:a16="http://schemas.microsoft.com/office/drawing/2014/main" id="{7AE0B13E-72DE-C14B-B6A7-EFB65728E75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52" t="32029" r="24666" b="2297"/>
          <a:stretch/>
        </p:blipFill>
        <p:spPr>
          <a:xfrm>
            <a:off x="4321" y="54997"/>
            <a:ext cx="12192000" cy="6858000"/>
          </a:xfrm>
          <a:prstGeom prst="rect">
            <a:avLst/>
          </a:prstGeom>
        </p:spPr>
      </p:pic>
      <p:pic>
        <p:nvPicPr>
          <p:cNvPr id="12" name="Immagine 16">
            <a:extLst>
              <a:ext uri="{FF2B5EF4-FFF2-40B4-BE49-F238E27FC236}">
                <a16:creationId xmlns:a16="http://schemas.microsoft.com/office/drawing/2014/main" id="{6DB97FA7-6308-D540-8D14-A3505350E9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0663" y="5299317"/>
            <a:ext cx="1601337" cy="986627"/>
          </a:xfrm>
          <a:prstGeom prst="rect">
            <a:avLst/>
          </a:prstGeom>
        </p:spPr>
      </p:pic>
      <p:sp>
        <p:nvSpPr>
          <p:cNvPr id="13" name="Date Placeholder 12">
            <a:extLst>
              <a:ext uri="{FF2B5EF4-FFF2-40B4-BE49-F238E27FC236}">
                <a16:creationId xmlns:a16="http://schemas.microsoft.com/office/drawing/2014/main" id="{86FB0036-4F7F-6249-B91C-D3634987C25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13560" y="6469867"/>
            <a:ext cx="2743200" cy="365125"/>
          </a:xfrm>
        </p:spPr>
        <p:txBody>
          <a:bodyPr/>
          <a:lstStyle/>
          <a:p>
            <a:r>
              <a:rPr lang="en-US"/>
              <a:t>December 12, 2023</a:t>
            </a:r>
            <a:endParaRPr lang="en-IT"/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4A4DD6E4-C8DC-3945-9F31-57F1672346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824844" y="6469866"/>
            <a:ext cx="5075315" cy="365125"/>
          </a:xfrm>
        </p:spPr>
        <p:txBody>
          <a:bodyPr/>
          <a:lstStyle>
            <a:lvl1pPr>
              <a:defRPr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</a:defRPr>
            </a:lvl1pPr>
          </a:lstStyle>
          <a:p>
            <a:r>
              <a:rPr lang="en-IT"/>
              <a:t>WS on services for handling sensitive data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BE4543AC-AF6E-4C41-AB85-3362D9A2CA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21238" y="6469442"/>
            <a:ext cx="2743200" cy="365125"/>
          </a:xfrm>
        </p:spPr>
        <p:txBody>
          <a:bodyPr/>
          <a:lstStyle/>
          <a:p>
            <a:fld id="{8DC61B12-E862-CA45-A112-8753F74D8BFF}" type="slidenum">
              <a:rPr lang="en-IT" smtClean="0"/>
              <a:t>‹#›</a:t>
            </a:fld>
            <a:endParaRPr lang="en-IT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6C1016E-79AD-2943-AF65-2FF2DA4D85D6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7817129" y="1648108"/>
            <a:ext cx="4297680" cy="1289050"/>
          </a:xfrm>
        </p:spPr>
        <p:txBody>
          <a:bodyPr>
            <a:normAutofit/>
          </a:bodyPr>
          <a:lstStyle>
            <a:lvl1pPr algn="r">
              <a:defRPr sz="2400">
                <a:solidFill>
                  <a:srgbClr val="20314C"/>
                </a:solidFill>
                <a:latin typeface="Fira Sans" panose="020B0503050000020004" pitchFamily="34" charset="0"/>
              </a:defRPr>
            </a:lvl1pPr>
            <a:lvl2pPr algn="r">
              <a:defRPr sz="2400">
                <a:solidFill>
                  <a:srgbClr val="20314C"/>
                </a:solidFill>
                <a:latin typeface="Fira Sans" panose="020B0503050000020004" pitchFamily="34" charset="0"/>
              </a:defRPr>
            </a:lvl2pPr>
          </a:lstStyle>
          <a:p>
            <a:pPr lvl="0"/>
            <a:r>
              <a:rPr lang="en-GB"/>
              <a:t>Click to edit subtitle</a:t>
            </a:r>
            <a:endParaRPr lang="en-IT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F53E325-F182-784E-9199-EFCB24CDE44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34049" y="308997"/>
            <a:ext cx="6080760" cy="1325563"/>
          </a:xfrm>
        </p:spPr>
        <p:txBody>
          <a:bodyPr>
            <a:normAutofit/>
          </a:bodyPr>
          <a:lstStyle>
            <a:lvl1pPr algn="r">
              <a:defRPr sz="3600">
                <a:solidFill>
                  <a:srgbClr val="20314C"/>
                </a:solidFill>
                <a:latin typeface="Fira Sans" panose="020B0503050000020004" pitchFamily="34" charset="0"/>
              </a:defRPr>
            </a:lvl1pPr>
          </a:lstStyle>
          <a:p>
            <a:r>
              <a:rPr lang="en-GB"/>
              <a:t>Click to edit title</a:t>
            </a:r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4641634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section_dark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17" descr="Immagine che contiene computer, luce&#10;&#10;Descrizione generata automaticamente">
            <a:extLst>
              <a:ext uri="{FF2B5EF4-FFF2-40B4-BE49-F238E27FC236}">
                <a16:creationId xmlns:a16="http://schemas.microsoft.com/office/drawing/2014/main" id="{69B4554E-549A-2A45-B0E6-339ECFCC009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8519"/>
            <a:ext cx="10590663" cy="6206277"/>
          </a:xfrm>
          <a:prstGeom prst="rect">
            <a:avLst/>
          </a:prstGeom>
        </p:spPr>
      </p:pic>
      <p:pic>
        <p:nvPicPr>
          <p:cNvPr id="6" name="Immagine 17" descr="Immagine che contiene computer, luce&#10;&#10;Descrizione generata automaticamente">
            <a:extLst>
              <a:ext uri="{FF2B5EF4-FFF2-40B4-BE49-F238E27FC236}">
                <a16:creationId xmlns:a16="http://schemas.microsoft.com/office/drawing/2014/main" id="{DCC123F8-EA06-9B4E-B81A-68F85627959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8519"/>
            <a:ext cx="10590663" cy="6206277"/>
          </a:xfrm>
          <a:prstGeom prst="rect">
            <a:avLst/>
          </a:prstGeom>
        </p:spPr>
      </p:pic>
      <p:pic>
        <p:nvPicPr>
          <p:cNvPr id="7" name="Immagine 15">
            <a:extLst>
              <a:ext uri="{FF2B5EF4-FFF2-40B4-BE49-F238E27FC236}">
                <a16:creationId xmlns:a16="http://schemas.microsoft.com/office/drawing/2014/main" id="{3AB410E3-8F25-5D41-A1F8-A9375EA2FC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52" t="32029" r="24666" b="2298"/>
          <a:stretch/>
        </p:blipFill>
        <p:spPr>
          <a:xfrm>
            <a:off x="13479" y="0"/>
            <a:ext cx="12192000" cy="6858000"/>
          </a:xfrm>
          <a:prstGeom prst="rect">
            <a:avLst/>
          </a:prstGeom>
        </p:spPr>
      </p:pic>
      <p:pic>
        <p:nvPicPr>
          <p:cNvPr id="12" name="Immagine 18">
            <a:extLst>
              <a:ext uri="{FF2B5EF4-FFF2-40B4-BE49-F238E27FC236}">
                <a16:creationId xmlns:a16="http://schemas.microsoft.com/office/drawing/2014/main" id="{ECE30037-A51C-C442-9F91-3B25DC8BC5D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1964" y="5132317"/>
            <a:ext cx="1579191" cy="973879"/>
          </a:xfrm>
          <a:prstGeom prst="rect">
            <a:avLst/>
          </a:prstGeom>
        </p:spPr>
      </p:pic>
      <p:sp>
        <p:nvSpPr>
          <p:cNvPr id="13" name="Date Placeholder 12">
            <a:extLst>
              <a:ext uri="{FF2B5EF4-FFF2-40B4-BE49-F238E27FC236}">
                <a16:creationId xmlns:a16="http://schemas.microsoft.com/office/drawing/2014/main" id="{D6375127-0E6C-8B4A-AAC3-6C434D6E030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86830"/>
            <a:ext cx="2743200" cy="365125"/>
          </a:xfrm>
        </p:spPr>
        <p:txBody>
          <a:bodyPr/>
          <a:lstStyle>
            <a:lvl1pPr>
              <a:defRPr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</a:defRPr>
            </a:lvl1pPr>
          </a:lstStyle>
          <a:p>
            <a:r>
              <a:rPr lang="en-US"/>
              <a:t>December 12, 2023</a:t>
            </a:r>
            <a:endParaRPr lang="en-IT"/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E4779512-F332-9042-9348-42C6E61A18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86830"/>
            <a:ext cx="4114800" cy="365125"/>
          </a:xfrm>
        </p:spPr>
        <p:txBody>
          <a:bodyPr/>
          <a:lstStyle>
            <a:lvl1pPr>
              <a:defRPr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</a:defRPr>
            </a:lvl1pPr>
          </a:lstStyle>
          <a:p>
            <a:r>
              <a:rPr lang="en-IT"/>
              <a:t>WS on services for handling sensitive data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E337D2F3-A46E-9541-AAD7-14BB0D6583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86830"/>
            <a:ext cx="2743200" cy="365125"/>
          </a:xfrm>
        </p:spPr>
        <p:txBody>
          <a:bodyPr/>
          <a:lstStyle/>
          <a:p>
            <a:fld id="{8DC61B12-E862-CA45-A112-8753F74D8BFF}" type="slidenum">
              <a:rPr lang="en-IT" smtClean="0"/>
              <a:t>‹#›</a:t>
            </a:fld>
            <a:endParaRPr lang="en-IT"/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4E17F24A-20DC-6C42-A588-B08F3182BA04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7795113" y="1550434"/>
            <a:ext cx="4297680" cy="1289050"/>
          </a:xfrm>
        </p:spPr>
        <p:txBody>
          <a:bodyPr>
            <a:normAutofit/>
          </a:bodyPr>
          <a:lstStyle>
            <a:lvl1pPr algn="r">
              <a:defRPr sz="2400">
                <a:solidFill>
                  <a:schemeClr val="bg1"/>
                </a:solidFill>
                <a:latin typeface="Fira Sans" panose="020B0503050000020004" pitchFamily="34" charset="0"/>
              </a:defRPr>
            </a:lvl1pPr>
            <a:lvl2pPr algn="r">
              <a:defRPr sz="2400">
                <a:solidFill>
                  <a:srgbClr val="20314C"/>
                </a:solidFill>
                <a:latin typeface="Fira Sans" panose="020B0503050000020004" pitchFamily="34" charset="0"/>
              </a:defRPr>
            </a:lvl2pPr>
          </a:lstStyle>
          <a:p>
            <a:pPr lvl="0"/>
            <a:r>
              <a:rPr lang="en-GB"/>
              <a:t>Click to edit subtitle</a:t>
            </a:r>
            <a:endParaRPr lang="en-IT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D86F1EAF-8DF9-B843-9ADC-3AE2C7596E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25319" y="224871"/>
            <a:ext cx="6080760" cy="1325563"/>
          </a:xfrm>
        </p:spPr>
        <p:txBody>
          <a:bodyPr>
            <a:normAutofit/>
          </a:bodyPr>
          <a:lstStyle>
            <a:lvl1pPr algn="r">
              <a:defRPr sz="3600">
                <a:solidFill>
                  <a:schemeClr val="bg1"/>
                </a:solidFill>
                <a:latin typeface="Fira Sans" panose="020B0503050000020004" pitchFamily="34" charset="0"/>
              </a:defRPr>
            </a:lvl1pPr>
          </a:lstStyle>
          <a:p>
            <a:r>
              <a:rPr lang="en-GB"/>
              <a:t>Click to edit title</a:t>
            </a:r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5762588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rmal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A9604A2-E8ED-FC41-9D20-20427708D35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16687" y="6356350"/>
            <a:ext cx="2743200" cy="365125"/>
          </a:xfrm>
        </p:spPr>
        <p:txBody>
          <a:bodyPr/>
          <a:lstStyle>
            <a:lvl1pPr>
              <a:defRPr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</a:defRPr>
            </a:lvl1pPr>
          </a:lstStyle>
          <a:p>
            <a:r>
              <a:rPr lang="en-US"/>
              <a:t>December 12, 2023</a:t>
            </a:r>
            <a:endParaRPr lang="en-IT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77D5A5F-26AE-1449-9BE1-97D97620C9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</a:defRPr>
            </a:lvl1pPr>
          </a:lstStyle>
          <a:p>
            <a:r>
              <a:rPr lang="en-IT"/>
              <a:t>WS on services for handling sensitive data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FDF1B4-6EA2-F04F-9AB9-99549A7E01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61B12-E862-CA45-A112-8753F74D8BFF}" type="slidenum">
              <a:rPr lang="en-IT" smtClean="0"/>
              <a:t>‹#›</a:t>
            </a:fld>
            <a:endParaRPr lang="en-IT"/>
          </a:p>
        </p:txBody>
      </p:sp>
      <p:pic>
        <p:nvPicPr>
          <p:cNvPr id="5" name="Immagine 10">
            <a:extLst>
              <a:ext uri="{FF2B5EF4-FFF2-40B4-BE49-F238E27FC236}">
                <a16:creationId xmlns:a16="http://schemas.microsoft.com/office/drawing/2014/main" id="{1EAF7996-00C0-7D40-B5D8-0CACACE0170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0658" y="317130"/>
            <a:ext cx="1601337" cy="986627"/>
          </a:xfrm>
          <a:prstGeom prst="rect">
            <a:avLst/>
          </a:prstGeom>
        </p:spPr>
      </p:pic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173C394F-916E-DC40-A15B-32169F11D86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16687" y="4877118"/>
            <a:ext cx="8933713" cy="721042"/>
          </a:xfrm>
        </p:spPr>
        <p:txBody>
          <a:bodyPr/>
          <a:lstStyle>
            <a:lvl1pPr>
              <a:defRPr b="1">
                <a:solidFill>
                  <a:srgbClr val="20314C"/>
                </a:solidFill>
                <a:latin typeface="Fira Sans" panose="020B05030500000200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/>
              <a:t>Testo da </a:t>
            </a:r>
            <a:r>
              <a:rPr lang="en-GB" err="1"/>
              <a:t>evidenziare</a:t>
            </a:r>
            <a:endParaRPr lang="en-GB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BA54C930-59CA-1047-AE6B-4DB971AFFB8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6687" y="207797"/>
            <a:ext cx="9390913" cy="1325563"/>
          </a:xfrm>
        </p:spPr>
        <p:txBody>
          <a:bodyPr>
            <a:normAutofit/>
          </a:bodyPr>
          <a:lstStyle>
            <a:lvl1pPr>
              <a:defRPr sz="4000" b="0">
                <a:solidFill>
                  <a:srgbClr val="20314C"/>
                </a:solidFill>
                <a:effectLst/>
                <a:latin typeface="Fira Sans" panose="020B0503050000020004" pitchFamily="34" charset="0"/>
              </a:defRPr>
            </a:lvl1pPr>
          </a:lstStyle>
          <a:p>
            <a:r>
              <a:rPr lang="en-GB"/>
              <a:t>Click to edit slide title</a:t>
            </a:r>
            <a:endParaRPr lang="en-IT"/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7C289C5B-DFCE-544F-9A41-74675D51AC5F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615950" y="1666875"/>
            <a:ext cx="9391650" cy="3117850"/>
          </a:xfrm>
        </p:spPr>
        <p:txBody>
          <a:bodyPr/>
          <a:lstStyle>
            <a:lvl1pPr>
              <a:defRPr>
                <a:solidFill>
                  <a:srgbClr val="20314C"/>
                </a:solidFill>
                <a:latin typeface="Fira Sans" panose="020B0503050000020004" pitchFamily="34" charset="0"/>
              </a:defRPr>
            </a:lvl1pPr>
            <a:lvl2pPr>
              <a:defRPr>
                <a:solidFill>
                  <a:srgbClr val="20314C"/>
                </a:solidFill>
                <a:latin typeface="Fira Sans" panose="020B0503050000020004" pitchFamily="34" charset="0"/>
              </a:defRPr>
            </a:lvl2pPr>
            <a:lvl3pPr>
              <a:defRPr>
                <a:solidFill>
                  <a:srgbClr val="20314C"/>
                </a:solidFill>
                <a:latin typeface="Fira Sans" panose="020B0503050000020004" pitchFamily="34" charset="0"/>
              </a:defRPr>
            </a:lvl3pPr>
            <a:lvl4pPr>
              <a:defRPr>
                <a:solidFill>
                  <a:srgbClr val="20314C"/>
                </a:solidFill>
                <a:latin typeface="Fira Sans" panose="020B0503050000020004" pitchFamily="34" charset="0"/>
              </a:defRPr>
            </a:lvl4pPr>
            <a:lvl5pPr>
              <a:defRPr>
                <a:solidFill>
                  <a:srgbClr val="20314C"/>
                </a:solidFill>
                <a:latin typeface="Fira Sans" panose="020B0503050000020004" pitchFamily="34" charset="0"/>
              </a:defRPr>
            </a:lvl5pPr>
          </a:lstStyle>
          <a:p>
            <a:pPr lvl="0"/>
            <a:r>
              <a:rPr lang="en-GB"/>
              <a:t>Click to enter text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7262915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rmal_dark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A9604A2-E8ED-FC41-9D20-20427708D35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16687" y="6356350"/>
            <a:ext cx="2743200" cy="365125"/>
          </a:xfrm>
        </p:spPr>
        <p:txBody>
          <a:bodyPr/>
          <a:lstStyle>
            <a:lvl1pPr>
              <a:defRPr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</a:defRPr>
            </a:lvl1pPr>
          </a:lstStyle>
          <a:p>
            <a:r>
              <a:rPr lang="en-US"/>
              <a:t>December 12, 2023</a:t>
            </a:r>
            <a:endParaRPr lang="en-IT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77D5A5F-26AE-1449-9BE1-97D97620C9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</a:defRPr>
            </a:lvl1pPr>
          </a:lstStyle>
          <a:p>
            <a:r>
              <a:rPr lang="en-IT"/>
              <a:t>WS on services for handling sensitive data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FDF1B4-6EA2-F04F-9AB9-99549A7E01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61B12-E862-CA45-A112-8753F74D8BFF}" type="slidenum">
              <a:rPr lang="en-IT" smtClean="0"/>
              <a:t>‹#›</a:t>
            </a:fld>
            <a:endParaRPr lang="en-IT"/>
          </a:p>
        </p:txBody>
      </p:sp>
      <p:pic>
        <p:nvPicPr>
          <p:cNvPr id="11" name="Immagine 7">
            <a:extLst>
              <a:ext uri="{FF2B5EF4-FFF2-40B4-BE49-F238E27FC236}">
                <a16:creationId xmlns:a16="http://schemas.microsoft.com/office/drawing/2014/main" id="{E0B9F1FF-A37E-3E4D-B631-B7A8684A027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7731" y="390514"/>
            <a:ext cx="1579191" cy="973879"/>
          </a:xfrm>
          <a:prstGeom prst="rect">
            <a:avLst/>
          </a:prstGeom>
        </p:spPr>
      </p:pic>
      <p:sp>
        <p:nvSpPr>
          <p:cNvPr id="9" name="Title 11">
            <a:extLst>
              <a:ext uri="{FF2B5EF4-FFF2-40B4-BE49-F238E27FC236}">
                <a16:creationId xmlns:a16="http://schemas.microsoft.com/office/drawing/2014/main" id="{CC5C5838-8B5D-8142-B587-EEB839789EF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8833" y="227542"/>
            <a:ext cx="9390913" cy="1325563"/>
          </a:xfrm>
        </p:spPr>
        <p:txBody>
          <a:bodyPr>
            <a:normAutofit/>
          </a:bodyPr>
          <a:lstStyle>
            <a:lvl1pPr>
              <a:defRPr sz="3600">
                <a:solidFill>
                  <a:schemeClr val="bg1"/>
                </a:solidFill>
                <a:latin typeface="Fira Sans" panose="020B0503050000020004" pitchFamily="34" charset="0"/>
              </a:defRPr>
            </a:lvl1pPr>
          </a:lstStyle>
          <a:p>
            <a:r>
              <a:rPr lang="en-GB"/>
              <a:t>Click to edit slide title</a:t>
            </a:r>
            <a:endParaRPr lang="en-IT"/>
          </a:p>
        </p:txBody>
      </p:sp>
      <p:sp>
        <p:nvSpPr>
          <p:cNvPr id="14" name="Content Placeholder 14">
            <a:extLst>
              <a:ext uri="{FF2B5EF4-FFF2-40B4-BE49-F238E27FC236}">
                <a16:creationId xmlns:a16="http://schemas.microsoft.com/office/drawing/2014/main" id="{BB3FDCAD-FA93-644F-9E03-6062D9015737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615950" y="1666875"/>
            <a:ext cx="9391650" cy="3117850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Fira Sans" panose="020B0503050000020004" pitchFamily="34" charset="0"/>
              </a:defRPr>
            </a:lvl1pPr>
            <a:lvl2pPr>
              <a:defRPr>
                <a:solidFill>
                  <a:schemeClr val="bg1"/>
                </a:solidFill>
                <a:latin typeface="Fira Sans" panose="020B0503050000020004" pitchFamily="34" charset="0"/>
              </a:defRPr>
            </a:lvl2pPr>
            <a:lvl3pPr>
              <a:defRPr>
                <a:solidFill>
                  <a:schemeClr val="bg1"/>
                </a:solidFill>
                <a:latin typeface="Fira Sans" panose="020B0503050000020004" pitchFamily="34" charset="0"/>
              </a:defRPr>
            </a:lvl3pPr>
            <a:lvl4pPr>
              <a:defRPr>
                <a:solidFill>
                  <a:schemeClr val="bg1"/>
                </a:solidFill>
                <a:latin typeface="Fira Sans" panose="020B0503050000020004" pitchFamily="34" charset="0"/>
              </a:defRPr>
            </a:lvl4pPr>
            <a:lvl5pPr>
              <a:defRPr>
                <a:solidFill>
                  <a:schemeClr val="bg1"/>
                </a:solidFill>
                <a:latin typeface="Fira Sans" panose="020B0503050000020004" pitchFamily="34" charset="0"/>
              </a:defRPr>
            </a:lvl5pPr>
          </a:lstStyle>
          <a:p>
            <a:pPr lvl="0"/>
            <a:r>
              <a:rPr lang="en-GB"/>
              <a:t>Click to enter text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A2D2E856-4AD1-5644-9174-F629D73FDE1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16687" y="4877118"/>
            <a:ext cx="8933713" cy="721042"/>
          </a:xfrm>
        </p:spPr>
        <p:txBody>
          <a:bodyPr/>
          <a:lstStyle>
            <a:lvl1pPr>
              <a:defRPr b="1">
                <a:solidFill>
                  <a:schemeClr val="bg1"/>
                </a:solidFill>
                <a:latin typeface="Fira Sans" panose="020B05030500000200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/>
              <a:t>Testo da </a:t>
            </a:r>
            <a:r>
              <a:rPr lang="en-GB" err="1"/>
              <a:t>evidenziare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530006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D6073CC-075D-A947-A92E-8BF61CCE3C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0F6AD0-D19D-B841-8986-6D25380A31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FBD451-AF36-844F-8CF4-44EC5D691DD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December 12, 2023</a:t>
            </a:r>
            <a:endParaRPr lang="en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4DE517-C815-7749-8437-7533971C0DA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IT"/>
              <a:t>WS on services for handling sensitive data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26E480-8D54-7F4A-A3A4-606F2384B59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C61B12-E862-CA45-A112-8753F74D8BFF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1584613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97" r:id="rId2"/>
    <p:sldLayoutId id="2147483698" r:id="rId3"/>
    <p:sldLayoutId id="2147483699" r:id="rId4"/>
    <p:sldLayoutId id="2147483700" r:id="rId5"/>
    <p:sldLayoutId id="2147483702" r:id="rId6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20314C"/>
          </a:solidFill>
          <a:latin typeface="Fira Sans" panose="020B05030500000200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20314C"/>
          </a:solidFill>
          <a:latin typeface="Fira Sans" panose="020B05030500000200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20314C"/>
          </a:solidFill>
          <a:latin typeface="Fira Sans" panose="020B05030500000200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20314C"/>
          </a:solidFill>
          <a:latin typeface="Fira Sans" panose="020B05030500000200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20314C"/>
          </a:solidFill>
          <a:latin typeface="Fira Sans" panose="020B05030500000200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20314C"/>
          </a:solidFill>
          <a:latin typeface="Fira Sans" panose="020B05030500000200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18F_DEFDC549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loud.infn.it/" TargetMode="External"/><Relationship Id="rId2" Type="http://schemas.microsoft.com/office/2018/10/relationships/comments" Target="../comments/modernComment_174_E01E892F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microsoft.com/office/2018/10/relationships/comments" Target="../comments/modernComment_177_A404E3C2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176_7D39FCC7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175_175131D6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microsoft.com/office/2018/10/relationships/comments" Target="../comments/modernComment_178_D5012ADD.xml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17C_91FBCADF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microsoft.com/office/2018/10/relationships/comments" Target="../comments/modernComment_17A_B147AFDE.xml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184_38A70F71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185_77676C70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5" Type="http://schemas.openxmlformats.org/officeDocument/2006/relationships/hyperlink" Target="https://www.physicamedica.com/article/S1120-1797(21)00320-3/fulltext" TargetMode="External"/><Relationship Id="rId4" Type="http://schemas.openxmlformats.org/officeDocument/2006/relationships/image" Target="../media/image34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17B_2CF8C762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198_E7DF8CCF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17D_69BC3B8E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5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17F_8528A2C9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csirt.infn.it/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.xml"/><Relationship Id="rId4" Type="http://schemas.openxmlformats.org/officeDocument/2006/relationships/hyperlink" Target="https://www.alleanzacontroilcancro.it/en/" TargetMode="Externa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Relationship Id="rId5" Type="http://schemas.openxmlformats.org/officeDocument/2006/relationships/hyperlink" Target="https://www.alleanzacontroilcancro.it/en/" TargetMode="External"/><Relationship Id="rId4" Type="http://schemas.openxmlformats.org/officeDocument/2006/relationships/image" Target="../media/image41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9DF571D-D899-D857-8A2D-1D8E045519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6087" y="1823322"/>
            <a:ext cx="5717059" cy="3211355"/>
          </a:xfrm>
        </p:spPr>
        <p:txBody>
          <a:bodyPr>
            <a:normAutofit/>
          </a:bodyPr>
          <a:lstStyle/>
          <a:p>
            <a:pPr algn="ctr"/>
            <a:r>
              <a:rPr lang="en-US" sz="3600" b="1" i="0">
                <a:effectLst/>
                <a:ea typeface="Roboto Light"/>
              </a:rPr>
              <a:t>EPIC Cloud </a:t>
            </a:r>
            <a:br>
              <a:rPr lang="en-US" sz="3600" b="1" i="0">
                <a:effectLst/>
                <a:ea typeface="Roboto Light"/>
              </a:rPr>
            </a:br>
            <a:r>
              <a:rPr lang="en-US" sz="3600" b="1" i="0">
                <a:effectLst/>
                <a:ea typeface="Roboto Light"/>
              </a:rPr>
              <a:t>a GDPR-compliant cloud </a:t>
            </a:r>
            <a:r>
              <a:rPr lang="en-US" sz="3600" b="1">
                <a:ea typeface="Roboto Light"/>
              </a:rPr>
              <a:t>p</a:t>
            </a:r>
            <a:r>
              <a:rPr lang="en-US" sz="3600" b="1" i="0">
                <a:effectLst/>
                <a:ea typeface="Roboto Light"/>
              </a:rPr>
              <a:t>latform</a:t>
            </a:r>
            <a:br>
              <a:rPr lang="en-US" sz="3600" b="1">
                <a:ea typeface="Roboto Light"/>
              </a:rPr>
            </a:br>
            <a:r>
              <a:rPr lang="en-US" sz="3600" b="1" i="0">
                <a:effectLst/>
                <a:ea typeface="Roboto Light"/>
              </a:rPr>
              <a:t>for </a:t>
            </a:r>
            <a:r>
              <a:rPr lang="en-US" sz="3600" b="1">
                <a:ea typeface="Roboto Light"/>
              </a:rPr>
              <a:t>handling</a:t>
            </a:r>
            <a:r>
              <a:rPr lang="en-US" sz="3600" b="1" i="0">
                <a:effectLst/>
                <a:ea typeface="Roboto Light"/>
              </a:rPr>
              <a:t> sensitive data at INFN</a:t>
            </a:r>
            <a:endParaRPr lang="it-IT" sz="3600">
              <a:ea typeface="Roboto Light"/>
            </a:endParaRP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27D1654E-F12A-5C36-EE6F-C13E4235469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702140" y="6287866"/>
            <a:ext cx="2787720" cy="434209"/>
          </a:xfrm>
        </p:spPr>
        <p:txBody>
          <a:bodyPr>
            <a:normAutofit/>
          </a:bodyPr>
          <a:lstStyle/>
          <a:p>
            <a:r>
              <a:rPr lang="it-IT" dirty="0"/>
              <a:t>Jacopo Gasparetto</a:t>
            </a:r>
          </a:p>
        </p:txBody>
      </p:sp>
    </p:spTree>
    <p:extLst>
      <p:ext uri="{BB962C8B-B14F-4D97-AF65-F5344CB8AC3E}">
        <p14:creationId xmlns:p14="http://schemas.microsoft.com/office/powerpoint/2010/main" val="4074457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F13269EE-4252-CC3E-2389-052328EE64C3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15949" y="1397000"/>
            <a:ext cx="5289551" cy="4673835"/>
          </a:xfrm>
        </p:spPr>
        <p:txBody>
          <a:bodyPr>
            <a:noAutofit/>
          </a:bodyPr>
          <a:lstStyle/>
          <a:p>
            <a:pPr algn="l"/>
            <a:r>
              <a:rPr lang="en-US" sz="1700" b="1" i="0" u="none" strike="noStrike" baseline="0" dirty="0"/>
              <a:t>Scientific Computing within INFN </a:t>
            </a:r>
            <a:r>
              <a:rPr lang="en-US" sz="1700" b="0" i="0" u="none" strike="noStrike" baseline="0" dirty="0"/>
              <a:t>originally driven by the needs of its own theoretical and experimental communities. </a:t>
            </a:r>
          </a:p>
          <a:p>
            <a:pPr algn="l"/>
            <a:r>
              <a:rPr lang="en-US" sz="1700" b="0" i="0" u="none" strike="noStrike" baseline="0" dirty="0"/>
              <a:t>Being at the forefront of computing in research seeded </a:t>
            </a:r>
            <a:r>
              <a:rPr lang="en-US" sz="1700" b="1" i="0" u="none" strike="noStrike" baseline="0" dirty="0"/>
              <a:t>many projects with a much broader scope</a:t>
            </a:r>
            <a:r>
              <a:rPr lang="en-US" sz="1700" b="0" i="0" u="none" strike="noStrike" baseline="0" dirty="0"/>
              <a:t>.</a:t>
            </a:r>
          </a:p>
          <a:p>
            <a:pPr algn="l"/>
            <a:r>
              <a:rPr lang="en-US" sz="1700" b="0" i="0" u="none" strike="noStrike" baseline="0" dirty="0"/>
              <a:t>The </a:t>
            </a:r>
            <a:r>
              <a:rPr lang="en-US" sz="1700" b="1" i="0" u="none" strike="noStrike" baseline="0" dirty="0"/>
              <a:t>key overall driver </a:t>
            </a:r>
            <a:r>
              <a:rPr lang="en-US" sz="1700" b="0" i="0" u="none" strike="noStrike" baseline="0" dirty="0"/>
              <a:t>was always to let our users </a:t>
            </a:r>
            <a:r>
              <a:rPr lang="en-US" sz="1700" b="1" i="0" u="none" strike="noStrike" baseline="0" dirty="0"/>
              <a:t>effectively exploit all available resources and technologies</a:t>
            </a:r>
            <a:r>
              <a:rPr lang="en-US" sz="1700" b="0" i="0" u="none" strike="noStrike" baseline="0" dirty="0"/>
              <a:t>.</a:t>
            </a:r>
          </a:p>
          <a:p>
            <a:pPr algn="l"/>
            <a:r>
              <a:rPr lang="en-US" sz="1700" i="0" u="none" strike="noStrike" baseline="0" dirty="0"/>
              <a:t>In 2000-2005 ten main international centers selected to host the</a:t>
            </a:r>
            <a:r>
              <a:rPr lang="en-US" sz="1700" b="1" i="0" u="none" strike="noStrike" baseline="0" dirty="0"/>
              <a:t> Worldwide LHC Computing Grid (WLCG)</a:t>
            </a:r>
          </a:p>
          <a:p>
            <a:r>
              <a:rPr lang="en-US" sz="1700" i="0" u="none" strike="noStrike" baseline="0" dirty="0"/>
              <a:t>Then came the </a:t>
            </a:r>
            <a:r>
              <a:rPr lang="en-US" sz="1700" b="1" i="0" u="none" strike="noStrike" baseline="0" dirty="0"/>
              <a:t>GRID</a:t>
            </a:r>
            <a:r>
              <a:rPr lang="en-US" sz="1700" i="0" u="none" strike="noStrike" baseline="0" dirty="0"/>
              <a:t>,</a:t>
            </a:r>
            <a:r>
              <a:rPr lang="en-US" sz="1700" b="1" i="0" u="none" strike="noStrike" baseline="0" dirty="0"/>
              <a:t> the Cloud</a:t>
            </a:r>
            <a:r>
              <a:rPr lang="en-US" sz="1700" i="0" u="none" strike="noStrike" baseline="0" dirty="0"/>
              <a:t>, …</a:t>
            </a:r>
          </a:p>
          <a:p>
            <a:pPr algn="l"/>
            <a:r>
              <a:rPr lang="en-US" sz="1700" i="0" u="none" strike="noStrike" baseline="0" dirty="0"/>
              <a:t>All centers still operational. Their </a:t>
            </a:r>
            <a:r>
              <a:rPr lang="en-US" sz="1700" b="1" i="0" u="none" strike="noStrike" baseline="0" dirty="0"/>
              <a:t>size has increased ~100x </a:t>
            </a:r>
            <a:r>
              <a:rPr lang="en-US" sz="1700" i="0" u="none" strike="noStrike" baseline="0" dirty="0"/>
              <a:t>since then, with a</a:t>
            </a:r>
            <a:r>
              <a:rPr lang="en-US" sz="1700" dirty="0"/>
              <a:t>n </a:t>
            </a:r>
            <a:r>
              <a:rPr lang="en-US" sz="1700" b="1" i="0" u="none" strike="noStrike" baseline="0" dirty="0"/>
              <a:t>interconnectivity</a:t>
            </a:r>
            <a:r>
              <a:rPr lang="en-US" sz="1700" i="0" u="none" strike="noStrike" baseline="0" dirty="0"/>
              <a:t> (thanks to the </a:t>
            </a:r>
            <a:r>
              <a:rPr lang="en-US" sz="1700" b="1" i="0" u="none" strike="noStrike" baseline="0" dirty="0"/>
              <a:t>GARR-X network</a:t>
            </a:r>
            <a:r>
              <a:rPr lang="en-US" sz="1700" i="0" u="none" strike="noStrike" baseline="0" dirty="0"/>
              <a:t>) </a:t>
            </a:r>
            <a:r>
              <a:rPr lang="en-US" sz="1700" b="1" i="0" u="none" strike="noStrike" baseline="0" dirty="0"/>
              <a:t>up to several 100s Gbps.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2672687-4034-D84D-04AF-82135FE589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December 12, 2023</a:t>
            </a:r>
            <a:endParaRPr lang="en-IT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A222790-86AF-A880-2714-7670E5ECE1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T"/>
              <a:t>WS on services for handling sensitive data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5C10C3-F7B8-D296-9324-F16963BDD4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61B12-E862-CA45-A112-8753F74D8BFF}" type="slidenum">
              <a:rPr lang="en-IT" smtClean="0"/>
              <a:t>10</a:t>
            </a:fld>
            <a:endParaRPr lang="en-IT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D2AAEBE3-4A35-A05C-B22E-EBF0F143F0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Computing related projects at INFN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E6E6DB3-856A-0C2B-730D-AAC2D0DB47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1397000"/>
            <a:ext cx="5978349" cy="4673836"/>
          </a:xfrm>
          <a:prstGeom prst="rect">
            <a:avLst/>
          </a:prstGeom>
        </p:spPr>
      </p:pic>
      <p:pic>
        <p:nvPicPr>
          <p:cNvPr id="13" name="Immagine 12" descr="Immagine che contiene Carattere, testo, Elementi grafici, schermata&#10;&#10;Descrizione generata automaticamente">
            <a:extLst>
              <a:ext uri="{FF2B5EF4-FFF2-40B4-BE49-F238E27FC236}">
                <a16:creationId xmlns:a16="http://schemas.microsoft.com/office/drawing/2014/main" id="{D9796174-36FC-3C0A-440A-6344ABE2148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87659" y="2650996"/>
            <a:ext cx="1090173" cy="399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1173065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284FB1B-8727-53BB-D01A-7D2DED7FE6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December 12, 2023</a:t>
            </a:r>
            <a:endParaRPr lang="en-IT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DA2A11-C532-CAEA-E0A3-61E2EDF40E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T"/>
              <a:t>WS on services for handling sensitive data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ADA089-4281-BCC0-13DF-C1C980B03B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61B12-E862-CA45-A112-8753F74D8BFF}" type="slidenum">
              <a:rPr lang="en-IT" smtClean="0"/>
              <a:t>11</a:t>
            </a:fld>
            <a:endParaRPr lang="en-IT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5ABC64A5-FD88-67F9-A945-B59FD3B670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INFN Cloud </a:t>
            </a:r>
            <a:r>
              <a:rPr lang="en-US" dirty="0"/>
              <a:t>- </a:t>
            </a:r>
            <a:r>
              <a:rPr lang="en-US" dirty="0">
                <a:hlinkClick r:id="rId3"/>
              </a:rPr>
              <a:t>https://www.cloud.infn.it</a:t>
            </a:r>
            <a:r>
              <a:rPr lang="en-US" dirty="0"/>
              <a:t> 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9534596-CCCB-439C-14BB-BDC41128C01B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15950" y="1666874"/>
            <a:ext cx="6001418" cy="4689475"/>
          </a:xfrm>
        </p:spPr>
        <p:txBody>
          <a:bodyPr>
            <a:normAutofit/>
          </a:bodyPr>
          <a:lstStyle/>
          <a:p>
            <a:r>
              <a:rPr lang="en-US" sz="2000" dirty="0"/>
              <a:t>The </a:t>
            </a:r>
            <a:r>
              <a:rPr lang="en-US" sz="2000" b="1" dirty="0"/>
              <a:t>starting point </a:t>
            </a:r>
            <a:r>
              <a:rPr lang="en-US" sz="2000" dirty="0"/>
              <a:t>for a </a:t>
            </a:r>
            <a:r>
              <a:rPr lang="en-US" sz="2000" b="1" dirty="0"/>
              <a:t>National Data Lake</a:t>
            </a:r>
            <a:r>
              <a:rPr lang="en-US" sz="2000" dirty="0"/>
              <a:t> for research and </a:t>
            </a:r>
            <a:r>
              <a:rPr lang="en-GB" sz="2000" dirty="0"/>
              <a:t>beyond, building on (existing | renewed | new) e-Infrastructures.</a:t>
            </a:r>
          </a:p>
          <a:p>
            <a:r>
              <a:rPr lang="en-GB" sz="2000" dirty="0"/>
              <a:t>The </a:t>
            </a:r>
            <a:r>
              <a:rPr lang="en-GB" sz="2000" b="1" dirty="0"/>
              <a:t>base of the evolution </a:t>
            </a:r>
            <a:r>
              <a:rPr lang="en-GB" sz="2000" dirty="0"/>
              <a:t>of the INFN Distributed Computing vision.</a:t>
            </a:r>
          </a:p>
          <a:p>
            <a:r>
              <a:rPr lang="en-GB" sz="2000" dirty="0"/>
              <a:t>Built on a </a:t>
            </a:r>
            <a:r>
              <a:rPr lang="en-GB" sz="2000" b="1" dirty="0"/>
              <a:t>middleware layer </a:t>
            </a:r>
            <a:r>
              <a:rPr lang="en-GB" sz="2000" dirty="0"/>
              <a:t>running on top of </a:t>
            </a:r>
            <a:r>
              <a:rPr lang="en-GB" sz="2000" b="1" dirty="0"/>
              <a:t>federated</a:t>
            </a:r>
            <a:r>
              <a:rPr lang="en-GB" sz="2000" dirty="0"/>
              <a:t> clouds, decoupling physical and logical views via a </a:t>
            </a:r>
            <a:r>
              <a:rPr lang="en-GB" sz="2000" b="1" dirty="0"/>
              <a:t>service composition </a:t>
            </a:r>
            <a:r>
              <a:rPr lang="en-GB" sz="2000" dirty="0"/>
              <a:t>mechanism.</a:t>
            </a:r>
          </a:p>
          <a:p>
            <a:r>
              <a:rPr lang="en-GB" sz="2000" dirty="0"/>
              <a:t>In perspective, it will be the </a:t>
            </a:r>
            <a:r>
              <a:rPr lang="en-GB" sz="2000" b="1" dirty="0"/>
              <a:t>Italian Node of the </a:t>
            </a:r>
            <a:r>
              <a:rPr lang="en-GB" sz="2000" dirty="0"/>
              <a:t>for </a:t>
            </a:r>
            <a:r>
              <a:rPr lang="en-GB" sz="2000" b="1" dirty="0"/>
              <a:t>HL-LHC</a:t>
            </a:r>
            <a:r>
              <a:rPr lang="en-GB" sz="2000" dirty="0"/>
              <a:t>.</a:t>
            </a:r>
            <a:endParaRPr lang="en-US" sz="2000" dirty="0"/>
          </a:p>
          <a:p>
            <a:r>
              <a:rPr lang="en-US" sz="2000" b="1" dirty="0"/>
              <a:t>More than 2y of production service</a:t>
            </a:r>
            <a:r>
              <a:rPr lang="en-US" sz="2000" dirty="0"/>
              <a:t>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295D0C2-7B20-03AE-B49C-A1B49D2DBA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59348" y="2258008"/>
            <a:ext cx="5307769" cy="2647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0097583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text, circle, screenshot, font&#10;&#10;Description automatically generated">
            <a:extLst>
              <a:ext uri="{FF2B5EF4-FFF2-40B4-BE49-F238E27FC236}">
                <a16:creationId xmlns:a16="http://schemas.microsoft.com/office/drawing/2014/main" id="{E93F56C8-D031-3C6E-E2AB-7D665E5A38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0387" y="1250302"/>
            <a:ext cx="10423413" cy="5029298"/>
          </a:xfrm>
          <a:prstGeom prst="rect">
            <a:avLst/>
          </a:prstGeom>
          <a:noFill/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46DC88C-2947-45C3-8F6C-5E01C34D9F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December 12, 2023</a:t>
            </a:r>
            <a:endParaRPr lang="en-IT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62C966-CD4D-0641-83F4-3D85D83B5A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T"/>
              <a:t>WS on services for handling sensitive data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552C1F-DE8D-3409-E2EC-B1140BA2F6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61B12-E862-CA45-A112-8753F74D8BFF}" type="slidenum">
              <a:rPr lang="en-IT" smtClean="0"/>
              <a:t>12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2751783874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FC4156F5-2249-6566-9D8A-23635833073B}"/>
              </a:ext>
            </a:extLst>
          </p:cNvPr>
          <p:cNvSpPr/>
          <p:nvPr/>
        </p:nvSpPr>
        <p:spPr>
          <a:xfrm>
            <a:off x="2184400" y="1546612"/>
            <a:ext cx="7823200" cy="4722474"/>
          </a:xfrm>
          <a:prstGeom prst="roundRect">
            <a:avLst>
              <a:gd name="adj" fmla="val 3957"/>
            </a:avLst>
          </a:prstGeom>
          <a:gradFill flip="none" rotWithShape="1">
            <a:gsLst>
              <a:gs pos="0">
                <a:srgbClr val="3B568B">
                  <a:shade val="30000"/>
                  <a:satMod val="115000"/>
                </a:srgbClr>
              </a:gs>
              <a:gs pos="50000">
                <a:srgbClr val="3B568B">
                  <a:shade val="67500"/>
                  <a:satMod val="115000"/>
                </a:srgbClr>
              </a:gs>
              <a:gs pos="100000">
                <a:srgbClr val="3B568B">
                  <a:shade val="100000"/>
                  <a:satMod val="115000"/>
                  <a:lumMod val="95000"/>
                  <a:lumOff val="5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9AE27EF-D420-2AD3-A5D3-962B30D50C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December 12, 2023</a:t>
            </a:r>
            <a:endParaRPr lang="en-IT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4712E6A-00E5-3C26-4A44-0574D5BEBB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T"/>
              <a:t>WS on services for handling sensitive data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15FCC5-55D3-C678-2BC4-D8343DF8F4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61B12-E862-CA45-A112-8753F74D8BFF}" type="slidenum">
              <a:rPr lang="en-IT" smtClean="0"/>
              <a:t>13</a:t>
            </a:fld>
            <a:endParaRPr lang="en-IT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7739A4E0-1366-3F60-A4A6-B933AEF4B7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INFN Cloud - Internal organization</a:t>
            </a:r>
            <a:br>
              <a:rPr lang="en-US" b="1" dirty="0"/>
            </a:br>
            <a:r>
              <a:rPr lang="en-US" sz="3200" b="1" dirty="0"/>
              <a:t>Working Groups</a:t>
            </a:r>
            <a:endParaRPr lang="en-US" b="1" dirty="0"/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273404D7-CAB9-BBFC-4E42-E504DE1F1408}"/>
              </a:ext>
            </a:extLst>
          </p:cNvPr>
          <p:cNvSpPr/>
          <p:nvPr/>
        </p:nvSpPr>
        <p:spPr>
          <a:xfrm>
            <a:off x="5059680" y="3430661"/>
            <a:ext cx="2072640" cy="1028388"/>
          </a:xfrm>
          <a:prstGeom prst="roundRect">
            <a:avLst/>
          </a:prstGeom>
          <a:solidFill>
            <a:srgbClr val="6B74D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Fira Sans" panose="020B0503050000020004" pitchFamily="34" charset="0"/>
              </a:rPr>
              <a:t>WG 5</a:t>
            </a:r>
          </a:p>
          <a:p>
            <a:pPr algn="ctr"/>
            <a:r>
              <a:rPr lang="en-GB" sz="1100" dirty="0">
                <a:latin typeface="Fira Sans" panose="020B0503050000020004" pitchFamily="34" charset="0"/>
              </a:rPr>
              <a:t>Middleware &amp; New Services</a:t>
            </a:r>
            <a:endParaRPr lang="en-GB" sz="2400" dirty="0">
              <a:latin typeface="Fira Sans" panose="020B0503050000020004" pitchFamily="34" charset="0"/>
            </a:endParaRPr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0D99A839-E16C-A280-9CB5-ECA94B216B9F}"/>
              </a:ext>
            </a:extLst>
          </p:cNvPr>
          <p:cNvSpPr/>
          <p:nvPr/>
        </p:nvSpPr>
        <p:spPr>
          <a:xfrm>
            <a:off x="2472437" y="1916669"/>
            <a:ext cx="2072640" cy="1028388"/>
          </a:xfrm>
          <a:prstGeom prst="roundRect">
            <a:avLst/>
          </a:prstGeom>
          <a:solidFill>
            <a:srgbClr val="6B74D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Fira Sans" panose="020B0503050000020004" pitchFamily="34" charset="0"/>
              </a:rPr>
              <a:t>WG 1</a:t>
            </a:r>
          </a:p>
          <a:p>
            <a:pPr algn="ctr"/>
            <a:r>
              <a:rPr lang="en-GB" sz="1100" dirty="0">
                <a:latin typeface="Fira Sans" panose="020B0503050000020004" pitchFamily="34" charset="0"/>
              </a:rPr>
              <a:t>Operations</a:t>
            </a:r>
            <a:endParaRPr lang="en-GB" sz="2400" dirty="0">
              <a:latin typeface="Fira Sans" panose="020B0503050000020004" pitchFamily="34" charset="0"/>
            </a:endParaRPr>
          </a:p>
        </p:txBody>
      </p:sp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AA5586DA-0A85-E139-389D-00048658B708}"/>
              </a:ext>
            </a:extLst>
          </p:cNvPr>
          <p:cNvSpPr/>
          <p:nvPr/>
        </p:nvSpPr>
        <p:spPr>
          <a:xfrm>
            <a:off x="5059680" y="1918995"/>
            <a:ext cx="2072640" cy="1028388"/>
          </a:xfrm>
          <a:prstGeom prst="roundRect">
            <a:avLst/>
          </a:prstGeom>
          <a:solidFill>
            <a:srgbClr val="6B74D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Fira Sans" panose="020B0503050000020004" pitchFamily="34" charset="0"/>
              </a:rPr>
              <a:t>WG 2</a:t>
            </a:r>
          </a:p>
          <a:p>
            <a:pPr algn="ctr"/>
            <a:r>
              <a:rPr lang="en-GB" sz="1100" dirty="0">
                <a:latin typeface="Fira Sans" panose="020B0503050000020004" pitchFamily="34" charset="0"/>
              </a:rPr>
              <a:t>User &amp; Project Support</a:t>
            </a:r>
            <a:endParaRPr lang="en-GB" sz="2400" dirty="0">
              <a:latin typeface="Fira Sans" panose="020B0503050000020004" pitchFamily="34" charset="0"/>
            </a:endParaRPr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A88C9A0D-C1F3-3FF1-8939-0C59DC153425}"/>
              </a:ext>
            </a:extLst>
          </p:cNvPr>
          <p:cNvSpPr/>
          <p:nvPr/>
        </p:nvSpPr>
        <p:spPr>
          <a:xfrm>
            <a:off x="7637505" y="1914535"/>
            <a:ext cx="2072640" cy="1028388"/>
          </a:xfrm>
          <a:prstGeom prst="roundRect">
            <a:avLst/>
          </a:prstGeom>
          <a:solidFill>
            <a:srgbClr val="6B74D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Fira Sans" panose="020B0503050000020004" pitchFamily="34" charset="0"/>
              </a:rPr>
              <a:t>WG 3</a:t>
            </a:r>
          </a:p>
          <a:p>
            <a:pPr algn="ctr"/>
            <a:r>
              <a:rPr lang="en-GB" sz="1100" dirty="0">
                <a:latin typeface="Fira Sans" panose="020B0503050000020004" pitchFamily="34" charset="0"/>
              </a:rPr>
              <a:t>Resources, usage &amp; Sustainability</a:t>
            </a:r>
            <a:endParaRPr lang="en-GB" sz="2400" dirty="0">
              <a:latin typeface="Fira Sans" panose="020B0503050000020004" pitchFamily="34" charset="0"/>
            </a:endParaRPr>
          </a:p>
        </p:txBody>
      </p:sp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40153B40-C143-D71E-4E0E-DA48DDE699F0}"/>
              </a:ext>
            </a:extLst>
          </p:cNvPr>
          <p:cNvSpPr/>
          <p:nvPr/>
        </p:nvSpPr>
        <p:spPr>
          <a:xfrm>
            <a:off x="2481855" y="3428334"/>
            <a:ext cx="2072640" cy="1028388"/>
          </a:xfrm>
          <a:prstGeom prst="roundRect">
            <a:avLst/>
          </a:prstGeom>
          <a:solidFill>
            <a:srgbClr val="6B74D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Fira Sans" panose="020B0503050000020004" pitchFamily="34" charset="0"/>
              </a:rPr>
              <a:t>WG 4</a:t>
            </a:r>
          </a:p>
          <a:p>
            <a:pPr algn="ctr"/>
            <a:r>
              <a:rPr lang="en-GB" sz="1100" dirty="0">
                <a:latin typeface="Fira Sans" panose="020B0503050000020004" pitchFamily="34" charset="0"/>
              </a:rPr>
              <a:t>Security &amp; Policies</a:t>
            </a:r>
            <a:endParaRPr lang="en-GB" sz="2400" dirty="0">
              <a:latin typeface="Fira Sans" panose="020B0503050000020004" pitchFamily="34" charset="0"/>
            </a:endParaRPr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ECF4B7E7-C7F2-2137-E697-64D60545CD7C}"/>
              </a:ext>
            </a:extLst>
          </p:cNvPr>
          <p:cNvSpPr/>
          <p:nvPr/>
        </p:nvSpPr>
        <p:spPr>
          <a:xfrm>
            <a:off x="7637505" y="3423874"/>
            <a:ext cx="2072640" cy="1028388"/>
          </a:xfrm>
          <a:prstGeom prst="roundRect">
            <a:avLst/>
          </a:prstGeom>
          <a:solidFill>
            <a:srgbClr val="6B74D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Fira Sans" panose="020B0503050000020004" pitchFamily="34" charset="0"/>
              </a:rPr>
              <a:t>WG 6</a:t>
            </a:r>
          </a:p>
          <a:p>
            <a:pPr algn="ctr"/>
            <a:r>
              <a:rPr lang="en-GB" sz="1100" dirty="0">
                <a:latin typeface="Fira Sans" panose="020B0503050000020004" pitchFamily="34" charset="0"/>
              </a:rPr>
              <a:t>R&amp;D, Testbeds &amp; Use Cases</a:t>
            </a:r>
            <a:endParaRPr lang="en-GB" sz="2400" dirty="0">
              <a:latin typeface="Fira Sans" panose="020B0503050000020004" pitchFamily="34" charset="0"/>
            </a:endParaRPr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A73645AD-4D27-961D-1C90-23830D98D92D}"/>
              </a:ext>
            </a:extLst>
          </p:cNvPr>
          <p:cNvSpPr/>
          <p:nvPr/>
        </p:nvSpPr>
        <p:spPr>
          <a:xfrm>
            <a:off x="5059680" y="4957178"/>
            <a:ext cx="2072640" cy="1028388"/>
          </a:xfrm>
          <a:prstGeom prst="roundRect">
            <a:avLst/>
          </a:prstGeom>
          <a:solidFill>
            <a:srgbClr val="6B74D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Fira Sans" panose="020B0503050000020004" pitchFamily="34" charset="0"/>
              </a:rPr>
              <a:t>WG 7</a:t>
            </a:r>
          </a:p>
          <a:p>
            <a:pPr algn="ctr"/>
            <a:r>
              <a:rPr lang="en-GB" sz="1100" dirty="0">
                <a:latin typeface="Fira Sans" panose="020B0503050000020004" pitchFamily="34" charset="0"/>
              </a:rPr>
              <a:t>Integrated Management Systems &amp; Legal Compliance</a:t>
            </a:r>
            <a:endParaRPr lang="en-GB" sz="2400" dirty="0">
              <a:latin typeface="Fira Sans" panose="020B05030500000200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0952263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8296B98-28A2-3615-E5F1-34CAAC78DA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December 12, 2023</a:t>
            </a:r>
            <a:endParaRPr lang="en-IT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5B9C23-B647-B643-DE7A-3C6802DBB0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T"/>
              <a:t>WS on services for handling sensitive data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5E01B9-8E01-B11E-E13C-30FD7720CB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61B12-E862-CA45-A112-8753F74D8BFF}" type="slidenum">
              <a:rPr lang="en-IT" smtClean="0"/>
              <a:t>14</a:t>
            </a:fld>
            <a:endParaRPr lang="en-IT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72C95C14-A0AC-BB5F-46C8-7984B34390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INFN Cloud - What it is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4C89BFAA-2258-D3C0-3AC7-32FD96221791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15950" y="1666875"/>
            <a:ext cx="6089650" cy="431683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dirty="0"/>
              <a:t>A production-quality set of resources and solutions providing</a:t>
            </a:r>
          </a:p>
          <a:p>
            <a:r>
              <a:rPr lang="en-US" sz="1800" dirty="0"/>
              <a:t>A </a:t>
            </a:r>
            <a:r>
              <a:rPr lang="en-US" sz="1800" b="1" dirty="0"/>
              <a:t>core backbone</a:t>
            </a:r>
            <a:r>
              <a:rPr lang="en-US" sz="1800" dirty="0"/>
              <a:t>, with ancillary and special-purpose services.</a:t>
            </a:r>
          </a:p>
          <a:p>
            <a:r>
              <a:rPr lang="en-US" sz="1800" dirty="0"/>
              <a:t>A </a:t>
            </a:r>
            <a:r>
              <a:rPr lang="en-US" sz="1800" b="1" dirty="0"/>
              <a:t>multi-site, federated Cloud infrastructure</a:t>
            </a:r>
            <a:r>
              <a:rPr lang="en-US" sz="1800" dirty="0"/>
              <a:t>.</a:t>
            </a:r>
          </a:p>
          <a:p>
            <a:pPr lvl="1"/>
            <a:r>
              <a:rPr lang="en-US" sz="1400" dirty="0"/>
              <a:t>INFN Cloud can transparently federate both INFN sites and public or private Clouds</a:t>
            </a:r>
          </a:p>
          <a:p>
            <a:pPr lvl="1"/>
            <a:r>
              <a:rPr lang="en-US" sz="1600" dirty="0"/>
              <a:t>A </a:t>
            </a:r>
            <a:r>
              <a:rPr lang="en-US" sz="1600" b="1" dirty="0"/>
              <a:t>customizable portfolio of services</a:t>
            </a:r>
            <a:r>
              <a:rPr lang="en-US" sz="1600" dirty="0"/>
              <a:t> accessible via web interfaces, terminal or API.</a:t>
            </a:r>
          </a:p>
          <a:p>
            <a:r>
              <a:rPr lang="en-US" sz="1800" dirty="0"/>
              <a:t>A </a:t>
            </a:r>
            <a:r>
              <a:rPr lang="en-US" sz="1800" b="1" dirty="0"/>
              <a:t>fully distributed organization for the support and management</a:t>
            </a:r>
            <a:r>
              <a:rPr lang="en-US" sz="1800" dirty="0"/>
              <a:t> of both infrastructure and services.</a:t>
            </a:r>
          </a:p>
          <a:p>
            <a:r>
              <a:rPr lang="en-US" sz="1800" dirty="0"/>
              <a:t>A set of </a:t>
            </a:r>
            <a:r>
              <a:rPr lang="en-US" sz="1800" b="1" dirty="0"/>
              <a:t>rules that define access resources and policies</a:t>
            </a:r>
            <a:r>
              <a:rPr lang="en-US" sz="1800" dirty="0"/>
              <a:t>, according to INFN, national and European laws.</a:t>
            </a:r>
          </a:p>
        </p:txBody>
      </p:sp>
      <p:pic>
        <p:nvPicPr>
          <p:cNvPr id="11" name="Immagine 10" descr="Immagine che contiene testo, schermata, Carattere, numero&#10;&#10;Descrizione generata automaticamente">
            <a:extLst>
              <a:ext uri="{FF2B5EF4-FFF2-40B4-BE49-F238E27FC236}">
                <a16:creationId xmlns:a16="http://schemas.microsoft.com/office/drawing/2014/main" id="{85940399-C595-AF09-3447-7CFF25BBB8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05600" y="1666875"/>
            <a:ext cx="5152894" cy="3753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197142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Graphical user interface, diagram&#10;&#10;Description automatically generated with medium confidence">
            <a:extLst>
              <a:ext uri="{FF2B5EF4-FFF2-40B4-BE49-F238E27FC236}">
                <a16:creationId xmlns:a16="http://schemas.microsoft.com/office/drawing/2014/main" id="{D9658AE4-46A4-7449-23EA-98533B1BC2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0969" y="1259734"/>
            <a:ext cx="8167243" cy="4874988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4FF02E0-1D93-1AD1-D0D0-6A803C5088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December 12, 2023</a:t>
            </a:r>
            <a:endParaRPr lang="en-IT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6975EF8-B9E1-C504-40E0-D1B63FF857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T"/>
              <a:t>WS on services for handling sensitive data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8C91F5-742F-AC88-D899-EC9C2C0E4F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61B12-E862-CA45-A112-8753F74D8BFF}" type="slidenum">
              <a:rPr lang="en-IT" smtClean="0"/>
              <a:t>15</a:t>
            </a:fld>
            <a:endParaRPr lang="en-IT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E557B029-9F20-CAD8-65AB-12D4C5E55C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/>
              <a:t>The INFN Cloud Backbone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7C796ECA-CC55-B533-2513-8158C2B47AC8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15950" y="1416208"/>
            <a:ext cx="3422650" cy="4872559"/>
          </a:xfrm>
        </p:spPr>
        <p:txBody>
          <a:bodyPr>
            <a:noAutofit/>
          </a:bodyPr>
          <a:lstStyle/>
          <a:p>
            <a:r>
              <a:rPr lang="en-IT" sz="1800" dirty="0">
                <a:cs typeface="Calibri"/>
              </a:rPr>
              <a:t>Multi-site cloud infrastructure running</a:t>
            </a:r>
            <a:r>
              <a:rPr lang="en-US" sz="1800" dirty="0">
                <a:cs typeface="Calibri"/>
              </a:rPr>
              <a:t> both </a:t>
            </a:r>
            <a:r>
              <a:rPr lang="en-US" sz="1800" b="1" dirty="0">
                <a:cs typeface="Calibri"/>
              </a:rPr>
              <a:t>INFN Cloud Core Services</a:t>
            </a:r>
            <a:r>
              <a:rPr lang="en-US" sz="1800" dirty="0">
                <a:cs typeface="Calibri"/>
              </a:rPr>
              <a:t> and </a:t>
            </a:r>
            <a:r>
              <a:rPr lang="en-US" sz="1800" b="1" dirty="0">
                <a:cs typeface="Calibri"/>
              </a:rPr>
              <a:t>some</a:t>
            </a:r>
            <a:r>
              <a:rPr lang="en-US" sz="1800" dirty="0">
                <a:cs typeface="Calibri"/>
              </a:rPr>
              <a:t> </a:t>
            </a:r>
            <a:r>
              <a:rPr lang="en-US" sz="1800" b="1" dirty="0">
                <a:cs typeface="Calibri"/>
              </a:rPr>
              <a:t>user-level resources.</a:t>
            </a:r>
            <a:r>
              <a:rPr lang="en-US" sz="1800" dirty="0">
                <a:cs typeface="Calibri"/>
              </a:rPr>
              <a:t> </a:t>
            </a:r>
          </a:p>
          <a:p>
            <a:r>
              <a:rPr lang="en-US" sz="1800" dirty="0">
                <a:cs typeface="Calibri"/>
              </a:rPr>
              <a:t>The Backbone topology simplifies the implementation of </a:t>
            </a:r>
            <a:r>
              <a:rPr lang="en-US" sz="1800" b="1" dirty="0">
                <a:cs typeface="Calibri"/>
              </a:rPr>
              <a:t>geographic HA or failover</a:t>
            </a:r>
            <a:r>
              <a:rPr lang="en-US" sz="1800" dirty="0">
                <a:cs typeface="Calibri"/>
              </a:rPr>
              <a:t> for its Core Services.</a:t>
            </a:r>
            <a:endParaRPr lang="en-US" sz="1800" b="1" dirty="0">
              <a:cs typeface="Calibri"/>
            </a:endParaRPr>
          </a:p>
          <a:p>
            <a:r>
              <a:rPr lang="en-US" sz="1800" dirty="0">
                <a:cs typeface="Calibri"/>
              </a:rPr>
              <a:t>Managed by the INFN Cloud Team with </a:t>
            </a:r>
            <a:r>
              <a:rPr lang="en-US" sz="1800" b="1" dirty="0">
                <a:cs typeface="Calibri"/>
              </a:rPr>
              <a:t>extensive use of infrastructure automation tools</a:t>
            </a:r>
            <a:r>
              <a:rPr lang="en-US" sz="1800" dirty="0">
                <a:cs typeface="Calibri"/>
              </a:rPr>
              <a:t>.</a:t>
            </a:r>
            <a:r>
              <a:rPr lang="en-US" sz="1800" b="1" dirty="0">
                <a:cs typeface="Calibri"/>
              </a:rPr>
              <a:t> </a:t>
            </a:r>
          </a:p>
          <a:p>
            <a:r>
              <a:rPr lang="en-US" sz="1800" b="1" dirty="0">
                <a:cs typeface="Calibri"/>
              </a:rPr>
              <a:t>Federated clouds </a:t>
            </a:r>
            <a:r>
              <a:rPr lang="en-US" sz="1800" dirty="0">
                <a:cs typeface="Calibri"/>
              </a:rPr>
              <a:t>connect directly to the backbone.</a:t>
            </a:r>
          </a:p>
        </p:txBody>
      </p:sp>
    </p:spTree>
    <p:extLst>
      <p:ext uri="{BB962C8B-B14F-4D97-AF65-F5344CB8AC3E}">
        <p14:creationId xmlns:p14="http://schemas.microsoft.com/office/powerpoint/2010/main" val="3573623517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1FED7B1-6B6D-3945-E01B-5CA7419374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December 12, 2023</a:t>
            </a:r>
            <a:endParaRPr lang="en-IT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1166E0C-67AD-44E5-4538-CE93B9941F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T"/>
              <a:t>WS on services for handling sensitive data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C4B925-3958-8576-769D-70322B3171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61B12-E862-CA45-A112-8753F74D8BFF}" type="slidenum">
              <a:rPr lang="en-IT" smtClean="0"/>
              <a:t>16</a:t>
            </a:fld>
            <a:endParaRPr lang="en-IT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94EFDE2-6DC8-5F3D-A71A-B730828254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5304" y="167128"/>
            <a:ext cx="11441391" cy="840400"/>
          </a:xfrm>
        </p:spPr>
        <p:txBody>
          <a:bodyPr>
            <a:normAutofit/>
          </a:bodyPr>
          <a:lstStyle/>
          <a:p>
            <a:r>
              <a:rPr lang="en-GB" sz="3600" b="1"/>
              <a:t>Excerpt from the INFN Cloud portfolio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0060C9F-26B2-7975-5780-CCC7FC6BE5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4173" y="1386105"/>
            <a:ext cx="2603173" cy="2487588"/>
          </a:xfrm>
          <a:prstGeom prst="rect">
            <a:avLst/>
          </a:prstGeom>
          <a:ln w="44450" cmpd="thickThin">
            <a:solidFill>
              <a:schemeClr val="accent1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BA130C9-BE3B-3D03-92A7-09F10F4CDF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53400" y="1206158"/>
            <a:ext cx="2838808" cy="2125019"/>
          </a:xfrm>
          <a:prstGeom prst="rect">
            <a:avLst/>
          </a:prstGeom>
          <a:ln w="44450" cmpd="thickThin">
            <a:solidFill>
              <a:schemeClr val="accent1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508FC67-AF05-FD67-A312-A2F69F58EC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53400" y="3576577"/>
            <a:ext cx="2831915" cy="2220422"/>
          </a:xfrm>
          <a:prstGeom prst="rect">
            <a:avLst/>
          </a:prstGeom>
          <a:ln w="44450" cmpd="thickThin">
            <a:solidFill>
              <a:schemeClr val="accent1"/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1CA2A1B-71C1-8E6F-E1BE-51D1EC1211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4173" y="4510465"/>
            <a:ext cx="2637602" cy="1281964"/>
          </a:xfrm>
          <a:prstGeom prst="rect">
            <a:avLst/>
          </a:prstGeom>
          <a:ln w="44450" cmpd="thickThin">
            <a:solidFill>
              <a:schemeClr val="accent1"/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DFD31D2-70DF-FF14-452B-27A6C3DB48F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82301" y="1320799"/>
            <a:ext cx="2627395" cy="4777082"/>
          </a:xfrm>
          <a:prstGeom prst="rect">
            <a:avLst/>
          </a:prstGeom>
          <a:solidFill>
            <a:srgbClr val="48469A"/>
          </a:solidFill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05F6645E-D7B8-CA8E-5CB5-C6C7B86E227A}"/>
              </a:ext>
            </a:extLst>
          </p:cNvPr>
          <p:cNvCxnSpPr>
            <a:cxnSpLocks/>
          </p:cNvCxnSpPr>
          <p:nvPr/>
        </p:nvCxnSpPr>
        <p:spPr>
          <a:xfrm flipH="1">
            <a:off x="3359887" y="1754553"/>
            <a:ext cx="1483436" cy="0"/>
          </a:xfrm>
          <a:prstGeom prst="straightConnector1">
            <a:avLst/>
          </a:prstGeom>
          <a:ln w="76200">
            <a:tailEnd type="triangle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AC79C9EB-6D89-E092-5DBF-BAA1144A6238}"/>
              </a:ext>
            </a:extLst>
          </p:cNvPr>
          <p:cNvCxnSpPr>
            <a:cxnSpLocks/>
            <a:endCxn id="12" idx="3"/>
          </p:cNvCxnSpPr>
          <p:nvPr/>
        </p:nvCxnSpPr>
        <p:spPr>
          <a:xfrm flipH="1">
            <a:off x="3381775" y="4642000"/>
            <a:ext cx="1632403" cy="509447"/>
          </a:xfrm>
          <a:prstGeom prst="straightConnector1">
            <a:avLst/>
          </a:prstGeom>
          <a:ln w="76200">
            <a:tailEnd type="triangle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6D2C4F44-EB9F-5F9A-63C8-F83D01A958E5}"/>
              </a:ext>
            </a:extLst>
          </p:cNvPr>
          <p:cNvCxnSpPr>
            <a:cxnSpLocks/>
            <a:stCxn id="13" idx="3"/>
          </p:cNvCxnSpPr>
          <p:nvPr/>
        </p:nvCxnSpPr>
        <p:spPr>
          <a:xfrm>
            <a:off x="7409696" y="3709340"/>
            <a:ext cx="743704" cy="601658"/>
          </a:xfrm>
          <a:prstGeom prst="straightConnector1">
            <a:avLst/>
          </a:prstGeom>
          <a:ln w="76200">
            <a:tailEnd type="triangle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9EC08E72-4AC5-6350-577F-94E5060B1A71}"/>
              </a:ext>
            </a:extLst>
          </p:cNvPr>
          <p:cNvCxnSpPr>
            <a:cxnSpLocks/>
          </p:cNvCxnSpPr>
          <p:nvPr/>
        </p:nvCxnSpPr>
        <p:spPr>
          <a:xfrm flipV="1">
            <a:off x="7314066" y="2268667"/>
            <a:ext cx="839334" cy="606742"/>
          </a:xfrm>
          <a:prstGeom prst="straightConnector1">
            <a:avLst/>
          </a:prstGeom>
          <a:ln w="76200">
            <a:tailEnd type="triangle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416859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2E1BE6-9AFC-3F6D-A5E2-5F03463E43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32764" y="1600199"/>
            <a:ext cx="6359236" cy="3657601"/>
          </a:xfrm>
        </p:spPr>
        <p:txBody>
          <a:bodyPr>
            <a:normAutofit/>
          </a:bodyPr>
          <a:lstStyle/>
          <a:p>
            <a:r>
              <a:rPr lang="en-US" sz="5300" b="1" dirty="0"/>
              <a:t>EPIC Cloud</a:t>
            </a:r>
            <a:br>
              <a:rPr lang="en-US" dirty="0"/>
            </a:br>
            <a:br>
              <a:rPr lang="en-US" dirty="0"/>
            </a:br>
            <a:r>
              <a:rPr lang="en-US" dirty="0"/>
              <a:t>The INFN Cloud region dedicated to sensitive data management 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324610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3014138-6330-2538-A206-D51DB378B0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December 12, 2023</a:t>
            </a:r>
            <a:endParaRPr lang="en-IT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E4D2407-3FC1-B8C4-0B8F-8D54360088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T"/>
              <a:t>WS on services for handling sensitive data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E128B2-792F-17D3-B8AB-A07D48A96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61B12-E862-CA45-A112-8753F74D8BFF}" type="slidenum">
              <a:rPr lang="en-IT" smtClean="0"/>
              <a:t>18</a:t>
            </a:fld>
            <a:endParaRPr lang="en-IT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91EF964-6A70-6C20-91DE-46859369020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15950" y="5135261"/>
            <a:ext cx="10737850" cy="721042"/>
          </a:xfrm>
        </p:spPr>
        <p:txBody>
          <a:bodyPr>
            <a:normAutofit lnSpcReduction="10000"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it-IT" sz="2000" dirty="0"/>
              <a:t>From the Data Controller side, the </a:t>
            </a:r>
            <a:r>
              <a:rPr lang="en-US" sz="2000" dirty="0"/>
              <a:t>fact</a:t>
            </a:r>
            <a:r>
              <a:rPr lang="it-IT" sz="2000" dirty="0"/>
              <a:t> </a:t>
            </a:r>
            <a:r>
              <a:rPr lang="en-US" sz="2000" dirty="0"/>
              <a:t>that EPIC Cloud is ISO-</a:t>
            </a:r>
            <a:r>
              <a:rPr lang="it-IT" sz="2000" dirty="0"/>
              <a:t>certified </a:t>
            </a:r>
            <a:r>
              <a:rPr lang="en-US" sz="2000" dirty="0"/>
              <a:t>is</a:t>
            </a:r>
            <a:r>
              <a:rPr lang="it-IT" sz="2000" dirty="0"/>
              <a:t> a way to </a:t>
            </a:r>
            <a:r>
              <a:rPr lang="en-US" sz="2000" dirty="0"/>
              <a:t>demonstrate</a:t>
            </a:r>
            <a:r>
              <a:rPr lang="it-IT" sz="2000" dirty="0"/>
              <a:t> </a:t>
            </a:r>
            <a:r>
              <a:rPr lang="en-US" sz="2000" dirty="0"/>
              <a:t>that processing is performed in accordance with the GDPR.</a:t>
            </a:r>
            <a:endParaRPr lang="it-IT" sz="2000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E5A01D40-E692-44F4-0FA4-9E683F02D6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Motivation 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1654F448-1A5F-9AE8-31A8-2DAEF9395FFD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236668" y="1501743"/>
            <a:ext cx="11437291" cy="3854514"/>
          </a:xfrm>
        </p:spPr>
        <p:txBody>
          <a:bodyPr>
            <a:normAutofit/>
          </a:bodyPr>
          <a:lstStyle/>
          <a:p>
            <a:r>
              <a:rPr lang="en-US" sz="2000" dirty="0">
                <a:latin typeface="Fira Sans"/>
              </a:rPr>
              <a:t>The GDPR states that Clinical and medical data (for instance, genomic) is personal data; i.e., it fits in the Art.9 </a:t>
            </a:r>
            <a:r>
              <a:rPr lang="en-US" sz="2000" b="1" dirty="0">
                <a:solidFill>
                  <a:srgbClr val="48469A"/>
                </a:solidFill>
                <a:latin typeface="Fira Sans"/>
              </a:rPr>
              <a:t>special categories of personal data</a:t>
            </a:r>
            <a:r>
              <a:rPr lang="en-US" sz="2000" dirty="0">
                <a:latin typeface="Fira Sans"/>
              </a:rPr>
              <a:t>.</a:t>
            </a:r>
          </a:p>
          <a:p>
            <a:pPr lvl="1">
              <a:lnSpc>
                <a:spcPct val="120000"/>
              </a:lnSpc>
            </a:pPr>
            <a:r>
              <a:rPr lang="en-US" sz="1800" dirty="0">
                <a:latin typeface="Fira Sans"/>
              </a:rPr>
              <a:t>Genomic data is mostly impossible to be anonymized </a:t>
            </a:r>
            <a:r>
              <a:rPr lang="en-US" sz="1800" dirty="0">
                <a:latin typeface="Fira Sans"/>
                <a:sym typeface="Wingdings" pitchFamily="2" charset="2"/>
              </a:rPr>
              <a:t></a:t>
            </a:r>
            <a:r>
              <a:rPr lang="en-US" sz="1800" dirty="0">
                <a:latin typeface="Fira Sans"/>
              </a:rPr>
              <a:t> GDPR shall always be applied</a:t>
            </a:r>
          </a:p>
          <a:p>
            <a:pPr lvl="1">
              <a:lnSpc>
                <a:spcPct val="120000"/>
              </a:lnSpc>
            </a:pPr>
            <a:r>
              <a:rPr lang="en-US" sz="1800" dirty="0">
                <a:latin typeface="Fira Sans"/>
              </a:rPr>
              <a:t>ISO/IEC 27001 is the main certification mechanism compliant with GDPR requirements (Art. 43, 58, 63)</a:t>
            </a:r>
          </a:p>
          <a:p>
            <a:pPr>
              <a:lnSpc>
                <a:spcPct val="120000"/>
              </a:lnSpc>
            </a:pPr>
            <a:r>
              <a:rPr lang="en-US" sz="2000" dirty="0">
                <a:latin typeface="Fira Sans"/>
              </a:rPr>
              <a:t>To comply with the requirements of health research projects INFN is involved in, we created a</a:t>
            </a:r>
            <a:r>
              <a:rPr lang="en-US" sz="2000" b="1" dirty="0">
                <a:latin typeface="Fira Sans"/>
              </a:rPr>
              <a:t> portion of the INFN Cloud infrastructure</a:t>
            </a:r>
            <a:r>
              <a:rPr lang="en-US" sz="2000" dirty="0">
                <a:latin typeface="Fira Sans"/>
              </a:rPr>
              <a:t>, applied specific organizational and technical security measures, and certified it ISO/IEC 27001, 27017, 27018.</a:t>
            </a:r>
          </a:p>
          <a:p>
            <a:pPr lvl="1">
              <a:lnSpc>
                <a:spcPct val="120000"/>
              </a:lnSpc>
            </a:pPr>
            <a:r>
              <a:rPr lang="en-US" sz="1800" dirty="0">
                <a:latin typeface="Fira Sans"/>
              </a:rPr>
              <a:t>This is the </a:t>
            </a:r>
            <a:r>
              <a:rPr lang="en-US" sz="1800" b="1" dirty="0">
                <a:latin typeface="Fira Sans"/>
              </a:rPr>
              <a:t>EPIC Cloud</a:t>
            </a:r>
            <a:r>
              <a:rPr lang="en-US" sz="1800" dirty="0">
                <a:latin typeface="Fira Sans"/>
              </a:rPr>
              <a:t>: </a:t>
            </a:r>
            <a:r>
              <a:rPr lang="en-US" sz="1800" i="1" dirty="0">
                <a:latin typeface="Fira Sans"/>
              </a:rPr>
              <a:t>a reference Cloud implementation for the treatment of sensitive data at INFN.</a:t>
            </a:r>
          </a:p>
        </p:txBody>
      </p:sp>
    </p:spTree>
    <p:extLst>
      <p:ext uri="{BB962C8B-B14F-4D97-AF65-F5344CB8AC3E}">
        <p14:creationId xmlns:p14="http://schemas.microsoft.com/office/powerpoint/2010/main" val="2449197791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E7C56F6-31CD-16B3-FEE6-23A4DB0D06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December 12, 2023</a:t>
            </a:r>
            <a:endParaRPr lang="en-IT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3B8329D-FF7B-E596-77D4-D3341635C4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T"/>
              <a:t>WS on services for handling sensitive data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BA4575-6413-A13D-DC55-F16DA270DE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61B12-E862-CA45-A112-8753F74D8BFF}" type="slidenum">
              <a:rPr lang="en-IT" smtClean="0"/>
              <a:t>19</a:t>
            </a:fld>
            <a:endParaRPr lang="en-IT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E85F1185-A8BD-CAFE-21D6-89F18411AD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/>
              <a:t>EPIC</a:t>
            </a:r>
            <a:br>
              <a:rPr lang="en-US"/>
            </a:br>
            <a:r>
              <a:rPr lang="en-US" b="1"/>
              <a:t>E</a:t>
            </a:r>
            <a:r>
              <a:rPr lang="en-US"/>
              <a:t>nhanced </a:t>
            </a:r>
            <a:r>
              <a:rPr lang="en-US" b="1" err="1"/>
              <a:t>P</a:t>
            </a:r>
            <a:r>
              <a:rPr lang="en-US" err="1"/>
              <a:t>r</a:t>
            </a:r>
            <a:r>
              <a:rPr lang="en-US" b="1" err="1"/>
              <a:t>I</a:t>
            </a:r>
            <a:r>
              <a:rPr lang="en-US" err="1"/>
              <a:t>vacy</a:t>
            </a:r>
            <a:r>
              <a:rPr lang="en-US"/>
              <a:t> and </a:t>
            </a:r>
            <a:r>
              <a:rPr lang="en-US" b="1"/>
              <a:t>C</a:t>
            </a:r>
            <a:r>
              <a:rPr lang="en-US"/>
              <a:t>ompliance Cloud</a:t>
            </a:r>
          </a:p>
        </p:txBody>
      </p:sp>
      <p:graphicFrame>
        <p:nvGraphicFramePr>
          <p:cNvPr id="8" name="Segnaposto contenuto 2">
            <a:extLst>
              <a:ext uri="{FF2B5EF4-FFF2-40B4-BE49-F238E27FC236}">
                <a16:creationId xmlns:a16="http://schemas.microsoft.com/office/drawing/2014/main" id="{2C83A629-85A5-269E-087A-69D471FC599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23152044"/>
              </p:ext>
            </p:extLst>
          </p:nvPr>
        </p:nvGraphicFramePr>
        <p:xfrm>
          <a:off x="922865" y="1605128"/>
          <a:ext cx="10797074" cy="40121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974265310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2E1BE6-9AFC-3F6D-A5E2-5F03463E43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51681" y="2766218"/>
            <a:ext cx="2330536" cy="1325563"/>
          </a:xfrm>
        </p:spPr>
        <p:txBody>
          <a:bodyPr/>
          <a:lstStyle/>
          <a:p>
            <a:r>
              <a:rPr lang="en-US" b="1" dirty="0"/>
              <a:t>The context </a:t>
            </a:r>
          </a:p>
        </p:txBody>
      </p:sp>
    </p:spTree>
    <p:extLst>
      <p:ext uri="{BB962C8B-B14F-4D97-AF65-F5344CB8AC3E}">
        <p14:creationId xmlns:p14="http://schemas.microsoft.com/office/powerpoint/2010/main" val="411085117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07157EF-1720-55CF-DF33-293D4654C5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December 12, 2023</a:t>
            </a:r>
            <a:endParaRPr lang="en-IT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FDD9CFE-7EFF-E0E5-714D-886B50FD04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T"/>
              <a:t>WS on services for handling sensitive data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95FF07-CFEF-56DF-1CB1-3B2E752F79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61B12-E862-CA45-A112-8753F74D8BFF}" type="slidenum">
              <a:rPr lang="en-IT" smtClean="0"/>
              <a:t>20</a:t>
            </a:fld>
            <a:endParaRPr lang="en-IT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FE6920D5-ACF3-3679-7F3D-0703F6CB70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Technology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859CC042-674E-33F0-9721-5BAB2A97826D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15950" y="1687894"/>
            <a:ext cx="10737850" cy="466845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000" dirty="0"/>
              <a:t>It is </a:t>
            </a:r>
            <a:r>
              <a:rPr lang="en-GB" sz="2000" b="1" dirty="0">
                <a:solidFill>
                  <a:srgbClr val="48469A"/>
                </a:solidFill>
              </a:rPr>
              <a:t>based on the same technologies of INFN Cloud</a:t>
            </a:r>
            <a:r>
              <a:rPr lang="en-GB" sz="2000" dirty="0">
                <a:solidFill>
                  <a:srgbClr val="875FFA"/>
                </a:solidFill>
              </a:rPr>
              <a:t> </a:t>
            </a:r>
            <a:r>
              <a:rPr lang="en-GB" sz="2000" dirty="0"/>
              <a:t>(OpenStack, CEPH, IAM), with various enhancements introduced to meet higher security and privacy standards.</a:t>
            </a:r>
          </a:p>
          <a:p>
            <a:pPr marL="0" indent="0">
              <a:buNone/>
            </a:pPr>
            <a:r>
              <a:rPr lang="en-GB" sz="2000" dirty="0"/>
              <a:t>For example:</a:t>
            </a:r>
          </a:p>
          <a:p>
            <a:r>
              <a:rPr lang="en-GB" sz="2000" dirty="0"/>
              <a:t>The IAM provides </a:t>
            </a:r>
            <a:r>
              <a:rPr lang="en-GB" sz="2000" b="1" dirty="0">
                <a:solidFill>
                  <a:srgbClr val="48469A"/>
                </a:solidFill>
              </a:rPr>
              <a:t>2FA</a:t>
            </a:r>
            <a:r>
              <a:rPr lang="en-GB" sz="2000" dirty="0"/>
              <a:t>, integration with web services, SSH and VPN (OpenVPN)</a:t>
            </a:r>
          </a:p>
          <a:p>
            <a:r>
              <a:rPr lang="en-GB" sz="2000" b="1" dirty="0"/>
              <a:t>Network segregation</a:t>
            </a:r>
            <a:r>
              <a:rPr lang="en-GB" sz="2000" dirty="0"/>
              <a:t> between OpenStack tenants is guarantee by </a:t>
            </a:r>
            <a:r>
              <a:rPr lang="en-GB" sz="2000" b="1" dirty="0"/>
              <a:t>ACLs</a:t>
            </a:r>
            <a:r>
              <a:rPr lang="en-GB" sz="2000" dirty="0"/>
              <a:t> </a:t>
            </a:r>
          </a:p>
          <a:p>
            <a:r>
              <a:rPr lang="en-GB" sz="2000" dirty="0"/>
              <a:t>At-rest and in-transit encryption</a:t>
            </a:r>
          </a:p>
          <a:p>
            <a:r>
              <a:rPr lang="en-GB" sz="2000" dirty="0"/>
              <a:t>Standard shared responsibility model: </a:t>
            </a:r>
          </a:p>
          <a:p>
            <a:pPr lvl="1"/>
            <a:r>
              <a:rPr lang="en-GB" sz="1800" dirty="0"/>
              <a:t>User manages data, applications, runtime, middleware and OS</a:t>
            </a:r>
          </a:p>
          <a:p>
            <a:pPr lvl="1"/>
            <a:r>
              <a:rPr lang="en-GB" sz="1800" dirty="0"/>
              <a:t>EPIC manages networking, storage, servers, virtualization</a:t>
            </a:r>
          </a:p>
          <a:p>
            <a:r>
              <a:rPr lang="en-GB" sz="2000" dirty="0"/>
              <a:t>Advanced logging and auditing services </a:t>
            </a:r>
          </a:p>
          <a:p>
            <a:pPr lvl="1"/>
            <a:r>
              <a:rPr lang="en-GB" sz="1800" b="1" dirty="0">
                <a:solidFill>
                  <a:srgbClr val="48469A"/>
                </a:solidFill>
              </a:rPr>
              <a:t>centralized syslog</a:t>
            </a:r>
            <a:r>
              <a:rPr lang="en-GB" sz="1800" dirty="0">
                <a:solidFill>
                  <a:srgbClr val="48469A"/>
                </a:solidFill>
              </a:rPr>
              <a:t> server managed applying the </a:t>
            </a:r>
            <a:r>
              <a:rPr lang="en-GB" sz="1800" b="1" i="1" dirty="0">
                <a:solidFill>
                  <a:srgbClr val="48469A"/>
                </a:solidFill>
              </a:rPr>
              <a:t>segregation of duties</a:t>
            </a:r>
            <a:r>
              <a:rPr lang="en-GB" sz="1800" dirty="0">
                <a:solidFill>
                  <a:srgbClr val="48469A"/>
                </a:solidFill>
              </a:rPr>
              <a:t> principle</a:t>
            </a:r>
          </a:p>
        </p:txBody>
      </p:sp>
    </p:spTree>
    <p:extLst>
      <p:ext uri="{BB962C8B-B14F-4D97-AF65-F5344CB8AC3E}">
        <p14:creationId xmlns:p14="http://schemas.microsoft.com/office/powerpoint/2010/main" val="950472561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07157EF-1720-55CF-DF33-293D4654C5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December 12, 2023</a:t>
            </a:r>
            <a:endParaRPr lang="en-IT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FDD9CFE-7EFF-E0E5-714D-886B50FD04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T"/>
              <a:t>WS on services for handling sensitive data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95FF07-CFEF-56DF-1CB1-3B2E752F79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61B12-E862-CA45-A112-8753F74D8BFF}" type="slidenum">
              <a:rPr lang="en-IT" smtClean="0"/>
              <a:t>21</a:t>
            </a:fld>
            <a:endParaRPr lang="en-IT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FE6920D5-ACF3-3679-7F3D-0703F6CB70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b="1" dirty="0">
                <a:solidFill>
                  <a:srgbClr val="20314C"/>
                </a:solidFill>
              </a:rPr>
              <a:t>The EPIC Cloud infrastructure</a:t>
            </a:r>
            <a:endParaRPr lang="en-US" b="1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859CC042-674E-33F0-9721-5BAB2A97826D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15950" y="1687894"/>
            <a:ext cx="4831121" cy="4668455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20314C"/>
                </a:solidFill>
                <a:latin typeface="Fira Sans" panose="020B0503050000020004" pitchFamily="34" charset="0"/>
              </a:rPr>
              <a:t>All services in HA (Availability is one aspect of security)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20314C"/>
                </a:solidFill>
                <a:latin typeface="Fira Sans" panose="020B0503050000020004" pitchFamily="34" charset="0"/>
              </a:rPr>
              <a:t>It currently hosts 5 Projects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20314C"/>
                </a:solidFill>
                <a:latin typeface="Fira Sans" panose="020B0503050000020004" pitchFamily="34" charset="0"/>
              </a:rPr>
              <a:t>~ 1440  ~10TB RAM, ~700TB Disk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20314C"/>
                </a:solidFill>
                <a:latin typeface="Fira Sans" panose="020B0503050000020004" pitchFamily="34" charset="0"/>
              </a:rPr>
              <a:t>Tenant/domain segregation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20314C"/>
                </a:solidFill>
                <a:latin typeface="Fira Sans" panose="020B0503050000020004" pitchFamily="34" charset="0"/>
              </a:rPr>
              <a:t>Physical security (defined perimeters, controlled access to racks, TVCC)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20314C"/>
                </a:solidFill>
                <a:latin typeface="Fira Sans" panose="020B0503050000020004" pitchFamily="34" charset="0"/>
              </a:rPr>
              <a:t>Network isolation from Tier-1 resources, Next-Generation Firewall (NGFW) in place</a:t>
            </a:r>
          </a:p>
        </p:txBody>
      </p:sp>
      <p:pic>
        <p:nvPicPr>
          <p:cNvPr id="5" name="Picture 6">
            <a:extLst>
              <a:ext uri="{FF2B5EF4-FFF2-40B4-BE49-F238E27FC236}">
                <a16:creationId xmlns:a16="http://schemas.microsoft.com/office/drawing/2014/main" id="{AC83A781-F5CA-DCBB-0218-4F12688E0C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0249" y="1377906"/>
            <a:ext cx="6021238" cy="438973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97CEC88-574A-F2B8-A5D1-8A66F4DDEB76}"/>
              </a:ext>
            </a:extLst>
          </p:cNvPr>
          <p:cNvSpPr txBox="1"/>
          <p:nvPr/>
        </p:nvSpPr>
        <p:spPr>
          <a:xfrm>
            <a:off x="7787149" y="5877329"/>
            <a:ext cx="2831690" cy="3139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</a:pPr>
            <a:r>
              <a:rPr lang="en-US" sz="1600" dirty="0">
                <a:solidFill>
                  <a:srgbClr val="20314C"/>
                </a:solidFill>
                <a:latin typeface="Fira Sans" panose="020B0503050000020004" pitchFamily="34" charset="0"/>
              </a:rPr>
              <a:t>OpenStack Infrastructure</a:t>
            </a:r>
          </a:p>
        </p:txBody>
      </p:sp>
    </p:spTree>
    <p:extLst>
      <p:ext uri="{BB962C8B-B14F-4D97-AF65-F5344CB8AC3E}">
        <p14:creationId xmlns:p14="http://schemas.microsoft.com/office/powerpoint/2010/main" val="1799511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84A4C30-549A-9CCD-1F4E-8D1298108D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December 12, 2023</a:t>
            </a:r>
            <a:endParaRPr lang="en-IT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6F39E94-11E3-5C7C-3208-497CFD9FD9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T"/>
              <a:t>WS on services for handling sensitive data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90A45E-9376-5C7A-1066-E7D976E4D2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61B12-E862-CA45-A112-8753F74D8BFF}" type="slidenum">
              <a:rPr lang="en-IT" smtClean="0"/>
              <a:t>22</a:t>
            </a:fld>
            <a:endParaRPr lang="en-IT"/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420A76EE-0CF3-1DE0-7DA7-1A1148CC9B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4015" y="1610145"/>
            <a:ext cx="6391344" cy="4477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B23C02CB-FFB4-2587-F67E-711400C274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4245" y="164193"/>
            <a:ext cx="9012758" cy="937239"/>
          </a:xfrm>
        </p:spPr>
        <p:txBody>
          <a:bodyPr>
            <a:normAutofit fontScale="90000"/>
          </a:bodyPr>
          <a:lstStyle/>
          <a:p>
            <a:r>
              <a:rPr lang="en-GB" b="1"/>
              <a:t>EPIC Cloud enables the federated </a:t>
            </a:r>
            <a:br>
              <a:rPr lang="en-GB" b="1"/>
            </a:br>
            <a:r>
              <a:rPr lang="en-GB" b="1"/>
              <a:t>data lake for health-related projects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A575958B-3C20-52C6-2370-578680226622}"/>
              </a:ext>
            </a:extLst>
          </p:cNvPr>
          <p:cNvSpPr txBox="1">
            <a:spLocks/>
          </p:cNvSpPr>
          <p:nvPr/>
        </p:nvSpPr>
        <p:spPr>
          <a:xfrm>
            <a:off x="616687" y="1510988"/>
            <a:ext cx="4892015" cy="4528799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20314C"/>
                </a:solidFill>
                <a:latin typeface="Fira Sans" panose="020B05030500000200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20314C"/>
                </a:solidFill>
                <a:latin typeface="Fira Sans" panose="020B05030500000200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20314C"/>
                </a:solidFill>
                <a:latin typeface="Fira Sans" panose="020B05030500000200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20314C"/>
                </a:solidFill>
                <a:latin typeface="Fira Sans" panose="020B05030500000200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20314C"/>
                </a:solidFill>
                <a:latin typeface="Fira Sans" panose="020B05030500000200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dirty="0"/>
              <a:t>In general, we receive heterogeneous requirements form life-science communities: some need central repository, others need to store data locally</a:t>
            </a:r>
          </a:p>
          <a:p>
            <a:r>
              <a:rPr lang="en-GB" sz="2000" dirty="0"/>
              <a:t>Possible scenarios: </a:t>
            </a:r>
          </a:p>
          <a:p>
            <a:pPr lvl="1" fontAlgn="base">
              <a:buFont typeface="+mj-lt"/>
              <a:buAutoNum type="arabicPeriod"/>
            </a:pPr>
            <a:r>
              <a:rPr lang="en-GB" sz="1800" dirty="0">
                <a:solidFill>
                  <a:srgbClr val="000000"/>
                </a:solidFill>
              </a:rPr>
              <a:t>Central harvesting of data collected remotely </a:t>
            </a:r>
            <a:r>
              <a:rPr lang="en-US" sz="1800" dirty="0">
                <a:solidFill>
                  <a:srgbClr val="000000"/>
                </a:solidFill>
              </a:rPr>
              <a:t>​</a:t>
            </a:r>
          </a:p>
          <a:p>
            <a:pPr lvl="1" fontAlgn="base">
              <a:buFont typeface="+mj-lt"/>
              <a:buAutoNum type="arabicPeriod"/>
            </a:pPr>
            <a:r>
              <a:rPr lang="en-GB" sz="1800" dirty="0">
                <a:solidFill>
                  <a:srgbClr val="000000"/>
                </a:solidFill>
              </a:rPr>
              <a:t>Edge-level anonymization and central ingestion and analysis of data </a:t>
            </a:r>
            <a:r>
              <a:rPr lang="en-US" sz="1800" dirty="0">
                <a:solidFill>
                  <a:srgbClr val="000000"/>
                </a:solidFill>
              </a:rPr>
              <a:t>​</a:t>
            </a:r>
          </a:p>
          <a:p>
            <a:pPr lvl="1" fontAlgn="base">
              <a:buFont typeface="+mj-lt"/>
              <a:buAutoNum type="arabicPeriod"/>
            </a:pPr>
            <a:r>
              <a:rPr lang="en-GB" sz="1800" dirty="0">
                <a:solidFill>
                  <a:srgbClr val="000000"/>
                </a:solidFill>
              </a:rPr>
              <a:t>Edge-level Feature Extraction and central ingestion and analysis of features</a:t>
            </a:r>
            <a:r>
              <a:rPr lang="en-US" sz="1800" dirty="0">
                <a:solidFill>
                  <a:srgbClr val="000000"/>
                </a:solidFill>
              </a:rPr>
              <a:t>​</a:t>
            </a:r>
          </a:p>
          <a:p>
            <a:pPr lvl="1" fontAlgn="base">
              <a:buFont typeface="+mj-lt"/>
              <a:buAutoNum type="arabicPeriod"/>
            </a:pPr>
            <a:r>
              <a:rPr lang="en-GB" sz="1800" dirty="0">
                <a:solidFill>
                  <a:srgbClr val="000000"/>
                </a:solidFill>
              </a:rPr>
              <a:t>Federated learning (training at local sites and algorithm publishing) </a:t>
            </a:r>
            <a:r>
              <a:rPr lang="en-US" sz="1800" dirty="0">
                <a:solidFill>
                  <a:srgbClr val="000000"/>
                </a:solidFill>
              </a:rPr>
              <a:t>​</a:t>
            </a:r>
            <a:endParaRPr lang="en-GB" sz="180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3FD0D3D-B233-59FA-D90C-503B752B6C1B}"/>
              </a:ext>
            </a:extLst>
          </p:cNvPr>
          <p:cNvSpPr/>
          <p:nvPr/>
        </p:nvSpPr>
        <p:spPr>
          <a:xfrm rot="1587135">
            <a:off x="10149031" y="5548982"/>
            <a:ext cx="3132515" cy="369332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endParaRPr lang="en-GB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EC44597-DD61-866E-AC4C-15AFC4A6C2BB}"/>
              </a:ext>
            </a:extLst>
          </p:cNvPr>
          <p:cNvSpPr txBox="1"/>
          <p:nvPr/>
        </p:nvSpPr>
        <p:spPr>
          <a:xfrm>
            <a:off x="874245" y="6076111"/>
            <a:ext cx="60612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>
                <a:latin typeface="Fira Sans" panose="020B0503050000020004" pitchFamily="34" charset="0"/>
                <a:hlinkClick r:id="rId5"/>
              </a:rPr>
              <a:t>https://www.physicamedica.com/article/S1120-1797(21)00320-3/fulltext</a:t>
            </a:r>
            <a:r>
              <a:rPr lang="en-GB" sz="1400">
                <a:latin typeface="Fira Sans" panose="020B05030500000200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03266672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18FDCA-C596-FCAF-59B9-EB8ACA11CB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15825" y="2550103"/>
            <a:ext cx="5448862" cy="2106136"/>
          </a:xfrm>
        </p:spPr>
        <p:txBody>
          <a:bodyPr>
            <a:normAutofit/>
          </a:bodyPr>
          <a:lstStyle/>
          <a:p>
            <a:r>
              <a:rPr lang="en-US" sz="2800" b="1"/>
              <a:t>O</a:t>
            </a:r>
            <a:r>
              <a:rPr lang="en-US" sz="2800" b="1">
                <a:effectLst/>
              </a:rPr>
              <a:t>perational and support requirement </a:t>
            </a:r>
            <a:br>
              <a:rPr lang="en-US" sz="2800" b="1"/>
            </a:br>
            <a:r>
              <a:rPr lang="en-US" sz="2800" b="1">
                <a:effectLst/>
              </a:rPr>
              <a:t>to offer sensitive data management services within INFN EPIC Cloud</a:t>
            </a:r>
            <a:endParaRPr lang="en-US" sz="5400" b="1"/>
          </a:p>
        </p:txBody>
      </p:sp>
    </p:spTree>
    <p:extLst>
      <p:ext uri="{BB962C8B-B14F-4D97-AF65-F5344CB8AC3E}">
        <p14:creationId xmlns:p14="http://schemas.microsoft.com/office/powerpoint/2010/main" val="411536684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894C722-BAC9-9BD8-F38A-66AAD8A310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December 12, 2023</a:t>
            </a:r>
            <a:endParaRPr lang="en-IT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45DE0EF-1F07-055F-1783-CF009D59B9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T"/>
              <a:t>WS on services for handling sensitive data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8B1D37-D5A4-CA3A-2B07-B323FE7EA7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61B12-E862-CA45-A112-8753F74D8BFF}" type="slidenum">
              <a:rPr lang="en-IT" smtClean="0"/>
              <a:t>24</a:t>
            </a:fld>
            <a:endParaRPr lang="en-IT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3CEA475C-B754-64B1-EC3D-032C52F0F0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5951" y="207797"/>
            <a:ext cx="9391650" cy="1325563"/>
          </a:xfrm>
        </p:spPr>
        <p:txBody>
          <a:bodyPr/>
          <a:lstStyle/>
          <a:p>
            <a:r>
              <a:rPr lang="en-US" b="1"/>
              <a:t>ISO/IEC 27001 27017 27018 certification 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8B43A216-2D76-D90D-B6D3-5CB2A6DBF8F1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15950" y="1850315"/>
            <a:ext cx="9391650" cy="4506034"/>
          </a:xfrm>
        </p:spPr>
        <p:txBody>
          <a:bodyPr>
            <a:normAutofit/>
          </a:bodyPr>
          <a:lstStyle/>
          <a:p>
            <a:r>
              <a:rPr lang="en-US" sz="2000" dirty="0"/>
              <a:t>This is a certification of the correct implementation of an </a:t>
            </a:r>
            <a:r>
              <a:rPr lang="en-US" sz="2000" b="1" dirty="0"/>
              <a:t>Information Security Management System</a:t>
            </a:r>
            <a:r>
              <a:rPr lang="en-US" sz="2000" dirty="0"/>
              <a:t> (</a:t>
            </a:r>
            <a:r>
              <a:rPr lang="en-US" sz="2000" b="1" dirty="0"/>
              <a:t>ISMS</a:t>
            </a:r>
            <a:r>
              <a:rPr lang="en-US" sz="2000" dirty="0"/>
              <a:t>)</a:t>
            </a:r>
          </a:p>
          <a:p>
            <a:r>
              <a:rPr lang="en-US" sz="2000" dirty="0"/>
              <a:t>Information Security Management is about preserving the </a:t>
            </a:r>
            <a:r>
              <a:rPr lang="en-US" sz="2000" b="1" dirty="0"/>
              <a:t>Confidentiality, Integrity and Availability</a:t>
            </a:r>
            <a:r>
              <a:rPr lang="en-US" sz="2000" dirty="0"/>
              <a:t> (</a:t>
            </a:r>
            <a:r>
              <a:rPr lang="en-US" sz="2000" b="1" dirty="0"/>
              <a:t>CIA</a:t>
            </a:r>
            <a:r>
              <a:rPr lang="en-US" sz="2000" dirty="0"/>
              <a:t>) of information and associated facilities (systems, services, infrastructure or physical locations)</a:t>
            </a:r>
          </a:p>
          <a:p>
            <a:r>
              <a:rPr lang="en-US" sz="2000" dirty="0"/>
              <a:t>It ensures </a:t>
            </a:r>
            <a:r>
              <a:rPr lang="en-US" sz="2000" b="1" dirty="0">
                <a:solidFill>
                  <a:srgbClr val="48469A"/>
                </a:solidFill>
              </a:rPr>
              <a:t>business continuity</a:t>
            </a:r>
            <a:r>
              <a:rPr lang="en-US" sz="2000" b="1" dirty="0">
                <a:solidFill>
                  <a:srgbClr val="886CD9"/>
                </a:solidFill>
              </a:rPr>
              <a:t> </a:t>
            </a:r>
            <a:r>
              <a:rPr lang="en-US" sz="2000" dirty="0"/>
              <a:t>by preventing and reducing the impact of security incidents</a:t>
            </a:r>
          </a:p>
          <a:p>
            <a:r>
              <a:rPr lang="en-US" sz="2000" dirty="0"/>
              <a:t>Other properties can also be involved, such as </a:t>
            </a:r>
            <a:r>
              <a:rPr lang="en-US" sz="2000" b="1" dirty="0">
                <a:solidFill>
                  <a:srgbClr val="48469A"/>
                </a:solidFill>
              </a:rPr>
              <a:t>authenticity, accountability, non-repudiation</a:t>
            </a:r>
            <a:r>
              <a:rPr lang="en-US" sz="2000" b="1" dirty="0"/>
              <a:t>,</a:t>
            </a:r>
            <a:r>
              <a:rPr lang="en-US" sz="2000" b="1" dirty="0">
                <a:solidFill>
                  <a:srgbClr val="886CD9"/>
                </a:solidFill>
              </a:rPr>
              <a:t> </a:t>
            </a:r>
            <a:r>
              <a:rPr lang="en-US" sz="2000" b="1" dirty="0">
                <a:solidFill>
                  <a:srgbClr val="48469A"/>
                </a:solidFill>
              </a:rPr>
              <a:t>reliability</a:t>
            </a:r>
            <a:r>
              <a:rPr lang="en-US" sz="2000" b="1" dirty="0"/>
              <a:t> </a:t>
            </a:r>
            <a:r>
              <a:rPr lang="en-US" sz="2000" dirty="0"/>
              <a:t>and </a:t>
            </a:r>
            <a:r>
              <a:rPr lang="en-US" sz="2000" b="1" dirty="0" err="1"/>
              <a:t>FAIRness</a:t>
            </a:r>
            <a:endParaRPr lang="it-IT" sz="2000" b="1" dirty="0"/>
          </a:p>
          <a:p>
            <a:r>
              <a:rPr lang="it-IT" sz="2000" dirty="0"/>
              <a:t>The </a:t>
            </a:r>
            <a:r>
              <a:rPr lang="en-US" sz="2000" b="1" dirty="0"/>
              <a:t>objectives</a:t>
            </a:r>
            <a:r>
              <a:rPr lang="it-IT" sz="2000" dirty="0"/>
              <a:t> of the ISMS </a:t>
            </a:r>
            <a:r>
              <a:rPr lang="it-IT" sz="2000" b="1" dirty="0"/>
              <a:t>are NOT </a:t>
            </a:r>
            <a:r>
              <a:rPr lang="en-US" sz="2000" b="1" dirty="0"/>
              <a:t>fixed</a:t>
            </a:r>
            <a:r>
              <a:rPr lang="en-US" sz="2000" dirty="0"/>
              <a:t>, they depend on the context and are defined by the organization</a:t>
            </a:r>
          </a:p>
        </p:txBody>
      </p:sp>
    </p:spTree>
    <p:extLst>
      <p:ext uri="{BB962C8B-B14F-4D97-AF65-F5344CB8AC3E}">
        <p14:creationId xmlns:p14="http://schemas.microsoft.com/office/powerpoint/2010/main" val="754501474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894C722-BAC9-9BD8-F38A-66AAD8A310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December 12, 2023</a:t>
            </a:r>
            <a:endParaRPr lang="en-IT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45DE0EF-1F07-055F-1783-CF009D59B9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T"/>
              <a:t>WS on services for handling sensitive data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8B1D37-D5A4-CA3A-2B07-B323FE7EA7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61B12-E862-CA45-A112-8753F74D8BFF}" type="slidenum">
              <a:rPr lang="en-IT" smtClean="0"/>
              <a:t>25</a:t>
            </a:fld>
            <a:endParaRPr lang="en-IT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3CEA475C-B754-64B1-EC3D-032C52F0F0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5951" y="207797"/>
            <a:ext cx="9391650" cy="1325563"/>
          </a:xfrm>
        </p:spPr>
        <p:txBody>
          <a:bodyPr/>
          <a:lstStyle/>
          <a:p>
            <a:r>
              <a:rPr lang="en-US" b="1" dirty="0"/>
              <a:t>ISO/IEC 27001 27017 27018 certification </a:t>
            </a:r>
          </a:p>
        </p:txBody>
      </p:sp>
      <p:sp>
        <p:nvSpPr>
          <p:cNvPr id="9" name="Freccia a pentagono 18">
            <a:extLst>
              <a:ext uri="{FF2B5EF4-FFF2-40B4-BE49-F238E27FC236}">
                <a16:creationId xmlns:a16="http://schemas.microsoft.com/office/drawing/2014/main" id="{4E768F50-D8A1-EA6B-73AF-8B8BF750B08D}"/>
              </a:ext>
            </a:extLst>
          </p:cNvPr>
          <p:cNvSpPr/>
          <p:nvPr/>
        </p:nvSpPr>
        <p:spPr>
          <a:xfrm>
            <a:off x="428318" y="3040241"/>
            <a:ext cx="1508462" cy="1477328"/>
          </a:xfrm>
          <a:prstGeom prst="homePlat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100">
                <a:solidFill>
                  <a:srgbClr val="20314C"/>
                </a:solidFill>
                <a:latin typeface="Fira Sans" panose="020B0503050000020004" pitchFamily="34" charset="0"/>
              </a:rPr>
              <a:t>2016</a:t>
            </a:r>
          </a:p>
        </p:txBody>
      </p:sp>
      <p:sp>
        <p:nvSpPr>
          <p:cNvPr id="10" name="Freccia a gallone 19">
            <a:extLst>
              <a:ext uri="{FF2B5EF4-FFF2-40B4-BE49-F238E27FC236}">
                <a16:creationId xmlns:a16="http://schemas.microsoft.com/office/drawing/2014/main" id="{5FC60A7E-E13C-0A03-18EB-C1CAAE3B3325}"/>
              </a:ext>
            </a:extLst>
          </p:cNvPr>
          <p:cNvSpPr/>
          <p:nvPr/>
        </p:nvSpPr>
        <p:spPr>
          <a:xfrm>
            <a:off x="1332769" y="3049019"/>
            <a:ext cx="2249432" cy="1468550"/>
          </a:xfrm>
          <a:prstGeom prst="chevron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050">
                <a:solidFill>
                  <a:srgbClr val="20314C"/>
                </a:solidFill>
                <a:latin typeface="Fira Sans" panose="020B0503050000020004" pitchFamily="34" charset="0"/>
              </a:rPr>
              <a:t>2017</a:t>
            </a:r>
          </a:p>
        </p:txBody>
      </p:sp>
      <p:sp>
        <p:nvSpPr>
          <p:cNvPr id="11" name="CasellaDiTesto 21">
            <a:extLst>
              <a:ext uri="{FF2B5EF4-FFF2-40B4-BE49-F238E27FC236}">
                <a16:creationId xmlns:a16="http://schemas.microsoft.com/office/drawing/2014/main" id="{7BA266DE-463C-9932-FF99-57A882764C8D}"/>
              </a:ext>
            </a:extLst>
          </p:cNvPr>
          <p:cNvSpPr txBox="1"/>
          <p:nvPr/>
        </p:nvSpPr>
        <p:spPr>
          <a:xfrm>
            <a:off x="615951" y="2021046"/>
            <a:ext cx="1508462" cy="646331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en-US" sz="1200" dirty="0">
                <a:solidFill>
                  <a:srgbClr val="20314C"/>
                </a:solidFill>
                <a:latin typeface="Fira Sans" panose="020B0503050000020004" pitchFamily="34" charset="0"/>
              </a:rPr>
              <a:t>First certification of a bare metal platform</a:t>
            </a:r>
          </a:p>
        </p:txBody>
      </p:sp>
      <p:sp>
        <p:nvSpPr>
          <p:cNvPr id="12" name="Freccia a gallone 22">
            <a:extLst>
              <a:ext uri="{FF2B5EF4-FFF2-40B4-BE49-F238E27FC236}">
                <a16:creationId xmlns:a16="http://schemas.microsoft.com/office/drawing/2014/main" id="{D3659080-F374-D3AD-86AA-DFAE76566312}"/>
              </a:ext>
            </a:extLst>
          </p:cNvPr>
          <p:cNvSpPr/>
          <p:nvPr/>
        </p:nvSpPr>
        <p:spPr>
          <a:xfrm>
            <a:off x="2978190" y="3057797"/>
            <a:ext cx="1989569" cy="1459772"/>
          </a:xfrm>
          <a:prstGeom prst="chevron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050">
                <a:solidFill>
                  <a:srgbClr val="20314C"/>
                </a:solidFill>
                <a:latin typeface="Fira Sans" panose="020B0503050000020004" pitchFamily="34" charset="0"/>
              </a:rPr>
              <a:t>2019</a:t>
            </a:r>
          </a:p>
        </p:txBody>
      </p:sp>
      <p:sp>
        <p:nvSpPr>
          <p:cNvPr id="13" name="CasellaDiTesto 23">
            <a:extLst>
              <a:ext uri="{FF2B5EF4-FFF2-40B4-BE49-F238E27FC236}">
                <a16:creationId xmlns:a16="http://schemas.microsoft.com/office/drawing/2014/main" id="{595E5846-F3C8-2809-1664-3AC9064C410E}"/>
              </a:ext>
            </a:extLst>
          </p:cNvPr>
          <p:cNvSpPr txBox="1"/>
          <p:nvPr/>
        </p:nvSpPr>
        <p:spPr>
          <a:xfrm>
            <a:off x="4599513" y="2015783"/>
            <a:ext cx="1088372" cy="646331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en-US" sz="1200" dirty="0">
                <a:solidFill>
                  <a:srgbClr val="20314C"/>
                </a:solidFill>
                <a:latin typeface="Fira Sans" panose="020B0503050000020004" pitchFamily="34" charset="0"/>
              </a:rPr>
              <a:t>Migration to a cloud platform</a:t>
            </a:r>
          </a:p>
        </p:txBody>
      </p:sp>
      <p:sp>
        <p:nvSpPr>
          <p:cNvPr id="14" name="Freccia a gallone 25">
            <a:extLst>
              <a:ext uri="{FF2B5EF4-FFF2-40B4-BE49-F238E27FC236}">
                <a16:creationId xmlns:a16="http://schemas.microsoft.com/office/drawing/2014/main" id="{8D8BFF5E-4593-F492-4E28-25BDA51C4676}"/>
              </a:ext>
            </a:extLst>
          </p:cNvPr>
          <p:cNvSpPr/>
          <p:nvPr/>
        </p:nvSpPr>
        <p:spPr>
          <a:xfrm>
            <a:off x="4363748" y="3040240"/>
            <a:ext cx="1998714" cy="1477328"/>
          </a:xfrm>
          <a:prstGeom prst="chevron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it-IT" sz="1050">
                <a:solidFill>
                  <a:srgbClr val="20314C"/>
                </a:solidFill>
                <a:latin typeface="Fira Sans" panose="020B0503050000020004" pitchFamily="34" charset="0"/>
              </a:rPr>
              <a:t>2020</a:t>
            </a:r>
          </a:p>
        </p:txBody>
      </p:sp>
      <p:sp>
        <p:nvSpPr>
          <p:cNvPr id="15" name="Freccia a gallone 26">
            <a:extLst>
              <a:ext uri="{FF2B5EF4-FFF2-40B4-BE49-F238E27FC236}">
                <a16:creationId xmlns:a16="http://schemas.microsoft.com/office/drawing/2014/main" id="{2B8927C4-3011-087B-C6D4-677976677E5F}"/>
              </a:ext>
            </a:extLst>
          </p:cNvPr>
          <p:cNvSpPr/>
          <p:nvPr/>
        </p:nvSpPr>
        <p:spPr>
          <a:xfrm>
            <a:off x="5758451" y="3046291"/>
            <a:ext cx="1998713" cy="1471277"/>
          </a:xfrm>
          <a:prstGeom prst="chevron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050">
                <a:solidFill>
                  <a:srgbClr val="20314C"/>
                </a:solidFill>
                <a:latin typeface="Fira Sans" panose="020B0503050000020004" pitchFamily="34" charset="0"/>
              </a:rPr>
              <a:t>2021</a:t>
            </a:r>
          </a:p>
        </p:txBody>
      </p:sp>
      <p:sp>
        <p:nvSpPr>
          <p:cNvPr id="16" name="CasellaDiTesto 27">
            <a:extLst>
              <a:ext uri="{FF2B5EF4-FFF2-40B4-BE49-F238E27FC236}">
                <a16:creationId xmlns:a16="http://schemas.microsoft.com/office/drawing/2014/main" id="{21DCCB0C-CD7C-496C-AECA-DA51D51A2F0C}"/>
              </a:ext>
            </a:extLst>
          </p:cNvPr>
          <p:cNvSpPr txBox="1"/>
          <p:nvPr/>
        </p:nvSpPr>
        <p:spPr>
          <a:xfrm>
            <a:off x="5859697" y="1836380"/>
            <a:ext cx="1796220" cy="830997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en-US" sz="1200" dirty="0">
                <a:solidFill>
                  <a:srgbClr val="20314C"/>
                </a:solidFill>
                <a:latin typeface="Fira Sans" panose="020B0503050000020004" pitchFamily="34" charset="0"/>
              </a:rPr>
              <a:t>Certification of EPIC Cloud, adding the ISO 27017 and ISO 27018 standards</a:t>
            </a:r>
          </a:p>
        </p:txBody>
      </p:sp>
      <p:cxnSp>
        <p:nvCxnSpPr>
          <p:cNvPr id="17" name="Connettore diritto 32">
            <a:extLst>
              <a:ext uri="{FF2B5EF4-FFF2-40B4-BE49-F238E27FC236}">
                <a16:creationId xmlns:a16="http://schemas.microsoft.com/office/drawing/2014/main" id="{84517888-FB78-5B25-1F58-FA29DF44534F}"/>
              </a:ext>
            </a:extLst>
          </p:cNvPr>
          <p:cNvCxnSpPr>
            <a:cxnSpLocks/>
            <a:endCxn id="10" idx="0"/>
          </p:cNvCxnSpPr>
          <p:nvPr/>
        </p:nvCxnSpPr>
        <p:spPr>
          <a:xfrm flipH="1">
            <a:off x="2090348" y="2921159"/>
            <a:ext cx="491157" cy="12786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ttore diritto 35">
            <a:extLst>
              <a:ext uri="{FF2B5EF4-FFF2-40B4-BE49-F238E27FC236}">
                <a16:creationId xmlns:a16="http://schemas.microsoft.com/office/drawing/2014/main" id="{E5702B15-5D0C-23E8-7E0C-4F54EC6EDB40}"/>
              </a:ext>
            </a:extLst>
          </p:cNvPr>
          <p:cNvCxnSpPr>
            <a:cxnSpLocks/>
            <a:endCxn id="12" idx="0"/>
          </p:cNvCxnSpPr>
          <p:nvPr/>
        </p:nvCxnSpPr>
        <p:spPr>
          <a:xfrm flipH="1">
            <a:off x="3608032" y="2819633"/>
            <a:ext cx="174171" cy="238164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ttore diritto 38">
            <a:extLst>
              <a:ext uri="{FF2B5EF4-FFF2-40B4-BE49-F238E27FC236}">
                <a16:creationId xmlns:a16="http://schemas.microsoft.com/office/drawing/2014/main" id="{C8D346DF-85D8-DE74-FF47-FC0AAB68200C}"/>
              </a:ext>
            </a:extLst>
          </p:cNvPr>
          <p:cNvCxnSpPr/>
          <p:nvPr/>
        </p:nvCxnSpPr>
        <p:spPr>
          <a:xfrm>
            <a:off x="6412889" y="1859676"/>
            <a:ext cx="0" cy="238164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Freccia a gallone 26">
            <a:extLst>
              <a:ext uri="{FF2B5EF4-FFF2-40B4-BE49-F238E27FC236}">
                <a16:creationId xmlns:a16="http://schemas.microsoft.com/office/drawing/2014/main" id="{AE0C44C0-9D24-C5DE-289C-B93FCEEFF5C7}"/>
              </a:ext>
            </a:extLst>
          </p:cNvPr>
          <p:cNvSpPr/>
          <p:nvPr/>
        </p:nvSpPr>
        <p:spPr>
          <a:xfrm>
            <a:off x="7153153" y="3046291"/>
            <a:ext cx="1946935" cy="1471277"/>
          </a:xfrm>
          <a:prstGeom prst="chevron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050">
                <a:solidFill>
                  <a:srgbClr val="20314C"/>
                </a:solidFill>
                <a:latin typeface="Fira Sans" panose="020B0503050000020004" pitchFamily="34" charset="0"/>
              </a:rPr>
              <a:t>2022</a:t>
            </a:r>
          </a:p>
        </p:txBody>
      </p:sp>
      <p:sp>
        <p:nvSpPr>
          <p:cNvPr id="21" name="Freccia a gallone 26">
            <a:extLst>
              <a:ext uri="{FF2B5EF4-FFF2-40B4-BE49-F238E27FC236}">
                <a16:creationId xmlns:a16="http://schemas.microsoft.com/office/drawing/2014/main" id="{121B6DF7-0B38-B1B4-8882-04A454C84C9E}"/>
              </a:ext>
            </a:extLst>
          </p:cNvPr>
          <p:cNvSpPr/>
          <p:nvPr/>
        </p:nvSpPr>
        <p:spPr>
          <a:xfrm>
            <a:off x="8496077" y="3040239"/>
            <a:ext cx="1998712" cy="1471277"/>
          </a:xfrm>
          <a:prstGeom prst="chevron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050">
                <a:solidFill>
                  <a:srgbClr val="20314C"/>
                </a:solidFill>
                <a:latin typeface="Fira Sans" panose="020B0503050000020004" pitchFamily="34" charset="0"/>
              </a:rPr>
              <a:t>2023</a:t>
            </a:r>
          </a:p>
        </p:txBody>
      </p:sp>
      <p:sp>
        <p:nvSpPr>
          <p:cNvPr id="22" name="Freccia a gallone 26">
            <a:extLst>
              <a:ext uri="{FF2B5EF4-FFF2-40B4-BE49-F238E27FC236}">
                <a16:creationId xmlns:a16="http://schemas.microsoft.com/office/drawing/2014/main" id="{A333970C-A9BE-6474-9864-DE5806C70853}"/>
              </a:ext>
            </a:extLst>
          </p:cNvPr>
          <p:cNvSpPr/>
          <p:nvPr/>
        </p:nvSpPr>
        <p:spPr>
          <a:xfrm>
            <a:off x="9890779" y="3040241"/>
            <a:ext cx="1989570" cy="1471275"/>
          </a:xfrm>
          <a:prstGeom prst="chevron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050">
                <a:solidFill>
                  <a:srgbClr val="20314C"/>
                </a:solidFill>
                <a:latin typeface="Fira Sans" panose="020B0503050000020004" pitchFamily="34" charset="0"/>
              </a:rPr>
              <a:t>2024</a:t>
            </a:r>
          </a:p>
        </p:txBody>
      </p:sp>
      <p:sp>
        <p:nvSpPr>
          <p:cNvPr id="23" name="CasellaDiTesto 27">
            <a:extLst>
              <a:ext uri="{FF2B5EF4-FFF2-40B4-BE49-F238E27FC236}">
                <a16:creationId xmlns:a16="http://schemas.microsoft.com/office/drawing/2014/main" id="{C7F9869E-9BCE-E9B3-35E8-95427FF6E5D4}"/>
              </a:ext>
            </a:extLst>
          </p:cNvPr>
          <p:cNvSpPr txBox="1"/>
          <p:nvPr/>
        </p:nvSpPr>
        <p:spPr>
          <a:xfrm>
            <a:off x="10293639" y="1822650"/>
            <a:ext cx="1614758" cy="830997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en-US" sz="1200" dirty="0">
                <a:solidFill>
                  <a:srgbClr val="20314C"/>
                </a:solidFill>
                <a:latin typeface="Fira Sans" panose="020B0503050000020004" pitchFamily="34" charset="0"/>
              </a:rPr>
              <a:t>Certification of multiple sites and all service models: IaaS SaaS PaaS 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A8BCC50D-DC47-505C-131C-FF84E80CE935}"/>
              </a:ext>
            </a:extLst>
          </p:cNvPr>
          <p:cNvCxnSpPr>
            <a:cxnSpLocks/>
          </p:cNvCxnSpPr>
          <p:nvPr/>
        </p:nvCxnSpPr>
        <p:spPr>
          <a:xfrm flipV="1">
            <a:off x="793121" y="2819633"/>
            <a:ext cx="0" cy="22060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Oval 24">
            <a:extLst>
              <a:ext uri="{FF2B5EF4-FFF2-40B4-BE49-F238E27FC236}">
                <a16:creationId xmlns:a16="http://schemas.microsoft.com/office/drawing/2014/main" id="{3D0E1BE5-FF3D-8DC6-4527-696E9DDEE6ED}"/>
              </a:ext>
            </a:extLst>
          </p:cNvPr>
          <p:cNvSpPr/>
          <p:nvPr/>
        </p:nvSpPr>
        <p:spPr>
          <a:xfrm>
            <a:off x="713431" y="2703006"/>
            <a:ext cx="150714" cy="143759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88E06D8F-B191-5E36-32F1-1094CE99C229}"/>
              </a:ext>
            </a:extLst>
          </p:cNvPr>
          <p:cNvCxnSpPr>
            <a:cxnSpLocks/>
          </p:cNvCxnSpPr>
          <p:nvPr/>
        </p:nvCxnSpPr>
        <p:spPr>
          <a:xfrm flipV="1">
            <a:off x="4784003" y="2811261"/>
            <a:ext cx="0" cy="22060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Oval 26">
            <a:extLst>
              <a:ext uri="{FF2B5EF4-FFF2-40B4-BE49-F238E27FC236}">
                <a16:creationId xmlns:a16="http://schemas.microsoft.com/office/drawing/2014/main" id="{523040A9-74A2-954B-CD1A-37834072DF80}"/>
              </a:ext>
            </a:extLst>
          </p:cNvPr>
          <p:cNvSpPr/>
          <p:nvPr/>
        </p:nvSpPr>
        <p:spPr>
          <a:xfrm>
            <a:off x="4704313" y="2694634"/>
            <a:ext cx="150714" cy="143759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B7D1271D-CFF5-9F18-1DB0-458B8E3CF57E}"/>
              </a:ext>
            </a:extLst>
          </p:cNvPr>
          <p:cNvCxnSpPr>
            <a:cxnSpLocks/>
          </p:cNvCxnSpPr>
          <p:nvPr/>
        </p:nvCxnSpPr>
        <p:spPr>
          <a:xfrm flipV="1">
            <a:off x="6070199" y="2831354"/>
            <a:ext cx="0" cy="22060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Oval 28">
            <a:extLst>
              <a:ext uri="{FF2B5EF4-FFF2-40B4-BE49-F238E27FC236}">
                <a16:creationId xmlns:a16="http://schemas.microsoft.com/office/drawing/2014/main" id="{40A42ED5-C237-817D-C1AA-271452B2FA93}"/>
              </a:ext>
            </a:extLst>
          </p:cNvPr>
          <p:cNvSpPr/>
          <p:nvPr/>
        </p:nvSpPr>
        <p:spPr>
          <a:xfrm>
            <a:off x="5990509" y="2714727"/>
            <a:ext cx="150714" cy="143759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BFC5268E-3820-BC96-FEDF-B90666999F08}"/>
              </a:ext>
            </a:extLst>
          </p:cNvPr>
          <p:cNvCxnSpPr>
            <a:cxnSpLocks/>
          </p:cNvCxnSpPr>
          <p:nvPr/>
        </p:nvCxnSpPr>
        <p:spPr>
          <a:xfrm flipV="1">
            <a:off x="9245484" y="2811254"/>
            <a:ext cx="0" cy="22060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Oval 30">
            <a:extLst>
              <a:ext uri="{FF2B5EF4-FFF2-40B4-BE49-F238E27FC236}">
                <a16:creationId xmlns:a16="http://schemas.microsoft.com/office/drawing/2014/main" id="{FEC7FC3E-45BA-97A6-D8AB-886610B8D7D6}"/>
              </a:ext>
            </a:extLst>
          </p:cNvPr>
          <p:cNvSpPr/>
          <p:nvPr/>
        </p:nvSpPr>
        <p:spPr>
          <a:xfrm>
            <a:off x="9165794" y="2694627"/>
            <a:ext cx="150714" cy="143759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7FE4455C-AA1B-F904-54DF-FCAB60E72D97}"/>
              </a:ext>
            </a:extLst>
          </p:cNvPr>
          <p:cNvCxnSpPr>
            <a:cxnSpLocks/>
          </p:cNvCxnSpPr>
          <p:nvPr/>
        </p:nvCxnSpPr>
        <p:spPr>
          <a:xfrm flipV="1">
            <a:off x="10494501" y="2812933"/>
            <a:ext cx="0" cy="22060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Oval 32">
            <a:extLst>
              <a:ext uri="{FF2B5EF4-FFF2-40B4-BE49-F238E27FC236}">
                <a16:creationId xmlns:a16="http://schemas.microsoft.com/office/drawing/2014/main" id="{69DF81D2-EC1F-A9E3-E25F-5088BBB59E43}"/>
              </a:ext>
            </a:extLst>
          </p:cNvPr>
          <p:cNvSpPr/>
          <p:nvPr/>
        </p:nvSpPr>
        <p:spPr>
          <a:xfrm>
            <a:off x="10414811" y="2696306"/>
            <a:ext cx="150714" cy="143759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CasellaDiTesto 23">
            <a:extLst>
              <a:ext uri="{FF2B5EF4-FFF2-40B4-BE49-F238E27FC236}">
                <a16:creationId xmlns:a16="http://schemas.microsoft.com/office/drawing/2014/main" id="{29D4EAA7-3598-E98F-228A-32DF4346487F}"/>
              </a:ext>
            </a:extLst>
          </p:cNvPr>
          <p:cNvSpPr txBox="1"/>
          <p:nvPr/>
        </p:nvSpPr>
        <p:spPr>
          <a:xfrm>
            <a:off x="9042942" y="2191982"/>
            <a:ext cx="1088372" cy="461665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en-US" sz="1200" dirty="0">
                <a:solidFill>
                  <a:srgbClr val="20314C"/>
                </a:solidFill>
                <a:latin typeface="Fira Sans" panose="020B0503050000020004" pitchFamily="34" charset="0"/>
              </a:rPr>
              <a:t>Renewal of certification</a:t>
            </a:r>
          </a:p>
        </p:txBody>
      </p:sp>
      <p:sp>
        <p:nvSpPr>
          <p:cNvPr id="35" name="CasellaDiTesto 30">
            <a:extLst>
              <a:ext uri="{FF2B5EF4-FFF2-40B4-BE49-F238E27FC236}">
                <a16:creationId xmlns:a16="http://schemas.microsoft.com/office/drawing/2014/main" id="{1B3742FB-D8B3-FB9E-9E12-CB5C6F7CBE2E}"/>
              </a:ext>
            </a:extLst>
          </p:cNvPr>
          <p:cNvSpPr txBox="1"/>
          <p:nvPr/>
        </p:nvSpPr>
        <p:spPr>
          <a:xfrm>
            <a:off x="615951" y="4870650"/>
            <a:ext cx="8443318" cy="147732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20314C"/>
                </a:solidFill>
                <a:latin typeface="Fira Sans" panose="020B0503050000020004" pitchFamily="34" charset="0"/>
              </a:rPr>
              <a:t>In 2017 we started with a bare-metal that was  ISO-27001 certified infrastructure</a:t>
            </a:r>
            <a:endParaRPr lang="en-US" dirty="0">
              <a:solidFill>
                <a:srgbClr val="20314C"/>
              </a:solidFill>
              <a:latin typeface="Fira Sans" panose="020B0503050000020004" pitchFamily="34" charset="0"/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20314C"/>
                </a:solidFill>
                <a:latin typeface="Fira Sans" panose="020B0503050000020004" pitchFamily="34" charset="0"/>
              </a:rPr>
              <a:t>In 2019 we moved to a Cloud-based infrastructure, and EPIC Cloud was born </a:t>
            </a:r>
            <a:endParaRPr lang="en-US" dirty="0">
              <a:solidFill>
                <a:srgbClr val="20314C"/>
              </a:solidFill>
              <a:latin typeface="Fira Sans" panose="020B0503050000020004" pitchFamily="34" charset="0"/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20314C"/>
                </a:solidFill>
                <a:latin typeface="Fira Sans" panose="020B0503050000020004" pitchFamily="34" charset="0"/>
              </a:rPr>
              <a:t>In 2021 we added the cloud certifications ISO-27017 and ISO-27018 </a:t>
            </a:r>
            <a:endParaRPr lang="en-US" dirty="0">
              <a:solidFill>
                <a:srgbClr val="20314C"/>
              </a:solidFill>
              <a:latin typeface="Fira Sans" panose="020B0503050000020004" pitchFamily="34" charset="0"/>
              <a:cs typeface="Calibri"/>
            </a:endParaRPr>
          </a:p>
          <a:p>
            <a:endParaRPr lang="en-US" dirty="0">
              <a:solidFill>
                <a:srgbClr val="20314C"/>
              </a:solidFill>
              <a:latin typeface="Fira Sans" panose="020B05030500000200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0187471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47CE6B2-FF05-5EF9-3ACB-A7A9B66DF1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December 12, 2023</a:t>
            </a:r>
            <a:endParaRPr lang="en-IT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0108B9F-250B-D6C8-D000-8737F10A30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T"/>
              <a:t>WS on services for handling sensitive data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5428DB-5967-D011-4D4D-9C5831FAEF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61B12-E862-CA45-A112-8753F74D8BFF}" type="slidenum">
              <a:rPr lang="en-IT" smtClean="0"/>
              <a:t>26</a:t>
            </a:fld>
            <a:endParaRPr lang="en-IT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115C42C7-7B18-5EC1-CA48-0C7AF72AD0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687" y="461825"/>
            <a:ext cx="9390913" cy="1249038"/>
          </a:xfrm>
        </p:spPr>
        <p:txBody>
          <a:bodyPr>
            <a:normAutofit fontScale="90000"/>
          </a:bodyPr>
          <a:lstStyle/>
          <a:p>
            <a:r>
              <a:rPr lang="en-US" b="1"/>
              <a:t>ISMS: what’s all about</a:t>
            </a:r>
            <a:br>
              <a:rPr lang="en-US" b="1"/>
            </a:br>
            <a:r>
              <a:rPr lang="en-US" sz="2000" b="1"/>
              <a:t>Information Security Management System</a:t>
            </a:r>
            <a:br>
              <a:rPr lang="en-US" sz="4000" b="1"/>
            </a:br>
            <a:endParaRPr lang="en-US" b="1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94C11866-E967-5FD6-651B-D6429DA56BCF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16687" y="1349065"/>
            <a:ext cx="6648450" cy="4307666"/>
          </a:xfrm>
        </p:spPr>
        <p:txBody>
          <a:bodyPr>
            <a:noAutofit/>
          </a:bodyPr>
          <a:lstStyle/>
          <a:p>
            <a:endParaRPr lang="en-US" sz="2000" dirty="0"/>
          </a:p>
          <a:p>
            <a:r>
              <a:rPr lang="en-US" sz="2000" dirty="0"/>
              <a:t>It is an </a:t>
            </a:r>
            <a:r>
              <a:rPr lang="en-US" sz="2000" b="1" dirty="0">
                <a:solidFill>
                  <a:srgbClr val="48469A"/>
                </a:solidFill>
              </a:rPr>
              <a:t>organizational framework </a:t>
            </a:r>
            <a:r>
              <a:rPr lang="en-US" sz="2000" dirty="0"/>
              <a:t>linking all the elements relevant to the information security, to assure that </a:t>
            </a:r>
            <a:r>
              <a:rPr lang="en-US" sz="2000" b="1" dirty="0">
                <a:solidFill>
                  <a:srgbClr val="48469A"/>
                </a:solidFill>
              </a:rPr>
              <a:t>policies</a:t>
            </a:r>
            <a:r>
              <a:rPr lang="en-US" sz="2000" dirty="0"/>
              <a:t>,</a:t>
            </a:r>
            <a:r>
              <a:rPr lang="en-US" sz="2000" dirty="0">
                <a:solidFill>
                  <a:schemeClr val="accent1"/>
                </a:solidFill>
              </a:rPr>
              <a:t> </a:t>
            </a:r>
            <a:r>
              <a:rPr lang="en-US" sz="2000" b="1" dirty="0">
                <a:solidFill>
                  <a:srgbClr val="48469A"/>
                </a:solidFill>
              </a:rPr>
              <a:t>processes</a:t>
            </a:r>
            <a:r>
              <a:rPr lang="en-US" sz="2000" dirty="0">
                <a:solidFill>
                  <a:schemeClr val="accent1"/>
                </a:solidFill>
              </a:rPr>
              <a:t> </a:t>
            </a:r>
            <a:r>
              <a:rPr lang="en-US" sz="2000" dirty="0"/>
              <a:t>and </a:t>
            </a:r>
            <a:r>
              <a:rPr lang="en-US" sz="2000" b="1" dirty="0">
                <a:solidFill>
                  <a:srgbClr val="48469A"/>
                </a:solidFill>
              </a:rPr>
              <a:t>security</a:t>
            </a:r>
            <a:r>
              <a:rPr lang="en-US" sz="2000" dirty="0">
                <a:solidFill>
                  <a:schemeClr val="accent1"/>
                </a:solidFill>
              </a:rPr>
              <a:t> </a:t>
            </a:r>
            <a:r>
              <a:rPr lang="en-US" sz="2000" b="1" dirty="0">
                <a:solidFill>
                  <a:srgbClr val="48469A"/>
                </a:solidFill>
              </a:rPr>
              <a:t>objectives</a:t>
            </a:r>
            <a:r>
              <a:rPr lang="en-US" sz="2000" dirty="0">
                <a:solidFill>
                  <a:schemeClr val="accent1"/>
                </a:solidFill>
              </a:rPr>
              <a:t> </a:t>
            </a:r>
            <a:r>
              <a:rPr lang="en-US" sz="2000" dirty="0"/>
              <a:t>are implemented, communicated and assessed. </a:t>
            </a:r>
          </a:p>
          <a:p>
            <a:r>
              <a:rPr lang="en-US" sz="2000" dirty="0"/>
              <a:t>It needs to </a:t>
            </a:r>
            <a:r>
              <a:rPr lang="en-US" sz="2000" b="1" dirty="0">
                <a:solidFill>
                  <a:srgbClr val="48469A"/>
                </a:solidFill>
              </a:rPr>
              <a:t>continually improve </a:t>
            </a:r>
            <a:r>
              <a:rPr lang="en-US" sz="2000" b="1" dirty="0"/>
              <a:t>-&gt;</a:t>
            </a:r>
            <a:r>
              <a:rPr lang="en-US" sz="2000" b="1" dirty="0">
                <a:solidFill>
                  <a:srgbClr val="C00000"/>
                </a:solidFill>
              </a:rPr>
              <a:t> </a:t>
            </a:r>
            <a:r>
              <a:rPr lang="en-US" sz="2000" dirty="0"/>
              <a:t> </a:t>
            </a:r>
            <a:r>
              <a:rPr lang="en-US" sz="2000" b="1" dirty="0"/>
              <a:t>Deming Cycle</a:t>
            </a:r>
          </a:p>
          <a:p>
            <a:r>
              <a:rPr lang="en-US" sz="2000" dirty="0"/>
              <a:t>It is centered to the </a:t>
            </a:r>
            <a:r>
              <a:rPr lang="en-US" sz="2000" b="1" dirty="0">
                <a:solidFill>
                  <a:srgbClr val="48469A"/>
                </a:solidFill>
              </a:rPr>
              <a:t>risk assessment process </a:t>
            </a:r>
            <a:r>
              <a:rPr lang="en-US" sz="2000" dirty="0"/>
              <a:t>-&gt; all decisions are based on the output of this process</a:t>
            </a:r>
          </a:p>
          <a:p>
            <a:r>
              <a:rPr lang="en-US" sz="2000" dirty="0"/>
              <a:t>Goal: </a:t>
            </a:r>
            <a:r>
              <a:rPr lang="en-US" sz="2000" dirty="0">
                <a:solidFill>
                  <a:srgbClr val="48469A"/>
                </a:solidFill>
              </a:rPr>
              <a:t>achieving the optimal </a:t>
            </a:r>
            <a:r>
              <a:rPr lang="en-US" sz="2000" b="1" dirty="0">
                <a:solidFill>
                  <a:srgbClr val="48469A"/>
                </a:solidFill>
              </a:rPr>
              <a:t>CIA</a:t>
            </a:r>
            <a:r>
              <a:rPr lang="en-US" sz="2000" dirty="0">
                <a:solidFill>
                  <a:srgbClr val="48469A"/>
                </a:solidFill>
              </a:rPr>
              <a:t> </a:t>
            </a:r>
            <a:r>
              <a:rPr lang="en-US" sz="2000" b="1" dirty="0">
                <a:solidFill>
                  <a:srgbClr val="48469A"/>
                </a:solidFill>
              </a:rPr>
              <a:t>balance</a:t>
            </a:r>
            <a:r>
              <a:rPr lang="en-US" sz="2000" dirty="0"/>
              <a:t>, i.e., ensuring Confidentiality of information, while still ensuring the information remains accessible to authorized persons and is not altered</a:t>
            </a:r>
          </a:p>
          <a:p>
            <a:pPr marL="0" indent="0">
              <a:buNone/>
            </a:pPr>
            <a:endParaRPr lang="en-US" sz="20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4C2BC50-4568-A51F-70EA-600C5804BE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43186" y="1533360"/>
            <a:ext cx="3910614" cy="3939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3943694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65DDC91-BB5D-26B6-5BF1-97D335D0D4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December 12, 2023</a:t>
            </a:r>
            <a:endParaRPr lang="en-IT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0A7DF87-EEEC-EC2C-8C3D-BA82DB52C4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T"/>
              <a:t>WS on services for handling sensitive data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FF23AEA-492F-E691-9D20-DB04A7E9B9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61B12-E862-CA45-A112-8753F74D8BFF}" type="slidenum">
              <a:rPr lang="en-IT" smtClean="0"/>
              <a:t>27</a:t>
            </a:fld>
            <a:endParaRPr lang="en-IT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75711940-A0BE-ECAF-9F1E-B9F7C79CD8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8800" y="207797"/>
            <a:ext cx="8500188" cy="1325563"/>
          </a:xfrm>
        </p:spPr>
        <p:txBody>
          <a:bodyPr/>
          <a:lstStyle/>
          <a:p>
            <a:r>
              <a:rPr lang="en-US" b="1" dirty="0"/>
              <a:t>Deming Cycle and Risk Assessment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66BB76-596F-EF9F-6C5D-9FA2EBF716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7864"/>
            <a:ext cx="1657581" cy="1562318"/>
          </a:xfrm>
          <a:prstGeom prst="rect">
            <a:avLst/>
          </a:prstGeom>
        </p:spPr>
      </p:pic>
      <p:sp>
        <p:nvSpPr>
          <p:cNvPr id="5" name="Pentagon 4">
            <a:extLst>
              <a:ext uri="{FF2B5EF4-FFF2-40B4-BE49-F238E27FC236}">
                <a16:creationId xmlns:a16="http://schemas.microsoft.com/office/drawing/2014/main" id="{CED8B215-A463-C822-1C7D-52075F703A36}"/>
              </a:ext>
            </a:extLst>
          </p:cNvPr>
          <p:cNvSpPr/>
          <p:nvPr/>
        </p:nvSpPr>
        <p:spPr>
          <a:xfrm>
            <a:off x="435907" y="2919358"/>
            <a:ext cx="1657582" cy="2064190"/>
          </a:xfrm>
          <a:prstGeom prst="homePlate">
            <a:avLst>
              <a:gd name="adj" fmla="val 3114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T" sz="1600" dirty="0"/>
              <a:t>Establish the organization</a:t>
            </a:r>
          </a:p>
        </p:txBody>
      </p:sp>
      <p:sp>
        <p:nvSpPr>
          <p:cNvPr id="10" name="Chevron 9">
            <a:extLst>
              <a:ext uri="{FF2B5EF4-FFF2-40B4-BE49-F238E27FC236}">
                <a16:creationId xmlns:a16="http://schemas.microsoft.com/office/drawing/2014/main" id="{EC52F2B0-CC44-32E3-9145-5EC8F99748D7}"/>
              </a:ext>
            </a:extLst>
          </p:cNvPr>
          <p:cNvSpPr/>
          <p:nvPr/>
        </p:nvSpPr>
        <p:spPr>
          <a:xfrm>
            <a:off x="1828800" y="2906162"/>
            <a:ext cx="3833872" cy="2064190"/>
          </a:xfrm>
          <a:prstGeom prst="chevron">
            <a:avLst>
              <a:gd name="adj" fmla="val 25439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IT" sz="1400" dirty="0">
                <a:solidFill>
                  <a:schemeClr val="bg1"/>
                </a:solidFill>
              </a:rPr>
              <a:t>Define the scope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T" sz="1400" dirty="0">
                <a:solidFill>
                  <a:schemeClr val="bg1"/>
                </a:solidFill>
              </a:rPr>
              <a:t>Analyze the context and define the security requirements and objectives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T" sz="1400" dirty="0">
                <a:solidFill>
                  <a:schemeClr val="bg1"/>
                </a:solidFill>
              </a:rPr>
              <a:t>Define the Security Policy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T" sz="1400" dirty="0">
                <a:solidFill>
                  <a:schemeClr val="bg1"/>
                </a:solidFill>
              </a:rPr>
              <a:t>Determine roles and responsabilities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T" sz="1400" dirty="0">
                <a:solidFill>
                  <a:schemeClr val="bg1"/>
                </a:solidFill>
              </a:rPr>
              <a:t>Define the risk assessment approach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37940BBC-4DD1-88F6-3A60-BB9B561B6B04}"/>
              </a:ext>
            </a:extLst>
          </p:cNvPr>
          <p:cNvSpPr/>
          <p:nvPr/>
        </p:nvSpPr>
        <p:spPr>
          <a:xfrm>
            <a:off x="6224184" y="2906162"/>
            <a:ext cx="1438324" cy="768855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T" sz="1600" dirty="0"/>
              <a:t>Risk Assessment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E1559167-8A6F-EC2F-0661-70CD0DB100E9}"/>
              </a:ext>
            </a:extLst>
          </p:cNvPr>
          <p:cNvSpPr/>
          <p:nvPr/>
        </p:nvSpPr>
        <p:spPr>
          <a:xfrm>
            <a:off x="6207077" y="4246828"/>
            <a:ext cx="1455431" cy="768855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T" sz="1600" dirty="0"/>
              <a:t>Control Selection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56A6D9C0-1F9C-A8AE-D5D8-ECF20912EDC8}"/>
              </a:ext>
            </a:extLst>
          </p:cNvPr>
          <p:cNvSpPr/>
          <p:nvPr/>
        </p:nvSpPr>
        <p:spPr>
          <a:xfrm>
            <a:off x="8959177" y="2961957"/>
            <a:ext cx="1438325" cy="768855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T" sz="1600" dirty="0"/>
              <a:t>Monitoring  KPI</a:t>
            </a: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6699E590-2EBE-102D-72A1-308AB0482B07}"/>
              </a:ext>
            </a:extLst>
          </p:cNvPr>
          <p:cNvSpPr/>
          <p:nvPr/>
        </p:nvSpPr>
        <p:spPr>
          <a:xfrm>
            <a:off x="8959177" y="4246828"/>
            <a:ext cx="1438325" cy="768855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T" sz="1600" dirty="0"/>
              <a:t>Internal Audit</a:t>
            </a:r>
          </a:p>
          <a:p>
            <a:pPr algn="ctr"/>
            <a:r>
              <a:rPr lang="en-IT" sz="1600" dirty="0"/>
              <a:t>External Audit</a:t>
            </a:r>
          </a:p>
        </p:txBody>
      </p:sp>
      <p:sp>
        <p:nvSpPr>
          <p:cNvPr id="15" name="Circular Arrow 14">
            <a:extLst>
              <a:ext uri="{FF2B5EF4-FFF2-40B4-BE49-F238E27FC236}">
                <a16:creationId xmlns:a16="http://schemas.microsoft.com/office/drawing/2014/main" id="{6CBA831A-6E25-3055-67E3-FBFFC745DE48}"/>
              </a:ext>
            </a:extLst>
          </p:cNvPr>
          <p:cNvSpPr/>
          <p:nvPr/>
        </p:nvSpPr>
        <p:spPr>
          <a:xfrm rot="17332658">
            <a:off x="5672083" y="3365151"/>
            <a:ext cx="1269815" cy="1331662"/>
          </a:xfrm>
          <a:prstGeom prst="circularArrow">
            <a:avLst>
              <a:gd name="adj1" fmla="val 5854"/>
              <a:gd name="adj2" fmla="val 1131615"/>
              <a:gd name="adj3" fmla="val 18427674"/>
              <a:gd name="adj4" fmla="val 10800000"/>
              <a:gd name="adj5" fmla="val 10732"/>
            </a:avLst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>
              <a:solidFill>
                <a:schemeClr val="tx1"/>
              </a:solidFill>
            </a:endParaRPr>
          </a:p>
        </p:txBody>
      </p:sp>
      <p:sp>
        <p:nvSpPr>
          <p:cNvPr id="17" name="Circular Arrow 16">
            <a:extLst>
              <a:ext uri="{FF2B5EF4-FFF2-40B4-BE49-F238E27FC236}">
                <a16:creationId xmlns:a16="http://schemas.microsoft.com/office/drawing/2014/main" id="{76F58018-CB77-D06B-0465-6017BED3A2B6}"/>
              </a:ext>
            </a:extLst>
          </p:cNvPr>
          <p:cNvSpPr/>
          <p:nvPr/>
        </p:nvSpPr>
        <p:spPr>
          <a:xfrm rot="17332658">
            <a:off x="8429498" y="3365152"/>
            <a:ext cx="1269815" cy="1331662"/>
          </a:xfrm>
          <a:prstGeom prst="circularArrow">
            <a:avLst>
              <a:gd name="adj1" fmla="val 5854"/>
              <a:gd name="adj2" fmla="val 1131615"/>
              <a:gd name="adj3" fmla="val 18427674"/>
              <a:gd name="adj4" fmla="val 10800000"/>
              <a:gd name="adj5" fmla="val 10732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>
              <a:solidFill>
                <a:schemeClr val="tx1"/>
              </a:solidFill>
            </a:endParaRPr>
          </a:p>
        </p:txBody>
      </p:sp>
      <p:sp>
        <p:nvSpPr>
          <p:cNvPr id="18" name="Circular Arrow 17">
            <a:extLst>
              <a:ext uri="{FF2B5EF4-FFF2-40B4-BE49-F238E27FC236}">
                <a16:creationId xmlns:a16="http://schemas.microsoft.com/office/drawing/2014/main" id="{0F9A0228-9E79-08CF-652A-3FCECB9A920A}"/>
              </a:ext>
            </a:extLst>
          </p:cNvPr>
          <p:cNvSpPr/>
          <p:nvPr/>
        </p:nvSpPr>
        <p:spPr>
          <a:xfrm rot="6672346">
            <a:off x="6932041" y="3295092"/>
            <a:ext cx="1269815" cy="1331662"/>
          </a:xfrm>
          <a:prstGeom prst="circularArrow">
            <a:avLst>
              <a:gd name="adj1" fmla="val 5854"/>
              <a:gd name="adj2" fmla="val 1131615"/>
              <a:gd name="adj3" fmla="val 18427674"/>
              <a:gd name="adj4" fmla="val 10800000"/>
              <a:gd name="adj5" fmla="val 10732"/>
            </a:avLst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 dirty="0">
              <a:solidFill>
                <a:schemeClr val="tx1"/>
              </a:solidFill>
            </a:endParaRPr>
          </a:p>
        </p:txBody>
      </p:sp>
      <p:sp>
        <p:nvSpPr>
          <p:cNvPr id="19" name="Circular Arrow 18">
            <a:extLst>
              <a:ext uri="{FF2B5EF4-FFF2-40B4-BE49-F238E27FC236}">
                <a16:creationId xmlns:a16="http://schemas.microsoft.com/office/drawing/2014/main" id="{F19FE8DB-588B-8652-667C-5FDB9A37983D}"/>
              </a:ext>
            </a:extLst>
          </p:cNvPr>
          <p:cNvSpPr/>
          <p:nvPr/>
        </p:nvSpPr>
        <p:spPr>
          <a:xfrm rot="6672346">
            <a:off x="9634247" y="3295091"/>
            <a:ext cx="1269815" cy="1331662"/>
          </a:xfrm>
          <a:prstGeom prst="circularArrow">
            <a:avLst>
              <a:gd name="adj1" fmla="val 5854"/>
              <a:gd name="adj2" fmla="val 1131615"/>
              <a:gd name="adj3" fmla="val 18427674"/>
              <a:gd name="adj4" fmla="val 10800000"/>
              <a:gd name="adj5" fmla="val 10732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 dirty="0">
              <a:solidFill>
                <a:schemeClr val="tx1"/>
              </a:solidFill>
            </a:endParaRPr>
          </a:p>
        </p:txBody>
      </p:sp>
      <p:sp>
        <p:nvSpPr>
          <p:cNvPr id="21" name="Chevron 20">
            <a:extLst>
              <a:ext uri="{FF2B5EF4-FFF2-40B4-BE49-F238E27FC236}">
                <a16:creationId xmlns:a16="http://schemas.microsoft.com/office/drawing/2014/main" id="{ACACA914-631F-3F06-D068-DC7040BB29EF}"/>
              </a:ext>
            </a:extLst>
          </p:cNvPr>
          <p:cNvSpPr/>
          <p:nvPr/>
        </p:nvSpPr>
        <p:spPr>
          <a:xfrm>
            <a:off x="7514337" y="3729402"/>
            <a:ext cx="1700808" cy="484632"/>
          </a:xfrm>
          <a:prstGeom prst="chevron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T" sz="1200" dirty="0">
                <a:solidFill>
                  <a:schemeClr val="bg1"/>
                </a:solidFill>
              </a:rPr>
              <a:t>Control Implementation (Operations)</a:t>
            </a:r>
          </a:p>
        </p:txBody>
      </p:sp>
      <p:sp>
        <p:nvSpPr>
          <p:cNvPr id="24" name="Curved Right Arrow 23">
            <a:extLst>
              <a:ext uri="{FF2B5EF4-FFF2-40B4-BE49-F238E27FC236}">
                <a16:creationId xmlns:a16="http://schemas.microsoft.com/office/drawing/2014/main" id="{4C87025D-496F-51E7-E16C-DA7505769623}"/>
              </a:ext>
            </a:extLst>
          </p:cNvPr>
          <p:cNvSpPr/>
          <p:nvPr/>
        </p:nvSpPr>
        <p:spPr>
          <a:xfrm rot="16200000" flipV="1">
            <a:off x="5449901" y="2182763"/>
            <a:ext cx="1023881" cy="7051771"/>
          </a:xfrm>
          <a:prstGeom prst="curvedRightArrow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>
              <a:solidFill>
                <a:schemeClr val="tx1"/>
              </a:solidFill>
            </a:endParaRPr>
          </a:p>
        </p:txBody>
      </p:sp>
      <p:sp>
        <p:nvSpPr>
          <p:cNvPr id="25" name="Curved Right Arrow 24">
            <a:extLst>
              <a:ext uri="{FF2B5EF4-FFF2-40B4-BE49-F238E27FC236}">
                <a16:creationId xmlns:a16="http://schemas.microsoft.com/office/drawing/2014/main" id="{AD16048A-AC08-FBDE-04D4-C93C37D0D99D}"/>
              </a:ext>
            </a:extLst>
          </p:cNvPr>
          <p:cNvSpPr/>
          <p:nvPr/>
        </p:nvSpPr>
        <p:spPr>
          <a:xfrm rot="16200000" flipV="1">
            <a:off x="7814606" y="4187056"/>
            <a:ext cx="545134" cy="2663154"/>
          </a:xfrm>
          <a:prstGeom prst="curvedRightArrow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>
              <a:solidFill>
                <a:schemeClr val="tx1"/>
              </a:solidFill>
            </a:endParaRPr>
          </a:p>
        </p:txBody>
      </p:sp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BA5FEEB6-639D-1778-748E-0AC35EBC26FA}"/>
              </a:ext>
            </a:extLst>
          </p:cNvPr>
          <p:cNvSpPr/>
          <p:nvPr/>
        </p:nvSpPr>
        <p:spPr>
          <a:xfrm>
            <a:off x="1540480" y="1906537"/>
            <a:ext cx="2536070" cy="639644"/>
          </a:xfrm>
          <a:prstGeom prst="round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T" sz="2400" b="1" dirty="0">
                <a:solidFill>
                  <a:srgbClr val="C00000"/>
                </a:solidFill>
              </a:rPr>
              <a:t>Plan</a:t>
            </a:r>
            <a:endParaRPr lang="en-IT" sz="1200" b="1" dirty="0">
              <a:solidFill>
                <a:srgbClr val="C00000"/>
              </a:solidFill>
            </a:endParaRPr>
          </a:p>
          <a:p>
            <a:pPr algn="ctr"/>
            <a:r>
              <a:rPr lang="en-IT" sz="1050" dirty="0">
                <a:solidFill>
                  <a:srgbClr val="C00000"/>
                </a:solidFill>
              </a:rPr>
              <a:t>(context, leadership, planning &amp; support)</a:t>
            </a:r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9CCF3028-2764-2945-D939-A28257B97F5F}"/>
              </a:ext>
            </a:extLst>
          </p:cNvPr>
          <p:cNvSpPr/>
          <p:nvPr/>
        </p:nvSpPr>
        <p:spPr>
          <a:xfrm>
            <a:off x="5878119" y="1906537"/>
            <a:ext cx="2113346" cy="639092"/>
          </a:xfrm>
          <a:prstGeom prst="roundRect">
            <a:avLst/>
          </a:prstGeom>
          <a:noFill/>
          <a:ln w="571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T" sz="2400" b="1" dirty="0">
                <a:solidFill>
                  <a:schemeClr val="accent1"/>
                </a:solidFill>
              </a:rPr>
              <a:t>Do</a:t>
            </a:r>
            <a:endParaRPr lang="en-IT" sz="1200" b="1" dirty="0">
              <a:solidFill>
                <a:schemeClr val="accent1"/>
              </a:solidFill>
            </a:endParaRPr>
          </a:p>
          <a:p>
            <a:pPr algn="ctr"/>
            <a:r>
              <a:rPr lang="en-IT" sz="1050" dirty="0">
                <a:solidFill>
                  <a:schemeClr val="accent1"/>
                </a:solidFill>
              </a:rPr>
              <a:t>(risk assessment &amp; operations)</a:t>
            </a:r>
          </a:p>
        </p:txBody>
      </p:sp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DA26C8EB-3366-3FFE-8DE7-010DC2811016}"/>
              </a:ext>
            </a:extLst>
          </p:cNvPr>
          <p:cNvSpPr/>
          <p:nvPr/>
        </p:nvSpPr>
        <p:spPr>
          <a:xfrm>
            <a:off x="8739076" y="1906537"/>
            <a:ext cx="2113346" cy="682740"/>
          </a:xfrm>
          <a:prstGeom prst="roundRect">
            <a:avLst/>
          </a:prstGeom>
          <a:noFill/>
          <a:ln w="57150"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T" sz="2400" b="1" dirty="0">
                <a:solidFill>
                  <a:schemeClr val="accent6"/>
                </a:solidFill>
              </a:rPr>
              <a:t>Check</a:t>
            </a:r>
            <a:endParaRPr lang="en-IT" sz="1200" b="1" dirty="0">
              <a:solidFill>
                <a:schemeClr val="accent6"/>
              </a:solidFill>
            </a:endParaRPr>
          </a:p>
          <a:p>
            <a:pPr algn="ctr"/>
            <a:r>
              <a:rPr lang="en-IT" sz="1050" dirty="0">
                <a:solidFill>
                  <a:schemeClr val="accent6"/>
                </a:solidFill>
              </a:rPr>
              <a:t>(performance evaluation)</a:t>
            </a:r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ADC28A0A-6C46-08BC-C35D-434A254C53B2}"/>
              </a:ext>
            </a:extLst>
          </p:cNvPr>
          <p:cNvSpPr/>
          <p:nvPr/>
        </p:nvSpPr>
        <p:spPr>
          <a:xfrm>
            <a:off x="5086178" y="5561506"/>
            <a:ext cx="1751326" cy="579232"/>
          </a:xfrm>
          <a:prstGeom prst="roundRect">
            <a:avLst/>
          </a:prstGeom>
          <a:noFill/>
          <a:ln w="57150"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T" sz="2400" b="1" dirty="0">
                <a:solidFill>
                  <a:schemeClr val="accent4"/>
                </a:solidFill>
              </a:rPr>
              <a:t>Act</a:t>
            </a:r>
            <a:endParaRPr lang="en-IT" sz="1200" b="1" dirty="0">
              <a:solidFill>
                <a:schemeClr val="accent4"/>
              </a:solidFill>
            </a:endParaRPr>
          </a:p>
          <a:p>
            <a:pPr algn="ctr"/>
            <a:r>
              <a:rPr lang="en-IT" sz="1050" dirty="0">
                <a:solidFill>
                  <a:schemeClr val="accent4"/>
                </a:solidFill>
              </a:rPr>
              <a:t>(continual improvement)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8E3FEA1-BC97-FAAD-EBDC-D043F1E11783}"/>
              </a:ext>
            </a:extLst>
          </p:cNvPr>
          <p:cNvSpPr txBox="1"/>
          <p:nvPr/>
        </p:nvSpPr>
        <p:spPr>
          <a:xfrm>
            <a:off x="7662528" y="5400812"/>
            <a:ext cx="11328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400" dirty="0">
                <a:solidFill>
                  <a:schemeClr val="accent4"/>
                </a:solidFill>
              </a:rPr>
              <a:t>Effectiveness</a:t>
            </a:r>
            <a:endParaRPr lang="en-IT" dirty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431095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C046C96-35F1-1086-1046-123960210D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December 12, 2023</a:t>
            </a:r>
            <a:endParaRPr lang="en-IT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1915E41-0AD4-808D-CB1D-7DA3847FBE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T"/>
              <a:t>WS on services for handling sensitive data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663F41-0582-4C24-48ED-E8FAB35AE6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61B12-E862-CA45-A112-8753F74D8BFF}" type="slidenum">
              <a:rPr lang="en-IT" smtClean="0"/>
              <a:t>28</a:t>
            </a:fld>
            <a:endParaRPr lang="en-IT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5CEAF74-C2F1-3A2E-FD1C-3C6071A50C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3863" y="136525"/>
            <a:ext cx="6252411" cy="1325563"/>
          </a:xfrm>
        </p:spPr>
        <p:txBody>
          <a:bodyPr>
            <a:normAutofit/>
          </a:bodyPr>
          <a:lstStyle/>
          <a:p>
            <a:r>
              <a:rPr lang="en-US" b="1" dirty="0"/>
              <a:t>Risk Management </a:t>
            </a:r>
            <a:br>
              <a:rPr lang="en-US" b="1" dirty="0"/>
            </a:br>
            <a:r>
              <a:rPr lang="en-US" b="1" dirty="0"/>
              <a:t>Process in EPIC</a:t>
            </a:r>
            <a:endParaRPr lang="en-GB" b="1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1A1A7371-0873-362D-18D2-0ADD1EEE76BD}"/>
              </a:ext>
            </a:extLst>
          </p:cNvPr>
          <p:cNvSpPr txBox="1">
            <a:spLocks/>
          </p:cNvSpPr>
          <p:nvPr/>
        </p:nvSpPr>
        <p:spPr>
          <a:xfrm>
            <a:off x="393863" y="2196935"/>
            <a:ext cx="5852798" cy="376435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20314C"/>
                </a:solidFill>
                <a:latin typeface="Fira Sans" panose="020B05030500000200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20314C"/>
                </a:solidFill>
                <a:latin typeface="Fira Sans" panose="020B05030500000200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20314C"/>
                </a:solidFill>
                <a:latin typeface="Fira Sans" panose="020B05030500000200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20314C"/>
                </a:solidFill>
                <a:latin typeface="Fira Sans" panose="020B05030500000200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20314C"/>
                </a:solidFill>
                <a:latin typeface="Fira Sans" panose="020B05030500000200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Iterative process aimed at supporting the decision-making process </a:t>
            </a:r>
          </a:p>
          <a:p>
            <a:r>
              <a:rPr lang="en-GB" sz="2000" dirty="0"/>
              <a:t>In EPIC is performed </a:t>
            </a:r>
            <a:r>
              <a:rPr lang="en-GB" sz="2000" b="1" dirty="0">
                <a:solidFill>
                  <a:srgbClr val="48469A"/>
                </a:solidFill>
              </a:rPr>
              <a:t>once a month </a:t>
            </a:r>
            <a:r>
              <a:rPr lang="en-GB" sz="2000" dirty="0"/>
              <a:t>and </a:t>
            </a:r>
            <a:r>
              <a:rPr lang="en-GB" sz="2000" dirty="0">
                <a:solidFill>
                  <a:srgbClr val="48469A"/>
                </a:solidFill>
              </a:rPr>
              <a:t>whenever a </a:t>
            </a:r>
            <a:r>
              <a:rPr lang="en-GB" sz="2000" b="1" dirty="0">
                <a:solidFill>
                  <a:srgbClr val="48469A"/>
                </a:solidFill>
              </a:rPr>
              <a:t>relevant change </a:t>
            </a:r>
            <a:r>
              <a:rPr lang="en-GB" sz="2000" dirty="0"/>
              <a:t>in the system </a:t>
            </a:r>
            <a:r>
              <a:rPr lang="en-GB" sz="2000" b="1" dirty="0">
                <a:solidFill>
                  <a:srgbClr val="48469A"/>
                </a:solidFill>
              </a:rPr>
              <a:t>occurs</a:t>
            </a:r>
          </a:p>
          <a:p>
            <a:pPr lvl="1"/>
            <a:r>
              <a:rPr lang="en-GB" sz="1600" dirty="0"/>
              <a:t>ISO 27001 clause 8.2 requires to perform it </a:t>
            </a:r>
            <a:r>
              <a:rPr lang="en-GB" sz="1600" i="1" dirty="0"/>
              <a:t>“</a:t>
            </a:r>
            <a:r>
              <a:rPr lang="en-US" sz="1600" i="1" dirty="0"/>
              <a:t>at planned intervals or when significant changes are proposed or occur, taking account of the criteria established in 6.1.2 a). </a:t>
            </a:r>
            <a:r>
              <a:rPr lang="en-GB" sz="1600" i="1" dirty="0"/>
              <a:t>”</a:t>
            </a:r>
          </a:p>
          <a:p>
            <a:r>
              <a:rPr lang="en-GB" sz="2000" dirty="0"/>
              <a:t>Established criteria to define Risk Owners</a:t>
            </a:r>
            <a:endParaRPr lang="en-GB" sz="2000" i="1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B1FB760-7806-5502-F332-38EAE3E782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46274" y="76143"/>
            <a:ext cx="5221745" cy="6280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032841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CC41E1E-B2AC-60B0-E3B2-5AB595DA87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December 12, 2023</a:t>
            </a:r>
            <a:endParaRPr lang="en-IT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6E87B81-95BE-4C05-5287-DCA8914BBF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T"/>
              <a:t>WS on services for handling sensitive data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D41574-C92B-034F-3065-19A1AC2EC1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61B12-E862-CA45-A112-8753F74D8BFF}" type="slidenum">
              <a:rPr lang="en-IT" smtClean="0"/>
              <a:t>29</a:t>
            </a:fld>
            <a:endParaRPr lang="en-IT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DC71801B-626B-683E-D3FC-2E42969AAD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 b="1" dirty="0"/>
              <a:t>Security Incident Management</a:t>
            </a:r>
            <a:endParaRPr lang="en-US" b="1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0EABF7F8-AD79-833C-EDBF-BFC72C810A29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15950" y="1666874"/>
            <a:ext cx="9391650" cy="4110927"/>
          </a:xfrm>
        </p:spPr>
        <p:txBody>
          <a:bodyPr>
            <a:normAutofit lnSpcReduction="10000"/>
          </a:bodyPr>
          <a:lstStyle/>
          <a:p>
            <a:r>
              <a:rPr lang="en-US" sz="2000" dirty="0"/>
              <a:t>Security incidents impacting CIA are managed following a documented security management process</a:t>
            </a:r>
          </a:p>
          <a:p>
            <a:r>
              <a:rPr lang="en-US" sz="2000" dirty="0"/>
              <a:t>In case of high risk, the incident is escalated to INFN </a:t>
            </a:r>
            <a:r>
              <a:rPr lang="en-US" sz="2000" b="1" dirty="0"/>
              <a:t>CSIRT</a:t>
            </a:r>
            <a:r>
              <a:rPr lang="en-US" sz="2000" dirty="0"/>
              <a:t> (</a:t>
            </a:r>
            <a:r>
              <a:rPr lang="en-US" sz="2000" b="1" dirty="0"/>
              <a:t>Computer Security Incident Response Team</a:t>
            </a:r>
            <a:r>
              <a:rPr lang="en-US" sz="2000" dirty="0"/>
              <a:t>) </a:t>
            </a:r>
            <a:r>
              <a:rPr lang="en-US" sz="2000" dirty="0">
                <a:hlinkClick r:id="rId3"/>
              </a:rPr>
              <a:t>https://csirt.infn.it</a:t>
            </a:r>
            <a:endParaRPr lang="en-US" sz="2000" dirty="0"/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2000" dirty="0"/>
              <a:t>The CSIRT team performs: </a:t>
            </a:r>
          </a:p>
          <a:p>
            <a:pPr lvl="1"/>
            <a:r>
              <a:rPr lang="en-US" sz="2000" dirty="0"/>
              <a:t>Incident identification</a:t>
            </a:r>
          </a:p>
          <a:p>
            <a:pPr lvl="1"/>
            <a:r>
              <a:rPr lang="en-US" sz="2000" dirty="0"/>
              <a:t>Incident categorization</a:t>
            </a:r>
          </a:p>
          <a:p>
            <a:pPr lvl="1"/>
            <a:r>
              <a:rPr lang="en-US" sz="2000" dirty="0"/>
              <a:t>Incident prioritization</a:t>
            </a:r>
          </a:p>
          <a:p>
            <a:pPr lvl="1"/>
            <a:r>
              <a:rPr lang="en-US" sz="2000" dirty="0"/>
              <a:t>Incident response</a:t>
            </a:r>
          </a:p>
          <a:p>
            <a:pPr lvl="1"/>
            <a:r>
              <a:rPr lang="en-US" sz="2000" dirty="0"/>
              <a:t>Incident closure</a:t>
            </a:r>
          </a:p>
          <a:p>
            <a:pPr lvl="1"/>
            <a:endParaRPr lang="en-US" sz="2000" dirty="0"/>
          </a:p>
          <a:p>
            <a:r>
              <a:rPr lang="en-US" sz="2000" dirty="0"/>
              <a:t>A root cause analysis is also performed to prevent that the same incident occurs again</a:t>
            </a:r>
          </a:p>
        </p:txBody>
      </p:sp>
    </p:spTree>
    <p:extLst>
      <p:ext uri="{BB962C8B-B14F-4D97-AF65-F5344CB8AC3E}">
        <p14:creationId xmlns:p14="http://schemas.microsoft.com/office/powerpoint/2010/main" val="20889577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9A3D131-6FAE-ADC7-2602-AB4D61E95E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December 12, 2023</a:t>
            </a:r>
            <a:endParaRPr lang="en-IT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7CA814E-C5AD-216F-6F7F-C75167397F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T"/>
              <a:t>WS on services for handling sensitive data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6531E4-AE9F-05F9-C3BF-008477C4CE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61B12-E862-CA45-A112-8753F74D8BFF}" type="slidenum">
              <a:rPr lang="en-IT" smtClean="0"/>
              <a:t>3</a:t>
            </a:fld>
            <a:endParaRPr lang="en-IT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C432F86E-61CB-1454-5CD6-3514108A56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INFN – Italian National Institute for Research in Nuclear Physics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F4C3FE3E-8233-73F0-8956-FDFA27841F12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505562" y="2908521"/>
            <a:ext cx="5708649" cy="176212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INFN has a long and prestigious tradition that started in 1951 with </a:t>
            </a:r>
            <a:r>
              <a:rPr lang="en-US" sz="2400" b="1" dirty="0"/>
              <a:t>Enrico Fermi </a:t>
            </a:r>
            <a:r>
              <a:rPr lang="en-US" sz="2400" dirty="0"/>
              <a:t>and his school: </a:t>
            </a:r>
          </a:p>
          <a:p>
            <a:pPr marL="0" indent="0">
              <a:buNone/>
            </a:pPr>
            <a:r>
              <a:rPr lang="en-US" sz="2400" dirty="0"/>
              <a:t>“</a:t>
            </a:r>
            <a:r>
              <a:rPr lang="en-US" sz="2400" b="1" dirty="0"/>
              <a:t>I </a:t>
            </a:r>
            <a:r>
              <a:rPr lang="en-US" sz="2400" b="1" dirty="0" err="1"/>
              <a:t>Ragazzi</a:t>
            </a:r>
            <a:r>
              <a:rPr lang="en-US" sz="2400" b="1" dirty="0"/>
              <a:t> di Via </a:t>
            </a:r>
            <a:r>
              <a:rPr lang="en-US" sz="2400" b="1" dirty="0" err="1"/>
              <a:t>Panisperna</a:t>
            </a:r>
            <a:r>
              <a:rPr lang="en-US" sz="2400" dirty="0"/>
              <a:t>”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E84CB06-4A39-69CA-5794-8829B4F6A9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78994" y="1431826"/>
            <a:ext cx="3011129" cy="4715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823298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DEADE1A-3BED-03CC-EEF6-8FCA38ADE9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December 12, 2023</a:t>
            </a:r>
            <a:endParaRPr lang="en-IT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CBF2B99-C9AB-FA71-E274-EAA64FD634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T" dirty="0"/>
              <a:t>WS on services for handling sensitive data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59BCD2-AFA2-96FD-5F79-38D4F2B18C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61B12-E862-CA45-A112-8753F74D8BFF}" type="slidenum">
              <a:rPr lang="en-IT" smtClean="0"/>
              <a:t>30</a:t>
            </a:fld>
            <a:endParaRPr lang="en-IT" sz="900" dirty="0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DC7BD349-8733-F9EE-D043-666732273867}"/>
              </a:ext>
            </a:extLst>
          </p:cNvPr>
          <p:cNvGrpSpPr/>
          <p:nvPr/>
        </p:nvGrpSpPr>
        <p:grpSpPr>
          <a:xfrm>
            <a:off x="286072" y="2501857"/>
            <a:ext cx="11472393" cy="307777"/>
            <a:chOff x="286072" y="2524459"/>
            <a:chExt cx="11472393" cy="307777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18CFAB0-B3FA-5757-95A9-32784177329E}"/>
                </a:ext>
              </a:extLst>
            </p:cNvPr>
            <p:cNvSpPr txBox="1"/>
            <p:nvPr/>
          </p:nvSpPr>
          <p:spPr>
            <a:xfrm>
              <a:off x="286072" y="2524459"/>
              <a:ext cx="2005677" cy="307777"/>
            </a:xfrm>
            <a:prstGeom prst="rect">
              <a:avLst/>
            </a:prstGeom>
            <a:noFill/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wrap="none" rtlCol="0">
              <a:spAutoFit/>
            </a:bodyPr>
            <a:lstStyle/>
            <a:p>
              <a:r>
                <a:rPr lang="en-GB" sz="1400" b="1" dirty="0">
                  <a:solidFill>
                    <a:schemeClr val="tx1"/>
                  </a:solidFill>
                  <a:latin typeface="Fira Sans" panose="020B0503050000020004" pitchFamily="34" charset="0"/>
                </a:rPr>
                <a:t>5.3 Organization Chart</a:t>
              </a: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DC697452-CDE9-D104-6905-EEAE9362CFED}"/>
                </a:ext>
              </a:extLst>
            </p:cNvPr>
            <p:cNvSpPr txBox="1"/>
            <p:nvPr/>
          </p:nvSpPr>
          <p:spPr>
            <a:xfrm>
              <a:off x="2404292" y="2539848"/>
              <a:ext cx="2154757" cy="276999"/>
            </a:xfrm>
            <a:prstGeom prst="rect">
              <a:avLst/>
            </a:prstGeom>
            <a:noFill/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wrap="none" rtlCol="0">
              <a:spAutoFit/>
            </a:bodyPr>
            <a:lstStyle/>
            <a:p>
              <a:r>
                <a:rPr lang="en-GB" sz="1200" dirty="0">
                  <a:latin typeface="Fira Sans" panose="020B0503050000020004" pitchFamily="34" charset="0"/>
                </a:rPr>
                <a:t>6.1.3 Risk Treatment Process</a:t>
              </a: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A60B1CD8-7BBF-13EE-1958-341FFFE1ED68}"/>
                </a:ext>
              </a:extLst>
            </p:cNvPr>
            <p:cNvSpPr txBox="1"/>
            <p:nvPr/>
          </p:nvSpPr>
          <p:spPr>
            <a:xfrm>
              <a:off x="4737491" y="2539848"/>
              <a:ext cx="3686366" cy="276999"/>
            </a:xfrm>
            <a:prstGeom prst="rect">
              <a:avLst/>
            </a:prstGeom>
            <a:noFill/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pPr algn="ctr"/>
              <a:r>
                <a:rPr lang="en-GB" sz="1200" dirty="0">
                  <a:latin typeface="Fira Sans" panose="020B0503050000020004" pitchFamily="34" charset="0"/>
                </a:rPr>
                <a:t>A.11 Physical and Environmental Security Policy</a:t>
              </a:r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B00B8263-FAF0-B854-4666-8FA23AC60E78}"/>
                </a:ext>
              </a:extLst>
            </p:cNvPr>
            <p:cNvSpPr txBox="1"/>
            <p:nvPr/>
          </p:nvSpPr>
          <p:spPr>
            <a:xfrm>
              <a:off x="8821443" y="2539848"/>
              <a:ext cx="2937022" cy="276999"/>
            </a:xfrm>
            <a:prstGeom prst="rect">
              <a:avLst/>
            </a:prstGeom>
            <a:noFill/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wrap="none" rtlCol="0">
              <a:spAutoFit/>
            </a:bodyPr>
            <a:lstStyle/>
            <a:p>
              <a:pPr algn="r"/>
              <a:r>
                <a:rPr lang="en-GB" sz="1200" dirty="0">
                  <a:latin typeface="Fira Sans" panose="020B0503050000020004" pitchFamily="34" charset="0"/>
                </a:rPr>
                <a:t>A.12.2.1 Controls Against Malware Policy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61A184FA-880E-975E-3050-AF00578B8DF3}"/>
              </a:ext>
            </a:extLst>
          </p:cNvPr>
          <p:cNvGrpSpPr/>
          <p:nvPr/>
        </p:nvGrpSpPr>
        <p:grpSpPr>
          <a:xfrm>
            <a:off x="286072" y="1484291"/>
            <a:ext cx="11518880" cy="307777"/>
            <a:chOff x="286072" y="1308216"/>
            <a:chExt cx="11518880" cy="307777"/>
          </a:xfrm>
        </p:grpSpPr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B7DE0553-4013-E680-A809-B3DD126F01CC}"/>
                </a:ext>
              </a:extLst>
            </p:cNvPr>
            <p:cNvSpPr txBox="1"/>
            <p:nvPr/>
          </p:nvSpPr>
          <p:spPr>
            <a:xfrm>
              <a:off x="4105260" y="1323605"/>
              <a:ext cx="2515432" cy="276999"/>
            </a:xfrm>
            <a:prstGeom prst="rect">
              <a:avLst/>
            </a:prstGeom>
            <a:noFill/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wrap="none" rtlCol="0">
              <a:spAutoFit/>
            </a:bodyPr>
            <a:lstStyle/>
            <a:p>
              <a:r>
                <a:rPr lang="en-GB" sz="1200" dirty="0">
                  <a:latin typeface="Fira Sans" panose="020B0503050000020004" pitchFamily="34" charset="0"/>
                </a:rPr>
                <a:t>A.5.1.1 Information Security Policy</a:t>
              </a:r>
              <a:endParaRPr lang="en-GB" dirty="0">
                <a:latin typeface="Fira Sans" panose="020B0503050000020004" pitchFamily="34" charset="0"/>
              </a:endParaRP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C6A5AFA7-742A-8200-D4E7-EE1A03E8DF6A}"/>
                </a:ext>
              </a:extLst>
            </p:cNvPr>
            <p:cNvSpPr txBox="1"/>
            <p:nvPr/>
          </p:nvSpPr>
          <p:spPr>
            <a:xfrm>
              <a:off x="286072" y="1323605"/>
              <a:ext cx="3461027" cy="276999"/>
            </a:xfrm>
            <a:prstGeom prst="rect">
              <a:avLst/>
            </a:prstGeom>
            <a:noFill/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r>
                <a:rPr lang="en-GB" sz="1200" dirty="0">
                  <a:solidFill>
                    <a:schemeClr val="tx1"/>
                  </a:solidFill>
                  <a:latin typeface="Fira Sans" panose="020B0503050000020004" pitchFamily="34" charset="0"/>
                </a:rPr>
                <a:t>8.1 Evidence Operational </a:t>
              </a:r>
              <a:r>
                <a:rPr lang="en-GB" sz="1200" dirty="0">
                  <a:latin typeface="Fira Sans" panose="020B0503050000020004" pitchFamily="34" charset="0"/>
                </a:rPr>
                <a:t>P</a:t>
              </a:r>
              <a:r>
                <a:rPr lang="en-GB" sz="1200" dirty="0">
                  <a:solidFill>
                    <a:schemeClr val="tx1"/>
                  </a:solidFill>
                  <a:latin typeface="Fira Sans" panose="020B0503050000020004" pitchFamily="34" charset="0"/>
                </a:rPr>
                <a:t>lanning and Control</a:t>
              </a:r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3911CCDA-DC02-9850-1FBE-0E2972E16C2B}"/>
                </a:ext>
              </a:extLst>
            </p:cNvPr>
            <p:cNvSpPr txBox="1"/>
            <p:nvPr/>
          </p:nvSpPr>
          <p:spPr>
            <a:xfrm>
              <a:off x="7910937" y="1308216"/>
              <a:ext cx="3894015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GB" sz="1400" b="1" dirty="0">
                  <a:latin typeface="Fira Sans" panose="020B0503050000020004" pitchFamily="34" charset="0"/>
                </a:rPr>
                <a:t>9.2 Evidence of Audit Programme and Results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B96F73F-6C86-95F2-325B-23E28646A3D3}"/>
              </a:ext>
            </a:extLst>
          </p:cNvPr>
          <p:cNvGrpSpPr/>
          <p:nvPr/>
        </p:nvGrpSpPr>
        <p:grpSpPr>
          <a:xfrm>
            <a:off x="300005" y="4012817"/>
            <a:ext cx="11472393" cy="276999"/>
            <a:chOff x="300005" y="3990808"/>
            <a:chExt cx="11472393" cy="276999"/>
          </a:xfrm>
        </p:grpSpPr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6C74F7E0-B6CA-1574-547B-BC7419BABB9E}"/>
                </a:ext>
              </a:extLst>
            </p:cNvPr>
            <p:cNvSpPr txBox="1"/>
            <p:nvPr/>
          </p:nvSpPr>
          <p:spPr>
            <a:xfrm>
              <a:off x="300005" y="3990808"/>
              <a:ext cx="2608406" cy="276999"/>
            </a:xfrm>
            <a:prstGeom prst="rect">
              <a:avLst/>
            </a:prstGeom>
            <a:noFill/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wrap="none" rtlCol="0">
              <a:spAutoFit/>
            </a:bodyPr>
            <a:lstStyle/>
            <a:p>
              <a:r>
                <a:rPr lang="en-GB" sz="1200" dirty="0">
                  <a:latin typeface="Fira Sans" panose="020B0503050000020004" pitchFamily="34" charset="0"/>
                </a:rPr>
                <a:t>A.14.2.1 Secure Development Policy</a:t>
              </a:r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BA4D40B0-5128-E3FC-538D-901E63C5D846}"/>
                </a:ext>
              </a:extLst>
            </p:cNvPr>
            <p:cNvSpPr txBox="1"/>
            <p:nvPr/>
          </p:nvSpPr>
          <p:spPr>
            <a:xfrm>
              <a:off x="3948996" y="3990808"/>
              <a:ext cx="2876108" cy="276999"/>
            </a:xfrm>
            <a:prstGeom prst="rect">
              <a:avLst/>
            </a:prstGeom>
            <a:noFill/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wrap="none" rtlCol="0">
              <a:spAutoFit/>
            </a:bodyPr>
            <a:lstStyle/>
            <a:p>
              <a:r>
                <a:rPr lang="en-GB" sz="1200" dirty="0">
                  <a:latin typeface="Fira Sans" panose="020B0503050000020004" pitchFamily="34" charset="0"/>
                </a:rPr>
                <a:t>A.11.2.9 Clean Desk Clean Screen Policy</a:t>
              </a:r>
            </a:p>
          </p:txBody>
        </p: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FC603DE4-A846-B4AD-91DB-C05A56A54ADC}"/>
                </a:ext>
              </a:extLst>
            </p:cNvPr>
            <p:cNvSpPr txBox="1"/>
            <p:nvPr/>
          </p:nvSpPr>
          <p:spPr>
            <a:xfrm>
              <a:off x="7250006" y="3990808"/>
              <a:ext cx="4522392" cy="276999"/>
            </a:xfrm>
            <a:prstGeom prst="rect">
              <a:avLst/>
            </a:prstGeom>
            <a:noFill/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wrap="none" rtlCol="0">
              <a:spAutoFit/>
            </a:bodyPr>
            <a:lstStyle/>
            <a:p>
              <a:pPr algn="r"/>
              <a:r>
                <a:rPr lang="en-GB" sz="1200" dirty="0">
                  <a:latin typeface="Fira Sans" panose="020B0503050000020004" pitchFamily="34" charset="0"/>
                </a:rPr>
                <a:t>A.15.1.1 Information Security Policy for  Supplier Relationships 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59296C3-8005-4DD9-EC49-3054510F9FC8}"/>
              </a:ext>
            </a:extLst>
          </p:cNvPr>
          <p:cNvGrpSpPr/>
          <p:nvPr/>
        </p:nvGrpSpPr>
        <p:grpSpPr>
          <a:xfrm>
            <a:off x="286072" y="4999605"/>
            <a:ext cx="11459215" cy="307777"/>
            <a:chOff x="286072" y="4896394"/>
            <a:chExt cx="11459215" cy="307777"/>
          </a:xfrm>
        </p:grpSpPr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2D54D3E1-1603-CAF7-E40A-697598111012}"/>
                </a:ext>
              </a:extLst>
            </p:cNvPr>
            <p:cNvSpPr txBox="1"/>
            <p:nvPr/>
          </p:nvSpPr>
          <p:spPr>
            <a:xfrm>
              <a:off x="3948996" y="4896394"/>
              <a:ext cx="2444900" cy="307777"/>
            </a:xfrm>
            <a:prstGeom prst="rect">
              <a:avLst/>
            </a:prstGeom>
            <a:noFill/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wrap="none" rtlCol="0">
              <a:spAutoFit/>
            </a:bodyPr>
            <a:lstStyle/>
            <a:p>
              <a:r>
                <a:rPr lang="en-GB" sz="1400" b="1" dirty="0">
                  <a:latin typeface="Fira Sans" panose="020B0503050000020004" pitchFamily="34" charset="0"/>
                </a:rPr>
                <a:t>7.2 Evidence of competence</a:t>
              </a:r>
            </a:p>
          </p:txBody>
        </p: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7079A48C-A803-8E10-3D60-FC0CE16E19ED}"/>
                </a:ext>
              </a:extLst>
            </p:cNvPr>
            <p:cNvSpPr txBox="1"/>
            <p:nvPr/>
          </p:nvSpPr>
          <p:spPr>
            <a:xfrm>
              <a:off x="286072" y="4911783"/>
              <a:ext cx="2912977" cy="276999"/>
            </a:xfrm>
            <a:prstGeom prst="rect">
              <a:avLst/>
            </a:prstGeom>
            <a:noFill/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wrap="none" rtlCol="0">
              <a:spAutoFit/>
            </a:bodyPr>
            <a:lstStyle/>
            <a:p>
              <a:r>
                <a:rPr lang="en-GB" sz="1200" dirty="0">
                  <a:latin typeface="Fira Sans" panose="020B0503050000020004" pitchFamily="34" charset="0"/>
                </a:rPr>
                <a:t>A.8.2.1 Information Classification Policy</a:t>
              </a:r>
            </a:p>
          </p:txBody>
        </p:sp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0A197D90-97C7-0E46-198A-7172691C0795}"/>
                </a:ext>
              </a:extLst>
            </p:cNvPr>
            <p:cNvSpPr txBox="1"/>
            <p:nvPr/>
          </p:nvSpPr>
          <p:spPr>
            <a:xfrm>
              <a:off x="7043359" y="4911783"/>
              <a:ext cx="4701928" cy="276999"/>
            </a:xfrm>
            <a:prstGeom prst="rect">
              <a:avLst/>
            </a:prstGeom>
            <a:noFill/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wrap="none" rtlCol="0">
              <a:spAutoFit/>
            </a:bodyPr>
            <a:lstStyle/>
            <a:p>
              <a:pPr algn="r"/>
              <a:r>
                <a:rPr lang="en-GB" sz="1200" dirty="0">
                  <a:latin typeface="Fira Sans" panose="020B0503050000020004" pitchFamily="34" charset="0"/>
                </a:rPr>
                <a:t>A.16.1.4 Assessment of &amp; Decision on Information Security Events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DEDAC47-C886-D649-A343-8F28A935B1C9}"/>
              </a:ext>
            </a:extLst>
          </p:cNvPr>
          <p:cNvGrpSpPr/>
          <p:nvPr/>
        </p:nvGrpSpPr>
        <p:grpSpPr>
          <a:xfrm>
            <a:off x="286072" y="4506211"/>
            <a:ext cx="11459215" cy="276999"/>
            <a:chOff x="286072" y="4443924"/>
            <a:chExt cx="11459215" cy="276999"/>
          </a:xfrm>
        </p:grpSpPr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47704448-40C6-FF0B-BDF7-A9AAB5E60757}"/>
                </a:ext>
              </a:extLst>
            </p:cNvPr>
            <p:cNvSpPr txBox="1"/>
            <p:nvPr/>
          </p:nvSpPr>
          <p:spPr>
            <a:xfrm>
              <a:off x="286072" y="4443924"/>
              <a:ext cx="1982772" cy="276999"/>
            </a:xfrm>
            <a:prstGeom prst="rect">
              <a:avLst/>
            </a:prstGeom>
            <a:noFill/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r>
                <a:rPr lang="en-GB" sz="1200" dirty="0">
                  <a:latin typeface="Fira Sans" panose="020B0503050000020004" pitchFamily="34" charset="0"/>
                </a:rPr>
                <a:t>A.6.2.2 Teleworking Policy</a:t>
              </a:r>
            </a:p>
          </p:txBody>
        </p:sp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25389BE0-5FF4-B861-8DD7-35E8EA1B90FD}"/>
                </a:ext>
              </a:extLst>
            </p:cNvPr>
            <p:cNvSpPr txBox="1"/>
            <p:nvPr/>
          </p:nvSpPr>
          <p:spPr>
            <a:xfrm>
              <a:off x="6833365" y="4443924"/>
              <a:ext cx="4911922" cy="276999"/>
            </a:xfrm>
            <a:prstGeom prst="rect">
              <a:avLst/>
            </a:prstGeom>
            <a:noFill/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wrap="none" rtlCol="0">
              <a:spAutoFit/>
            </a:bodyPr>
            <a:lstStyle/>
            <a:p>
              <a:pPr algn="r"/>
              <a:r>
                <a:rPr lang="en-GB" sz="1200" dirty="0">
                  <a:latin typeface="Fira Sans" panose="020B0503050000020004" pitchFamily="34" charset="0"/>
                </a:rPr>
                <a:t>A.14.1 Information Security Requirements Analysis and Specification</a:t>
              </a:r>
            </a:p>
          </p:txBody>
        </p:sp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324DECAB-BB36-BAD0-4DB1-85F49F017DD8}"/>
                </a:ext>
              </a:extLst>
            </p:cNvPr>
            <p:cNvSpPr txBox="1"/>
            <p:nvPr/>
          </p:nvSpPr>
          <p:spPr>
            <a:xfrm>
              <a:off x="2434417" y="4443924"/>
              <a:ext cx="3260829" cy="276999"/>
            </a:xfrm>
            <a:prstGeom prst="rect">
              <a:avLst/>
            </a:prstGeom>
            <a:noFill/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wrap="none" rtlCol="0">
              <a:spAutoFit/>
            </a:bodyPr>
            <a:lstStyle/>
            <a:p>
              <a:r>
                <a:rPr lang="en-GB" sz="1200" dirty="0">
                  <a:latin typeface="Fira Sans" panose="020B0503050000020004" pitchFamily="34" charset="0"/>
                </a:rPr>
                <a:t>A.12.6.2 Restrictions on Software Installation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02739BC1-3A32-AC00-A005-85BA14F6FB2A}"/>
              </a:ext>
            </a:extLst>
          </p:cNvPr>
          <p:cNvGrpSpPr/>
          <p:nvPr/>
        </p:nvGrpSpPr>
        <p:grpSpPr>
          <a:xfrm>
            <a:off x="286072" y="6017174"/>
            <a:ext cx="11472393" cy="307777"/>
            <a:chOff x="286072" y="5841099"/>
            <a:chExt cx="11472393" cy="307777"/>
          </a:xfrm>
        </p:grpSpPr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063E61D6-3B96-48C7-0CC8-1EE7B3DABD9C}"/>
                </a:ext>
              </a:extLst>
            </p:cNvPr>
            <p:cNvSpPr txBox="1"/>
            <p:nvPr/>
          </p:nvSpPr>
          <p:spPr>
            <a:xfrm>
              <a:off x="2609438" y="5856488"/>
              <a:ext cx="2122697" cy="276999"/>
            </a:xfrm>
            <a:prstGeom prst="rect">
              <a:avLst/>
            </a:prstGeom>
            <a:noFill/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wrap="none" rtlCol="0">
              <a:spAutoFit/>
            </a:bodyPr>
            <a:lstStyle/>
            <a:p>
              <a:r>
                <a:rPr lang="en-GB" sz="1200" dirty="0">
                  <a:latin typeface="Fira Sans" panose="020B0503050000020004" pitchFamily="34" charset="0"/>
                </a:rPr>
                <a:t>8.2 Risk Assessment Results</a:t>
              </a:r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B3C2E35B-FB27-4E8A-7433-371661548231}"/>
                </a:ext>
              </a:extLst>
            </p:cNvPr>
            <p:cNvSpPr txBox="1"/>
            <p:nvPr/>
          </p:nvSpPr>
          <p:spPr>
            <a:xfrm>
              <a:off x="4933486" y="5841099"/>
              <a:ext cx="1949573" cy="307777"/>
            </a:xfrm>
            <a:prstGeom prst="rect">
              <a:avLst/>
            </a:prstGeom>
            <a:noFill/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wrap="none" rtlCol="0">
              <a:spAutoFit/>
            </a:bodyPr>
            <a:lstStyle/>
            <a:p>
              <a:r>
                <a:rPr lang="en-GB" sz="1400" b="1" dirty="0">
                  <a:latin typeface="Fira Sans" panose="020B0503050000020004" pitchFamily="34" charset="0"/>
                </a:rPr>
                <a:t>A.9.3 Password Policy</a:t>
              </a:r>
            </a:p>
          </p:txBody>
        </p: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3C70245D-DC5A-74E5-FD2B-E5E8039BF1A8}"/>
                </a:ext>
              </a:extLst>
            </p:cNvPr>
            <p:cNvSpPr txBox="1"/>
            <p:nvPr/>
          </p:nvSpPr>
          <p:spPr>
            <a:xfrm>
              <a:off x="7258515" y="5841099"/>
              <a:ext cx="4499950" cy="307777"/>
            </a:xfrm>
            <a:prstGeom prst="rect">
              <a:avLst/>
            </a:prstGeom>
            <a:noFill/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wrap="none" rtlCol="0">
              <a:spAutoFit/>
            </a:bodyPr>
            <a:lstStyle/>
            <a:p>
              <a:pPr algn="r"/>
              <a:r>
                <a:rPr lang="en-GB" sz="1400" b="1" dirty="0">
                  <a:latin typeface="Fira Sans" panose="020B0503050000020004" pitchFamily="34" charset="0"/>
                </a:rPr>
                <a:t>9.1 Evidence of Monitoring and Measurement Results</a:t>
              </a:r>
            </a:p>
          </p:txBody>
        </p:sp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8C574160-B20C-A6CC-BDDE-A0A98444D31B}"/>
                </a:ext>
              </a:extLst>
            </p:cNvPr>
            <p:cNvSpPr txBox="1"/>
            <p:nvPr/>
          </p:nvSpPr>
          <p:spPr>
            <a:xfrm>
              <a:off x="286072" y="5856488"/>
              <a:ext cx="2287806" cy="276999"/>
            </a:xfrm>
            <a:prstGeom prst="rect">
              <a:avLst/>
            </a:prstGeom>
            <a:noFill/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wrap="none" rtlCol="0">
              <a:spAutoFit/>
            </a:bodyPr>
            <a:lstStyle/>
            <a:p>
              <a:r>
                <a:rPr lang="en-GB" sz="1200" b="1" dirty="0">
                  <a:latin typeface="Fira Sans" panose="020B0503050000020004" pitchFamily="34" charset="0"/>
                </a:rPr>
                <a:t>6.1.2 Risk Assessment Process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40C309A6-381E-6EB5-031E-B0607A90A32C}"/>
              </a:ext>
            </a:extLst>
          </p:cNvPr>
          <p:cNvGrpSpPr/>
          <p:nvPr/>
        </p:nvGrpSpPr>
        <p:grpSpPr>
          <a:xfrm>
            <a:off x="286072" y="5523777"/>
            <a:ext cx="11472393" cy="276999"/>
            <a:chOff x="286072" y="5393590"/>
            <a:chExt cx="11472393" cy="276999"/>
          </a:xfrm>
        </p:grpSpPr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FFF763AF-46D7-B9BB-79CB-BD7E48BA5F3B}"/>
                </a:ext>
              </a:extLst>
            </p:cNvPr>
            <p:cNvSpPr txBox="1"/>
            <p:nvPr/>
          </p:nvSpPr>
          <p:spPr>
            <a:xfrm>
              <a:off x="6899442" y="5393590"/>
              <a:ext cx="4859023" cy="276999"/>
            </a:xfrm>
            <a:prstGeom prst="rect">
              <a:avLst/>
            </a:prstGeom>
            <a:noFill/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wrap="none" rtlCol="0">
              <a:spAutoFit/>
            </a:bodyPr>
            <a:lstStyle/>
            <a:p>
              <a:pPr algn="r"/>
              <a:r>
                <a:rPr lang="en-GB" sz="1200" dirty="0">
                  <a:latin typeface="Fira Sans" panose="020B0503050000020004" pitchFamily="34" charset="0"/>
                </a:rPr>
                <a:t>10.1 Actions Resulting from Nonconformities and Corrective Actions</a:t>
              </a:r>
            </a:p>
          </p:txBody>
        </p:sp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9C738863-624C-780B-129B-D13C3F4AECCA}"/>
                </a:ext>
              </a:extLst>
            </p:cNvPr>
            <p:cNvSpPr txBox="1"/>
            <p:nvPr/>
          </p:nvSpPr>
          <p:spPr>
            <a:xfrm>
              <a:off x="286072" y="5393590"/>
              <a:ext cx="2148345" cy="276999"/>
            </a:xfrm>
            <a:prstGeom prst="rect">
              <a:avLst/>
            </a:prstGeom>
            <a:noFill/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wrap="none" rtlCol="0">
              <a:spAutoFit/>
            </a:bodyPr>
            <a:lstStyle/>
            <a:p>
              <a:r>
                <a:rPr lang="en-GB" sz="1200" b="1" dirty="0">
                  <a:latin typeface="Fira Sans" panose="020B0503050000020004" pitchFamily="34" charset="0"/>
                </a:rPr>
                <a:t>A.9.1.1 Access Control Policy</a:t>
              </a:r>
            </a:p>
          </p:txBody>
        </p:sp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FF7B12B6-447B-6587-E9EA-361B72D28C69}"/>
                </a:ext>
              </a:extLst>
            </p:cNvPr>
            <p:cNvSpPr txBox="1"/>
            <p:nvPr/>
          </p:nvSpPr>
          <p:spPr>
            <a:xfrm>
              <a:off x="4828712" y="5393590"/>
              <a:ext cx="2040943" cy="276999"/>
            </a:xfrm>
            <a:prstGeom prst="rect">
              <a:avLst/>
            </a:prstGeom>
            <a:noFill/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wrap="none" rtlCol="0">
              <a:spAutoFit/>
            </a:bodyPr>
            <a:lstStyle/>
            <a:p>
              <a:r>
                <a:rPr lang="en-GB" sz="1200" dirty="0">
                  <a:latin typeface="Fira Sans" panose="020B0503050000020004" pitchFamily="34" charset="0"/>
                </a:rPr>
                <a:t>A.17.2 Redundancies Policy</a:t>
              </a:r>
            </a:p>
          </p:txBody>
        </p:sp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961372E0-95C1-CC7D-B58D-AFFF781CC97F}"/>
                </a:ext>
              </a:extLst>
            </p:cNvPr>
            <p:cNvSpPr txBox="1"/>
            <p:nvPr/>
          </p:nvSpPr>
          <p:spPr>
            <a:xfrm>
              <a:off x="2492418" y="5393590"/>
              <a:ext cx="2204450" cy="276999"/>
            </a:xfrm>
            <a:prstGeom prst="rect">
              <a:avLst/>
            </a:prstGeom>
            <a:noFill/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wrap="none" rtlCol="0">
              <a:spAutoFit/>
            </a:bodyPr>
            <a:lstStyle/>
            <a:p>
              <a:r>
                <a:rPr lang="en-GB" sz="1200" dirty="0">
                  <a:latin typeface="Fira Sans" panose="020B0503050000020004" pitchFamily="34" charset="0"/>
                </a:rPr>
                <a:t>A.8 Asset Management Policy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3CA5B57-D7F3-C92D-857E-48FBC32FA6BA}"/>
              </a:ext>
            </a:extLst>
          </p:cNvPr>
          <p:cNvGrpSpPr/>
          <p:nvPr/>
        </p:nvGrpSpPr>
        <p:grpSpPr>
          <a:xfrm>
            <a:off x="286072" y="3026029"/>
            <a:ext cx="11472393" cy="276999"/>
            <a:chOff x="286072" y="3018772"/>
            <a:chExt cx="11472393" cy="276999"/>
          </a:xfrm>
        </p:grpSpPr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5FF40A19-3D1C-418F-D1DC-5878BC562138}"/>
                </a:ext>
              </a:extLst>
            </p:cNvPr>
            <p:cNvSpPr txBox="1"/>
            <p:nvPr/>
          </p:nvSpPr>
          <p:spPr>
            <a:xfrm>
              <a:off x="286072" y="3018772"/>
              <a:ext cx="2163194" cy="276999"/>
            </a:xfrm>
            <a:prstGeom prst="rect">
              <a:avLst/>
            </a:prstGeom>
            <a:noFill/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r>
                <a:rPr lang="en-GB" sz="1200" dirty="0">
                  <a:latin typeface="Fira Sans" panose="020B0503050000020004" pitchFamily="34" charset="0"/>
                </a:rPr>
                <a:t>A.6.2.1 Mobile Device Policy</a:t>
              </a: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F0E62CEA-FC7A-AE0C-BDF9-07991BDE0C1E}"/>
                </a:ext>
              </a:extLst>
            </p:cNvPr>
            <p:cNvSpPr txBox="1"/>
            <p:nvPr/>
          </p:nvSpPr>
          <p:spPr>
            <a:xfrm>
              <a:off x="5866102" y="3018772"/>
              <a:ext cx="2784826" cy="276999"/>
            </a:xfrm>
            <a:prstGeom prst="rect">
              <a:avLst/>
            </a:prstGeom>
            <a:noFill/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pPr algn="ctr"/>
              <a:r>
                <a:rPr lang="en-GB" sz="1200" dirty="0">
                  <a:latin typeface="Fira Sans" panose="020B0503050000020004" pitchFamily="34" charset="0"/>
                </a:rPr>
                <a:t>A.8.1.3 Acceptable Use of Asset Policy</a:t>
              </a:r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947F3574-A393-404B-5956-E2EA5923EC7B}"/>
                </a:ext>
              </a:extLst>
            </p:cNvPr>
            <p:cNvSpPr txBox="1"/>
            <p:nvPr/>
          </p:nvSpPr>
          <p:spPr>
            <a:xfrm>
              <a:off x="8811825" y="3018772"/>
              <a:ext cx="2946640" cy="276999"/>
            </a:xfrm>
            <a:prstGeom prst="rect">
              <a:avLst/>
            </a:prstGeom>
            <a:noFill/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wrap="none" rtlCol="0">
              <a:spAutoFit/>
            </a:bodyPr>
            <a:lstStyle/>
            <a:p>
              <a:pPr algn="r"/>
              <a:r>
                <a:rPr lang="en-GB" sz="1200" dirty="0">
                  <a:latin typeface="Fira Sans" panose="020B0503050000020004" pitchFamily="34" charset="0"/>
                </a:rPr>
                <a:t>8.3 Information Security Risk Treatment</a:t>
              </a:r>
            </a:p>
          </p:txBody>
        </p:sp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011EC48F-632C-C501-E86A-67457B7734D5}"/>
                </a:ext>
              </a:extLst>
            </p:cNvPr>
            <p:cNvSpPr txBox="1"/>
            <p:nvPr/>
          </p:nvSpPr>
          <p:spPr>
            <a:xfrm>
              <a:off x="2647948" y="3018772"/>
              <a:ext cx="1752403" cy="276999"/>
            </a:xfrm>
            <a:prstGeom prst="rect">
              <a:avLst/>
            </a:prstGeom>
            <a:noFill/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wrap="none" rtlCol="0">
              <a:spAutoFit/>
            </a:bodyPr>
            <a:lstStyle/>
            <a:p>
              <a:r>
                <a:rPr lang="en-GB" sz="1200" dirty="0">
                  <a:latin typeface="Fira Sans" panose="020B0503050000020004" pitchFamily="34" charset="0"/>
                </a:rPr>
                <a:t>6.2 Security Objectives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929F410B-1069-E65C-7F69-776AE3575DBC}"/>
              </a:ext>
            </a:extLst>
          </p:cNvPr>
          <p:cNvGrpSpPr/>
          <p:nvPr/>
        </p:nvGrpSpPr>
        <p:grpSpPr>
          <a:xfrm>
            <a:off x="286072" y="2008463"/>
            <a:ext cx="11472393" cy="276999"/>
            <a:chOff x="286072" y="2061589"/>
            <a:chExt cx="11472393" cy="276999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DC485D23-85CB-54BC-F47C-E997D2E33A9E}"/>
                </a:ext>
              </a:extLst>
            </p:cNvPr>
            <p:cNvSpPr txBox="1"/>
            <p:nvPr/>
          </p:nvSpPr>
          <p:spPr>
            <a:xfrm>
              <a:off x="286072" y="2061589"/>
              <a:ext cx="841897" cy="276999"/>
            </a:xfrm>
            <a:prstGeom prst="rect">
              <a:avLst/>
            </a:prstGeom>
            <a:noFill/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wrap="none" rtlCol="0">
              <a:spAutoFit/>
            </a:bodyPr>
            <a:lstStyle/>
            <a:p>
              <a:r>
                <a:rPr lang="en-GB" sz="1200" dirty="0">
                  <a:latin typeface="Fira Sans" panose="020B0503050000020004" pitchFamily="34" charset="0"/>
                </a:rPr>
                <a:t>4.3 Scope</a:t>
              </a:r>
            </a:p>
          </p:txBody>
        </p: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1517D9A2-4526-8EDE-1B7E-9BF0BE340B5A}"/>
                </a:ext>
              </a:extLst>
            </p:cNvPr>
            <p:cNvSpPr txBox="1"/>
            <p:nvPr/>
          </p:nvSpPr>
          <p:spPr>
            <a:xfrm>
              <a:off x="8295658" y="2061589"/>
              <a:ext cx="3462807" cy="276999"/>
            </a:xfrm>
            <a:prstGeom prst="rect">
              <a:avLst/>
            </a:prstGeom>
            <a:noFill/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wrap="none" rtlCol="0">
              <a:spAutoFit/>
            </a:bodyPr>
            <a:lstStyle/>
            <a:p>
              <a:pPr algn="r"/>
              <a:r>
                <a:rPr lang="en-GB" sz="1200" dirty="0">
                  <a:latin typeface="Fira Sans" panose="020B0503050000020004" pitchFamily="34" charset="0"/>
                </a:rPr>
                <a:t>9.3 Evidence of Results of Management Reviews</a:t>
              </a:r>
            </a:p>
          </p:txBody>
        </p: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5C997A71-275D-7536-B3DC-38B3BA737068}"/>
                </a:ext>
              </a:extLst>
            </p:cNvPr>
            <p:cNvSpPr txBox="1"/>
            <p:nvPr/>
          </p:nvSpPr>
          <p:spPr>
            <a:xfrm>
              <a:off x="1439334" y="2061589"/>
              <a:ext cx="3770584" cy="276999"/>
            </a:xfrm>
            <a:prstGeom prst="rect">
              <a:avLst/>
            </a:prstGeom>
            <a:noFill/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wrap="none" rtlCol="0">
              <a:spAutoFit/>
            </a:bodyPr>
            <a:lstStyle/>
            <a:p>
              <a:r>
                <a:rPr lang="en-GB" sz="1200" dirty="0">
                  <a:latin typeface="Fira Sans" panose="020B0503050000020004" pitchFamily="34" charset="0"/>
                </a:rPr>
                <a:t>A.13.2.1 Information Transfer Policy and Procedures</a:t>
              </a:r>
            </a:p>
          </p:txBody>
        </p:sp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3B19B3AB-811A-0D1D-55A7-91D2BF870315}"/>
                </a:ext>
              </a:extLst>
            </p:cNvPr>
            <p:cNvSpPr txBox="1"/>
            <p:nvPr/>
          </p:nvSpPr>
          <p:spPr>
            <a:xfrm>
              <a:off x="5357087" y="2061589"/>
              <a:ext cx="2369559" cy="276999"/>
            </a:xfrm>
            <a:prstGeom prst="rect">
              <a:avLst/>
            </a:prstGeom>
            <a:noFill/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wrap="none" rtlCol="0">
              <a:spAutoFit/>
            </a:bodyPr>
            <a:lstStyle/>
            <a:p>
              <a:r>
                <a:rPr lang="en-GB" sz="1200" dirty="0">
                  <a:latin typeface="Fira Sans" panose="020B0503050000020004" pitchFamily="34" charset="0"/>
                </a:rPr>
                <a:t>A.10.1.2 Key Management Policy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FFDAE27-0A70-09CA-40D2-AA4BB93C9C08}"/>
              </a:ext>
            </a:extLst>
          </p:cNvPr>
          <p:cNvGrpSpPr/>
          <p:nvPr/>
        </p:nvGrpSpPr>
        <p:grpSpPr>
          <a:xfrm>
            <a:off x="286072" y="3519423"/>
            <a:ext cx="11459215" cy="276999"/>
            <a:chOff x="286072" y="3537483"/>
            <a:chExt cx="11459215" cy="276999"/>
          </a:xfrm>
        </p:grpSpPr>
        <p:sp>
          <p:nvSpPr>
            <p:cNvPr id="83" name="TextBox 82">
              <a:extLst>
                <a:ext uri="{FF2B5EF4-FFF2-40B4-BE49-F238E27FC236}">
                  <a16:creationId xmlns:a16="http://schemas.microsoft.com/office/drawing/2014/main" id="{5491B413-4C9E-F37E-E07C-E1BA576719F1}"/>
                </a:ext>
              </a:extLst>
            </p:cNvPr>
            <p:cNvSpPr txBox="1"/>
            <p:nvPr/>
          </p:nvSpPr>
          <p:spPr>
            <a:xfrm>
              <a:off x="286072" y="3537483"/>
              <a:ext cx="2816797" cy="276999"/>
            </a:xfrm>
            <a:prstGeom prst="rect">
              <a:avLst/>
            </a:prstGeom>
            <a:noFill/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wrap="none" rtlCol="0">
              <a:spAutoFit/>
            </a:bodyPr>
            <a:lstStyle/>
            <a:p>
              <a:r>
                <a:rPr lang="en-GB" sz="1200" dirty="0">
                  <a:latin typeface="Fira Sans" panose="020B0503050000020004" pitchFamily="34" charset="0"/>
                </a:rPr>
                <a:t>A.12.3.1 Backup Policy and Procedures</a:t>
              </a:r>
            </a:p>
          </p:txBody>
        </p:sp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6EF571A9-60E2-2748-C7BB-86926BC10FE2}"/>
                </a:ext>
              </a:extLst>
            </p:cNvPr>
            <p:cNvSpPr txBox="1"/>
            <p:nvPr/>
          </p:nvSpPr>
          <p:spPr>
            <a:xfrm>
              <a:off x="9051921" y="3537483"/>
              <a:ext cx="2693366" cy="276999"/>
            </a:xfrm>
            <a:prstGeom prst="rect">
              <a:avLst/>
            </a:prstGeom>
            <a:noFill/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wrap="none" rtlCol="0">
              <a:spAutoFit/>
            </a:bodyPr>
            <a:lstStyle/>
            <a:p>
              <a:pPr algn="r"/>
              <a:r>
                <a:rPr lang="en-GB" sz="1200" dirty="0">
                  <a:latin typeface="Fira Sans" panose="020B0503050000020004" pitchFamily="34" charset="0"/>
                </a:rPr>
                <a:t>A.10.1.1 Cryptographic Control Policy</a:t>
              </a:r>
            </a:p>
          </p:txBody>
        </p:sp>
      </p:grpSp>
      <p:sp>
        <p:nvSpPr>
          <p:cNvPr id="92" name="TextBox 91">
            <a:extLst>
              <a:ext uri="{FF2B5EF4-FFF2-40B4-BE49-F238E27FC236}">
                <a16:creationId xmlns:a16="http://schemas.microsoft.com/office/drawing/2014/main" id="{D1FFC81B-45E9-0667-ADBB-AAB0BEA487BC}"/>
              </a:ext>
            </a:extLst>
          </p:cNvPr>
          <p:cNvSpPr txBox="1"/>
          <p:nvPr/>
        </p:nvSpPr>
        <p:spPr>
          <a:xfrm>
            <a:off x="4699543" y="3373894"/>
            <a:ext cx="2781531" cy="58477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GB" sz="3200" b="1" dirty="0">
                <a:latin typeface="Fira Sans" panose="020B0503050000020004" pitchFamily="34" charset="0"/>
              </a:rPr>
              <a:t>ISO/IEC 27001</a:t>
            </a:r>
          </a:p>
        </p:txBody>
      </p:sp>
      <p:sp>
        <p:nvSpPr>
          <p:cNvPr id="93" name="Title 5">
            <a:extLst>
              <a:ext uri="{FF2B5EF4-FFF2-40B4-BE49-F238E27FC236}">
                <a16:creationId xmlns:a16="http://schemas.microsoft.com/office/drawing/2014/main" id="{02433902-C52F-1AEA-EB36-6DAEC9A0C3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687" y="207797"/>
            <a:ext cx="9390913" cy="1325563"/>
          </a:xfrm>
        </p:spPr>
        <p:txBody>
          <a:bodyPr/>
          <a:lstStyle/>
          <a:p>
            <a:r>
              <a:rPr lang="en-IT" b="1" dirty="0"/>
              <a:t>Required D</a:t>
            </a:r>
            <a:r>
              <a:rPr lang="en-GB" b="1" dirty="0"/>
              <a:t>o</a:t>
            </a:r>
            <a:r>
              <a:rPr lang="en-IT" b="1" dirty="0"/>
              <a:t>cument Information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07170278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125FBFF-ECF9-6B1D-004B-81C467BA95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December 12, 2023</a:t>
            </a:r>
            <a:endParaRPr lang="en-IT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EEC043A-CE54-B388-C8B4-48BDE9447C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T"/>
              <a:t>WS on services for handling sensitive data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F1AA3F-9C70-4DBC-7CEE-D830A72DFC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61B12-E862-CA45-A112-8753F74D8BFF}" type="slidenum">
              <a:rPr lang="en-IT" smtClean="0"/>
              <a:t>31</a:t>
            </a:fld>
            <a:endParaRPr lang="en-IT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10336EA0-EC39-9E14-0007-46A9D214A2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6096" y="2766218"/>
            <a:ext cx="6080760" cy="1325563"/>
          </a:xfrm>
        </p:spPr>
        <p:txBody>
          <a:bodyPr/>
          <a:lstStyle/>
          <a:p>
            <a:r>
              <a:rPr lang="en-US" b="1" dirty="0"/>
              <a:t>Use case examples</a:t>
            </a:r>
          </a:p>
        </p:txBody>
      </p:sp>
    </p:spTree>
    <p:extLst>
      <p:ext uri="{BB962C8B-B14F-4D97-AF65-F5344CB8AC3E}">
        <p14:creationId xmlns:p14="http://schemas.microsoft.com/office/powerpoint/2010/main" val="406358939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48B52E7-DC10-568F-B2CA-22335BD653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December 12, 2023</a:t>
            </a:r>
            <a:endParaRPr lang="en-IT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3802D44-849C-B402-B5A6-E8B75A33E0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T"/>
              <a:t>WS on services for handling sensitive data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A57B53-8A95-C3D2-7BD2-974D1FBFFB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61B12-E862-CA45-A112-8753F74D8BFF}" type="slidenum">
              <a:rPr lang="en-IT" smtClean="0"/>
              <a:t>32</a:t>
            </a:fld>
            <a:endParaRPr lang="en-IT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7EEDD7F2-D231-DDAC-5690-3F45915626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b="1" dirty="0"/>
              <a:t>HARMONY / HARMONY PLUS</a:t>
            </a:r>
            <a:br>
              <a:rPr lang="en-GB" b="1" dirty="0"/>
            </a:br>
            <a:r>
              <a:rPr lang="en-GB" sz="2700" b="1" dirty="0"/>
              <a:t>Healthcare Alliance for Resourceful Medicines Offensive against Neoplasms in Hematology</a:t>
            </a:r>
            <a:endParaRPr lang="en-GB" b="1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30FC4947-9814-B199-A247-A57CF9B4052A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15950" y="2617940"/>
            <a:ext cx="4482143" cy="3607495"/>
          </a:xfrm>
        </p:spPr>
        <p:txBody>
          <a:bodyPr>
            <a:normAutofit/>
          </a:bodyPr>
          <a:lstStyle/>
          <a:p>
            <a:r>
              <a:rPr lang="en-GB" sz="2000" dirty="0"/>
              <a:t>Use of big data analytics to accelerate blood cancer research </a:t>
            </a:r>
          </a:p>
          <a:p>
            <a:r>
              <a:rPr lang="en-GB" sz="2000" dirty="0"/>
              <a:t>Budget of 42.3M€ for HARMONY and 11.8M€ for HARMONY PLUS</a:t>
            </a:r>
          </a:p>
          <a:p>
            <a:r>
              <a:rPr lang="en-GB" sz="2000" dirty="0"/>
              <a:t>Over 100.000 patient datasets</a:t>
            </a:r>
          </a:p>
          <a:p>
            <a:r>
              <a:rPr lang="en-GB" sz="2000" dirty="0"/>
              <a:t>Harmonization of datasets</a:t>
            </a:r>
          </a:p>
          <a:p>
            <a:r>
              <a:rPr lang="en-GB" sz="2000" dirty="0"/>
              <a:t>Open and Standard interfaces</a:t>
            </a:r>
          </a:p>
          <a:p>
            <a:pPr marL="0" indent="0">
              <a:buNone/>
            </a:pPr>
            <a:endParaRPr lang="en-GB" sz="1400" dirty="0"/>
          </a:p>
          <a:p>
            <a:pPr marL="0" indent="0">
              <a:buNone/>
            </a:pPr>
            <a:r>
              <a:rPr lang="en-GB" sz="1400" dirty="0"/>
              <a:t>https://</a:t>
            </a:r>
            <a:r>
              <a:rPr lang="en-GB" sz="1400" dirty="0" err="1"/>
              <a:t>www.harmony-alliance.eu</a:t>
            </a:r>
            <a:r>
              <a:rPr lang="en-GB" sz="1400" dirty="0"/>
              <a:t>/</a:t>
            </a:r>
          </a:p>
          <a:p>
            <a:endParaRPr lang="en-GB" sz="24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05BC1FD-9255-148F-441B-0F834B7A0C98}"/>
              </a:ext>
            </a:extLst>
          </p:cNvPr>
          <p:cNvSpPr txBox="1"/>
          <p:nvPr/>
        </p:nvSpPr>
        <p:spPr>
          <a:xfrm>
            <a:off x="615951" y="1664275"/>
            <a:ext cx="109600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Fira Sans" panose="020B0503050000020004" pitchFamily="34" charset="0"/>
              </a:rPr>
              <a:t>Two IMI-2 European Projects. HARMONY PLUS, build up on the success of HARMONY, involves 39 partners and 8 Associated Partners from 10 countries.</a:t>
            </a:r>
          </a:p>
          <a:p>
            <a:endParaRPr lang="en-GB" dirty="0"/>
          </a:p>
          <a:p>
            <a:endParaRPr lang="en-GB" dirty="0"/>
          </a:p>
        </p:txBody>
      </p:sp>
      <p:pic>
        <p:nvPicPr>
          <p:cNvPr id="11" name="Picture 5">
            <a:extLst>
              <a:ext uri="{FF2B5EF4-FFF2-40B4-BE49-F238E27FC236}">
                <a16:creationId xmlns:a16="http://schemas.microsoft.com/office/drawing/2014/main" id="{FE5E1BE2-5F73-A056-DF63-1A6680C10A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5256" y="2284619"/>
            <a:ext cx="6640794" cy="3712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612265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451FB86-8B51-6C3F-2CE5-D8F443D4B6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December 12, 2023</a:t>
            </a:r>
            <a:endParaRPr lang="en-IT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7A7D17E-F98E-2B18-7BFB-DAD050825C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T"/>
              <a:t>WS on services for handling sensitive data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23E3F5-2CC2-71E6-3147-6AB6AF67B5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61B12-E862-CA45-A112-8753F74D8BFF}" type="slidenum">
              <a:rPr lang="en-IT" smtClean="0"/>
              <a:t>33</a:t>
            </a:fld>
            <a:endParaRPr lang="en-IT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2A1C732B-8895-59CE-4575-6D8739FF13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b="1" dirty="0"/>
              <a:t>HARMONY / HARMONY PLUS</a:t>
            </a:r>
            <a:br>
              <a:rPr lang="it-IT" b="1" dirty="0"/>
            </a:br>
            <a:r>
              <a:rPr lang="en-GB" sz="2400" b="1" dirty="0">
                <a:ea typeface="Roboto"/>
              </a:rPr>
              <a:t>Healthcare Alliance for Resourceful Medicines Offensive against Neoplasms in Hematology</a:t>
            </a:r>
            <a:endParaRPr lang="en-GB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E30B83B1-44E6-4855-8B78-497A3D351FFB}"/>
              </a:ext>
            </a:extLst>
          </p:cNvPr>
          <p:cNvSpPr>
            <a:spLocks noGrp="1"/>
          </p:cNvSpPr>
          <p:nvPr>
            <p:ph sz="quarter" idx="15"/>
          </p:nvPr>
        </p:nvSpPr>
        <p:spPr/>
        <p:txBody>
          <a:bodyPr>
            <a:normAutofit/>
          </a:bodyPr>
          <a:lstStyle/>
          <a:p>
            <a:r>
              <a:rPr lang="en-US" sz="2400" dirty="0">
                <a:latin typeface="Fira Sans"/>
              </a:rPr>
              <a:t>De facto anonymized data</a:t>
            </a:r>
          </a:p>
          <a:p>
            <a:pPr lvl="1"/>
            <a:r>
              <a:rPr lang="en-US" sz="2000" dirty="0">
                <a:latin typeface="Fira Sans"/>
              </a:rPr>
              <a:t>GDPR does not apply, but the de-facto anonymization procedure assumes that the technology providers are ISO 27001 certified </a:t>
            </a:r>
            <a:endParaRPr lang="en-US" sz="2000" dirty="0"/>
          </a:p>
          <a:p>
            <a:r>
              <a:rPr lang="en-US" sz="2400" dirty="0" err="1">
                <a:latin typeface="Fira Sans"/>
              </a:rPr>
              <a:t>AgID</a:t>
            </a:r>
            <a:r>
              <a:rPr lang="en-US" sz="2400" dirty="0">
                <a:latin typeface="Fira Sans"/>
              </a:rPr>
              <a:t> measures (Standard and some of the Advanced) </a:t>
            </a:r>
            <a:endParaRPr lang="en-US" sz="2400" dirty="0"/>
          </a:p>
          <a:p>
            <a:r>
              <a:rPr lang="en-US" sz="2400" dirty="0">
                <a:latin typeface="Fira Sans"/>
              </a:rPr>
              <a:t>IaaS Service Model </a:t>
            </a:r>
          </a:p>
          <a:p>
            <a:pPr lvl="1"/>
            <a:r>
              <a:rPr lang="en-US" sz="2000" dirty="0">
                <a:latin typeface="Fira Sans"/>
              </a:rPr>
              <a:t>HARMONY is the Data Controller</a:t>
            </a:r>
          </a:p>
          <a:p>
            <a:pPr lvl="1"/>
            <a:r>
              <a:rPr lang="en-US" sz="2000" dirty="0">
                <a:latin typeface="Fira Sans"/>
              </a:rPr>
              <a:t>We are responsible for the infrastructure</a:t>
            </a:r>
            <a:endParaRPr lang="en-US" sz="2000" dirty="0"/>
          </a:p>
        </p:txBody>
      </p:sp>
      <p:sp>
        <p:nvSpPr>
          <p:cNvPr id="10" name="Segnaposto testo 6">
            <a:extLst>
              <a:ext uri="{FF2B5EF4-FFF2-40B4-BE49-F238E27FC236}">
                <a16:creationId xmlns:a16="http://schemas.microsoft.com/office/drawing/2014/main" id="{AFEE472E-B1C9-4D17-77DA-A4E9420D6C5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221344" y="5430747"/>
            <a:ext cx="6132456" cy="72104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dirty="0"/>
              <a:t>https://</a:t>
            </a:r>
            <a:r>
              <a:rPr lang="it-IT" dirty="0" err="1"/>
              <a:t>www.harmony-alliance.eu</a:t>
            </a:r>
            <a:r>
              <a:rPr lang="it-IT" dirty="0"/>
              <a:t>/</a:t>
            </a:r>
          </a:p>
        </p:txBody>
      </p:sp>
      <p:pic>
        <p:nvPicPr>
          <p:cNvPr id="11" name="Picture 2" descr="Healthcare Alliance for Resourceful Medicine Offensive against Neoplasms in Hematology">
            <a:extLst>
              <a:ext uri="{FF2B5EF4-FFF2-40B4-BE49-F238E27FC236}">
                <a16:creationId xmlns:a16="http://schemas.microsoft.com/office/drawing/2014/main" id="{02764F1B-3EF5-05DF-B7B3-D05809B4D8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318" y="4849495"/>
            <a:ext cx="3789487" cy="1162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602244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634FB97-8DD7-74EB-E0BD-33A067681F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December 12, 2023</a:t>
            </a:r>
            <a:endParaRPr lang="en-IT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561F838-E178-0A72-EA97-23E4CB7D0C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T"/>
              <a:t>WS on services for handling sensitive data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BC4A79-0816-5D8B-AEBC-DD1ECBFB76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61B12-E862-CA45-A112-8753F74D8BFF}" type="slidenum">
              <a:rPr lang="en-IT" smtClean="0"/>
              <a:t>34</a:t>
            </a:fld>
            <a:endParaRPr lang="en-IT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E73A791A-E035-19F3-2E43-8EB65B360F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3600" b="1" i="0" dirty="0">
                <a:effectLst/>
              </a:rPr>
              <a:t>Alleanza Contro il Cancro - </a:t>
            </a:r>
            <a:r>
              <a:rPr lang="it-IT" sz="3600" b="1" dirty="0"/>
              <a:t>ACC</a:t>
            </a:r>
            <a:endParaRPr lang="en-GB" sz="3600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D6A166BE-7BBF-E53D-F80D-E287BAADC87D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15950" y="1476405"/>
            <a:ext cx="10737850" cy="97611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000" dirty="0"/>
              <a:t>The National Oncology Network founded in 2002 by the Ministry of Health, joined by 51 IRCCS, ISS, AIFA, INFN and </a:t>
            </a:r>
            <a:r>
              <a:rPr lang="en-GB" sz="2000" dirty="0" err="1"/>
              <a:t>Politecnico</a:t>
            </a:r>
            <a:r>
              <a:rPr lang="en-GB" sz="2000" dirty="0"/>
              <a:t> di Milano and several patients' associations to perform translational research in the field of cancer research.</a:t>
            </a:r>
          </a:p>
        </p:txBody>
      </p:sp>
      <p:pic>
        <p:nvPicPr>
          <p:cNvPr id="8" name="Immagine 9">
            <a:extLst>
              <a:ext uri="{FF2B5EF4-FFF2-40B4-BE49-F238E27FC236}">
                <a16:creationId xmlns:a16="http://schemas.microsoft.com/office/drawing/2014/main" id="{B3E55126-6030-DF28-B3CB-0134D477F35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587"/>
          <a:stretch/>
        </p:blipFill>
        <p:spPr>
          <a:xfrm>
            <a:off x="5312143" y="2329589"/>
            <a:ext cx="6819090" cy="377083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2800F0B-0E40-EC15-5FC8-A1F6214A3B9C}"/>
              </a:ext>
            </a:extLst>
          </p:cNvPr>
          <p:cNvSpPr txBox="1"/>
          <p:nvPr/>
        </p:nvSpPr>
        <p:spPr>
          <a:xfrm>
            <a:off x="615950" y="2894381"/>
            <a:ext cx="460740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20314C"/>
                </a:solidFill>
                <a:latin typeface="Fira Sans" panose="020B0503050000020004" pitchFamily="34" charset="0"/>
              </a:rPr>
              <a:t>Genomic pseudonymized data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20314C"/>
                </a:solidFill>
                <a:latin typeface="Fira Sans" panose="020B0503050000020004" pitchFamily="34" charset="0"/>
              </a:rPr>
              <a:t>GDPR applies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err="1">
                <a:solidFill>
                  <a:srgbClr val="20314C"/>
                </a:solidFill>
                <a:latin typeface="Fira Sans" panose="020B0503050000020004" pitchFamily="34" charset="0"/>
              </a:rPr>
              <a:t>AgID</a:t>
            </a:r>
            <a:r>
              <a:rPr lang="en-US" sz="2000" dirty="0">
                <a:solidFill>
                  <a:srgbClr val="20314C"/>
                </a:solidFill>
                <a:latin typeface="Fira Sans" panose="020B0503050000020004" pitchFamily="34" charset="0"/>
              </a:rPr>
              <a:t> measures apply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20314C"/>
                </a:solidFill>
                <a:latin typeface="Fira Sans" panose="020B0503050000020004" pitchFamily="34" charset="0"/>
              </a:rPr>
              <a:t>Italian Data Protection Authority rules apply </a:t>
            </a:r>
          </a:p>
          <a:p>
            <a:endParaRPr lang="en-GB" sz="2000" dirty="0">
              <a:solidFill>
                <a:srgbClr val="20314C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AEFEC01-6C6D-0040-3BCF-21692FEB05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53400" y="458905"/>
            <a:ext cx="1809750" cy="800100"/>
          </a:xfrm>
          <a:prstGeom prst="rect">
            <a:avLst/>
          </a:prstGeom>
        </p:spPr>
      </p:pic>
      <p:sp>
        <p:nvSpPr>
          <p:cNvPr id="11" name="Segnaposto testo 6">
            <a:extLst>
              <a:ext uri="{FF2B5EF4-FFF2-40B4-BE49-F238E27FC236}">
                <a16:creationId xmlns:a16="http://schemas.microsoft.com/office/drawing/2014/main" id="{F7AE2A33-CD70-EACE-CBC3-B4B6F2B440B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394782" y="6100428"/>
            <a:ext cx="5171423" cy="365125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marL="0" indent="0" algn="ctr">
              <a:buNone/>
            </a:pPr>
            <a:r>
              <a:rPr lang="it-IT" sz="2000" b="0" dirty="0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https://www.alleanzacontroilcancro.it/en/</a:t>
            </a:r>
            <a:endParaRPr lang="it-IT" sz="2000" dirty="0"/>
          </a:p>
        </p:txBody>
      </p:sp>
    </p:spTree>
    <p:extLst>
      <p:ext uri="{BB962C8B-B14F-4D97-AF65-F5344CB8AC3E}">
        <p14:creationId xmlns:p14="http://schemas.microsoft.com/office/powerpoint/2010/main" val="171732315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634FB97-8DD7-74EB-E0BD-33A067681F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December 12, 2023</a:t>
            </a:r>
            <a:endParaRPr lang="en-IT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561F838-E178-0A72-EA97-23E4CB7D0C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T"/>
              <a:t>WS on services for handling sensitive data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BC4A79-0816-5D8B-AEBC-DD1ECBFB76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61B12-E862-CA45-A112-8753F74D8BFF}" type="slidenum">
              <a:rPr lang="en-IT" smtClean="0"/>
              <a:t>35</a:t>
            </a:fld>
            <a:endParaRPr lang="en-IT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E73A791A-E035-19F3-2E43-8EB65B360F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3600" b="1" dirty="0"/>
              <a:t>ACC - </a:t>
            </a:r>
            <a:r>
              <a:rPr lang="it-IT" b="1" dirty="0"/>
              <a:t>Services</a:t>
            </a:r>
            <a:br>
              <a:rPr lang="it-IT" sz="3600" b="1" dirty="0"/>
            </a:br>
            <a:r>
              <a:rPr lang="it-IT" sz="2000" b="1" i="0" dirty="0">
                <a:effectLst/>
              </a:rPr>
              <a:t>Alleanza Contro il Cancro</a:t>
            </a:r>
            <a:endParaRPr lang="en-GB" sz="2000" dirty="0"/>
          </a:p>
        </p:txBody>
      </p:sp>
      <p:pic>
        <p:nvPicPr>
          <p:cNvPr id="8" name="Immagine 9">
            <a:extLst>
              <a:ext uri="{FF2B5EF4-FFF2-40B4-BE49-F238E27FC236}">
                <a16:creationId xmlns:a16="http://schemas.microsoft.com/office/drawing/2014/main" id="{B3E55126-6030-DF28-B3CB-0134D477F35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98" b="698"/>
          <a:stretch/>
        </p:blipFill>
        <p:spPr>
          <a:xfrm>
            <a:off x="5156660" y="1543580"/>
            <a:ext cx="6819090" cy="377083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2800F0B-0E40-EC15-5FC8-A1F6214A3B9C}"/>
              </a:ext>
            </a:extLst>
          </p:cNvPr>
          <p:cNvSpPr txBox="1"/>
          <p:nvPr/>
        </p:nvSpPr>
        <p:spPr>
          <a:xfrm>
            <a:off x="616687" y="1752573"/>
            <a:ext cx="4607403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en-US" sz="2000" dirty="0">
                <a:latin typeface="Fira Sans"/>
              </a:rPr>
              <a:t>Two separate OpenStack projects:</a:t>
            </a:r>
          </a:p>
          <a:p>
            <a:pPr marL="0" indent="0">
              <a:buNone/>
            </a:pPr>
            <a:endParaRPr lang="en-US" sz="2400" dirty="0">
              <a:latin typeface="Fira Sans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>
                <a:latin typeface="Fira Sans"/>
              </a:rPr>
              <a:t>ACC-Test</a:t>
            </a:r>
            <a:r>
              <a:rPr lang="en-US" sz="2000" dirty="0">
                <a:latin typeface="Fira Sans"/>
              </a:rPr>
              <a:t>: services have been configured and tested and every change in configurations has been validated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>
                <a:latin typeface="Fira Sans"/>
              </a:rPr>
              <a:t>ACC</a:t>
            </a:r>
            <a:r>
              <a:rPr lang="en-US" sz="2000" dirty="0">
                <a:latin typeface="Fira Sans"/>
              </a:rPr>
              <a:t>: where services have been configured and tested and every change in configurations has been validated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latin typeface="Fira Sans"/>
            </a:endParaRPr>
          </a:p>
          <a:p>
            <a:r>
              <a:rPr lang="en-US" sz="2000" dirty="0">
                <a:latin typeface="Fira Sans"/>
              </a:rPr>
              <a:t>Each VM is hardened according to ISO 27001 </a:t>
            </a:r>
            <a:r>
              <a:rPr lang="en-US" sz="2000" dirty="0" err="1">
                <a:latin typeface="Fira Sans"/>
              </a:rPr>
              <a:t>OpenSCAP</a:t>
            </a:r>
            <a:r>
              <a:rPr lang="en-US" sz="2000" dirty="0">
                <a:latin typeface="Fira Sans"/>
              </a:rPr>
              <a:t> profile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AEFEC01-6C6D-0040-3BCF-21692FEB05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53400" y="458905"/>
            <a:ext cx="1809750" cy="800100"/>
          </a:xfrm>
          <a:prstGeom prst="rect">
            <a:avLst/>
          </a:prstGeom>
        </p:spPr>
      </p:pic>
      <p:sp>
        <p:nvSpPr>
          <p:cNvPr id="11" name="Segnaposto testo 6">
            <a:extLst>
              <a:ext uri="{FF2B5EF4-FFF2-40B4-BE49-F238E27FC236}">
                <a16:creationId xmlns:a16="http://schemas.microsoft.com/office/drawing/2014/main" id="{F7AE2A33-CD70-EACE-CBC3-B4B6F2B440B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394782" y="6100428"/>
            <a:ext cx="5171423" cy="365125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marL="0" indent="0" algn="ctr">
              <a:buNone/>
            </a:pPr>
            <a:r>
              <a:rPr lang="it-IT" sz="2000" b="0" dirty="0"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https://www.alleanzacontroilcancro.it/en/</a:t>
            </a:r>
            <a:endParaRPr lang="it-IT" sz="2000" dirty="0"/>
          </a:p>
        </p:txBody>
      </p:sp>
    </p:spTree>
    <p:extLst>
      <p:ext uri="{BB962C8B-B14F-4D97-AF65-F5344CB8AC3E}">
        <p14:creationId xmlns:p14="http://schemas.microsoft.com/office/powerpoint/2010/main" val="207987731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634FB97-8DD7-74EB-E0BD-33A067681F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December 12, 2023</a:t>
            </a:r>
            <a:endParaRPr lang="en-IT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561F838-E178-0A72-EA97-23E4CB7D0C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T"/>
              <a:t>WS on services for handling sensitive data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BC4A79-0816-5D8B-AEBC-DD1ECBFB76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61B12-E862-CA45-A112-8753F74D8BFF}" type="slidenum">
              <a:rPr lang="en-IT" smtClean="0"/>
              <a:t>36</a:t>
            </a:fld>
            <a:endParaRPr lang="en-IT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E73A791A-E035-19F3-2E43-8EB65B360F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3600" b="1" dirty="0"/>
              <a:t>PLANET</a:t>
            </a:r>
            <a:br>
              <a:rPr lang="it-IT" sz="3200" b="1" dirty="0"/>
            </a:br>
            <a:r>
              <a:rPr lang="en-US" sz="2000" b="1" i="0" dirty="0">
                <a:effectLst/>
              </a:rPr>
              <a:t>Pollution Lake </a:t>
            </a:r>
            <a:r>
              <a:rPr lang="en-US" sz="2000" b="1" i="0" dirty="0" err="1">
                <a:effectLst/>
              </a:rPr>
              <a:t>ANalysis</a:t>
            </a:r>
            <a:r>
              <a:rPr lang="en-US" sz="2000" b="1" i="0" dirty="0">
                <a:effectLst/>
              </a:rPr>
              <a:t> for Effective Therapy</a:t>
            </a:r>
            <a:endParaRPr lang="en-GB" sz="20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2800F0B-0E40-EC15-5FC8-A1F6214A3B9C}"/>
              </a:ext>
            </a:extLst>
          </p:cNvPr>
          <p:cNvSpPr txBox="1"/>
          <p:nvPr/>
        </p:nvSpPr>
        <p:spPr>
          <a:xfrm>
            <a:off x="616686" y="1752573"/>
            <a:ext cx="6332754" cy="3650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en-US" dirty="0">
                <a:latin typeface="Fira Sans" panose="020B0503050000020004" pitchFamily="34" charset="0"/>
                <a:ea typeface="Roboto"/>
              </a:rPr>
              <a:t>An</a:t>
            </a:r>
            <a:r>
              <a:rPr lang="en-US" b="0" i="0" dirty="0">
                <a:effectLst/>
                <a:latin typeface="Fira Sans" panose="020B0503050000020004" pitchFamily="34" charset="0"/>
                <a:ea typeface="Roboto"/>
              </a:rPr>
              <a:t> INFN funded research initiative aiming to implement an observational study to assess a possible statistical association between environmental pollution and Covid-19 infection, symptoms and course</a:t>
            </a:r>
            <a:endParaRPr lang="en-US" dirty="0">
              <a:latin typeface="Fira Sans" panose="020B05030500000200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Fira Sans" panose="020B0503050000020004" pitchFamily="34" charset="0"/>
              </a:rPr>
              <a:t>Data</a:t>
            </a:r>
            <a:r>
              <a:rPr lang="en-US" sz="1400" dirty="0">
                <a:latin typeface="Fira Sans" panose="020B0503050000020004" pitchFamily="34" charset="0"/>
              </a:rPr>
              <a:t>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Fira Sans" panose="020B0503050000020004" pitchFamily="34" charset="0"/>
              </a:rPr>
              <a:t>Pseudonymized clinical data (Covid-19 and Electronic Health Records from several hospitals)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Fira Sans" panose="020B0503050000020004" pitchFamily="34" charset="0"/>
              </a:rPr>
              <a:t>Atmospheric data, population density, urban vs rural environment, mobility, socio-economic</a:t>
            </a:r>
            <a:br>
              <a:rPr lang="en-US" sz="1600" dirty="0">
                <a:latin typeface="Fira Sans" panose="020B0503050000020004" pitchFamily="34" charset="0"/>
              </a:rPr>
            </a:br>
            <a:r>
              <a:rPr lang="en-US" sz="1600" dirty="0">
                <a:latin typeface="Fira Sans" panose="020B0503050000020004" pitchFamily="34" charset="0"/>
              </a:rPr>
              <a:t>conditions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Fira Sans" panose="020B0503050000020004" pitchFamily="34" charset="0"/>
              </a:rPr>
              <a:t>Regulated by GDPR, Italian Data Protection Authority and ISS-INFN Convention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Fira Sans" panose="020B0503050000020004" pitchFamily="34" charset="0"/>
              </a:rPr>
              <a:t>Originally deployed on </a:t>
            </a:r>
            <a:r>
              <a:rPr lang="en-US" dirty="0" err="1">
                <a:latin typeface="Fira Sans" panose="020B0503050000020004" pitchFamily="34" charset="0"/>
              </a:rPr>
              <a:t>Cloud@CNAF</a:t>
            </a:r>
            <a:endParaRPr lang="en-US" dirty="0">
              <a:latin typeface="Fira Sans" panose="020B0503050000020004" pitchFamily="34" charset="0"/>
            </a:endParaRPr>
          </a:p>
        </p:txBody>
      </p:sp>
      <p:sp>
        <p:nvSpPr>
          <p:cNvPr id="14" name="Segnaposto testo 6">
            <a:extLst>
              <a:ext uri="{FF2B5EF4-FFF2-40B4-BE49-F238E27FC236}">
                <a16:creationId xmlns:a16="http://schemas.microsoft.com/office/drawing/2014/main" id="{4957A23B-62E8-211A-F184-ABC560B0CA8C}"/>
              </a:ext>
            </a:extLst>
          </p:cNvPr>
          <p:cNvSpPr txBox="1">
            <a:spLocks/>
          </p:cNvSpPr>
          <p:nvPr/>
        </p:nvSpPr>
        <p:spPr>
          <a:xfrm>
            <a:off x="624456" y="5661746"/>
            <a:ext cx="11202569" cy="60314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1" kern="1200">
                <a:solidFill>
                  <a:srgbClr val="20314C"/>
                </a:solidFill>
                <a:latin typeface="Fira Sans" panose="020B05030500000200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rgbClr val="20314C"/>
                </a:solidFill>
                <a:latin typeface="Fira Sans" panose="020B05030500000200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rgbClr val="20314C"/>
                </a:solidFill>
                <a:latin typeface="Fira Sans" panose="020B05030500000200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20314C"/>
                </a:solidFill>
                <a:latin typeface="Fira Sans" panose="020B05030500000200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20314C"/>
                </a:solidFill>
                <a:latin typeface="Fira Sans" panose="020B05030500000200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en-US" sz="1600" dirty="0">
                <a:latin typeface="Fira Sans"/>
              </a:rPr>
              <a:t>Our aim is to make this use case the first EPIC SaaS certified service (ambition/need to expand the scope of the ISO certificate to include SaaS services)</a:t>
            </a:r>
          </a:p>
        </p:txBody>
      </p:sp>
      <p:pic>
        <p:nvPicPr>
          <p:cNvPr id="15" name="Picture 2">
            <a:extLst>
              <a:ext uri="{FF2B5EF4-FFF2-40B4-BE49-F238E27FC236}">
                <a16:creationId xmlns:a16="http://schemas.microsoft.com/office/drawing/2014/main" id="{F3424149-A40B-D843-C793-8EA066203B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4793" y="1792303"/>
            <a:ext cx="4672232" cy="3273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875496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634FB97-8DD7-74EB-E0BD-33A067681F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December 12, 2023</a:t>
            </a:r>
            <a:endParaRPr lang="en-IT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561F838-E178-0A72-EA97-23E4CB7D0C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T"/>
              <a:t>WS on services for handling sensitive data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BC4A79-0816-5D8B-AEBC-DD1ECBFB76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61B12-E862-CA45-A112-8753F74D8BFF}" type="slidenum">
              <a:rPr lang="en-IT" smtClean="0"/>
              <a:t>37</a:t>
            </a:fld>
            <a:endParaRPr lang="en-IT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E73A791A-E035-19F3-2E43-8EB65B360F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/>
              <a:t>Health Big Data (HBD) </a:t>
            </a:r>
            <a:endParaRPr lang="en-GB" sz="2400" dirty="0"/>
          </a:p>
        </p:txBody>
      </p:sp>
      <p:sp>
        <p:nvSpPr>
          <p:cNvPr id="10" name="Segnaposto contenuto 5">
            <a:extLst>
              <a:ext uri="{FF2B5EF4-FFF2-40B4-BE49-F238E27FC236}">
                <a16:creationId xmlns:a16="http://schemas.microsoft.com/office/drawing/2014/main" id="{77704631-1AF2-274B-46A5-57D6412CF4CC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44704" y="1397000"/>
            <a:ext cx="10532607" cy="4572207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120000"/>
              </a:lnSpc>
            </a:pPr>
            <a:r>
              <a:rPr lang="en-US" dirty="0"/>
              <a:t>Health Big Data is a 10-years project funded by the Italian Ministry of Health aiming at the creation of a federated and integrated big data platform for the health research at national level 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4 research networks: ACC, RIN, Cardio, IDEA</a:t>
            </a:r>
          </a:p>
          <a:p>
            <a:pPr lvl="1">
              <a:lnSpc>
                <a:spcPct val="120000"/>
              </a:lnSpc>
            </a:pPr>
            <a:r>
              <a:rPr lang="en-US" i="0" dirty="0">
                <a:effectLst/>
              </a:rPr>
              <a:t>Research objectives: preventing diseases, personalizing treatments, improving the quality of life of patients</a:t>
            </a:r>
            <a:endParaRPr lang="en-US" dirty="0"/>
          </a:p>
          <a:p>
            <a:pPr lvl="1">
              <a:lnSpc>
                <a:spcPct val="120000"/>
              </a:lnSpc>
            </a:pPr>
            <a:r>
              <a:rPr lang="en-US" dirty="0"/>
              <a:t>Budget: 55M€</a:t>
            </a:r>
            <a:endParaRPr lang="en-US" sz="2400" dirty="0">
              <a:effectLst/>
              <a:ea typeface="Times New Roman" panose="02020603050405020304" pitchFamily="18" charset="0"/>
              <a:cs typeface="Times New Roman"/>
            </a:endParaRP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408412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634FB97-8DD7-74EB-E0BD-33A067681F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December 12, 2023</a:t>
            </a:r>
            <a:endParaRPr lang="en-IT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561F838-E178-0A72-EA97-23E4CB7D0C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T"/>
              <a:t>WS on services for handling sensitive data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BC4A79-0816-5D8B-AEBC-DD1ECBFB76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61B12-E862-CA45-A112-8753F74D8BFF}" type="slidenum">
              <a:rPr lang="en-IT" smtClean="0"/>
              <a:t>38</a:t>
            </a:fld>
            <a:endParaRPr lang="en-IT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E73A791A-E035-19F3-2E43-8EB65B360F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/>
              <a:t>Health Big Data (HBD) </a:t>
            </a:r>
            <a:endParaRPr lang="en-GB" sz="2400" dirty="0"/>
          </a:p>
        </p:txBody>
      </p:sp>
      <p:sp>
        <p:nvSpPr>
          <p:cNvPr id="8" name="Segnaposto contenuto 5">
            <a:extLst>
              <a:ext uri="{FF2B5EF4-FFF2-40B4-BE49-F238E27FC236}">
                <a16:creationId xmlns:a16="http://schemas.microsoft.com/office/drawing/2014/main" id="{B5F1FC1E-A508-3121-4568-7668C4FE3E49}"/>
              </a:ext>
            </a:extLst>
          </p:cNvPr>
          <p:cNvSpPr txBox="1">
            <a:spLocks/>
          </p:cNvSpPr>
          <p:nvPr/>
        </p:nvSpPr>
        <p:spPr>
          <a:xfrm>
            <a:off x="644705" y="1397000"/>
            <a:ext cx="5451295" cy="495935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20314C"/>
                </a:solidFill>
                <a:latin typeface="Fira Sans" panose="020B05030500000200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20314C"/>
                </a:solidFill>
                <a:latin typeface="Fira Sans" panose="020B05030500000200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20314C"/>
                </a:solidFill>
                <a:latin typeface="Fira Sans" panose="020B05030500000200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20314C"/>
                </a:solidFill>
                <a:latin typeface="Fira Sans" panose="020B05030500000200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20314C"/>
                </a:solidFill>
                <a:latin typeface="Fira Sans" panose="020B05030500000200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en-US" sz="2600" dirty="0"/>
              <a:t>INFN is in the managing board of HBD. Its tasks include the definition of an integrated national platform and contributions to several Work Packages.</a:t>
            </a:r>
          </a:p>
          <a:p>
            <a:pPr>
              <a:lnSpc>
                <a:spcPct val="120000"/>
              </a:lnSpc>
            </a:pPr>
            <a:r>
              <a:rPr lang="en-US" sz="2600" dirty="0"/>
              <a:t>The HBD architecture will provide solutions for several scenarios:</a:t>
            </a:r>
          </a:p>
          <a:p>
            <a:pPr marL="800100" lvl="1" indent="-342900" algn="just">
              <a:lnSpc>
                <a:spcPct val="12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2000" dirty="0">
                <a:ea typeface="Times New Roman" panose="02020603050405020304" pitchFamily="18" charset="0"/>
                <a:cs typeface="Calibri"/>
              </a:rPr>
              <a:t>Central harvesting of data collected remotely</a:t>
            </a:r>
            <a:endParaRPr lang="en-US" sz="2000" dirty="0">
              <a:ea typeface="Times New Roman" panose="02020603050405020304" pitchFamily="18" charset="0"/>
              <a:cs typeface="Times New Roman"/>
            </a:endParaRPr>
          </a:p>
          <a:p>
            <a:pPr marL="800100" lvl="1" indent="-342900" algn="just">
              <a:lnSpc>
                <a:spcPct val="12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2000" dirty="0">
                <a:ea typeface="Times New Roman" panose="02020603050405020304" pitchFamily="18" charset="0"/>
                <a:cs typeface="Calibri"/>
              </a:rPr>
              <a:t>Edge anonymization, followed by central ingestion and analysis of data</a:t>
            </a:r>
            <a:endParaRPr lang="en-US" sz="2000" dirty="0">
              <a:ea typeface="Times New Roman" panose="02020603050405020304" pitchFamily="18" charset="0"/>
              <a:cs typeface="Times New Roman"/>
            </a:endParaRPr>
          </a:p>
          <a:p>
            <a:pPr marL="800100" lvl="1" indent="-342900" algn="just">
              <a:lnSpc>
                <a:spcPct val="12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2000" dirty="0">
                <a:ea typeface="Times New Roman" panose="02020603050405020304" pitchFamily="18" charset="0"/>
                <a:cs typeface="Calibri"/>
              </a:rPr>
              <a:t>Edge feature extraction, followed by central ingestion and analysis of features</a:t>
            </a:r>
            <a:endParaRPr lang="en-US" sz="2000" dirty="0">
              <a:ea typeface="Times New Roman" panose="02020603050405020304" pitchFamily="18" charset="0"/>
              <a:cs typeface="Times New Roman"/>
            </a:endParaRPr>
          </a:p>
          <a:p>
            <a:pPr marL="800100" lvl="1" indent="-342900" algn="just">
              <a:lnSpc>
                <a:spcPct val="12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sz="2000" dirty="0">
                <a:ea typeface="Times New Roman" panose="02020603050405020304" pitchFamily="18" charset="0"/>
                <a:cs typeface="Calibri"/>
              </a:rPr>
              <a:t>Federated learning based on edge-based training, followed by publishing of the trained methods and by inference performed either centrally or at other edge locations</a:t>
            </a:r>
          </a:p>
          <a:p>
            <a:pPr marL="342900" indent="-342900" algn="just">
              <a:lnSpc>
                <a:spcPct val="120000"/>
              </a:lnSpc>
              <a:spcBef>
                <a:spcPts val="0"/>
              </a:spcBef>
              <a:buFont typeface="+mj-lt"/>
              <a:buAutoNum type="arabicPeriod"/>
            </a:pPr>
            <a:endParaRPr lang="en-US" sz="2400" dirty="0">
              <a:ea typeface="Times New Roman" panose="02020603050405020304" pitchFamily="18" charset="0"/>
              <a:cs typeface="Times New Roman"/>
            </a:endParaRPr>
          </a:p>
          <a:p>
            <a:pPr lvl="1"/>
            <a:endParaRPr lang="en-US" dirty="0"/>
          </a:p>
        </p:txBody>
      </p:sp>
      <p:pic>
        <p:nvPicPr>
          <p:cNvPr id="9" name="Immagine 102">
            <a:extLst>
              <a:ext uri="{FF2B5EF4-FFF2-40B4-BE49-F238E27FC236}">
                <a16:creationId xmlns:a16="http://schemas.microsoft.com/office/drawing/2014/main" id="{0CA52A00-5B29-C55A-5D07-927F0ACF61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4837" y="1813075"/>
            <a:ext cx="5082458" cy="412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611975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634FB97-8DD7-74EB-E0BD-33A067681F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December 12, 2023</a:t>
            </a:r>
            <a:endParaRPr lang="en-IT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561F838-E178-0A72-EA97-23E4CB7D0C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T"/>
              <a:t>WS on services for handling sensitive data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BC4A79-0816-5D8B-AEBC-DD1ECBFB76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61B12-E862-CA45-A112-8753F74D8BFF}" type="slidenum">
              <a:rPr lang="en-IT" smtClean="0"/>
              <a:t>39</a:t>
            </a:fld>
            <a:endParaRPr lang="en-IT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E73A791A-E035-19F3-2E43-8EB65B360F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/>
              <a:t>INFN-IRCCS </a:t>
            </a:r>
            <a:r>
              <a:rPr lang="en-US" sz="3200" b="1" dirty="0" err="1"/>
              <a:t>Sant’Orsola</a:t>
            </a:r>
            <a:r>
              <a:rPr lang="en-US" sz="3200" b="1" dirty="0"/>
              <a:t> Collaboration</a:t>
            </a:r>
            <a:endParaRPr lang="en-GB" sz="2400" dirty="0"/>
          </a:p>
        </p:txBody>
      </p:sp>
      <p:sp>
        <p:nvSpPr>
          <p:cNvPr id="8" name="Segnaposto contenuto 5">
            <a:extLst>
              <a:ext uri="{FF2B5EF4-FFF2-40B4-BE49-F238E27FC236}">
                <a16:creationId xmlns:a16="http://schemas.microsoft.com/office/drawing/2014/main" id="{B5F1FC1E-A508-3121-4568-7668C4FE3E49}"/>
              </a:ext>
            </a:extLst>
          </p:cNvPr>
          <p:cNvSpPr txBox="1">
            <a:spLocks/>
          </p:cNvSpPr>
          <p:nvPr/>
        </p:nvSpPr>
        <p:spPr>
          <a:xfrm>
            <a:off x="644705" y="1397000"/>
            <a:ext cx="5451295" cy="495935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20314C"/>
                </a:solidFill>
                <a:latin typeface="Fira Sans" panose="020B05030500000200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20314C"/>
                </a:solidFill>
                <a:latin typeface="Fira Sans" panose="020B05030500000200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20314C"/>
                </a:solidFill>
                <a:latin typeface="Fira Sans" panose="020B05030500000200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20314C"/>
                </a:solidFill>
                <a:latin typeface="Fira Sans" panose="020B05030500000200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20314C"/>
                </a:solidFill>
                <a:latin typeface="Fira Sans" panose="020B05030500000200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buNone/>
            </a:pPr>
            <a:r>
              <a:rPr lang="en-US" sz="3600" dirty="0">
                <a:latin typeface="Fira Sans"/>
              </a:rPr>
              <a:t>Joint research agreement with the following objectives</a:t>
            </a:r>
          </a:p>
          <a:p>
            <a:pPr>
              <a:lnSpc>
                <a:spcPct val="110000"/>
              </a:lnSpc>
            </a:pPr>
            <a:r>
              <a:rPr lang="en-US" sz="2800" dirty="0">
                <a:latin typeface="Fira Sans"/>
              </a:rPr>
              <a:t>secure applications for genomic data </a:t>
            </a:r>
            <a:endParaRPr lang="en-US" sz="2800" dirty="0"/>
          </a:p>
          <a:p>
            <a:pPr>
              <a:lnSpc>
                <a:spcPct val="110000"/>
              </a:lnSpc>
            </a:pPr>
            <a:r>
              <a:rPr lang="en-US" sz="2800" dirty="0">
                <a:latin typeface="Fira Sans"/>
              </a:rPr>
              <a:t>GPU -based solutions for genomic analysis methods</a:t>
            </a:r>
          </a:p>
          <a:p>
            <a:pPr>
              <a:lnSpc>
                <a:spcPct val="110000"/>
              </a:lnSpc>
            </a:pPr>
            <a:r>
              <a:rPr lang="en-US" sz="2800" dirty="0">
                <a:latin typeface="Fira Sans"/>
              </a:rPr>
              <a:t>federated and integrated cloud platforms for </a:t>
            </a:r>
            <a:r>
              <a:rPr lang="en-US" sz="2800" dirty="0" err="1">
                <a:latin typeface="Fira Sans"/>
              </a:rPr>
              <a:t>homics</a:t>
            </a:r>
            <a:r>
              <a:rPr lang="en-US" sz="2800" dirty="0">
                <a:latin typeface="Fira Sans"/>
              </a:rPr>
              <a:t> data</a:t>
            </a:r>
          </a:p>
          <a:p>
            <a:pPr>
              <a:lnSpc>
                <a:spcPct val="110000"/>
              </a:lnSpc>
            </a:pPr>
            <a:r>
              <a:rPr lang="en-US" sz="2800" dirty="0">
                <a:latin typeface="Fira Sans"/>
              </a:rPr>
              <a:t>adaptation of genomic pipelines to cloud and data lake architectures based on microservices</a:t>
            </a:r>
          </a:p>
          <a:p>
            <a:pPr>
              <a:lnSpc>
                <a:spcPct val="110000"/>
              </a:lnSpc>
            </a:pPr>
            <a:r>
              <a:rPr lang="en-US" sz="2800" dirty="0">
                <a:latin typeface="Fira Sans"/>
              </a:rPr>
              <a:t>Integration of </a:t>
            </a:r>
            <a:r>
              <a:rPr lang="en-US" sz="2800" dirty="0" err="1">
                <a:latin typeface="Fira Sans"/>
              </a:rPr>
              <a:t>homics</a:t>
            </a:r>
            <a:r>
              <a:rPr lang="en-US" sz="2800" dirty="0">
                <a:latin typeface="Fira Sans"/>
              </a:rPr>
              <a:t> data and other clinical data like Electronic Medical Records (EMR)</a:t>
            </a:r>
            <a:endParaRPr lang="en-GB" sz="2800" dirty="0">
              <a:latin typeface="Fira San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67F0DD2-D69C-5388-91C0-4F23645B9E37}"/>
              </a:ext>
            </a:extLst>
          </p:cNvPr>
          <p:cNvGrpSpPr/>
          <p:nvPr/>
        </p:nvGrpSpPr>
        <p:grpSpPr>
          <a:xfrm>
            <a:off x="5827425" y="1397000"/>
            <a:ext cx="6283057" cy="4809638"/>
            <a:chOff x="5816667" y="937553"/>
            <a:chExt cx="6283057" cy="5345229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437D648-1F2B-3919-B18C-112AE17D5F58}"/>
                </a:ext>
              </a:extLst>
            </p:cNvPr>
            <p:cNvSpPr txBox="1"/>
            <p:nvPr/>
          </p:nvSpPr>
          <p:spPr>
            <a:xfrm>
              <a:off x="5816667" y="1306652"/>
              <a:ext cx="859622" cy="6156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200" b="1" dirty="0">
                  <a:solidFill>
                    <a:srgbClr val="20314C"/>
                  </a:solidFill>
                  <a:latin typeface="Fira Sans" panose="020B0503050000020004" pitchFamily="34" charset="0"/>
                </a:rPr>
                <a:t>Phase 1</a:t>
              </a:r>
            </a:p>
            <a:p>
              <a:r>
                <a:rPr lang="en-GB" sz="900" dirty="0">
                  <a:solidFill>
                    <a:srgbClr val="20314C"/>
                  </a:solidFill>
                  <a:latin typeface="Fira Sans" panose="020B0503050000020004" pitchFamily="34" charset="0"/>
                </a:rPr>
                <a:t>(no personal data)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4C0F1872-ED4E-808B-ACA9-DA39C2ECC62E}"/>
                </a:ext>
              </a:extLst>
            </p:cNvPr>
            <p:cNvSpPr txBox="1"/>
            <p:nvPr/>
          </p:nvSpPr>
          <p:spPr>
            <a:xfrm>
              <a:off x="5816667" y="3283626"/>
              <a:ext cx="1050695" cy="7696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200" b="1" dirty="0">
                  <a:solidFill>
                    <a:srgbClr val="20314C"/>
                  </a:solidFill>
                  <a:latin typeface="Fira Sans" panose="020B0503050000020004" pitchFamily="34" charset="0"/>
                </a:rPr>
                <a:t>Phase 2</a:t>
              </a:r>
            </a:p>
            <a:p>
              <a:r>
                <a:rPr lang="en-GB" sz="900" dirty="0">
                  <a:solidFill>
                    <a:srgbClr val="20314C"/>
                  </a:solidFill>
                  <a:latin typeface="Fira Sans" panose="020B0503050000020004" pitchFamily="34" charset="0"/>
                </a:rPr>
                <a:t>(personal data on both</a:t>
              </a:r>
            </a:p>
            <a:p>
              <a:r>
                <a:rPr lang="en-GB" sz="900" dirty="0">
                  <a:solidFill>
                    <a:srgbClr val="20314C"/>
                  </a:solidFill>
                  <a:latin typeface="Fira Sans" panose="020B0503050000020004" pitchFamily="34" charset="0"/>
                </a:rPr>
                <a:t>platforms)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6FEA92F-FF60-3954-1106-E2A082E95AC2}"/>
                </a:ext>
              </a:extLst>
            </p:cNvPr>
            <p:cNvSpPr/>
            <p:nvPr/>
          </p:nvSpPr>
          <p:spPr>
            <a:xfrm>
              <a:off x="6745651" y="3025392"/>
              <a:ext cx="2048928" cy="1169551"/>
            </a:xfrm>
            <a:prstGeom prst="rect">
              <a:avLst/>
            </a:prstGeom>
            <a:solidFill>
              <a:srgbClr val="E0A11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200" b="1">
                  <a:latin typeface="Fira Sans" panose="020B0503050000020004" pitchFamily="34" charset="0"/>
                </a:rPr>
                <a:t>Integration Testing Platform</a:t>
              </a:r>
              <a:endParaRPr lang="en-GB" sz="1200">
                <a:latin typeface="Fira Sans" panose="020B0503050000020004" pitchFamily="34" charset="0"/>
              </a:endParaRPr>
            </a:p>
            <a:p>
              <a:pPr algn="ctr"/>
              <a:r>
                <a:rPr lang="en-GB" sz="900">
                  <a:latin typeface="Fira Sans" panose="020B0503050000020004" pitchFamily="34" charset="0"/>
                </a:rPr>
                <a:t>Apps and IaaS managed by both </a:t>
              </a:r>
              <a:r>
                <a:rPr lang="en-GB" sz="900" err="1">
                  <a:latin typeface="Fira Sans" panose="020B0503050000020004" pitchFamily="34" charset="0"/>
                </a:rPr>
                <a:t>Sant’Orsola</a:t>
              </a:r>
              <a:r>
                <a:rPr lang="en-GB" sz="900">
                  <a:latin typeface="Fira Sans" panose="020B0503050000020004" pitchFamily="34" charset="0"/>
                </a:rPr>
                <a:t> and INFN (Joint Controllers)</a:t>
              </a:r>
            </a:p>
          </p:txBody>
        </p: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88CD8505-F45A-BA38-7361-D170EB191522}"/>
                </a:ext>
              </a:extLst>
            </p:cNvPr>
            <p:cNvGrpSpPr/>
            <p:nvPr/>
          </p:nvGrpSpPr>
          <p:grpSpPr>
            <a:xfrm>
              <a:off x="10050796" y="3025392"/>
              <a:ext cx="2048928" cy="1169551"/>
              <a:chOff x="8580300" y="3025392"/>
              <a:chExt cx="3018407" cy="1169551"/>
            </a:xfrm>
          </p:grpSpPr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C18B7C1A-C630-1191-7E29-BC46DEFEFDCC}"/>
                  </a:ext>
                </a:extLst>
              </p:cNvPr>
              <p:cNvSpPr/>
              <p:nvPr/>
            </p:nvSpPr>
            <p:spPr>
              <a:xfrm>
                <a:off x="8580300" y="3025392"/>
                <a:ext cx="3018407" cy="584776"/>
              </a:xfrm>
              <a:prstGeom prst="rect">
                <a:avLst/>
              </a:prstGeom>
              <a:solidFill>
                <a:srgbClr val="E0A114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1200" b="1">
                    <a:latin typeface="Fira Sans" panose="020B0503050000020004" pitchFamily="34" charset="0"/>
                  </a:rPr>
                  <a:t>Baseline Platform</a:t>
                </a:r>
              </a:p>
              <a:p>
                <a:pPr algn="ctr"/>
                <a:r>
                  <a:rPr lang="en-GB" sz="900">
                    <a:latin typeface="Fira Sans" panose="020B0503050000020004" pitchFamily="34" charset="0"/>
                  </a:rPr>
                  <a:t>Apps managed by </a:t>
                </a:r>
                <a:r>
                  <a:rPr lang="en-GB" sz="900" err="1">
                    <a:latin typeface="Fira Sans" panose="020B0503050000020004" pitchFamily="34" charset="0"/>
                  </a:rPr>
                  <a:t>Sant’Orsola</a:t>
                </a:r>
                <a:endParaRPr lang="en-GB" sz="900">
                  <a:latin typeface="Fira Sans" panose="020B0503050000020004" pitchFamily="34" charset="0"/>
                </a:endParaRPr>
              </a:p>
              <a:p>
                <a:pPr algn="ctr"/>
                <a:r>
                  <a:rPr lang="en-GB" sz="900">
                    <a:latin typeface="Fira Sans" panose="020B0503050000020004" pitchFamily="34" charset="0"/>
                  </a:rPr>
                  <a:t>(Data Controller)</a:t>
                </a:r>
              </a:p>
            </p:txBody>
          </p: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793352E5-085F-7FA0-DFC9-992E1D8F4D0D}"/>
                  </a:ext>
                </a:extLst>
              </p:cNvPr>
              <p:cNvSpPr/>
              <p:nvPr/>
            </p:nvSpPr>
            <p:spPr>
              <a:xfrm>
                <a:off x="8580300" y="3602240"/>
                <a:ext cx="3018407" cy="592703"/>
              </a:xfrm>
              <a:prstGeom prst="rect">
                <a:avLst/>
              </a:prstGeom>
              <a:solidFill>
                <a:srgbClr val="A18037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900">
                    <a:latin typeface="Fira Sans" panose="020B0503050000020004" pitchFamily="34" charset="0"/>
                  </a:rPr>
                  <a:t>IaaS managed by INFN</a:t>
                </a:r>
              </a:p>
              <a:p>
                <a:pPr algn="ctr"/>
                <a:r>
                  <a:rPr lang="en-GB" sz="900">
                    <a:latin typeface="Fira Sans" panose="020B0503050000020004" pitchFamily="34" charset="0"/>
                  </a:rPr>
                  <a:t>(Data Processor)</a:t>
                </a:r>
              </a:p>
            </p:txBody>
          </p:sp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B3B42C60-8645-E4E4-B967-8565EF6CA25C}"/>
                </a:ext>
              </a:extLst>
            </p:cNvPr>
            <p:cNvSpPr txBox="1"/>
            <p:nvPr/>
          </p:nvSpPr>
          <p:spPr>
            <a:xfrm>
              <a:off x="5816667" y="5390377"/>
              <a:ext cx="1098961" cy="7696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200" b="1" dirty="0">
                  <a:solidFill>
                    <a:srgbClr val="20314C"/>
                  </a:solidFill>
                  <a:latin typeface="Fira Sans" panose="020B0503050000020004" pitchFamily="34" charset="0"/>
                </a:rPr>
                <a:t>Phase 3</a:t>
              </a:r>
            </a:p>
            <a:p>
              <a:r>
                <a:rPr lang="en-GB" sz="900" dirty="0">
                  <a:solidFill>
                    <a:srgbClr val="20314C"/>
                  </a:solidFill>
                  <a:latin typeface="Fira Sans" panose="020B0503050000020004" pitchFamily="34" charset="0"/>
                </a:rPr>
                <a:t>(personal data on both platforms)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A38DBE17-53B4-C02E-3BD6-30C4F3B893F5}"/>
                </a:ext>
              </a:extLst>
            </p:cNvPr>
            <p:cNvSpPr/>
            <p:nvPr/>
          </p:nvSpPr>
          <p:spPr>
            <a:xfrm>
              <a:off x="6745652" y="5190472"/>
              <a:ext cx="2048928" cy="1092310"/>
            </a:xfrm>
            <a:prstGeom prst="rect">
              <a:avLst/>
            </a:prstGeom>
            <a:solidFill>
              <a:srgbClr val="E0A114"/>
            </a:solidFill>
            <a:ln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200" b="1">
                  <a:latin typeface="Fira Sans" panose="020B0503050000020004" pitchFamily="34" charset="0"/>
                </a:rPr>
                <a:t>Integration Testing Platform</a:t>
              </a:r>
              <a:endParaRPr lang="en-GB" sz="1200">
                <a:latin typeface="Fira Sans" panose="020B0503050000020004" pitchFamily="34" charset="0"/>
              </a:endParaRPr>
            </a:p>
            <a:p>
              <a:pPr algn="ctr"/>
              <a:r>
                <a:rPr lang="en-GB" sz="900">
                  <a:latin typeface="Fira Sans" panose="020B0503050000020004" pitchFamily="34" charset="0"/>
                </a:rPr>
                <a:t>Apps and IaaS managed by both </a:t>
              </a:r>
              <a:r>
                <a:rPr lang="en-GB" sz="900" err="1">
                  <a:latin typeface="Fira Sans" panose="020B0503050000020004" pitchFamily="34" charset="0"/>
                </a:rPr>
                <a:t>Sant’Orsola</a:t>
              </a:r>
              <a:r>
                <a:rPr lang="en-GB" sz="900">
                  <a:latin typeface="Fira Sans" panose="020B0503050000020004" pitchFamily="34" charset="0"/>
                </a:rPr>
                <a:t> and INFN (Joint Controllers)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F7294611-74D6-AE17-F6B7-13B69941EBC9}"/>
                </a:ext>
              </a:extLst>
            </p:cNvPr>
            <p:cNvSpPr/>
            <p:nvPr/>
          </p:nvSpPr>
          <p:spPr>
            <a:xfrm>
              <a:off x="10050796" y="5113231"/>
              <a:ext cx="2048928" cy="1169551"/>
            </a:xfrm>
            <a:prstGeom prst="rect">
              <a:avLst/>
            </a:prstGeom>
            <a:solidFill>
              <a:srgbClr val="E0A11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200" b="1">
                  <a:latin typeface="Fira Sans" panose="020B0503050000020004" pitchFamily="34" charset="0"/>
                </a:rPr>
                <a:t>Baseline Platform</a:t>
              </a:r>
            </a:p>
            <a:p>
              <a:pPr algn="ctr"/>
              <a:r>
                <a:rPr lang="en-GB" sz="900">
                  <a:latin typeface="Fira Sans" panose="020B0503050000020004" pitchFamily="34" charset="0"/>
                </a:rPr>
                <a:t>Apps and IaaS managed by both </a:t>
              </a:r>
              <a:r>
                <a:rPr lang="en-GB" sz="900" err="1">
                  <a:latin typeface="Fira Sans" panose="020B0503050000020004" pitchFamily="34" charset="0"/>
                </a:rPr>
                <a:t>Sant’Orsola</a:t>
              </a:r>
              <a:r>
                <a:rPr lang="en-GB" sz="900">
                  <a:latin typeface="Fira Sans" panose="020B0503050000020004" pitchFamily="34" charset="0"/>
                </a:rPr>
                <a:t> and INFN (Joint Controllers)</a:t>
              </a:r>
            </a:p>
          </p:txBody>
        </p: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6590F8FE-86F2-0FF3-AA87-4A573A465E12}"/>
                </a:ext>
              </a:extLst>
            </p:cNvPr>
            <p:cNvGrpSpPr/>
            <p:nvPr/>
          </p:nvGrpSpPr>
          <p:grpSpPr>
            <a:xfrm>
              <a:off x="6745651" y="937553"/>
              <a:ext cx="2048928" cy="1169551"/>
              <a:chOff x="2789116" y="961654"/>
              <a:chExt cx="3018407" cy="1169551"/>
            </a:xfrm>
          </p:grpSpPr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3E6501E7-2FB8-2B92-473D-0CC11FF38940}"/>
                  </a:ext>
                </a:extLst>
              </p:cNvPr>
              <p:cNvSpPr/>
              <p:nvPr/>
            </p:nvSpPr>
            <p:spPr>
              <a:xfrm>
                <a:off x="2789116" y="961654"/>
                <a:ext cx="3018407" cy="584776"/>
              </a:xfrm>
              <a:prstGeom prst="rect">
                <a:avLst/>
              </a:prstGeom>
              <a:solidFill>
                <a:srgbClr val="E0A114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1600" b="1">
                    <a:latin typeface="Fira Sans" panose="020B0503050000020004" pitchFamily="34" charset="0"/>
                  </a:rPr>
                  <a:t>Baseline Platform</a:t>
                </a:r>
              </a:p>
              <a:p>
                <a:pPr algn="ctr"/>
                <a:r>
                  <a:rPr lang="en-GB" sz="1050">
                    <a:latin typeface="Fira Sans" panose="020B0503050000020004" pitchFamily="34" charset="0"/>
                  </a:rPr>
                  <a:t>Apps managed by </a:t>
                </a:r>
                <a:r>
                  <a:rPr lang="en-GB" sz="1050" err="1">
                    <a:latin typeface="Fira Sans" panose="020B0503050000020004" pitchFamily="34" charset="0"/>
                  </a:rPr>
                  <a:t>Sant’Orsola</a:t>
                </a:r>
                <a:endParaRPr lang="en-GB" sz="1050">
                  <a:latin typeface="Fira Sans" panose="020B0503050000020004" pitchFamily="34" charset="0"/>
                </a:endParaRPr>
              </a:p>
              <a:p>
                <a:pPr algn="ctr"/>
                <a:r>
                  <a:rPr lang="en-GB" sz="1050">
                    <a:latin typeface="Fira Sans" panose="020B0503050000020004" pitchFamily="34" charset="0"/>
                  </a:rPr>
                  <a:t>(Data Controller)</a:t>
                </a:r>
              </a:p>
            </p:txBody>
          </p: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E34E05BD-A4D9-6839-C698-86B7BDB681AB}"/>
                  </a:ext>
                </a:extLst>
              </p:cNvPr>
              <p:cNvSpPr/>
              <p:nvPr/>
            </p:nvSpPr>
            <p:spPr>
              <a:xfrm>
                <a:off x="2789116" y="1538502"/>
                <a:ext cx="3018407" cy="592703"/>
              </a:xfrm>
              <a:prstGeom prst="rect">
                <a:avLst/>
              </a:prstGeom>
              <a:solidFill>
                <a:srgbClr val="A18037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1100">
                    <a:latin typeface="Fira Sans" panose="020B0503050000020004" pitchFamily="34" charset="0"/>
                  </a:rPr>
                  <a:t>IaaS managed by INFN</a:t>
                </a:r>
              </a:p>
              <a:p>
                <a:pPr algn="ctr"/>
                <a:r>
                  <a:rPr lang="en-GB" sz="1100">
                    <a:latin typeface="Fira Sans" panose="020B0503050000020004" pitchFamily="34" charset="0"/>
                  </a:rPr>
                  <a:t>(Data Processor)</a:t>
                </a:r>
              </a:p>
            </p:txBody>
          </p:sp>
        </p:grp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D18A2BB4-19EC-C2F1-25EB-87E547978A62}"/>
                </a:ext>
              </a:extLst>
            </p:cNvPr>
            <p:cNvSpPr txBox="1"/>
            <p:nvPr/>
          </p:nvSpPr>
          <p:spPr>
            <a:xfrm>
              <a:off x="8778066" y="4802690"/>
              <a:ext cx="1405143" cy="10603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800" dirty="0">
                  <a:solidFill>
                    <a:srgbClr val="20314C"/>
                  </a:solidFill>
                  <a:latin typeface="Fira Sans" panose="020B0503050000020004" pitchFamily="34" charset="0"/>
                </a:rPr>
                <a:t>New features jointly developed</a:t>
              </a:r>
            </a:p>
            <a:p>
              <a:r>
                <a:rPr lang="en-GB" sz="800" dirty="0">
                  <a:solidFill>
                    <a:srgbClr val="20314C"/>
                  </a:solidFill>
                  <a:latin typeface="Fira Sans" panose="020B0503050000020004" pitchFamily="34" charset="0"/>
                </a:rPr>
                <a:t>by </a:t>
              </a:r>
              <a:r>
                <a:rPr lang="en-GB" sz="800" dirty="0" err="1">
                  <a:solidFill>
                    <a:srgbClr val="20314C"/>
                  </a:solidFill>
                  <a:latin typeface="Fira Sans" panose="020B0503050000020004" pitchFamily="34" charset="0"/>
                </a:rPr>
                <a:t>Sant’Orsola</a:t>
              </a:r>
              <a:r>
                <a:rPr lang="en-GB" sz="800" dirty="0">
                  <a:solidFill>
                    <a:srgbClr val="20314C"/>
                  </a:solidFill>
                  <a:latin typeface="Fira Sans" panose="020B0503050000020004" pitchFamily="34" charset="0"/>
                </a:rPr>
                <a:t> and INFN on Integration</a:t>
              </a:r>
            </a:p>
            <a:p>
              <a:r>
                <a:rPr lang="en-GB" sz="800" dirty="0">
                  <a:solidFill>
                    <a:srgbClr val="20314C"/>
                  </a:solidFill>
                  <a:latin typeface="Fira Sans" panose="020B0503050000020004" pitchFamily="34" charset="0"/>
                </a:rPr>
                <a:t>and then deployed to Baseline</a:t>
              </a:r>
            </a:p>
            <a:p>
              <a:endParaRPr lang="en-GB" sz="800" dirty="0">
                <a:solidFill>
                  <a:srgbClr val="20314C"/>
                </a:solidFill>
              </a:endParaRPr>
            </a:p>
          </p:txBody>
        </p:sp>
        <p:sp>
          <p:nvSpPr>
            <p:cNvPr id="18" name="Striped Right Arrow 17">
              <a:extLst>
                <a:ext uri="{FF2B5EF4-FFF2-40B4-BE49-F238E27FC236}">
                  <a16:creationId xmlns:a16="http://schemas.microsoft.com/office/drawing/2014/main" id="{AA6A4E5B-7343-5760-473D-4C76A720E27C}"/>
                </a:ext>
              </a:extLst>
            </p:cNvPr>
            <p:cNvSpPr/>
            <p:nvPr/>
          </p:nvSpPr>
          <p:spPr>
            <a:xfrm>
              <a:off x="8844935" y="5647172"/>
              <a:ext cx="1173587" cy="178905"/>
            </a:xfrm>
            <a:prstGeom prst="stripedRightArrow">
              <a:avLst/>
            </a:prstGeom>
            <a:solidFill>
              <a:srgbClr val="3B568B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B1BCDA1B-D804-935E-71A3-8F4EA8233DFF}"/>
                </a:ext>
              </a:extLst>
            </p:cNvPr>
            <p:cNvSpPr txBox="1"/>
            <p:nvPr/>
          </p:nvSpPr>
          <p:spPr>
            <a:xfrm>
              <a:off x="8778066" y="2666112"/>
              <a:ext cx="1405143" cy="10603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800" dirty="0">
                  <a:solidFill>
                    <a:srgbClr val="20314C"/>
                  </a:solidFill>
                  <a:latin typeface="Fira Sans" panose="020B0503050000020004" pitchFamily="34" charset="0"/>
                </a:rPr>
                <a:t>New features jointly developed</a:t>
              </a:r>
            </a:p>
            <a:p>
              <a:r>
                <a:rPr lang="en-GB" sz="800" dirty="0">
                  <a:solidFill>
                    <a:srgbClr val="20314C"/>
                  </a:solidFill>
                  <a:latin typeface="Fira Sans" panose="020B0503050000020004" pitchFamily="34" charset="0"/>
                </a:rPr>
                <a:t>by </a:t>
              </a:r>
              <a:r>
                <a:rPr lang="en-GB" sz="800" dirty="0" err="1">
                  <a:solidFill>
                    <a:srgbClr val="20314C"/>
                  </a:solidFill>
                  <a:latin typeface="Fira Sans" panose="020B0503050000020004" pitchFamily="34" charset="0"/>
                </a:rPr>
                <a:t>Sant’Orsola</a:t>
              </a:r>
              <a:r>
                <a:rPr lang="en-GB" sz="800" dirty="0">
                  <a:solidFill>
                    <a:srgbClr val="20314C"/>
                  </a:solidFill>
                  <a:latin typeface="Fira Sans" panose="020B0503050000020004" pitchFamily="34" charset="0"/>
                </a:rPr>
                <a:t> and INFN on Integration</a:t>
              </a:r>
            </a:p>
            <a:p>
              <a:r>
                <a:rPr lang="en-GB" sz="800" dirty="0">
                  <a:solidFill>
                    <a:srgbClr val="20314C"/>
                  </a:solidFill>
                  <a:latin typeface="Fira Sans" panose="020B0503050000020004" pitchFamily="34" charset="0"/>
                </a:rPr>
                <a:t>and then deployed to Baseline</a:t>
              </a:r>
            </a:p>
            <a:p>
              <a:endParaRPr lang="en-GB" sz="800" dirty="0">
                <a:solidFill>
                  <a:srgbClr val="20314C"/>
                </a:solidFill>
              </a:endParaRPr>
            </a:p>
          </p:txBody>
        </p:sp>
        <p:sp>
          <p:nvSpPr>
            <p:cNvPr id="20" name="Striped Right Arrow 19">
              <a:extLst>
                <a:ext uri="{FF2B5EF4-FFF2-40B4-BE49-F238E27FC236}">
                  <a16:creationId xmlns:a16="http://schemas.microsoft.com/office/drawing/2014/main" id="{2673E308-33AB-98C4-C4FC-892049905D03}"/>
                </a:ext>
              </a:extLst>
            </p:cNvPr>
            <p:cNvSpPr/>
            <p:nvPr/>
          </p:nvSpPr>
          <p:spPr>
            <a:xfrm>
              <a:off x="8836702" y="3530767"/>
              <a:ext cx="1173587" cy="178905"/>
            </a:xfrm>
            <a:prstGeom prst="stripedRightArrow">
              <a:avLst/>
            </a:prstGeom>
            <a:solidFill>
              <a:srgbClr val="3B568B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20314C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879104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9A3D131-6FAE-ADC7-2602-AB4D61E95E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December 12, 2023</a:t>
            </a:r>
            <a:endParaRPr lang="en-IT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7CA814E-C5AD-216F-6F7F-C75167397F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T"/>
              <a:t>WS on services for handling sensitive data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6531E4-AE9F-05F9-C3BF-008477C4CE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61B12-E862-CA45-A112-8753F74D8BFF}" type="slidenum">
              <a:rPr lang="en-IT" smtClean="0"/>
              <a:t>4</a:t>
            </a:fld>
            <a:endParaRPr lang="en-IT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C432F86E-61CB-1454-5CD6-3514108A56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INFN – Italian National Institute for Research in </a:t>
            </a:r>
            <a:r>
              <a:rPr lang="en-US" b="1" dirty="0" err="1"/>
              <a:t>Nulear</a:t>
            </a:r>
            <a:r>
              <a:rPr lang="en-US" b="1" dirty="0"/>
              <a:t> Physics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470CD7C-6835-3E8E-A128-2B18B8CA6D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6960" y="2125030"/>
            <a:ext cx="7238079" cy="409816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5272104-ED4A-9DBF-6CD9-A40BB9F78A67}"/>
              </a:ext>
            </a:extLst>
          </p:cNvPr>
          <p:cNvSpPr txBox="1"/>
          <p:nvPr/>
        </p:nvSpPr>
        <p:spPr>
          <a:xfrm>
            <a:off x="1758777" y="1544066"/>
            <a:ext cx="86744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latin typeface="Fira Sans" panose="020B0503050000020004" pitchFamily="34" charset="0"/>
              </a:rPr>
              <a:t>The challenge: understand the Universe at the first moments after the Big Bang</a:t>
            </a:r>
          </a:p>
        </p:txBody>
      </p:sp>
    </p:spTree>
    <p:extLst>
      <p:ext uri="{BB962C8B-B14F-4D97-AF65-F5344CB8AC3E}">
        <p14:creationId xmlns:p14="http://schemas.microsoft.com/office/powerpoint/2010/main" val="233672497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9DA374E-4501-1744-DE71-A4E0F4E0E1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December 12, 2023</a:t>
            </a:r>
            <a:endParaRPr lang="en-IT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5DBAC16-1AA8-F712-8D05-B54A4C573F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T"/>
              <a:t>WS on services for handling sensitive data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60ADB09-8B39-7EC7-379D-4C919E9B42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61B12-E862-CA45-A112-8753F74D8BFF}" type="slidenum">
              <a:rPr lang="en-IT" smtClean="0"/>
              <a:t>40</a:t>
            </a:fld>
            <a:endParaRPr lang="en-IT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6959FA76-6851-5C64-0AF7-DC0B675657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Conclusions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02F72C83-6354-9181-DB84-802D3A87FB24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15950" y="1666874"/>
            <a:ext cx="10737850" cy="4689475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20000"/>
              </a:lnSpc>
            </a:pPr>
            <a:r>
              <a:rPr lang="en-US" dirty="0">
                <a:latin typeface="Fira Sans"/>
              </a:rPr>
              <a:t>EPIC Cloud is the INFN reference architecture for fulfilling the request for trusted Cloud solutions in health-related research fields</a:t>
            </a:r>
          </a:p>
          <a:p>
            <a:pPr>
              <a:lnSpc>
                <a:spcPct val="120000"/>
              </a:lnSpc>
            </a:pPr>
            <a:r>
              <a:rPr lang="en-US" dirty="0">
                <a:latin typeface="Fira Sans"/>
              </a:rPr>
              <a:t>EPIC is configured as a secure cloud region inside the INFN Cloud infrastructure, and its IaaS is certified it ISO/IEC 27001 27017 27018</a:t>
            </a:r>
          </a:p>
          <a:p>
            <a:pPr>
              <a:lnSpc>
                <a:spcPct val="120000"/>
              </a:lnSpc>
            </a:pPr>
            <a:r>
              <a:rPr lang="en-US" dirty="0">
                <a:latin typeface="Fira Sans"/>
              </a:rPr>
              <a:t>We plan to evolve the Information Security Management System to include all the service models, IaaS, PaaS and SaaS, to expand the certification to Bari and Catania sites by June ’24</a:t>
            </a:r>
          </a:p>
          <a:p>
            <a:pPr>
              <a:lnSpc>
                <a:spcPct val="120000"/>
              </a:lnSpc>
            </a:pPr>
            <a:r>
              <a:rPr lang="en-US" dirty="0">
                <a:latin typeface="Fira Sans"/>
              </a:rPr>
              <a:t>Thanks to increasingly stronger collaborations with the health research community, we are evolving our service portfolio to include a growing number of applications and services, driven by use-cases needs</a:t>
            </a:r>
          </a:p>
          <a:p>
            <a:pPr>
              <a:lnSpc>
                <a:spcPct val="120000"/>
              </a:lnSpc>
            </a:pPr>
            <a:r>
              <a:rPr lang="en-US" dirty="0"/>
              <a:t>NRRP initiatives heavily rely on the availability of these INFN-backed solutions</a:t>
            </a:r>
          </a:p>
        </p:txBody>
      </p:sp>
    </p:spTree>
    <p:extLst>
      <p:ext uri="{BB962C8B-B14F-4D97-AF65-F5344CB8AC3E}">
        <p14:creationId xmlns:p14="http://schemas.microsoft.com/office/powerpoint/2010/main" val="307682429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29F078DD-196A-FFBD-00DF-C592930CB1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December 12, 2023</a:t>
            </a:r>
            <a:endParaRPr lang="en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B59FFA01-6FE6-EC04-032E-DC470ABB22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61B12-E862-CA45-A112-8753F74D8BFF}" type="slidenum">
              <a:rPr lang="en-IT" smtClean="0"/>
              <a:t>41</a:t>
            </a:fld>
            <a:endParaRPr lang="en-IT"/>
          </a:p>
        </p:txBody>
      </p:sp>
      <p:sp>
        <p:nvSpPr>
          <p:cNvPr id="5" name="Segnaposto contenuto 4">
            <a:extLst>
              <a:ext uri="{FF2B5EF4-FFF2-40B4-BE49-F238E27FC236}">
                <a16:creationId xmlns:a16="http://schemas.microsoft.com/office/drawing/2014/main" id="{24A72058-8320-1824-8A88-02263A2CB303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7521677" y="1976284"/>
            <a:ext cx="4593132" cy="3293806"/>
          </a:xfrm>
        </p:spPr>
        <p:txBody>
          <a:bodyPr vert="horz" lIns="91440" tIns="45720" rIns="91440" bIns="45720" rtlCol="0" anchor="t">
            <a:normAutofit fontScale="77500" lnSpcReduction="20000"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it-IT" b="0" i="0" dirty="0">
                <a:solidFill>
                  <a:srgbClr val="000000"/>
                </a:solidFill>
                <a:effectLst/>
              </a:rPr>
              <a:t>Alessandro Costantini, Andrea Chierici, Arianna Carbone, Cristina Vistoli, Daniele </a:t>
            </a:r>
            <a:r>
              <a:rPr lang="it-IT" b="0" i="0" dirty="0" err="1">
                <a:solidFill>
                  <a:srgbClr val="000000"/>
                </a:solidFill>
                <a:effectLst/>
              </a:rPr>
              <a:t>Cesini</a:t>
            </a:r>
            <a:r>
              <a:rPr lang="it-IT" b="0" i="0" dirty="0">
                <a:solidFill>
                  <a:srgbClr val="000000"/>
                </a:solidFill>
                <a:effectLst/>
              </a:rPr>
              <a:t>, Daniele Spiga, Nadina Foggetti, Davide Salomoni, Diego </a:t>
            </a:r>
            <a:r>
              <a:rPr lang="it-IT" b="0" i="0" dirty="0" err="1">
                <a:solidFill>
                  <a:srgbClr val="000000"/>
                </a:solidFill>
                <a:effectLst/>
              </a:rPr>
              <a:t>Ciangottini</a:t>
            </a:r>
            <a:r>
              <a:rPr lang="it-IT" b="0" i="0" dirty="0">
                <a:solidFill>
                  <a:srgbClr val="000000"/>
                </a:solidFill>
                <a:effectLst/>
              </a:rPr>
              <a:t>, Diego Michelotto, Cristina Duma, </a:t>
            </a:r>
            <a:r>
              <a:rPr lang="it-IT" dirty="0">
                <a:solidFill>
                  <a:srgbClr val="000000"/>
                </a:solidFill>
              </a:rPr>
              <a:t>Giacinto Donvito, </a:t>
            </a:r>
            <a:r>
              <a:rPr lang="it-IT" b="0" i="0" dirty="0">
                <a:solidFill>
                  <a:srgbClr val="000000"/>
                </a:solidFill>
                <a:effectLst/>
              </a:rPr>
              <a:t>Giusy Sergi, Enrico </a:t>
            </a:r>
            <a:r>
              <a:rPr lang="it-IT" b="0" i="0" dirty="0" err="1">
                <a:solidFill>
                  <a:srgbClr val="000000"/>
                </a:solidFill>
                <a:effectLst/>
              </a:rPr>
              <a:t>Fattibene</a:t>
            </a:r>
            <a:r>
              <a:rPr lang="it-IT" b="0" i="0" dirty="0">
                <a:solidFill>
                  <a:srgbClr val="000000"/>
                </a:solidFill>
                <a:effectLst/>
              </a:rPr>
              <a:t>, Jacopo Gasparetto, </a:t>
            </a:r>
            <a:r>
              <a:rPr lang="it-IT" dirty="0">
                <a:solidFill>
                  <a:srgbClr val="000000"/>
                </a:solidFill>
              </a:rPr>
              <a:t>Letizia Magenta,</a:t>
            </a:r>
            <a:r>
              <a:rPr lang="it-IT" b="0" i="0" dirty="0">
                <a:solidFill>
                  <a:srgbClr val="000000"/>
                </a:solidFill>
                <a:effectLst/>
              </a:rPr>
              <a:t> Lorenzo Chiarelli, Luca dell’Agnello, Luigi Scarponi, Stefano </a:t>
            </a:r>
            <a:r>
              <a:rPr lang="it-IT" dirty="0">
                <a:solidFill>
                  <a:srgbClr val="000000"/>
                </a:solidFill>
              </a:rPr>
              <a:t>D</a:t>
            </a:r>
            <a:r>
              <a:rPr lang="it-IT" b="0" i="0" dirty="0">
                <a:solidFill>
                  <a:srgbClr val="000000"/>
                </a:solidFill>
                <a:effectLst/>
              </a:rPr>
              <a:t>al </a:t>
            </a:r>
            <a:r>
              <a:rPr lang="it-IT" b="0" i="0" dirty="0" err="1">
                <a:solidFill>
                  <a:srgbClr val="000000"/>
                </a:solidFill>
                <a:effectLst/>
              </a:rPr>
              <a:t>Pra</a:t>
            </a:r>
            <a:r>
              <a:rPr lang="it-IT" b="0" i="0" dirty="0">
                <a:solidFill>
                  <a:srgbClr val="000000"/>
                </a:solidFill>
                <a:effectLst/>
              </a:rPr>
              <a:t>, Stefano Longo, Stefano Zani, Patrizia Belluomo, Vincenzo </a:t>
            </a:r>
            <a:r>
              <a:rPr lang="it-IT" b="0" i="0" dirty="0" err="1">
                <a:solidFill>
                  <a:srgbClr val="000000"/>
                </a:solidFill>
                <a:effectLst/>
              </a:rPr>
              <a:t>Ciaschini</a:t>
            </a:r>
            <a:r>
              <a:rPr lang="it-IT" b="0" i="0" dirty="0">
                <a:solidFill>
                  <a:srgbClr val="000000"/>
                </a:solidFill>
                <a:effectLst/>
              </a:rPr>
              <a:t>, Barbara Martelli</a:t>
            </a:r>
            <a:r>
              <a:rPr lang="it-IT" dirty="0">
                <a:solidFill>
                  <a:srgbClr val="000000"/>
                </a:solidFill>
              </a:rPr>
              <a:t> </a:t>
            </a:r>
            <a:endParaRPr lang="en-GB" dirty="0"/>
          </a:p>
        </p:txBody>
      </p:sp>
      <p:sp>
        <p:nvSpPr>
          <p:cNvPr id="6" name="Titolo 5">
            <a:extLst>
              <a:ext uri="{FF2B5EF4-FFF2-40B4-BE49-F238E27FC236}">
                <a16:creationId xmlns:a16="http://schemas.microsoft.com/office/drawing/2014/main" id="{F9BF7B5E-039C-878B-4AAA-94EB5CCAA4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Many thanks to all contributors</a:t>
            </a:r>
            <a:endParaRPr lang="en-GB" b="1" dirty="0"/>
          </a:p>
        </p:txBody>
      </p:sp>
      <p:sp>
        <p:nvSpPr>
          <p:cNvPr id="8" name="Segnaposto piè di pagina 2">
            <a:extLst>
              <a:ext uri="{FF2B5EF4-FFF2-40B4-BE49-F238E27FC236}">
                <a16:creationId xmlns:a16="http://schemas.microsoft.com/office/drawing/2014/main" id="{1D545712-FB70-FB4F-B4AB-B49B19A172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20518"/>
            <a:ext cx="4114800" cy="365125"/>
          </a:xfrm>
        </p:spPr>
        <p:txBody>
          <a:bodyPr/>
          <a:lstStyle/>
          <a:p>
            <a:r>
              <a:rPr lang="en-US" b="1">
                <a:latin typeface="Fira Code"/>
                <a:ea typeface="Fira Code"/>
                <a:cs typeface="Fira Code"/>
              </a:rPr>
              <a:t>WS on services for handling sensitive data</a:t>
            </a:r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204111392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125FBFF-ECF9-6B1D-004B-81C467BA95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December 12, 2023</a:t>
            </a:r>
            <a:endParaRPr lang="en-IT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EEC043A-CE54-B388-C8B4-48BDE9447C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T"/>
              <a:t>WS on services for handling sensitive data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F1AA3F-9C70-4DBC-7CEE-D830A72DFC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61B12-E862-CA45-A112-8753F74D8BFF}" type="slidenum">
              <a:rPr lang="en-IT" smtClean="0"/>
              <a:t>42</a:t>
            </a:fld>
            <a:endParaRPr lang="en-IT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10336EA0-EC39-9E14-0007-46A9D214A2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6096" y="2766218"/>
            <a:ext cx="6080760" cy="1325563"/>
          </a:xfrm>
        </p:spPr>
        <p:txBody>
          <a:bodyPr/>
          <a:lstStyle/>
          <a:p>
            <a:r>
              <a:rPr lang="en-US" b="1" dirty="0"/>
              <a:t>Backups Slides</a:t>
            </a:r>
          </a:p>
        </p:txBody>
      </p:sp>
    </p:spTree>
    <p:extLst>
      <p:ext uri="{BB962C8B-B14F-4D97-AF65-F5344CB8AC3E}">
        <p14:creationId xmlns:p14="http://schemas.microsoft.com/office/powerpoint/2010/main" val="110457035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7EB2B93E-4E78-71F1-A18A-28F0F54980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December 12, 2023</a:t>
            </a:r>
            <a:endParaRPr lang="en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9DB0D268-59C6-FEFC-7297-F84441415F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61B12-E862-CA45-A112-8753F74D8BFF}" type="slidenum">
              <a:rPr lang="en-IT" smtClean="0"/>
              <a:t>43</a:t>
            </a:fld>
            <a:endParaRPr lang="en-IT"/>
          </a:p>
        </p:txBody>
      </p:sp>
      <p:sp>
        <p:nvSpPr>
          <p:cNvPr id="5" name="Titolo 4">
            <a:extLst>
              <a:ext uri="{FF2B5EF4-FFF2-40B4-BE49-F238E27FC236}">
                <a16:creationId xmlns:a16="http://schemas.microsoft.com/office/drawing/2014/main" id="{DCB1D395-8C1D-ABF9-1597-22E79B89D5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Which type of service can we offer?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BED54B37-7D36-2B2A-3DBA-3927E6C1C3B8}"/>
              </a:ext>
            </a:extLst>
          </p:cNvPr>
          <p:cNvSpPr>
            <a:spLocks noGrp="1"/>
          </p:cNvSpPr>
          <p:nvPr>
            <p:ph sz="quarter" idx="15"/>
          </p:nvPr>
        </p:nvSpPr>
        <p:spPr/>
        <p:txBody>
          <a:bodyPr/>
          <a:lstStyle/>
          <a:p>
            <a:pPr marL="0" indent="0">
              <a:buNone/>
            </a:pPr>
            <a:endParaRPr lang="it-IT"/>
          </a:p>
          <a:p>
            <a:pPr marL="0" indent="0">
              <a:buNone/>
            </a:pPr>
            <a:endParaRPr lang="it-IT"/>
          </a:p>
        </p:txBody>
      </p:sp>
      <p:sp>
        <p:nvSpPr>
          <p:cNvPr id="7" name="Segnaposto testo 6">
            <a:extLst>
              <a:ext uri="{FF2B5EF4-FFF2-40B4-BE49-F238E27FC236}">
                <a16:creationId xmlns:a16="http://schemas.microsoft.com/office/drawing/2014/main" id="{A3C413DA-5781-CC67-35AC-7AE45E79CD0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50433" y="5617317"/>
            <a:ext cx="6906331" cy="721042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/>
              <a:t>Different shared responsibility models </a:t>
            </a:r>
          </a:p>
        </p:txBody>
      </p:sp>
      <p:graphicFrame>
        <p:nvGraphicFramePr>
          <p:cNvPr id="9" name="Tabella 9">
            <a:extLst>
              <a:ext uri="{FF2B5EF4-FFF2-40B4-BE49-F238E27FC236}">
                <a16:creationId xmlns:a16="http://schemas.microsoft.com/office/drawing/2014/main" id="{46589907-3ECC-1AD0-3A53-38ABE586CB0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17385137"/>
              </p:ext>
            </p:extLst>
          </p:nvPr>
        </p:nvGraphicFramePr>
        <p:xfrm>
          <a:off x="615950" y="1458595"/>
          <a:ext cx="8969828" cy="394080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42457">
                  <a:extLst>
                    <a:ext uri="{9D8B030D-6E8A-4147-A177-3AD203B41FA5}">
                      <a16:colId xmlns:a16="http://schemas.microsoft.com/office/drawing/2014/main" val="1494919158"/>
                    </a:ext>
                  </a:extLst>
                </a:gridCol>
                <a:gridCol w="2242457">
                  <a:extLst>
                    <a:ext uri="{9D8B030D-6E8A-4147-A177-3AD203B41FA5}">
                      <a16:colId xmlns:a16="http://schemas.microsoft.com/office/drawing/2014/main" val="3166492070"/>
                    </a:ext>
                  </a:extLst>
                </a:gridCol>
                <a:gridCol w="2242457">
                  <a:extLst>
                    <a:ext uri="{9D8B030D-6E8A-4147-A177-3AD203B41FA5}">
                      <a16:colId xmlns:a16="http://schemas.microsoft.com/office/drawing/2014/main" val="712760435"/>
                    </a:ext>
                  </a:extLst>
                </a:gridCol>
                <a:gridCol w="2242457">
                  <a:extLst>
                    <a:ext uri="{9D8B030D-6E8A-4147-A177-3AD203B41FA5}">
                      <a16:colId xmlns:a16="http://schemas.microsoft.com/office/drawing/2014/main" val="3941671582"/>
                    </a:ext>
                  </a:extLst>
                </a:gridCol>
              </a:tblGrid>
              <a:tr h="958429">
                <a:tc>
                  <a:txBody>
                    <a:bodyPr/>
                    <a:lstStyle/>
                    <a:p>
                      <a:pPr algn="ctr"/>
                      <a:r>
                        <a:rPr lang="en-US" sz="1600" noProof="0"/>
                        <a:t>Responsibility model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noProof="0"/>
                        <a:t>IaaS</a:t>
                      </a:r>
                    </a:p>
                    <a:p>
                      <a:pPr algn="ctr"/>
                      <a:r>
                        <a:rPr lang="en-US" sz="1600" noProof="0"/>
                        <a:t>(Infrastructure as a Service)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noProof="0"/>
                        <a:t>PaaS</a:t>
                      </a:r>
                    </a:p>
                    <a:p>
                      <a:pPr algn="ctr"/>
                      <a:r>
                        <a:rPr lang="en-US" sz="1600" noProof="0"/>
                        <a:t>(Platform as a Service)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noProof="0"/>
                        <a:t>SaaS</a:t>
                      </a:r>
                    </a:p>
                    <a:p>
                      <a:pPr algn="ctr"/>
                      <a:r>
                        <a:rPr lang="en-US" sz="1600" noProof="0"/>
                        <a:t>(Software as a Service)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37226500"/>
                  </a:ext>
                </a:extLst>
              </a:tr>
              <a:tr h="431884">
                <a:tc>
                  <a:txBody>
                    <a:bodyPr/>
                    <a:lstStyle/>
                    <a:p>
                      <a:r>
                        <a:rPr lang="en-US" sz="1600" kern="1200" noProof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GRC (Security Governance Risk &amp; Compliance)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noProof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noProof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noProof="0"/>
                    </a:p>
                  </a:txBody>
                  <a:tcP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44050451"/>
                  </a:ext>
                </a:extLst>
              </a:tr>
              <a:tr h="431884">
                <a:tc>
                  <a:txBody>
                    <a:bodyPr/>
                    <a:lstStyle/>
                    <a:p>
                      <a:r>
                        <a:rPr lang="en-US" sz="1600" noProof="0"/>
                        <a:t>Data Security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noProof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noProof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noProof="0"/>
                    </a:p>
                  </a:txBody>
                  <a:tcP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6501313"/>
                  </a:ext>
                </a:extLst>
              </a:tr>
              <a:tr h="431884">
                <a:tc>
                  <a:txBody>
                    <a:bodyPr/>
                    <a:lstStyle/>
                    <a:p>
                      <a:r>
                        <a:rPr lang="en-US" sz="1600" noProof="0"/>
                        <a:t>Application Security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noProof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kern="1200" noProof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noProof="0"/>
                    </a:p>
                  </a:txBody>
                  <a:tcP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04974759"/>
                  </a:ext>
                </a:extLst>
              </a:tr>
              <a:tr h="431884">
                <a:tc>
                  <a:txBody>
                    <a:bodyPr/>
                    <a:lstStyle/>
                    <a:p>
                      <a:r>
                        <a:rPr lang="en-US" sz="1600" noProof="0"/>
                        <a:t>Platform Security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noProof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noProof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noProof="0"/>
                    </a:p>
                  </a:txBody>
                  <a:tcP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442537"/>
                  </a:ext>
                </a:extLst>
              </a:tr>
              <a:tr h="431884">
                <a:tc>
                  <a:txBody>
                    <a:bodyPr/>
                    <a:lstStyle/>
                    <a:p>
                      <a:r>
                        <a:rPr lang="en-US" sz="1600" noProof="0"/>
                        <a:t>Infrastructure Security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noProof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noProof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noProof="0"/>
                    </a:p>
                  </a:txBody>
                  <a:tcP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24702290"/>
                  </a:ext>
                </a:extLst>
              </a:tr>
              <a:tr h="431884">
                <a:tc>
                  <a:txBody>
                    <a:bodyPr/>
                    <a:lstStyle/>
                    <a:p>
                      <a:r>
                        <a:rPr lang="en-US" sz="1600" noProof="0"/>
                        <a:t>Physical Security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noProof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noProof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noProof="0"/>
                    </a:p>
                  </a:txBody>
                  <a:tcP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27764872"/>
                  </a:ext>
                </a:extLst>
              </a:tr>
            </a:tbl>
          </a:graphicData>
        </a:graphic>
      </p:graphicFrame>
      <p:sp>
        <p:nvSpPr>
          <p:cNvPr id="10" name="CasellaDiTesto 9">
            <a:extLst>
              <a:ext uri="{FF2B5EF4-FFF2-40B4-BE49-F238E27FC236}">
                <a16:creationId xmlns:a16="http://schemas.microsoft.com/office/drawing/2014/main" id="{184CCBB7-E64E-217A-7C73-5DE19BD0FA79}"/>
              </a:ext>
            </a:extLst>
          </p:cNvPr>
          <p:cNvSpPr txBox="1"/>
          <p:nvPr/>
        </p:nvSpPr>
        <p:spPr>
          <a:xfrm rot="20672194">
            <a:off x="4259457" y="3175159"/>
            <a:ext cx="23986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Customer responsibility</a:t>
            </a:r>
            <a:endParaRPr lang="en-US" err="1"/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0D1EBA9A-108B-0639-734A-EEED37252360}"/>
              </a:ext>
            </a:extLst>
          </p:cNvPr>
          <p:cNvSpPr txBox="1"/>
          <p:nvPr/>
        </p:nvSpPr>
        <p:spPr>
          <a:xfrm rot="20672194">
            <a:off x="6434099" y="4717259"/>
            <a:ext cx="22800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Provider responsibility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EB31DC01-69B1-EFF1-A67D-B329E0E8133E}"/>
              </a:ext>
            </a:extLst>
          </p:cNvPr>
          <p:cNvSpPr txBox="1"/>
          <p:nvPr/>
        </p:nvSpPr>
        <p:spPr>
          <a:xfrm>
            <a:off x="9801405" y="1979493"/>
            <a:ext cx="2157413" cy="313932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b="0">
                <a:solidFill>
                  <a:schemeClr val="bg1"/>
                </a:solidFill>
                <a:effectLst/>
                <a:latin typeface="Arial"/>
                <a:cs typeface="Arial"/>
              </a:rPr>
              <a:t>In our cloud </a:t>
            </a:r>
            <a:r>
              <a:rPr lang="en-US">
                <a:solidFill>
                  <a:schemeClr val="bg1"/>
                </a:solidFill>
                <a:latin typeface="Arial"/>
                <a:cs typeface="Arial"/>
              </a:rPr>
              <a:t>solutions (based on EPIC Cloud) the</a:t>
            </a:r>
            <a:r>
              <a:rPr lang="en-US" b="0">
                <a:solidFill>
                  <a:schemeClr val="bg1"/>
                </a:solidFill>
                <a:effectLst/>
                <a:latin typeface="Arial"/>
                <a:cs typeface="Arial"/>
              </a:rPr>
              <a:t> delimitation of responsibility is clearly defined in contracts and agreements signed with each </a:t>
            </a:r>
            <a:r>
              <a:rPr lang="en-US">
                <a:solidFill>
                  <a:schemeClr val="bg1"/>
                </a:solidFill>
                <a:latin typeface="Arial"/>
                <a:cs typeface="Arial"/>
              </a:rPr>
              <a:t>customer, project or collaboration</a:t>
            </a:r>
          </a:p>
        </p:txBody>
      </p:sp>
      <p:sp>
        <p:nvSpPr>
          <p:cNvPr id="11" name="Segnaposto piè di pagina 2">
            <a:extLst>
              <a:ext uri="{FF2B5EF4-FFF2-40B4-BE49-F238E27FC236}">
                <a16:creationId xmlns:a16="http://schemas.microsoft.com/office/drawing/2014/main" id="{492DFC17-6B8E-3FF9-E809-04338C376A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US" b="1">
                <a:latin typeface="Fira Code"/>
                <a:ea typeface="Fira Code"/>
                <a:cs typeface="Fira Code"/>
              </a:rPr>
              <a:t>WS on services for handling sensitive data</a:t>
            </a:r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3435753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9642EE0F-17C1-3097-8BD1-3E76428F73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6687" y="866790"/>
            <a:ext cx="9860813" cy="5124420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44A7DC5-3E74-21E1-4781-F871C8EB6D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December 12, 2023</a:t>
            </a:r>
            <a:endParaRPr lang="en-IT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240D540-9209-C526-C161-B53779C9B8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T"/>
              <a:t>WS on services for handling sensitive data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99681-436B-F846-573F-26E0EE8B69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61B12-E862-CA45-A112-8753F74D8BFF}" type="slidenum">
              <a:rPr lang="en-IT" smtClean="0"/>
              <a:t>5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14961868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44A7DC5-3E74-21E1-4781-F871C8EB6D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December 12, 2023</a:t>
            </a:r>
            <a:endParaRPr lang="en-IT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240D540-9209-C526-C161-B53779C9B8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T"/>
              <a:t>WS on services for handling sensitive data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99681-436B-F846-573F-26E0EE8B69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61B12-E862-CA45-A112-8753F74D8BFF}" type="slidenum">
              <a:rPr lang="en-IT" smtClean="0"/>
              <a:t>6</a:t>
            </a:fld>
            <a:endParaRPr lang="en-IT"/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0B2300F8-4D9B-A92B-07D8-003CDC438D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552" y="1798512"/>
            <a:ext cx="4951171" cy="3873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CBA79279-6D62-01D8-B257-EED68FB8C2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4582" y="1798511"/>
            <a:ext cx="5643866" cy="3873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5">
            <a:extLst>
              <a:ext uri="{FF2B5EF4-FFF2-40B4-BE49-F238E27FC236}">
                <a16:creationId xmlns:a16="http://schemas.microsoft.com/office/drawing/2014/main" id="{30774325-64B3-5DB7-0792-4BD6763AF0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687" y="207797"/>
            <a:ext cx="9390913" cy="1325563"/>
          </a:xfrm>
        </p:spPr>
        <p:txBody>
          <a:bodyPr/>
          <a:lstStyle/>
          <a:p>
            <a:r>
              <a:rPr lang="en-US" b="1" dirty="0"/>
              <a:t>Computing at INFN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E36A717-EC3C-705D-BBF1-7ED61717DD28}"/>
              </a:ext>
            </a:extLst>
          </p:cNvPr>
          <p:cNvSpPr txBox="1"/>
          <p:nvPr/>
        </p:nvSpPr>
        <p:spPr>
          <a:xfrm>
            <a:off x="1677014" y="5675872"/>
            <a:ext cx="250902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>
                <a:solidFill>
                  <a:schemeClr val="tx1">
                    <a:tint val="75000"/>
                  </a:schemeClr>
                </a:solidFill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</a:rPr>
              <a:t>Photo of a Bubble Chamber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CB8E793-B7D0-DC57-7451-81F2BA6A6386}"/>
              </a:ext>
            </a:extLst>
          </p:cNvPr>
          <p:cNvSpPr txBox="1"/>
          <p:nvPr/>
        </p:nvSpPr>
        <p:spPr>
          <a:xfrm>
            <a:off x="7448121" y="5675871"/>
            <a:ext cx="306686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>
                <a:solidFill>
                  <a:schemeClr val="tx1">
                    <a:tint val="75000"/>
                  </a:schemeClr>
                </a:solidFill>
                <a:latin typeface="Fira Code" panose="020B0809050000020004" pitchFamily="49" charset="0"/>
                <a:ea typeface="Fira Code" panose="020B0809050000020004" pitchFamily="49" charset="0"/>
                <a:cs typeface="Fira Code" panose="020B0809050000020004" pitchFamily="49" charset="0"/>
              </a:rPr>
              <a:t>ALICE experiment at CERN’s LHC</a:t>
            </a:r>
          </a:p>
        </p:txBody>
      </p:sp>
    </p:spTree>
    <p:extLst>
      <p:ext uri="{BB962C8B-B14F-4D97-AF65-F5344CB8AC3E}">
        <p14:creationId xmlns:p14="http://schemas.microsoft.com/office/powerpoint/2010/main" val="28924418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8DDC225-0AE9-4DCD-45EB-328DB30564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December 12, 2023</a:t>
            </a:r>
            <a:endParaRPr lang="en-IT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C4CC68D-16C4-8699-DB72-A6A35DF7C5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T"/>
              <a:t>WS on services for handling sensitive data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D7235C-DFFD-456A-3C6A-4C0AC31132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61B12-E862-CA45-A112-8753F74D8BFF}" type="slidenum">
              <a:rPr lang="en-IT" smtClean="0"/>
              <a:t>7</a:t>
            </a:fld>
            <a:endParaRPr lang="en-IT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960E6A63-363E-886A-2F2C-AA0C6B8B3C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790" y="1638299"/>
            <a:ext cx="6886843" cy="1325563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4297B9"/>
                </a:solidFill>
              </a:rPr>
              <a:t>The 5 research lines</a:t>
            </a:r>
            <a:br>
              <a:rPr lang="en-US" b="1" dirty="0">
                <a:solidFill>
                  <a:srgbClr val="4297B9"/>
                </a:solidFill>
              </a:rPr>
            </a:br>
            <a:r>
              <a:rPr lang="en-US" b="1" dirty="0">
                <a:solidFill>
                  <a:srgbClr val="4297B9"/>
                </a:solidFill>
              </a:rPr>
              <a:t>and the</a:t>
            </a:r>
            <a:br>
              <a:rPr lang="en-US" b="1" dirty="0">
                <a:solidFill>
                  <a:srgbClr val="4297B9"/>
                </a:solidFill>
              </a:rPr>
            </a:br>
            <a:r>
              <a:rPr lang="en-US" b="1" dirty="0">
                <a:solidFill>
                  <a:srgbClr val="4297B9"/>
                </a:solidFill>
              </a:rPr>
              <a:t>National Scientific Committees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3714B0B-3B14-61ED-1F22-552BF99D9F1F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19633" y="1638299"/>
            <a:ext cx="4529735" cy="4347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622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FB0DAA7E-7238-ED60-A16C-60836CB5EB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7523" y="0"/>
            <a:ext cx="7876954" cy="6858000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D910CC5-DE54-6EE5-13AE-1A467D43FB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December 12, 2023</a:t>
            </a:r>
            <a:endParaRPr lang="en-IT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EFCDFD-45CD-9378-36DB-C465C42AD1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61B12-E862-CA45-A112-8753F74D8BFF}" type="slidenum">
              <a:rPr lang="en-IT" smtClean="0"/>
              <a:t>8</a:t>
            </a:fld>
            <a:endParaRPr lang="en-IT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E8849D82-5D0B-E51A-3E62-B39552E9D4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7500" y="4709318"/>
            <a:ext cx="2743200" cy="1325563"/>
          </a:xfrm>
        </p:spPr>
        <p:txBody>
          <a:bodyPr>
            <a:normAutofit fontScale="90000"/>
          </a:bodyPr>
          <a:lstStyle/>
          <a:p>
            <a:r>
              <a:rPr lang="en-US" b="1">
                <a:solidFill>
                  <a:srgbClr val="4297B9"/>
                </a:solidFill>
              </a:rPr>
              <a:t>From physics to… </a:t>
            </a:r>
          </a:p>
        </p:txBody>
      </p:sp>
    </p:spTree>
    <p:extLst>
      <p:ext uri="{BB962C8B-B14F-4D97-AF65-F5344CB8AC3E}">
        <p14:creationId xmlns:p14="http://schemas.microsoft.com/office/powerpoint/2010/main" val="26490015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1B95C23-2032-A744-5D0F-8B57ADE1DC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December 12, 2023</a:t>
            </a:r>
            <a:endParaRPr lang="en-IT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C492115-F946-4E4D-6369-96F08C2C32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T"/>
              <a:t>WS on services for handling sensitive data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69973B-15C6-EA78-9786-62187EDFAF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C61B12-E862-CA45-A112-8753F74D8BFF}" type="slidenum">
              <a:rPr lang="en-IT" smtClean="0"/>
              <a:t>9</a:t>
            </a:fld>
            <a:endParaRPr lang="en-IT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1D2DDA47-B1EA-FA8F-676E-7B04E98EB0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INFN computing and big data management infrastructure 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1EFDAB80-C676-137D-59F7-F4108247F555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15950" y="1666875"/>
            <a:ext cx="7427038" cy="4560930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/>
              <a:t>A long tradition in </a:t>
            </a:r>
            <a:r>
              <a:rPr lang="en-US" sz="1800" b="1" dirty="0"/>
              <a:t>state-of-the-art distributed IT technologies and solutions</a:t>
            </a:r>
            <a:r>
              <a:rPr lang="en-US" sz="1800" dirty="0"/>
              <a:t>, from the first small clusters to Grid and Cloud-based computing.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/>
              <a:t>INFN is not interested in computing per-se, but as an essential way to </a:t>
            </a:r>
            <a:r>
              <a:rPr lang="en-US" sz="1800" b="1" dirty="0"/>
              <a:t>support its research and mission</a:t>
            </a:r>
            <a:r>
              <a:rPr lang="en-US" sz="1800" dirty="0"/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/>
              <a:t>INFN operates Grid and Cloud services based on its own:</a:t>
            </a:r>
          </a:p>
          <a:p>
            <a:pPr marL="800100" lvl="1" indent="-342900"/>
            <a:r>
              <a:rPr lang="en-US" sz="1400" dirty="0"/>
              <a:t>1 large national center, at CNAF (Bologna) – </a:t>
            </a:r>
            <a:r>
              <a:rPr lang="en-US" sz="1400" b="1" dirty="0">
                <a:solidFill>
                  <a:srgbClr val="C00000"/>
                </a:solidFill>
              </a:rPr>
              <a:t>with an area certified ISO/IEC 27001, 27017, 27018</a:t>
            </a:r>
            <a:endParaRPr lang="en-US" sz="1400" dirty="0"/>
          </a:p>
          <a:p>
            <a:pPr lvl="1"/>
            <a:r>
              <a:rPr lang="en-US" sz="1400" dirty="0"/>
              <a:t>  9 medium size centers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/>
              <a:t>All the INFN centers are connected through 10-100 Gbit/s dedicated links via the GARR network.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/>
              <a:t>Collectively, our distributed infrastructure currently offers about </a:t>
            </a:r>
            <a:r>
              <a:rPr lang="en-US" sz="1800" b="1" dirty="0"/>
              <a:t>140,000 CPU cores, 120PB of enterprise-level disk space, 100PB of tape storage</a:t>
            </a:r>
            <a:endParaRPr lang="en-US" sz="1800" dirty="0"/>
          </a:p>
        </p:txBody>
      </p:sp>
      <p:pic>
        <p:nvPicPr>
          <p:cNvPr id="8" name="Immagine 6">
            <a:extLst>
              <a:ext uri="{FF2B5EF4-FFF2-40B4-BE49-F238E27FC236}">
                <a16:creationId xmlns:a16="http://schemas.microsoft.com/office/drawing/2014/main" id="{35ADC1DA-5619-93E1-E8E0-B8CBDE7122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53400" y="1410632"/>
            <a:ext cx="3918901" cy="5068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2039183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17c9262e-5b43-4f61-bed9-e568bdfea7b1">
      <UserInfo>
        <DisplayName>Stefano Stalio</DisplayName>
        <AccountId>12</AccountId>
        <AccountType/>
      </UserInfo>
      <UserInfo>
        <DisplayName>Massimo Sgaravatto</DisplayName>
        <AccountId>30</AccountId>
        <AccountType/>
      </UserInfo>
      <UserInfo>
        <DisplayName>Silvia Arezzini</DisplayName>
        <AccountId>67</AccountId>
        <AccountType/>
      </UserInfo>
      <UserInfo>
        <DisplayName>Nadina Foggetti</DisplayName>
        <AccountId>128</AccountId>
        <AccountType/>
      </UserInfo>
      <UserInfo>
        <DisplayName>Giacinto Donvito</DisplayName>
        <AccountId>14</AccountId>
        <AccountType/>
      </UserInfo>
      <UserInfo>
        <DisplayName>Vincenzo Ciaschini</DisplayName>
        <AccountId>20</AccountId>
        <AccountType/>
      </UserInfo>
      <UserInfo>
        <DisplayName>Paolo Veronesi</DisplayName>
        <AccountId>47</AccountId>
        <AccountType/>
      </UserInfo>
      <UserInfo>
        <DisplayName>Gianluca Peco</DisplayName>
        <AccountId>39</AccountId>
        <AccountType/>
      </UserInfo>
    </SharedWithUsers>
    <TaxCatchAll xmlns="17c9262e-5b43-4f61-bed9-e568bdfea7b1" xsi:nil="true"/>
    <lcf76f155ced4ddcb4097134ff3c332f xmlns="56584054-8fdc-494c-8c30-7a92c1851d88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9952463B0997441A1AE1897008BC635" ma:contentTypeVersion="16" ma:contentTypeDescription="Create a new document." ma:contentTypeScope="" ma:versionID="c565647465074db5672869eb082d20c4">
  <xsd:schema xmlns:xsd="http://www.w3.org/2001/XMLSchema" xmlns:xs="http://www.w3.org/2001/XMLSchema" xmlns:p="http://schemas.microsoft.com/office/2006/metadata/properties" xmlns:ns2="56584054-8fdc-494c-8c30-7a92c1851d88" xmlns:ns3="17c9262e-5b43-4f61-bed9-e568bdfea7b1" targetNamespace="http://schemas.microsoft.com/office/2006/metadata/properties" ma:root="true" ma:fieldsID="e491acdbd06c80819730520598c6f675" ns2:_="" ns3:_="">
    <xsd:import namespace="56584054-8fdc-494c-8c30-7a92c1851d88"/>
    <xsd:import namespace="17c9262e-5b43-4f61-bed9-e568bdfea7b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SearchPropertie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ObjectDetectorVersion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6584054-8fdc-494c-8c30-7a92c1851d8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SearchProperties" ma:index="1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lcf76f155ced4ddcb4097134ff3c332f" ma:index="14" nillable="true" ma:taxonomy="true" ma:internalName="lcf76f155ced4ddcb4097134ff3c332f" ma:taxonomyFieldName="MediaServiceImageTags" ma:displayName="Image Tags" ma:readOnly="false" ma:fieldId="{5cf76f15-5ced-4ddc-b409-7134ff3c332f}" ma:taxonomyMulti="true" ma:sspId="7e6f111e-9303-4b31-9cb7-8f749f49e7f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2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2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Location" ma:index="23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7c9262e-5b43-4f61-bed9-e568bdfea7b1" elementFormDefault="qualified">
    <xsd:import namespace="http://schemas.microsoft.com/office/2006/documentManagement/types"/>
    <xsd:import namespace="http://schemas.microsoft.com/office/infopath/2007/PartnerControls"/>
    <xsd:element name="TaxCatchAll" ma:index="15" nillable="true" ma:displayName="Taxonomy Catch All Column" ma:hidden="true" ma:list="{9baabee0-9ea7-4485-9212-fdc787634ab3}" ma:internalName="TaxCatchAll" ma:showField="CatchAllData" ma:web="17c9262e-5b43-4f61-bed9-e568bdfea7b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84F1709-AE18-4DD6-947E-8C2A443EC522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05BE9109-7BAD-4563-BC15-A7C5CA316960}">
  <ds:schemaRefs>
    <ds:schemaRef ds:uri="24cc118e-bf96-42e1-8420-649eb5b7cd50"/>
    <ds:schemaRef ds:uri="c5520ff1-b374-4adb-926c-d4aef25b67ed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  <ds:schemaRef ds:uri="17c9262e-5b43-4f61-bed9-e568bdfea7b1"/>
    <ds:schemaRef ds:uri="56584054-8fdc-494c-8c30-7a92c1851d88"/>
  </ds:schemaRefs>
</ds:datastoreItem>
</file>

<file path=customXml/itemProps3.xml><?xml version="1.0" encoding="utf-8"?>
<ds:datastoreItem xmlns:ds="http://schemas.openxmlformats.org/officeDocument/2006/customXml" ds:itemID="{456B5DD9-CC7D-4075-B772-72C93D5E924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6584054-8fdc-494c-8c30-7a92c1851d88"/>
    <ds:schemaRef ds:uri="17c9262e-5b43-4f61-bed9-e568bdfea7b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4041</Words>
  <Application>Microsoft Office PowerPoint</Application>
  <PresentationFormat>Widescreen</PresentationFormat>
  <Paragraphs>495</Paragraphs>
  <Slides>43</Slides>
  <Notes>26</Notes>
  <HiddenSlides>2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49" baseType="lpstr">
      <vt:lpstr>Arial</vt:lpstr>
      <vt:lpstr>Calibri</vt:lpstr>
      <vt:lpstr>Fira Code</vt:lpstr>
      <vt:lpstr>Fira Sans</vt:lpstr>
      <vt:lpstr>Roboto</vt:lpstr>
      <vt:lpstr>Custom Design</vt:lpstr>
      <vt:lpstr>EPIC Cloud  a GDPR-compliant cloud platform for handling sensitive data at INFN</vt:lpstr>
      <vt:lpstr>The context </vt:lpstr>
      <vt:lpstr>INFN – Italian National Institute for Research in Nuclear Physics</vt:lpstr>
      <vt:lpstr>INFN – Italian National Institute for Research in Nulear Physics</vt:lpstr>
      <vt:lpstr>PowerPoint Presentation</vt:lpstr>
      <vt:lpstr>Computing at INFN</vt:lpstr>
      <vt:lpstr>The 5 research lines and the National Scientific Committees</vt:lpstr>
      <vt:lpstr>From physics to… </vt:lpstr>
      <vt:lpstr>INFN computing and big data management infrastructure </vt:lpstr>
      <vt:lpstr>Computing related projects at INFN</vt:lpstr>
      <vt:lpstr>INFN Cloud - https://www.cloud.infn.it </vt:lpstr>
      <vt:lpstr>PowerPoint Presentation</vt:lpstr>
      <vt:lpstr>INFN Cloud - Internal organization Working Groups</vt:lpstr>
      <vt:lpstr>INFN Cloud - What it is</vt:lpstr>
      <vt:lpstr>The INFN Cloud Backbone</vt:lpstr>
      <vt:lpstr>Excerpt from the INFN Cloud portfolio</vt:lpstr>
      <vt:lpstr>EPIC Cloud  The INFN Cloud region dedicated to sensitive data management  </vt:lpstr>
      <vt:lpstr>Motivation </vt:lpstr>
      <vt:lpstr>EPIC Enhanced PrIvacy and Compliance Cloud</vt:lpstr>
      <vt:lpstr>Technology</vt:lpstr>
      <vt:lpstr>The EPIC Cloud infrastructure</vt:lpstr>
      <vt:lpstr>EPIC Cloud enables the federated  data lake for health-related projects</vt:lpstr>
      <vt:lpstr>Operational and support requirement  to offer sensitive data management services within INFN EPIC Cloud</vt:lpstr>
      <vt:lpstr>ISO/IEC 27001 27017 27018 certification </vt:lpstr>
      <vt:lpstr>ISO/IEC 27001 27017 27018 certification </vt:lpstr>
      <vt:lpstr>ISMS: what’s all about Information Security Management System </vt:lpstr>
      <vt:lpstr>Deming Cycle and Risk Assessment</vt:lpstr>
      <vt:lpstr>Risk Management  Process in EPIC</vt:lpstr>
      <vt:lpstr>Security Incident Management</vt:lpstr>
      <vt:lpstr>Required Document Information</vt:lpstr>
      <vt:lpstr>Use case examples</vt:lpstr>
      <vt:lpstr>HARMONY / HARMONY PLUS Healthcare Alliance for Resourceful Medicines Offensive against Neoplasms in Hematology</vt:lpstr>
      <vt:lpstr>HARMONY / HARMONY PLUS Healthcare Alliance for Resourceful Medicines Offensive against Neoplasms in Hematology</vt:lpstr>
      <vt:lpstr>Alleanza Contro il Cancro - ACC</vt:lpstr>
      <vt:lpstr>ACC - Services Alleanza Contro il Cancro</vt:lpstr>
      <vt:lpstr>PLANET Pollution Lake ANalysis for Effective Therapy</vt:lpstr>
      <vt:lpstr>Health Big Data (HBD) </vt:lpstr>
      <vt:lpstr>Health Big Data (HBD) </vt:lpstr>
      <vt:lpstr>INFN-IRCCS Sant’Orsola Collaboration</vt:lpstr>
      <vt:lpstr>Conclusions</vt:lpstr>
      <vt:lpstr>Many thanks to all contributors</vt:lpstr>
      <vt:lpstr>Backups Slides</vt:lpstr>
      <vt:lpstr>Which type of service can we offer?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Emidio Maria Giorgio</dc:creator>
  <cp:keywords/>
  <dc:description>tmpl-v211023_2</dc:description>
  <cp:lastModifiedBy>Roberto Sabatino</cp:lastModifiedBy>
  <cp:revision>1</cp:revision>
  <dcterms:created xsi:type="dcterms:W3CDTF">2021-10-18T10:16:13Z</dcterms:created>
  <dcterms:modified xsi:type="dcterms:W3CDTF">2023-12-08T16:01:35Z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0x0101004488F455D9E80C478C8AD18A181B10CF</vt:lpwstr>
  </property>
  <property fmtid="{D5CDD505-2E9C-101B-9397-08002B2CF9AE}" pid="3" name="MediaServiceImageTags">
    <vt:lpwstr/>
  </property>
</Properties>
</file>