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2" r:id="rId6"/>
    <p:sldId id="545" r:id="rId7"/>
    <p:sldId id="259" r:id="rId8"/>
    <p:sldId id="260" r:id="rId9"/>
    <p:sldId id="261" r:id="rId10"/>
    <p:sldId id="532" r:id="rId11"/>
    <p:sldId id="269" r:id="rId12"/>
    <p:sldId id="546" r:id="rId13"/>
    <p:sldId id="258" r:id="rId14"/>
    <p:sldId id="544" r:id="rId15"/>
    <p:sldId id="5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504BA-801A-7441-084D-E8B47EF16EF6}" v="653" dt="2023-12-11T06:40:39.710"/>
    <p1510:client id="{459C4787-E3F2-42F3-805D-74E818513189}" v="3" dt="2023-12-10T20:27:24.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96" y="61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ll Wilson" userId="S::niall.wilson_ichec.ie#ext#@heanet.onmicrosoft.com::35780a95-2fa8-49ae-b6c5-4c78d92447f8" providerId="AD" clId="Web-{3CF504BA-801A-7441-084D-E8B47EF16EF6}"/>
    <pc:docChg chg="addSld modSld">
      <pc:chgData name="Niall Wilson" userId="S::niall.wilson_ichec.ie#ext#@heanet.onmicrosoft.com::35780a95-2fa8-49ae-b6c5-4c78d92447f8" providerId="AD" clId="Web-{3CF504BA-801A-7441-084D-E8B47EF16EF6}" dt="2023-12-11T06:40:39.710" v="380" actId="20577"/>
      <pc:docMkLst>
        <pc:docMk/>
      </pc:docMkLst>
      <pc:sldChg chg="addSp delSp modSp add replId">
        <pc:chgData name="Niall Wilson" userId="S::niall.wilson_ichec.ie#ext#@heanet.onmicrosoft.com::35780a95-2fa8-49ae-b6c5-4c78d92447f8" providerId="AD" clId="Web-{3CF504BA-801A-7441-084D-E8B47EF16EF6}" dt="2023-12-11T06:40:39.710" v="380" actId="20577"/>
        <pc:sldMkLst>
          <pc:docMk/>
          <pc:sldMk cId="2161172078" sldId="547"/>
        </pc:sldMkLst>
        <pc:spChg chg="mod">
          <ac:chgData name="Niall Wilson" userId="S::niall.wilson_ichec.ie#ext#@heanet.onmicrosoft.com::35780a95-2fa8-49ae-b6c5-4c78d92447f8" providerId="AD" clId="Web-{3CF504BA-801A-7441-084D-E8B47EF16EF6}" dt="2023-12-11T06:04:34.666" v="41" actId="14100"/>
          <ac:spMkLst>
            <pc:docMk/>
            <pc:sldMk cId="2161172078" sldId="547"/>
            <ac:spMk id="2" creationId="{773B0A9B-3711-25D2-0EFF-C6F2DF0CAFB2}"/>
          </ac:spMkLst>
        </pc:spChg>
        <pc:spChg chg="add mod">
          <ac:chgData name="Niall Wilson" userId="S::niall.wilson_ichec.ie#ext#@heanet.onmicrosoft.com::35780a95-2fa8-49ae-b6c5-4c78d92447f8" providerId="AD" clId="Web-{3CF504BA-801A-7441-084D-E8B47EF16EF6}" dt="2023-12-11T06:40:39.710" v="380" actId="20577"/>
          <ac:spMkLst>
            <pc:docMk/>
            <pc:sldMk cId="2161172078" sldId="547"/>
            <ac:spMk id="4" creationId="{EB523772-F0BA-3D8C-1E81-19B1310D6DE1}"/>
          </ac:spMkLst>
        </pc:spChg>
        <pc:spChg chg="add mod">
          <ac:chgData name="Niall Wilson" userId="S::niall.wilson_ichec.ie#ext#@heanet.onmicrosoft.com::35780a95-2fa8-49ae-b6c5-4c78d92447f8" providerId="AD" clId="Web-{3CF504BA-801A-7441-084D-E8B47EF16EF6}" dt="2023-12-11T06:38:43.894" v="366" actId="1076"/>
          <ac:spMkLst>
            <pc:docMk/>
            <pc:sldMk cId="2161172078" sldId="547"/>
            <ac:spMk id="117" creationId="{591AC177-1BBD-9DF4-EA78-45ABD2B9D845}"/>
          </ac:spMkLst>
        </pc:spChg>
        <pc:graphicFrameChg chg="del mod modGraphic">
          <ac:chgData name="Niall Wilson" userId="S::niall.wilson_ichec.ie#ext#@heanet.onmicrosoft.com::35780a95-2fa8-49ae-b6c5-4c78d92447f8" providerId="AD" clId="Web-{3CF504BA-801A-7441-084D-E8B47EF16EF6}" dt="2023-12-11T06:00:46.171" v="5"/>
          <ac:graphicFrameMkLst>
            <pc:docMk/>
            <pc:sldMk cId="2161172078" sldId="547"/>
            <ac:graphicFrameMk id="7" creationId="{BCE80D23-E674-8DE2-349B-7B0A8D8D3A7F}"/>
          </ac:graphicFrameMkLst>
        </pc:graphicFrameChg>
        <pc:graphicFrameChg chg="add del mod modGraphic">
          <ac:chgData name="Niall Wilson" userId="S::niall.wilson_ichec.ie#ext#@heanet.onmicrosoft.com::35780a95-2fa8-49ae-b6c5-4c78d92447f8" providerId="AD" clId="Web-{3CF504BA-801A-7441-084D-E8B47EF16EF6}" dt="2023-12-11T06:28:09.758" v="311"/>
          <ac:graphicFrameMkLst>
            <pc:docMk/>
            <pc:sldMk cId="2161172078" sldId="547"/>
            <ac:graphicFrameMk id="9" creationId="{0D6D5E24-5C63-40B9-8613-27E822E6C4A5}"/>
          </ac:graphicFrameMkLst>
        </pc:graphicFrameChg>
        <pc:graphicFrameChg chg="add del mod modGraphic">
          <ac:chgData name="Niall Wilson" userId="S::niall.wilson_ichec.ie#ext#@heanet.onmicrosoft.com::35780a95-2fa8-49ae-b6c5-4c78d92447f8" providerId="AD" clId="Web-{3CF504BA-801A-7441-084D-E8B47EF16EF6}" dt="2023-12-11T06:34:57.307" v="322"/>
          <ac:graphicFrameMkLst>
            <pc:docMk/>
            <pc:sldMk cId="2161172078" sldId="547"/>
            <ac:graphicFrameMk id="17" creationId="{0697E4F8-6812-3901-57AE-A76D64B052A3}"/>
          </ac:graphicFrameMkLst>
        </pc:graphicFrameChg>
        <pc:picChg chg="add mod">
          <ac:chgData name="Niall Wilson" userId="S::niall.wilson_ichec.ie#ext#@heanet.onmicrosoft.com::35780a95-2fa8-49ae-b6c5-4c78d92447f8" providerId="AD" clId="Web-{3CF504BA-801A-7441-084D-E8B47EF16EF6}" dt="2023-12-11T06:24:56.641" v="304"/>
          <ac:picMkLst>
            <pc:docMk/>
            <pc:sldMk cId="2161172078" sldId="547"/>
            <ac:picMk id="6" creationId="{E64C4BD0-25F4-38FB-C935-8F04D98588F1}"/>
          </ac:picMkLst>
        </pc:picChg>
        <pc:picChg chg="add del mod">
          <ac:chgData name="Niall Wilson" userId="S::niall.wilson_ichec.ie#ext#@heanet.onmicrosoft.com::35780a95-2fa8-49ae-b6c5-4c78d92447f8" providerId="AD" clId="Web-{3CF504BA-801A-7441-084D-E8B47EF16EF6}" dt="2023-12-11T06:35:19.261" v="325"/>
          <ac:picMkLst>
            <pc:docMk/>
            <pc:sldMk cId="2161172078" sldId="547"/>
            <ac:picMk id="8" creationId="{946710AC-4801-8E23-2B48-12E4DA56E0E2}"/>
          </ac:picMkLst>
        </pc:picChg>
      </pc:sldChg>
    </pc:docChg>
  </pc:docChgLst>
  <pc:docChgLst>
    <pc:chgData name="Roberto Sabatino" userId="27bce482-1a66-4e75-8da4-04cdf5313dd6" providerId="ADAL" clId="{459C4787-E3F2-42F3-805D-74E818513189}"/>
    <pc:docChg chg="custSel addSld delSld modSld sldOrd">
      <pc:chgData name="Roberto Sabatino" userId="27bce482-1a66-4e75-8da4-04cdf5313dd6" providerId="ADAL" clId="{459C4787-E3F2-42F3-805D-74E818513189}" dt="2023-12-10T20:29:42.800" v="261"/>
      <pc:docMkLst>
        <pc:docMk/>
      </pc:docMkLst>
      <pc:sldChg chg="modSp mod">
        <pc:chgData name="Roberto Sabatino" userId="27bce482-1a66-4e75-8da4-04cdf5313dd6" providerId="ADAL" clId="{459C4787-E3F2-42F3-805D-74E818513189}" dt="2023-12-10T20:22:27.455" v="141" actId="20577"/>
        <pc:sldMkLst>
          <pc:docMk/>
          <pc:sldMk cId="3442657328" sldId="256"/>
        </pc:sldMkLst>
        <pc:spChg chg="mod">
          <ac:chgData name="Roberto Sabatino" userId="27bce482-1a66-4e75-8da4-04cdf5313dd6" providerId="ADAL" clId="{459C4787-E3F2-42F3-805D-74E818513189}" dt="2023-12-10T20:22:27.455" v="141" actId="20577"/>
          <ac:spMkLst>
            <pc:docMk/>
            <pc:sldMk cId="3442657328" sldId="256"/>
            <ac:spMk id="2" creationId="{A93A8B5F-E1BC-50A4-2B89-E7A1A2BB9477}"/>
          </ac:spMkLst>
        </pc:spChg>
        <pc:spChg chg="mod">
          <ac:chgData name="Roberto Sabatino" userId="27bce482-1a66-4e75-8da4-04cdf5313dd6" providerId="ADAL" clId="{459C4787-E3F2-42F3-805D-74E818513189}" dt="2023-12-10T20:22:18.100" v="137" actId="1076"/>
          <ac:spMkLst>
            <pc:docMk/>
            <pc:sldMk cId="3442657328" sldId="256"/>
            <ac:spMk id="3" creationId="{93ACF1AA-1919-1ED9-7FB8-877C10D117C9}"/>
          </ac:spMkLst>
        </pc:spChg>
      </pc:sldChg>
      <pc:sldChg chg="del">
        <pc:chgData name="Roberto Sabatino" userId="27bce482-1a66-4e75-8da4-04cdf5313dd6" providerId="ADAL" clId="{459C4787-E3F2-42F3-805D-74E818513189}" dt="2023-12-10T20:19:54.294" v="0" actId="47"/>
        <pc:sldMkLst>
          <pc:docMk/>
          <pc:sldMk cId="2892954658" sldId="257"/>
        </pc:sldMkLst>
      </pc:sldChg>
      <pc:sldChg chg="add">
        <pc:chgData name="Roberto Sabatino" userId="27bce482-1a66-4e75-8da4-04cdf5313dd6" providerId="ADAL" clId="{459C4787-E3F2-42F3-805D-74E818513189}" dt="2023-12-10T20:20:21.722" v="13"/>
        <pc:sldMkLst>
          <pc:docMk/>
          <pc:sldMk cId="2649902142" sldId="258"/>
        </pc:sldMkLst>
      </pc:sldChg>
      <pc:sldChg chg="del">
        <pc:chgData name="Roberto Sabatino" userId="27bce482-1a66-4e75-8da4-04cdf5313dd6" providerId="ADAL" clId="{459C4787-E3F2-42F3-805D-74E818513189}" dt="2023-12-10T20:19:56.198" v="2" actId="47"/>
        <pc:sldMkLst>
          <pc:docMk/>
          <pc:sldMk cId="4117740418" sldId="258"/>
        </pc:sldMkLst>
      </pc:sldChg>
      <pc:sldChg chg="modSp add del mod">
        <pc:chgData name="Roberto Sabatino" userId="27bce482-1a66-4e75-8da4-04cdf5313dd6" providerId="ADAL" clId="{459C4787-E3F2-42F3-805D-74E818513189}" dt="2023-12-10T20:20:21.811" v="14" actId="27636"/>
        <pc:sldMkLst>
          <pc:docMk/>
          <pc:sldMk cId="1321150009" sldId="259"/>
        </pc:sldMkLst>
        <pc:spChg chg="mod">
          <ac:chgData name="Roberto Sabatino" userId="27bce482-1a66-4e75-8da4-04cdf5313dd6" providerId="ADAL" clId="{459C4787-E3F2-42F3-805D-74E818513189}" dt="2023-12-10T20:20:21.811" v="14" actId="27636"/>
          <ac:spMkLst>
            <pc:docMk/>
            <pc:sldMk cId="1321150009" sldId="259"/>
            <ac:spMk id="4" creationId="{61EFD9CB-8898-3CDB-CA55-90656B680AD6}"/>
          </ac:spMkLst>
        </pc:spChg>
      </pc:sldChg>
      <pc:sldChg chg="add del">
        <pc:chgData name="Roberto Sabatino" userId="27bce482-1a66-4e75-8da4-04cdf5313dd6" providerId="ADAL" clId="{459C4787-E3F2-42F3-805D-74E818513189}" dt="2023-12-10T20:20:21.722" v="13"/>
        <pc:sldMkLst>
          <pc:docMk/>
          <pc:sldMk cId="801119640" sldId="260"/>
        </pc:sldMkLst>
      </pc:sldChg>
      <pc:sldChg chg="add del">
        <pc:chgData name="Roberto Sabatino" userId="27bce482-1a66-4e75-8da4-04cdf5313dd6" providerId="ADAL" clId="{459C4787-E3F2-42F3-805D-74E818513189}" dt="2023-12-10T20:20:21.722" v="13"/>
        <pc:sldMkLst>
          <pc:docMk/>
          <pc:sldMk cId="1918689002" sldId="261"/>
        </pc:sldMkLst>
      </pc:sldChg>
      <pc:sldChg chg="del">
        <pc:chgData name="Roberto Sabatino" userId="27bce482-1a66-4e75-8da4-04cdf5313dd6" providerId="ADAL" clId="{459C4787-E3F2-42F3-805D-74E818513189}" dt="2023-12-10T20:20:00.548" v="8" actId="47"/>
        <pc:sldMkLst>
          <pc:docMk/>
          <pc:sldMk cId="1863390860" sldId="262"/>
        </pc:sldMkLst>
      </pc:sldChg>
      <pc:sldChg chg="del">
        <pc:chgData name="Roberto Sabatino" userId="27bce482-1a66-4e75-8da4-04cdf5313dd6" providerId="ADAL" clId="{459C4787-E3F2-42F3-805D-74E818513189}" dt="2023-12-10T20:19:59.266" v="6" actId="47"/>
        <pc:sldMkLst>
          <pc:docMk/>
          <pc:sldMk cId="4043355981" sldId="263"/>
        </pc:sldMkLst>
      </pc:sldChg>
      <pc:sldChg chg="del">
        <pc:chgData name="Roberto Sabatino" userId="27bce482-1a66-4e75-8da4-04cdf5313dd6" providerId="ADAL" clId="{459C4787-E3F2-42F3-805D-74E818513189}" dt="2023-12-10T20:19:59.851" v="7" actId="47"/>
        <pc:sldMkLst>
          <pc:docMk/>
          <pc:sldMk cId="732159376" sldId="264"/>
        </pc:sldMkLst>
      </pc:sldChg>
      <pc:sldChg chg="del">
        <pc:chgData name="Roberto Sabatino" userId="27bce482-1a66-4e75-8da4-04cdf5313dd6" providerId="ADAL" clId="{459C4787-E3F2-42F3-805D-74E818513189}" dt="2023-12-10T20:20:01.976" v="10" actId="47"/>
        <pc:sldMkLst>
          <pc:docMk/>
          <pc:sldMk cId="1536153820" sldId="265"/>
        </pc:sldMkLst>
      </pc:sldChg>
      <pc:sldChg chg="del">
        <pc:chgData name="Roberto Sabatino" userId="27bce482-1a66-4e75-8da4-04cdf5313dd6" providerId="ADAL" clId="{459C4787-E3F2-42F3-805D-74E818513189}" dt="2023-12-10T20:20:02.475" v="11" actId="47"/>
        <pc:sldMkLst>
          <pc:docMk/>
          <pc:sldMk cId="1901457945" sldId="266"/>
        </pc:sldMkLst>
      </pc:sldChg>
      <pc:sldChg chg="del">
        <pc:chgData name="Roberto Sabatino" userId="27bce482-1a66-4e75-8da4-04cdf5313dd6" providerId="ADAL" clId="{459C4787-E3F2-42F3-805D-74E818513189}" dt="2023-12-10T20:20:03.177" v="12" actId="47"/>
        <pc:sldMkLst>
          <pc:docMk/>
          <pc:sldMk cId="2807073435" sldId="267"/>
        </pc:sldMkLst>
      </pc:sldChg>
      <pc:sldChg chg="del">
        <pc:chgData name="Roberto Sabatino" userId="27bce482-1a66-4e75-8da4-04cdf5313dd6" providerId="ADAL" clId="{459C4787-E3F2-42F3-805D-74E818513189}" dt="2023-12-10T20:20:42.121" v="16" actId="47"/>
        <pc:sldMkLst>
          <pc:docMk/>
          <pc:sldMk cId="2343252249" sldId="268"/>
        </pc:sldMkLst>
      </pc:sldChg>
      <pc:sldChg chg="add">
        <pc:chgData name="Roberto Sabatino" userId="27bce482-1a66-4e75-8da4-04cdf5313dd6" providerId="ADAL" clId="{459C4787-E3F2-42F3-805D-74E818513189}" dt="2023-12-10T20:20:21.722" v="13"/>
        <pc:sldMkLst>
          <pc:docMk/>
          <pc:sldMk cId="1558815503" sldId="269"/>
        </pc:sldMkLst>
      </pc:sldChg>
      <pc:sldChg chg="del">
        <pc:chgData name="Roberto Sabatino" userId="27bce482-1a66-4e75-8da4-04cdf5313dd6" providerId="ADAL" clId="{459C4787-E3F2-42F3-805D-74E818513189}" dt="2023-12-10T20:20:01.081" v="9" actId="47"/>
        <pc:sldMkLst>
          <pc:docMk/>
          <pc:sldMk cId="4133571029" sldId="269"/>
        </pc:sldMkLst>
      </pc:sldChg>
      <pc:sldChg chg="del">
        <pc:chgData name="Roberto Sabatino" userId="27bce482-1a66-4e75-8da4-04cdf5313dd6" providerId="ADAL" clId="{459C4787-E3F2-42F3-805D-74E818513189}" dt="2023-12-10T20:19:55.577" v="1" actId="47"/>
        <pc:sldMkLst>
          <pc:docMk/>
          <pc:sldMk cId="2373638387" sldId="270"/>
        </pc:sldMkLst>
      </pc:sldChg>
      <pc:sldChg chg="add">
        <pc:chgData name="Roberto Sabatino" userId="27bce482-1a66-4e75-8da4-04cdf5313dd6" providerId="ADAL" clId="{459C4787-E3F2-42F3-805D-74E818513189}" dt="2023-12-10T20:20:21.722" v="13"/>
        <pc:sldMkLst>
          <pc:docMk/>
          <pc:sldMk cId="380942577" sldId="272"/>
        </pc:sldMkLst>
      </pc:sldChg>
      <pc:sldChg chg="modSp add mod">
        <pc:chgData name="Roberto Sabatino" userId="27bce482-1a66-4e75-8da4-04cdf5313dd6" providerId="ADAL" clId="{459C4787-E3F2-42F3-805D-74E818513189}" dt="2023-12-10T20:20:21.820" v="15" actId="27636"/>
        <pc:sldMkLst>
          <pc:docMk/>
          <pc:sldMk cId="2738879552" sldId="532"/>
        </pc:sldMkLst>
        <pc:spChg chg="mod">
          <ac:chgData name="Roberto Sabatino" userId="27bce482-1a66-4e75-8da4-04cdf5313dd6" providerId="ADAL" clId="{459C4787-E3F2-42F3-805D-74E818513189}" dt="2023-12-10T20:20:21.820" v="15" actId="27636"/>
          <ac:spMkLst>
            <pc:docMk/>
            <pc:sldMk cId="2738879552" sldId="532"/>
            <ac:spMk id="5" creationId="{85AC5C4B-AB68-9D98-0EC5-62401E765739}"/>
          </ac:spMkLst>
        </pc:spChg>
      </pc:sldChg>
      <pc:sldChg chg="add">
        <pc:chgData name="Roberto Sabatino" userId="27bce482-1a66-4e75-8da4-04cdf5313dd6" providerId="ADAL" clId="{459C4787-E3F2-42F3-805D-74E818513189}" dt="2023-12-10T20:20:21.722" v="13"/>
        <pc:sldMkLst>
          <pc:docMk/>
          <pc:sldMk cId="3181006506" sldId="544"/>
        </pc:sldMkLst>
      </pc:sldChg>
      <pc:sldChg chg="add">
        <pc:chgData name="Roberto Sabatino" userId="27bce482-1a66-4e75-8da4-04cdf5313dd6" providerId="ADAL" clId="{459C4787-E3F2-42F3-805D-74E818513189}" dt="2023-12-10T20:20:21.722" v="13"/>
        <pc:sldMkLst>
          <pc:docMk/>
          <pc:sldMk cId="2126756555" sldId="545"/>
        </pc:sldMkLst>
      </pc:sldChg>
      <pc:sldChg chg="addSp modSp new mod ord">
        <pc:chgData name="Roberto Sabatino" userId="27bce482-1a66-4e75-8da4-04cdf5313dd6" providerId="ADAL" clId="{459C4787-E3F2-42F3-805D-74E818513189}" dt="2023-12-10T20:29:42.800" v="261"/>
        <pc:sldMkLst>
          <pc:docMk/>
          <pc:sldMk cId="3780835176" sldId="546"/>
        </pc:sldMkLst>
        <pc:spChg chg="mod">
          <ac:chgData name="Roberto Sabatino" userId="27bce482-1a66-4e75-8da4-04cdf5313dd6" providerId="ADAL" clId="{459C4787-E3F2-42F3-805D-74E818513189}" dt="2023-12-10T20:29:10.998" v="257" actId="20577"/>
          <ac:spMkLst>
            <pc:docMk/>
            <pc:sldMk cId="3780835176" sldId="546"/>
            <ac:spMk id="2" creationId="{07530CFE-77BA-1707-1050-6ADE33B378E1}"/>
          </ac:spMkLst>
        </pc:spChg>
        <pc:spChg chg="mod">
          <ac:chgData name="Roberto Sabatino" userId="27bce482-1a66-4e75-8da4-04cdf5313dd6" providerId="ADAL" clId="{459C4787-E3F2-42F3-805D-74E818513189}" dt="2023-12-10T20:27:21.218" v="224" actId="20577"/>
          <ac:spMkLst>
            <pc:docMk/>
            <pc:sldMk cId="3780835176" sldId="546"/>
            <ac:spMk id="3" creationId="{FD9E88DA-11C7-F0EA-B4AC-5FBD6AA7E6F4}"/>
          </ac:spMkLst>
        </pc:spChg>
        <pc:picChg chg="add mod">
          <ac:chgData name="Roberto Sabatino" userId="27bce482-1a66-4e75-8da4-04cdf5313dd6" providerId="ADAL" clId="{459C4787-E3F2-42F3-805D-74E818513189}" dt="2023-12-10T20:29:16.772" v="259" actId="1076"/>
          <ac:picMkLst>
            <pc:docMk/>
            <pc:sldMk cId="3780835176" sldId="546"/>
            <ac:picMk id="5" creationId="{FB2E4AAC-FB21-D548-0FA6-2A7B235C62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5CE7-1700-4C51-9C32-F1782FC919E4}" type="datetimeFigureOut">
              <a:rPr lang="en-IE" smtClean="0"/>
              <a:t>10/12/2023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BA95-C0FD-42B3-93B6-77DAF7642071}" type="slidenum">
              <a:rPr lang="en-IE" smtClean="0"/>
              <a:t>‹#›</a:t>
            </a:fld>
            <a:endParaRPr lang="en-IE"/>
          </a:p>
        </p:txBody>
      </p:sp>
    </p:spTree>
    <p:extLst>
      <p:ext uri="{BB962C8B-B14F-4D97-AF65-F5344CB8AC3E}">
        <p14:creationId xmlns:p14="http://schemas.microsoft.com/office/powerpoint/2010/main" val="342416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F5EFF-34ED-6046-8226-87E284A34EE8}" type="slidenum">
              <a:rPr lang="en-GB" smtClean="0"/>
              <a:t>10</a:t>
            </a:fld>
            <a:endParaRPr lang="en-GB"/>
          </a:p>
        </p:txBody>
      </p:sp>
    </p:spTree>
    <p:extLst>
      <p:ext uri="{BB962C8B-B14F-4D97-AF65-F5344CB8AC3E}">
        <p14:creationId xmlns:p14="http://schemas.microsoft.com/office/powerpoint/2010/main" val="7223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F5EFF-34ED-6046-8226-87E284A34EE8}" type="slidenum">
              <a:rPr lang="en-GB" smtClean="0"/>
              <a:t>11</a:t>
            </a:fld>
            <a:endParaRPr lang="en-GB"/>
          </a:p>
        </p:txBody>
      </p:sp>
    </p:spTree>
    <p:extLst>
      <p:ext uri="{BB962C8B-B14F-4D97-AF65-F5344CB8AC3E}">
        <p14:creationId xmlns:p14="http://schemas.microsoft.com/office/powerpoint/2010/main" val="84467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F5EFF-34ED-6046-8226-87E284A34EE8}" type="slidenum">
              <a:rPr lang="en-GB" smtClean="0"/>
              <a:t>12</a:t>
            </a:fld>
            <a:endParaRPr lang="en-GB"/>
          </a:p>
        </p:txBody>
      </p:sp>
    </p:spTree>
    <p:extLst>
      <p:ext uri="{BB962C8B-B14F-4D97-AF65-F5344CB8AC3E}">
        <p14:creationId xmlns:p14="http://schemas.microsoft.com/office/powerpoint/2010/main" val="183405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0B3BC2-BB40-520F-72FF-4D1D45E89AA5}"/>
              </a:ext>
            </a:extLst>
          </p:cNvPr>
          <p:cNvPicPr>
            <a:picLocks noChangeAspect="1"/>
          </p:cNvPicPr>
          <p:nvPr userDrawn="1"/>
        </p:nvPicPr>
        <p:blipFill>
          <a:blip r:embed="rId2"/>
          <a:stretch>
            <a:fillRect/>
          </a:stretch>
        </p:blipFill>
        <p:spPr>
          <a:xfrm rot="10800000">
            <a:off x="-3789" y="3161224"/>
            <a:ext cx="3826488" cy="3696776"/>
          </a:xfrm>
          <a:prstGeom prst="rect">
            <a:avLst/>
          </a:prstGeom>
        </p:spPr>
      </p:pic>
      <p:pic>
        <p:nvPicPr>
          <p:cNvPr id="13" name="Picture 12">
            <a:extLst>
              <a:ext uri="{FF2B5EF4-FFF2-40B4-BE49-F238E27FC236}">
                <a16:creationId xmlns:a16="http://schemas.microsoft.com/office/drawing/2014/main" id="{B97FBD0E-FDE5-8A20-C5F4-1D78817D879D}"/>
              </a:ext>
            </a:extLst>
          </p:cNvPr>
          <p:cNvPicPr>
            <a:picLocks noChangeAspect="1"/>
          </p:cNvPicPr>
          <p:nvPr userDrawn="1"/>
        </p:nvPicPr>
        <p:blipFill>
          <a:blip r:embed="rId2"/>
          <a:stretch>
            <a:fillRect/>
          </a:stretch>
        </p:blipFill>
        <p:spPr>
          <a:xfrm>
            <a:off x="8026400" y="49129"/>
            <a:ext cx="4165599" cy="4024392"/>
          </a:xfrm>
          <a:prstGeom prst="rect">
            <a:avLst/>
          </a:prstGeom>
        </p:spPr>
      </p:pic>
      <p:sp>
        <p:nvSpPr>
          <p:cNvPr id="2" name="Title 1">
            <a:extLst>
              <a:ext uri="{FF2B5EF4-FFF2-40B4-BE49-F238E27FC236}">
                <a16:creationId xmlns:a16="http://schemas.microsoft.com/office/drawing/2014/main" id="{D58ADD44-42CA-E721-6ABD-9F3AD9D4D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D152E89-0F42-5B07-134D-D7A832700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5" name="Footer Placeholder 4">
            <a:extLst>
              <a:ext uri="{FF2B5EF4-FFF2-40B4-BE49-F238E27FC236}">
                <a16:creationId xmlns:a16="http://schemas.microsoft.com/office/drawing/2014/main" id="{36150B07-0F50-3098-2ACB-BDEDD6D1726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DB6B0638-FBDD-62B3-F8C4-BA94E8398409}"/>
              </a:ext>
            </a:extLst>
          </p:cNvPr>
          <p:cNvSpPr>
            <a:spLocks noGrp="1"/>
          </p:cNvSpPr>
          <p:nvPr>
            <p:ph type="sldNum" sz="quarter" idx="12"/>
          </p:nvPr>
        </p:nvSpPr>
        <p:spPr/>
        <p:txBody>
          <a:bodyPr/>
          <a:lstStyle/>
          <a:p>
            <a:fld id="{BA41439F-D8A5-4ED7-A1A6-BEAF22260F50}" type="slidenum">
              <a:rPr lang="en-IE" smtClean="0"/>
              <a:t>‹#›</a:t>
            </a:fld>
            <a:endParaRPr lang="en-IE"/>
          </a:p>
        </p:txBody>
      </p:sp>
      <p:pic>
        <p:nvPicPr>
          <p:cNvPr id="10" name="Picture 9">
            <a:extLst>
              <a:ext uri="{FF2B5EF4-FFF2-40B4-BE49-F238E27FC236}">
                <a16:creationId xmlns:a16="http://schemas.microsoft.com/office/drawing/2014/main" id="{82C88B2A-7714-D518-524D-51218B0421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5911" y="5937228"/>
            <a:ext cx="8014112" cy="83824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67CBCE04-10CA-83D3-B02A-A513F2537842}"/>
              </a:ext>
            </a:extLst>
          </p:cNvPr>
          <p:cNvPicPr>
            <a:picLocks noChangeAspect="1"/>
          </p:cNvPicPr>
          <p:nvPr userDrawn="1"/>
        </p:nvPicPr>
        <p:blipFill>
          <a:blip r:embed="rId4"/>
          <a:stretch>
            <a:fillRect/>
          </a:stretch>
        </p:blipFill>
        <p:spPr>
          <a:xfrm>
            <a:off x="4417764" y="1179787"/>
            <a:ext cx="2865798" cy="1081618"/>
          </a:xfrm>
          <a:prstGeom prst="rect">
            <a:avLst/>
          </a:prstGeom>
        </p:spPr>
      </p:pic>
    </p:spTree>
    <p:extLst>
      <p:ext uri="{BB962C8B-B14F-4D97-AF65-F5344CB8AC3E}">
        <p14:creationId xmlns:p14="http://schemas.microsoft.com/office/powerpoint/2010/main" val="12745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2EC8-676D-EBFE-07D8-2A3491C300B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F526CD7-A6F2-EBC9-B3BD-73519BB207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210F316-C6D0-EED4-1A09-B4C7205E9D20}"/>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5" name="Footer Placeholder 4">
            <a:extLst>
              <a:ext uri="{FF2B5EF4-FFF2-40B4-BE49-F238E27FC236}">
                <a16:creationId xmlns:a16="http://schemas.microsoft.com/office/drawing/2014/main" id="{9CE7043D-2E65-F29E-1AA1-29AF213A7E0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D015A30-B5B4-1799-C85F-43EDC1721CD8}"/>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227023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F8ACF-AEC2-158C-9B5A-2DCD682BFD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9FC0D38-C6DD-7CA9-1531-84D2F30AB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C7287E1-3A27-B060-3876-C562DF657008}"/>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5" name="Footer Placeholder 4">
            <a:extLst>
              <a:ext uri="{FF2B5EF4-FFF2-40B4-BE49-F238E27FC236}">
                <a16:creationId xmlns:a16="http://schemas.microsoft.com/office/drawing/2014/main" id="{61BA3E06-7FC9-DB4C-4B7A-30A319D8938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6497A8C-5053-3484-E2C0-ED40747B2EDE}"/>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96996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layout 1">
    <p:bg>
      <p:bgPr>
        <a:blipFill dpi="0" rotWithShape="1">
          <a:blip r:embed="rId2">
            <a:lum/>
          </a:blip>
          <a:srcRect/>
          <a:stretch>
            <a:fillRect l="-18000" t="-4000" r="-2000"/>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4F0161-E1A8-714D-BDB4-BCC6DA1E52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225" y="381211"/>
            <a:ext cx="3867607" cy="743535"/>
          </a:xfrm>
          <a:prstGeom prst="rect">
            <a:avLst/>
          </a:prstGeom>
        </p:spPr>
      </p:pic>
      <p:sp>
        <p:nvSpPr>
          <p:cNvPr id="14" name="Rettangolo 13">
            <a:extLst>
              <a:ext uri="{FF2B5EF4-FFF2-40B4-BE49-F238E27FC236}">
                <a16:creationId xmlns:a16="http://schemas.microsoft.com/office/drawing/2014/main" id="{0ACF6475-EAF3-FC4C-9277-98AB506D989E}"/>
              </a:ext>
            </a:extLst>
          </p:cNvPr>
          <p:cNvSpPr/>
          <p:nvPr userDrawn="1"/>
        </p:nvSpPr>
        <p:spPr>
          <a:xfrm flipH="1">
            <a:off x="3" y="476672"/>
            <a:ext cx="229686" cy="576064"/>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75"/>
          </a:p>
        </p:txBody>
      </p:sp>
      <p:sp>
        <p:nvSpPr>
          <p:cNvPr id="9" name="Content Placeholder 2">
            <a:extLst>
              <a:ext uri="{FF2B5EF4-FFF2-40B4-BE49-F238E27FC236}">
                <a16:creationId xmlns:a16="http://schemas.microsoft.com/office/drawing/2014/main" id="{BAC634EC-5A9C-5044-9E3E-B3A0D7A17B68}"/>
              </a:ext>
            </a:extLst>
          </p:cNvPr>
          <p:cNvSpPr>
            <a:spLocks noGrp="1"/>
          </p:cNvSpPr>
          <p:nvPr>
            <p:ph idx="1" hasCustomPrompt="1"/>
          </p:nvPr>
        </p:nvSpPr>
        <p:spPr>
          <a:xfrm>
            <a:off x="606176" y="1412779"/>
            <a:ext cx="11058445" cy="4484787"/>
          </a:xfrm>
          <a:prstGeom prst="rect">
            <a:avLst/>
          </a:prstGeom>
        </p:spPr>
        <p:txBody>
          <a:bodyPr>
            <a:normAutofit/>
          </a:bodyPr>
          <a:lstStyle>
            <a:lvl1pPr marL="318992" indent="-318992">
              <a:buSzPct val="10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91149" indent="-265827">
              <a:buSzPct val="9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063306" indent="-212661">
              <a:buSzPct val="8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488628" marR="0" indent="-212661" algn="l" defTabSz="425322" rtl="0" eaLnBrk="1" fontAlgn="auto" latinLnBrk="0" hangingPunct="1">
              <a:lnSpc>
                <a:spcPct val="100000"/>
              </a:lnSpc>
              <a:spcBef>
                <a:spcPct val="20000"/>
              </a:spcBef>
              <a:spcAft>
                <a:spcPts val="0"/>
              </a:spcAft>
              <a:buClrTx/>
              <a:buSzPct val="70000"/>
              <a:buFontTx/>
              <a:buBlip>
                <a:blip r:embed="rId4"/>
              </a:buBlip>
              <a:tabLst/>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754454" marR="0" indent="-265827" algn="l" defTabSz="425322" rtl="0" eaLnBrk="1" fontAlgn="auto" latinLnBrk="0" hangingPunct="1">
              <a:lnSpc>
                <a:spcPct val="100000"/>
              </a:lnSpc>
              <a:spcBef>
                <a:spcPct val="20000"/>
              </a:spcBef>
              <a:spcAft>
                <a:spcPts val="0"/>
              </a:spcAft>
              <a:buClrTx/>
              <a:buSzPct val="80000"/>
              <a:buFontTx/>
              <a:buBlip>
                <a:blip r:embed="rId4"/>
              </a:buBlip>
              <a:tabLst/>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marL="1488628" marR="0" lvl="3" indent="-212661" algn="l" defTabSz="425322" rtl="0" eaLnBrk="1" fontAlgn="auto" latinLnBrk="0" hangingPunct="1">
              <a:lnSpc>
                <a:spcPct val="100000"/>
              </a:lnSpc>
              <a:spcBef>
                <a:spcPct val="20000"/>
              </a:spcBef>
              <a:spcAft>
                <a:spcPts val="0"/>
              </a:spcAft>
              <a:buClrTx/>
              <a:buSzPct val="70000"/>
              <a:buFontTx/>
              <a:buBlip>
                <a:blip r:embed="rId4"/>
              </a:buBlip>
              <a:tabLst/>
              <a:defRPr/>
            </a:pPr>
            <a:r>
              <a:rPr lang="it-IT" dirty="0" err="1"/>
              <a:t>Fourth</a:t>
            </a:r>
            <a:r>
              <a:rPr lang="it-IT" dirty="0"/>
              <a:t> </a:t>
            </a:r>
            <a:r>
              <a:rPr lang="it-IT" dirty="0" err="1"/>
              <a:t>level</a:t>
            </a:r>
            <a:endParaRPr lang="en-US" dirty="0"/>
          </a:p>
          <a:p>
            <a:pPr lvl="4"/>
            <a:r>
              <a:rPr lang="it-IT" dirty="0" err="1"/>
              <a:t>Fifth</a:t>
            </a:r>
            <a:r>
              <a:rPr lang="it-IT" dirty="0"/>
              <a:t>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8" name="Date Placeholder 3">
            <a:extLst>
              <a:ext uri="{FF2B5EF4-FFF2-40B4-BE49-F238E27FC236}">
                <a16:creationId xmlns:a16="http://schemas.microsoft.com/office/drawing/2014/main" id="{47C87108-BC77-4941-A62C-F94D8554E768}"/>
              </a:ext>
            </a:extLst>
          </p:cNvPr>
          <p:cNvSpPr>
            <a:spLocks noGrp="1"/>
          </p:cNvSpPr>
          <p:nvPr>
            <p:ph type="dt" sz="half" idx="10"/>
          </p:nvPr>
        </p:nvSpPr>
        <p:spPr>
          <a:xfrm>
            <a:off x="527381" y="6381328"/>
            <a:ext cx="2844800" cy="365125"/>
          </a:xfrm>
          <a:prstGeom prst="rect">
            <a:avLst/>
          </a:prstGeom>
        </p:spPr>
        <p:txBody>
          <a:bodyPr/>
          <a:lstStyle>
            <a:lvl1pPr>
              <a:defRPr sz="931" b="0" i="0">
                <a:solidFill>
                  <a:schemeClr val="tx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D8BD707-D9CF-40AE-B4C6-C98DA3205C09}" type="datetimeFigureOut">
              <a:rPr lang="en-US" smtClean="0"/>
              <a:pPr/>
              <a:t>12/10/2023</a:t>
            </a:fld>
            <a:endParaRPr lang="en-US"/>
          </a:p>
        </p:txBody>
      </p:sp>
      <p:cxnSp>
        <p:nvCxnSpPr>
          <p:cNvPr id="19" name="Connettore 1 18">
            <a:extLst>
              <a:ext uri="{FF2B5EF4-FFF2-40B4-BE49-F238E27FC236}">
                <a16:creationId xmlns:a16="http://schemas.microsoft.com/office/drawing/2014/main" id="{82035A79-1B7B-6544-A1D3-181E1E5930CA}"/>
              </a:ext>
            </a:extLst>
          </p:cNvPr>
          <p:cNvCxnSpPr>
            <a:cxnSpLocks/>
          </p:cNvCxnSpPr>
          <p:nvPr userDrawn="1"/>
        </p:nvCxnSpPr>
        <p:spPr>
          <a:xfrm flipH="1">
            <a:off x="1295467" y="6372000"/>
            <a:ext cx="9889099" cy="0"/>
          </a:xfrm>
          <a:prstGeom prst="line">
            <a:avLst/>
          </a:prstGeom>
          <a:ln w="12700">
            <a:solidFill>
              <a:srgbClr val="26377F"/>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53739C8B-034F-3E47-BF0B-3A47F41E19E8}"/>
              </a:ext>
            </a:extLst>
          </p:cNvPr>
          <p:cNvSpPr>
            <a:spLocks noGrp="1"/>
          </p:cNvSpPr>
          <p:nvPr>
            <p:ph type="sldNum" sz="quarter" idx="12"/>
          </p:nvPr>
        </p:nvSpPr>
        <p:spPr>
          <a:xfrm>
            <a:off x="10992544" y="6376244"/>
            <a:ext cx="540544" cy="293117"/>
          </a:xfrm>
          <a:prstGeom prst="rect">
            <a:avLst/>
          </a:prstGeom>
        </p:spPr>
        <p:txBody>
          <a:bodyPr/>
          <a:lstStyle>
            <a:lvl1pPr algn="r">
              <a:defRPr sz="931" b="0" i="0">
                <a:solidFill>
                  <a:schemeClr val="tx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a:p>
        </p:txBody>
      </p:sp>
      <p:sp>
        <p:nvSpPr>
          <p:cNvPr id="21" name="Segnaposto testo 3">
            <a:extLst>
              <a:ext uri="{FF2B5EF4-FFF2-40B4-BE49-F238E27FC236}">
                <a16:creationId xmlns:a16="http://schemas.microsoft.com/office/drawing/2014/main" id="{2AC9EC50-C324-A747-AF6E-677924BCC473}"/>
              </a:ext>
            </a:extLst>
          </p:cNvPr>
          <p:cNvSpPr>
            <a:spLocks noGrp="1"/>
          </p:cNvSpPr>
          <p:nvPr>
            <p:ph type="body" sz="quarter" idx="14" hasCustomPrompt="1"/>
          </p:nvPr>
        </p:nvSpPr>
        <p:spPr>
          <a:xfrm>
            <a:off x="4751852" y="692699"/>
            <a:ext cx="5286106" cy="313077"/>
          </a:xfrm>
          <a:prstGeom prst="rect">
            <a:avLst/>
          </a:prstGeom>
        </p:spPr>
        <p:txBody>
          <a:bodyPr>
            <a:normAutofit/>
          </a:bodyPr>
          <a:lstStyle>
            <a:lvl1pPr marL="0" indent="0">
              <a:buNone/>
              <a:defRPr sz="186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noProof="0" dirty="0"/>
              <a:t>Click here to add title</a:t>
            </a:r>
            <a:endParaRPr lang="en-GB" dirty="0"/>
          </a:p>
        </p:txBody>
      </p:sp>
    </p:spTree>
    <p:extLst>
      <p:ext uri="{BB962C8B-B14F-4D97-AF65-F5344CB8AC3E}">
        <p14:creationId xmlns:p14="http://schemas.microsoft.com/office/powerpoint/2010/main" val="77575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2DE4F2-687E-4EBE-9773-37574495463E}"/>
              </a:ext>
            </a:extLst>
          </p:cNvPr>
          <p:cNvPicPr>
            <a:picLocks noChangeAspect="1"/>
          </p:cNvPicPr>
          <p:nvPr userDrawn="1"/>
        </p:nvPicPr>
        <p:blipFill>
          <a:blip r:embed="rId2"/>
          <a:stretch>
            <a:fillRect/>
          </a:stretch>
        </p:blipFill>
        <p:spPr>
          <a:xfrm rot="10800000">
            <a:off x="-3789" y="3063068"/>
            <a:ext cx="3928088" cy="3794932"/>
          </a:xfrm>
          <a:prstGeom prst="rect">
            <a:avLst/>
          </a:prstGeom>
        </p:spPr>
      </p:pic>
      <p:pic>
        <p:nvPicPr>
          <p:cNvPr id="8" name="Picture 7">
            <a:extLst>
              <a:ext uri="{FF2B5EF4-FFF2-40B4-BE49-F238E27FC236}">
                <a16:creationId xmlns:a16="http://schemas.microsoft.com/office/drawing/2014/main" id="{E9BAEB76-7C65-E876-C740-7F8CFB100A43}"/>
              </a:ext>
            </a:extLst>
          </p:cNvPr>
          <p:cNvPicPr>
            <a:picLocks noChangeAspect="1"/>
          </p:cNvPicPr>
          <p:nvPr userDrawn="1"/>
        </p:nvPicPr>
        <p:blipFill>
          <a:blip r:embed="rId2"/>
          <a:stretch>
            <a:fillRect/>
          </a:stretch>
        </p:blipFill>
        <p:spPr>
          <a:xfrm>
            <a:off x="8470900" y="49129"/>
            <a:ext cx="3721099" cy="3594960"/>
          </a:xfrm>
          <a:prstGeom prst="rect">
            <a:avLst/>
          </a:prstGeom>
        </p:spPr>
      </p:pic>
      <p:sp>
        <p:nvSpPr>
          <p:cNvPr id="3" name="Content Placeholder 2">
            <a:extLst>
              <a:ext uri="{FF2B5EF4-FFF2-40B4-BE49-F238E27FC236}">
                <a16:creationId xmlns:a16="http://schemas.microsoft.com/office/drawing/2014/main" id="{551B9418-1E73-6EC7-2779-F0E6BBC99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FFBEC3FC-40A3-7D51-B4B3-5DF582015AA5}"/>
              </a:ext>
            </a:extLst>
          </p:cNvPr>
          <p:cNvSpPr>
            <a:spLocks noGrp="1"/>
          </p:cNvSpPr>
          <p:nvPr>
            <p:ph type="title"/>
          </p:nvPr>
        </p:nvSpPr>
        <p:spPr/>
        <p:txBody>
          <a:bodyPr/>
          <a:lstStyle/>
          <a:p>
            <a:r>
              <a:rPr lang="en-US"/>
              <a:t>Click to edit Master title style</a:t>
            </a:r>
            <a:endParaRPr lang="en-IE"/>
          </a:p>
        </p:txBody>
      </p:sp>
      <p:sp>
        <p:nvSpPr>
          <p:cNvPr id="5" name="Footer Placeholder 4">
            <a:extLst>
              <a:ext uri="{FF2B5EF4-FFF2-40B4-BE49-F238E27FC236}">
                <a16:creationId xmlns:a16="http://schemas.microsoft.com/office/drawing/2014/main" id="{5265EB54-90DA-348A-A6B8-86BC991A6FE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FAE3089-48A6-F94A-9EA1-B70C9E70ED00}"/>
              </a:ext>
            </a:extLst>
          </p:cNvPr>
          <p:cNvSpPr>
            <a:spLocks noGrp="1"/>
          </p:cNvSpPr>
          <p:nvPr>
            <p:ph type="sldNum" sz="quarter" idx="12"/>
          </p:nvPr>
        </p:nvSpPr>
        <p:spPr/>
        <p:txBody>
          <a:bodyPr/>
          <a:lstStyle/>
          <a:p>
            <a:fld id="{BA41439F-D8A5-4ED7-A1A6-BEAF22260F50}" type="slidenum">
              <a:rPr lang="en-IE" smtClean="0"/>
              <a:t>‹#›</a:t>
            </a:fld>
            <a:endParaRPr lang="en-IE"/>
          </a:p>
        </p:txBody>
      </p:sp>
      <p:pic>
        <p:nvPicPr>
          <p:cNvPr id="4" name="Picture 3" descr="Logo&#10;&#10;Description automatically generated with medium confidence">
            <a:extLst>
              <a:ext uri="{FF2B5EF4-FFF2-40B4-BE49-F238E27FC236}">
                <a16:creationId xmlns:a16="http://schemas.microsoft.com/office/drawing/2014/main" id="{ABA7DCDA-5D5A-2096-045D-19845FBD3CDD}"/>
              </a:ext>
            </a:extLst>
          </p:cNvPr>
          <p:cNvPicPr>
            <a:picLocks noChangeAspect="1"/>
          </p:cNvPicPr>
          <p:nvPr userDrawn="1"/>
        </p:nvPicPr>
        <p:blipFill>
          <a:blip r:embed="rId3"/>
          <a:stretch>
            <a:fillRect/>
          </a:stretch>
        </p:blipFill>
        <p:spPr>
          <a:xfrm>
            <a:off x="4737100" y="0"/>
            <a:ext cx="1930400" cy="728577"/>
          </a:xfrm>
          <a:prstGeom prst="rect">
            <a:avLst/>
          </a:prstGeom>
        </p:spPr>
      </p:pic>
    </p:spTree>
    <p:extLst>
      <p:ext uri="{BB962C8B-B14F-4D97-AF65-F5344CB8AC3E}">
        <p14:creationId xmlns:p14="http://schemas.microsoft.com/office/powerpoint/2010/main" val="337038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4982-4B88-F656-01DD-17FCAB876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A7C30ED-C38F-09B6-984D-694075CF6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12553-A59F-A64E-CDFA-BE25038C18D4}"/>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5" name="Footer Placeholder 4">
            <a:extLst>
              <a:ext uri="{FF2B5EF4-FFF2-40B4-BE49-F238E27FC236}">
                <a16:creationId xmlns:a16="http://schemas.microsoft.com/office/drawing/2014/main" id="{8D2F663B-6CE3-2C1E-89F1-90BF03F4F6D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2AE20E-A7F6-EE92-2138-F1B4DDA80A2F}"/>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130495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BF5-0636-1B4B-5856-A628D085CB0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DEBB9E0-51A1-F2E1-995B-319CEF165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9F41B3A-EFC3-64DF-3614-9764AE90E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E9BAED4-44B2-A39B-4714-A89B3D2E8A20}"/>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6" name="Footer Placeholder 5">
            <a:extLst>
              <a:ext uri="{FF2B5EF4-FFF2-40B4-BE49-F238E27FC236}">
                <a16:creationId xmlns:a16="http://schemas.microsoft.com/office/drawing/2014/main" id="{B44CE18D-E9EB-1B89-B05B-AE22A138694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6DDE63-5A95-2ACF-871B-9B019F54FDD1}"/>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209674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2442-3370-55B1-4876-352E5F54C75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41F53D5-0FEF-1550-3798-22468743B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AE01E-DE73-2164-B384-D4675B06F6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931A2DF-DB04-9BA5-E4A9-EA236BEDA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733E7C-D4ED-E27F-D9CB-48940F342D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83A87B6-EEF2-FFA5-D862-C1316998677E}"/>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8" name="Footer Placeholder 7">
            <a:extLst>
              <a:ext uri="{FF2B5EF4-FFF2-40B4-BE49-F238E27FC236}">
                <a16:creationId xmlns:a16="http://schemas.microsoft.com/office/drawing/2014/main" id="{822A3334-5646-2D4A-33CD-BF76AD0AE57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8FE3398-4962-7BE5-042F-CEA6267AC128}"/>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15321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B8D8-8CAE-CE8B-E771-7FE282CDCFC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FCE48B7-BB7C-78B7-75DE-F9807267FE47}"/>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4" name="Footer Placeholder 3">
            <a:extLst>
              <a:ext uri="{FF2B5EF4-FFF2-40B4-BE49-F238E27FC236}">
                <a16:creationId xmlns:a16="http://schemas.microsoft.com/office/drawing/2014/main" id="{DA3D93C7-8153-84CB-7AED-078ABC33E99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D22180F-F562-063A-08A8-9A601D9DA32C}"/>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14238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1C29A-5759-2BDB-EC49-EC5B0BC3C83D}"/>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3" name="Footer Placeholder 2">
            <a:extLst>
              <a:ext uri="{FF2B5EF4-FFF2-40B4-BE49-F238E27FC236}">
                <a16:creationId xmlns:a16="http://schemas.microsoft.com/office/drawing/2014/main" id="{0CFE3FD9-49AB-72A2-CD70-6D5FB19DA64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F14FA36-1CC1-C0E3-6456-ABDCF8E45CFB}"/>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417439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3E56-2DE5-567B-CE19-66AB76D4A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E7B3E40-CD10-EA88-CB12-774C69598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C8F8932-7CEB-3947-02E3-71961334C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9A894-1899-47EE-534D-EFC5D209AD24}"/>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6" name="Footer Placeholder 5">
            <a:extLst>
              <a:ext uri="{FF2B5EF4-FFF2-40B4-BE49-F238E27FC236}">
                <a16:creationId xmlns:a16="http://schemas.microsoft.com/office/drawing/2014/main" id="{4F027495-8D98-DBB6-3044-DCCB66DCAD1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4E69B27-B74C-30D6-4805-9903855CAAA8}"/>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338926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14A6-6981-0557-67E8-D7927871D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CAA04F6-7526-B8D6-6F82-95BDD42BED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CA1857D-271C-A29D-E1FF-B3EC5B159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25489-4997-F5D9-FE14-912C9923A75C}"/>
              </a:ext>
            </a:extLst>
          </p:cNvPr>
          <p:cNvSpPr>
            <a:spLocks noGrp="1"/>
          </p:cNvSpPr>
          <p:nvPr>
            <p:ph type="dt" sz="half" idx="10"/>
          </p:nvPr>
        </p:nvSpPr>
        <p:spPr/>
        <p:txBody>
          <a:bodyPr/>
          <a:lstStyle/>
          <a:p>
            <a:fld id="{B97DD4D9-A919-4257-AE11-AB4BE792E573}" type="datetimeFigureOut">
              <a:rPr lang="en-IE" smtClean="0"/>
              <a:t>10/12/2023</a:t>
            </a:fld>
            <a:endParaRPr lang="en-IE"/>
          </a:p>
        </p:txBody>
      </p:sp>
      <p:sp>
        <p:nvSpPr>
          <p:cNvPr id="6" name="Footer Placeholder 5">
            <a:extLst>
              <a:ext uri="{FF2B5EF4-FFF2-40B4-BE49-F238E27FC236}">
                <a16:creationId xmlns:a16="http://schemas.microsoft.com/office/drawing/2014/main" id="{0CC7E467-3661-0C6D-788C-204A347EE18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2C4DCF4-0D74-A76E-77CD-E2B8FDEDDEC4}"/>
              </a:ext>
            </a:extLst>
          </p:cNvPr>
          <p:cNvSpPr>
            <a:spLocks noGrp="1"/>
          </p:cNvSpPr>
          <p:nvPr>
            <p:ph type="sldNum" sz="quarter" idx="12"/>
          </p:nvPr>
        </p:nvSpPr>
        <p:spPr/>
        <p:txBody>
          <a:bodyPr/>
          <a:lstStyle/>
          <a:p>
            <a:fld id="{BA41439F-D8A5-4ED7-A1A6-BEAF22260F50}" type="slidenum">
              <a:rPr lang="en-IE" smtClean="0"/>
              <a:t>‹#›</a:t>
            </a:fld>
            <a:endParaRPr lang="en-IE"/>
          </a:p>
        </p:txBody>
      </p:sp>
    </p:spTree>
    <p:extLst>
      <p:ext uri="{BB962C8B-B14F-4D97-AF65-F5344CB8AC3E}">
        <p14:creationId xmlns:p14="http://schemas.microsoft.com/office/powerpoint/2010/main" val="331404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A9D92-02D2-AF5D-7477-89AFFE090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7B962D7-4060-4194-EE00-021E42F9E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2BB6007-0946-B3DA-24DA-4CED98364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D4D9-A919-4257-AE11-AB4BE792E573}" type="datetimeFigureOut">
              <a:rPr lang="en-IE" smtClean="0"/>
              <a:t>10/12/2023</a:t>
            </a:fld>
            <a:endParaRPr lang="en-IE"/>
          </a:p>
        </p:txBody>
      </p:sp>
      <p:sp>
        <p:nvSpPr>
          <p:cNvPr id="5" name="Footer Placeholder 4">
            <a:extLst>
              <a:ext uri="{FF2B5EF4-FFF2-40B4-BE49-F238E27FC236}">
                <a16:creationId xmlns:a16="http://schemas.microsoft.com/office/drawing/2014/main" id="{FE2ACAD8-12F8-5EFC-49DE-3E6DB592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6A510A9-3F5D-D830-DE3C-85ADC7E64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1439F-D8A5-4ED7-A1A6-BEAF22260F50}" type="slidenum">
              <a:rPr lang="en-IE" smtClean="0"/>
              <a:t>‹#›</a:t>
            </a:fld>
            <a:endParaRPr lang="en-IE"/>
          </a:p>
        </p:txBody>
      </p:sp>
    </p:spTree>
    <p:extLst>
      <p:ext uri="{BB962C8B-B14F-4D97-AF65-F5344CB8AC3E}">
        <p14:creationId xmlns:p14="http://schemas.microsoft.com/office/powerpoint/2010/main" val="33606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cs.nextcloud.com/server/latest/admin_manual/configuration_files/big_file_upload_configuration.html" TargetMode="External"/><Relationship Id="rId3" Type="http://schemas.openxmlformats.org/officeDocument/2006/relationships/hyperlink" Target="https://aws.amazon.com/ec2/instance-types/r6i/" TargetMode="External"/><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orf.ie/national-action-pl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orf.ie/fund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IRLDAT-SAF@listserv.heanet.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8B5F-E1BC-50A4-2B89-E7A1A2BB9477}"/>
              </a:ext>
            </a:extLst>
          </p:cNvPr>
          <p:cNvSpPr>
            <a:spLocks noGrp="1"/>
          </p:cNvSpPr>
          <p:nvPr>
            <p:ph type="ctrTitle"/>
          </p:nvPr>
        </p:nvSpPr>
        <p:spPr>
          <a:xfrm>
            <a:off x="620750" y="1757983"/>
            <a:ext cx="10552771" cy="2724808"/>
          </a:xfrm>
        </p:spPr>
        <p:txBody>
          <a:bodyPr>
            <a:normAutofit fontScale="90000"/>
          </a:bodyPr>
          <a:lstStyle/>
          <a:p>
            <a:br>
              <a:rPr lang="en-IE" dirty="0"/>
            </a:br>
            <a:br>
              <a:rPr lang="en-IE" dirty="0"/>
            </a:br>
            <a:br>
              <a:rPr lang="en-IE" dirty="0"/>
            </a:br>
            <a:r>
              <a:rPr lang="en-IE" dirty="0"/>
              <a:t>IRLDAT SAF</a:t>
            </a:r>
            <a:br>
              <a:rPr lang="en-IE" dirty="0"/>
            </a:br>
            <a:r>
              <a:rPr lang="en-IE" dirty="0"/>
              <a:t>Towards the definition of a national production quality service.</a:t>
            </a:r>
          </a:p>
        </p:txBody>
      </p:sp>
      <p:sp>
        <p:nvSpPr>
          <p:cNvPr id="3" name="Subtitle 2">
            <a:extLst>
              <a:ext uri="{FF2B5EF4-FFF2-40B4-BE49-F238E27FC236}">
                <a16:creationId xmlns:a16="http://schemas.microsoft.com/office/drawing/2014/main" id="{93ACF1AA-1919-1ED9-7FB8-877C10D117C9}"/>
              </a:ext>
            </a:extLst>
          </p:cNvPr>
          <p:cNvSpPr>
            <a:spLocks noGrp="1"/>
          </p:cNvSpPr>
          <p:nvPr>
            <p:ph type="subTitle" idx="1"/>
          </p:nvPr>
        </p:nvSpPr>
        <p:spPr>
          <a:xfrm>
            <a:off x="1524000" y="4779035"/>
            <a:ext cx="9144000" cy="1203593"/>
          </a:xfrm>
        </p:spPr>
        <p:txBody>
          <a:bodyPr/>
          <a:lstStyle/>
          <a:p>
            <a:r>
              <a:rPr lang="en-IE" dirty="0"/>
              <a:t>IRLDAT Team</a:t>
            </a:r>
          </a:p>
          <a:p>
            <a:r>
              <a:rPr lang="en-IE" dirty="0"/>
              <a:t>11</a:t>
            </a:r>
            <a:r>
              <a:rPr lang="en-IE" baseline="30000" dirty="0"/>
              <a:t>th</a:t>
            </a:r>
            <a:r>
              <a:rPr lang="en-IE" dirty="0"/>
              <a:t> December 2023</a:t>
            </a:r>
          </a:p>
        </p:txBody>
      </p:sp>
    </p:spTree>
    <p:extLst>
      <p:ext uri="{BB962C8B-B14F-4D97-AF65-F5344CB8AC3E}">
        <p14:creationId xmlns:p14="http://schemas.microsoft.com/office/powerpoint/2010/main" val="344265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7B5ECF-8877-C2F3-CC7D-AF2E0CA089F0}"/>
              </a:ext>
            </a:extLst>
          </p:cNvPr>
          <p:cNvSpPr>
            <a:spLocks noGrp="1"/>
          </p:cNvSpPr>
          <p:nvPr>
            <p:ph type="dt" sz="half" idx="2"/>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pPr algn="ctr"/>
            <a:r>
              <a:rPr lang="en-IE" dirty="0"/>
              <a:t>www.ichec.ie</a:t>
            </a:r>
            <a:endParaRPr lang="en-GB" dirty="0"/>
          </a:p>
        </p:txBody>
      </p:sp>
      <p:sp>
        <p:nvSpPr>
          <p:cNvPr id="5" name="Slide Number Placeholder 4">
            <a:extLst>
              <a:ext uri="{FF2B5EF4-FFF2-40B4-BE49-F238E27FC236}">
                <a16:creationId xmlns:a16="http://schemas.microsoft.com/office/drawing/2014/main" id="{DEB85486-7A7F-3061-4926-8BB0F91DB653}"/>
              </a:ext>
            </a:extLst>
          </p:cNvPr>
          <p:cNvSpPr>
            <a:spLocks noGrp="1"/>
          </p:cNvSpPr>
          <p:nvPr>
            <p:ph type="sldNum" sz="quarter" idx="4"/>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fld id="{BC34A5D7-2451-FF42-9A8D-9A31F79FD476}" type="slidenum">
              <a:rPr lang="en-GB" smtClean="0"/>
              <a:pPr/>
              <a:t>10</a:t>
            </a:fld>
            <a:endParaRPr lang="en-GB" dirty="0"/>
          </a:p>
        </p:txBody>
      </p:sp>
      <p:sp>
        <p:nvSpPr>
          <p:cNvPr id="6" name="Title 5">
            <a:extLst>
              <a:ext uri="{FF2B5EF4-FFF2-40B4-BE49-F238E27FC236}">
                <a16:creationId xmlns:a16="http://schemas.microsoft.com/office/drawing/2014/main" id="{D6E27966-92B0-6E1E-DD90-9D84E6466D77}"/>
              </a:ext>
            </a:extLst>
          </p:cNvPr>
          <p:cNvSpPr>
            <a:spLocks noGrp="1"/>
          </p:cNvSpPr>
          <p:nvPr>
            <p:ph type="title"/>
          </p:nvPr>
        </p:nvSpPr>
        <p:spPr>
          <a:xfrm>
            <a:off x="838201" y="578733"/>
            <a:ext cx="10515600" cy="983934"/>
          </a:xfrm>
        </p:spPr>
        <p:txBody>
          <a:bodyP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r>
              <a:rPr lang="en-GB" dirty="0"/>
              <a:t>ICHEC Infrastructure for IRLDAT Pilot</a:t>
            </a:r>
          </a:p>
        </p:txBody>
      </p:sp>
      <p:sp>
        <p:nvSpPr>
          <p:cNvPr id="7" name="Rounded Rectangle 6">
            <a:extLst>
              <a:ext uri="{FF2B5EF4-FFF2-40B4-BE49-F238E27FC236}">
                <a16:creationId xmlns:a16="http://schemas.microsoft.com/office/drawing/2014/main" id="{DAD908FB-F214-71DB-B439-96BF6D51C8D5}"/>
              </a:ext>
            </a:extLst>
          </p:cNvPr>
          <p:cNvSpPr/>
          <p:nvPr/>
        </p:nvSpPr>
        <p:spPr>
          <a:xfrm>
            <a:off x="1089229" y="2992483"/>
            <a:ext cx="2376596" cy="16015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pPr algn="ctr"/>
            <a:r>
              <a:rPr lang="en-US" sz="2040" dirty="0"/>
              <a:t>B2Drop - Nextcloud Server / MySQL DB</a:t>
            </a:r>
          </a:p>
          <a:p>
            <a:pPr algn="ctr"/>
            <a:r>
              <a:rPr lang="en-US" sz="2040" dirty="0"/>
              <a:t>Single </a:t>
            </a:r>
            <a:r>
              <a:rPr lang="en-US" sz="2040" dirty="0">
                <a:hlinkClick r:id="rId3">
                  <a:extLst>
                    <a:ext uri="{A12FA001-AC4F-418D-AE19-62706E023703}">
                      <ahyp:hlinkClr xmlns:ahyp="http://schemas.microsoft.com/office/drawing/2018/hyperlinkcolor" val="tx"/>
                    </a:ext>
                  </a:extLst>
                </a:hlinkClick>
              </a:rPr>
              <a:t>r6i.large</a:t>
            </a:r>
            <a:r>
              <a:rPr lang="en-US" sz="2040" dirty="0"/>
              <a:t> EC2 Instance Type</a:t>
            </a:r>
          </a:p>
        </p:txBody>
      </p:sp>
      <p:sp>
        <p:nvSpPr>
          <p:cNvPr id="13" name="Can 12">
            <a:extLst>
              <a:ext uri="{FF2B5EF4-FFF2-40B4-BE49-F238E27FC236}">
                <a16:creationId xmlns:a16="http://schemas.microsoft.com/office/drawing/2014/main" id="{5A11C1AA-84A8-A430-805E-818E37FDC725}"/>
              </a:ext>
            </a:extLst>
          </p:cNvPr>
          <p:cNvSpPr/>
          <p:nvPr/>
        </p:nvSpPr>
        <p:spPr>
          <a:xfrm>
            <a:off x="1089229" y="1920042"/>
            <a:ext cx="2376596" cy="716337"/>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pPr algn="ctr"/>
            <a:r>
              <a:rPr lang="en-US" sz="2040" dirty="0"/>
              <a:t>AWS S3 Bucket</a:t>
            </a:r>
          </a:p>
        </p:txBody>
      </p:sp>
      <p:pic>
        <p:nvPicPr>
          <p:cNvPr id="20" name="Picture 19">
            <a:extLst>
              <a:ext uri="{FF2B5EF4-FFF2-40B4-BE49-F238E27FC236}">
                <a16:creationId xmlns:a16="http://schemas.microsoft.com/office/drawing/2014/main" id="{03B30C2D-0F70-1DAA-6312-93E374BB9696}"/>
              </a:ext>
            </a:extLst>
          </p:cNvPr>
          <p:cNvPicPr>
            <a:picLocks noChangeAspect="1"/>
          </p:cNvPicPr>
          <p:nvPr/>
        </p:nvPicPr>
        <p:blipFill rotWithShape="1">
          <a:blip r:embed="rId4"/>
          <a:srcRect r="50000"/>
          <a:stretch/>
        </p:blipFill>
        <p:spPr>
          <a:xfrm>
            <a:off x="974494" y="4773081"/>
            <a:ext cx="5121506" cy="1356073"/>
          </a:xfrm>
          <a:prstGeom prst="rect">
            <a:avLst/>
          </a:prstGeom>
        </p:spPr>
      </p:pic>
      <p:sp>
        <p:nvSpPr>
          <p:cNvPr id="4" name="TextBox 3">
            <a:extLst>
              <a:ext uri="{FF2B5EF4-FFF2-40B4-BE49-F238E27FC236}">
                <a16:creationId xmlns:a16="http://schemas.microsoft.com/office/drawing/2014/main" id="{D896E64E-D4EB-E97F-7D48-B723D1E57BE1}"/>
              </a:ext>
            </a:extLst>
          </p:cNvPr>
          <p:cNvSpPr txBox="1"/>
          <p:nvPr/>
        </p:nvSpPr>
        <p:spPr>
          <a:xfrm>
            <a:off x="917483" y="1573505"/>
            <a:ext cx="2720087" cy="406265"/>
          </a:xfrm>
          <a:prstGeom prst="rect">
            <a:avLst/>
          </a:prstGeom>
          <a:noFill/>
        </p:spPr>
        <p:txBody>
          <a:bodyPr wrap="square">
            <a:spAutoFit/>
          </a:bodyP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pPr algn="ctr"/>
            <a:r>
              <a:rPr lang="en-US" sz="2040" dirty="0"/>
              <a:t>Region: EU-West-1</a:t>
            </a:r>
          </a:p>
        </p:txBody>
      </p:sp>
      <p:pic>
        <p:nvPicPr>
          <p:cNvPr id="10" name="Picture 9">
            <a:extLst>
              <a:ext uri="{FF2B5EF4-FFF2-40B4-BE49-F238E27FC236}">
                <a16:creationId xmlns:a16="http://schemas.microsoft.com/office/drawing/2014/main" id="{F79F2D42-6835-ACF1-305F-3F6160FC23EE}"/>
              </a:ext>
            </a:extLst>
          </p:cNvPr>
          <p:cNvPicPr>
            <a:picLocks noChangeAspect="1"/>
          </p:cNvPicPr>
          <p:nvPr/>
        </p:nvPicPr>
        <p:blipFill>
          <a:blip r:embed="rId5"/>
          <a:stretch>
            <a:fillRect/>
          </a:stretch>
        </p:blipFill>
        <p:spPr>
          <a:xfrm>
            <a:off x="6093636" y="5031586"/>
            <a:ext cx="1596710" cy="897702"/>
          </a:xfrm>
          <a:prstGeom prst="rect">
            <a:avLst/>
          </a:prstGeom>
        </p:spPr>
      </p:pic>
      <p:pic>
        <p:nvPicPr>
          <p:cNvPr id="11" name="Picture 10">
            <a:extLst>
              <a:ext uri="{FF2B5EF4-FFF2-40B4-BE49-F238E27FC236}">
                <a16:creationId xmlns:a16="http://schemas.microsoft.com/office/drawing/2014/main" id="{8A15B43C-54F0-680A-0EF7-B51DE2BECDE1}"/>
              </a:ext>
            </a:extLst>
          </p:cNvPr>
          <p:cNvPicPr>
            <a:picLocks noChangeAspect="1"/>
          </p:cNvPicPr>
          <p:nvPr/>
        </p:nvPicPr>
        <p:blipFill>
          <a:blip r:embed="rId6"/>
          <a:stretch>
            <a:fillRect/>
          </a:stretch>
        </p:blipFill>
        <p:spPr>
          <a:xfrm>
            <a:off x="9480424" y="5054144"/>
            <a:ext cx="1303850" cy="852586"/>
          </a:xfrm>
          <a:prstGeom prst="rect">
            <a:avLst/>
          </a:prstGeom>
        </p:spPr>
      </p:pic>
      <p:pic>
        <p:nvPicPr>
          <p:cNvPr id="14" name="Picture 13">
            <a:extLst>
              <a:ext uri="{FF2B5EF4-FFF2-40B4-BE49-F238E27FC236}">
                <a16:creationId xmlns:a16="http://schemas.microsoft.com/office/drawing/2014/main" id="{72341D75-E1B0-6FC0-7372-2766C553D08E}"/>
              </a:ext>
            </a:extLst>
          </p:cNvPr>
          <p:cNvPicPr>
            <a:picLocks noChangeAspect="1"/>
          </p:cNvPicPr>
          <p:nvPr/>
        </p:nvPicPr>
        <p:blipFill>
          <a:blip r:embed="rId7"/>
          <a:stretch>
            <a:fillRect/>
          </a:stretch>
        </p:blipFill>
        <p:spPr>
          <a:xfrm>
            <a:off x="7648560" y="5031587"/>
            <a:ext cx="1583154" cy="897702"/>
          </a:xfrm>
          <a:prstGeom prst="rect">
            <a:avLst/>
          </a:prstGeom>
        </p:spPr>
      </p:pic>
      <p:graphicFrame>
        <p:nvGraphicFramePr>
          <p:cNvPr id="19" name="Table 18">
            <a:extLst>
              <a:ext uri="{FF2B5EF4-FFF2-40B4-BE49-F238E27FC236}">
                <a16:creationId xmlns:a16="http://schemas.microsoft.com/office/drawing/2014/main" id="{58A93B41-2B17-4912-0D33-A9FF832EF5D8}"/>
              </a:ext>
            </a:extLst>
          </p:cNvPr>
          <p:cNvGraphicFramePr>
            <a:graphicFrameLocks noGrp="1"/>
          </p:cNvGraphicFramePr>
          <p:nvPr/>
        </p:nvGraphicFramePr>
        <p:xfrm>
          <a:off x="3809314" y="1921817"/>
          <a:ext cx="6974958" cy="2556780"/>
        </p:xfrm>
        <a:graphic>
          <a:graphicData uri="http://schemas.openxmlformats.org/drawingml/2006/table">
            <a:tbl>
              <a:tblPr firstRow="1" bandRow="1">
                <a:tableStyleId>{5C22544A-7EE6-4342-B048-85BDC9FD1C3A}</a:tableStyleId>
              </a:tblPr>
              <a:tblGrid>
                <a:gridCol w="3487479">
                  <a:extLst>
                    <a:ext uri="{9D8B030D-6E8A-4147-A177-3AD203B41FA5}">
                      <a16:colId xmlns:a16="http://schemas.microsoft.com/office/drawing/2014/main" val="2673867568"/>
                    </a:ext>
                  </a:extLst>
                </a:gridCol>
                <a:gridCol w="3487479">
                  <a:extLst>
                    <a:ext uri="{9D8B030D-6E8A-4147-A177-3AD203B41FA5}">
                      <a16:colId xmlns:a16="http://schemas.microsoft.com/office/drawing/2014/main" val="3546703929"/>
                    </a:ext>
                  </a:extLst>
                </a:gridCol>
              </a:tblGrid>
              <a:tr h="355192">
                <a:tc gridSpan="2">
                  <a:txBody>
                    <a:bodyPr/>
                    <a:lstStyle/>
                    <a:p>
                      <a:r>
                        <a:rPr lang="en-US" sz="1700" dirty="0"/>
                        <a:t>VM Software Components and Versions</a:t>
                      </a:r>
                    </a:p>
                  </a:txBody>
                  <a:tcPr marL="85065" marR="85065" marT="42532" marB="42532"/>
                </a:tc>
                <a:tc hMerge="1">
                  <a:txBody>
                    <a:bodyPr/>
                    <a:lstStyle/>
                    <a:p>
                      <a:endParaRPr lang="en-US" dirty="0"/>
                    </a:p>
                  </a:txBody>
                  <a:tcPr/>
                </a:tc>
                <a:extLst>
                  <a:ext uri="{0D108BD9-81ED-4DB2-BD59-A6C34878D82A}">
                    <a16:rowId xmlns:a16="http://schemas.microsoft.com/office/drawing/2014/main" val="400018246"/>
                  </a:ext>
                </a:extLst>
              </a:tr>
              <a:tr h="621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Linux 5.10.0-25-cloud-amd64 #1 SMP Debian 5.10.191-1 (2023-08-16) </a:t>
                      </a:r>
                    </a:p>
                  </a:txBody>
                  <a:tcPr marL="85065" marR="85065" marT="42532" marB="42532"/>
                </a:tc>
                <a:tc>
                  <a:txBody>
                    <a:bodyPr/>
                    <a:lstStyle/>
                    <a:p>
                      <a:r>
                        <a:rPr lang="en-US" sz="1700" dirty="0"/>
                        <a:t>Nextcloud version: 26.0.6 - 26.0.6.1</a:t>
                      </a:r>
                    </a:p>
                  </a:txBody>
                  <a:tcPr marL="85065" marR="85065" marT="42532" marB="42532"/>
                </a:tc>
                <a:extLst>
                  <a:ext uri="{0D108BD9-81ED-4DB2-BD59-A6C34878D82A}">
                    <a16:rowId xmlns:a16="http://schemas.microsoft.com/office/drawing/2014/main" val="39049118"/>
                  </a:ext>
                </a:extLst>
              </a:tr>
              <a:tr h="621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kern="1200" dirty="0">
                          <a:solidFill>
                            <a:schemeClr val="dk1"/>
                          </a:solidFill>
                          <a:effectLst/>
                          <a:latin typeface="+mn-lt"/>
                          <a:ea typeface="+mn-ea"/>
                          <a:cs typeface="+mn-cs"/>
                        </a:rPr>
                        <a:t>mysql 10.5.19</a:t>
                      </a:r>
                      <a:r>
                        <a:rPr lang="en-IE" sz="1700" dirty="0">
                          <a:effectLst/>
                        </a:rPr>
                        <a:t> </a:t>
                      </a:r>
                      <a:endParaRPr lang="en-US" sz="17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txBody>
                  <a:tcPr marL="85065" marR="85065" marT="42532" marB="425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Apache/2.4.56 (Debian) (apache2handler) </a:t>
                      </a:r>
                    </a:p>
                  </a:txBody>
                  <a:tcPr marL="85065" marR="85065" marT="42532" marB="42532"/>
                </a:tc>
                <a:extLst>
                  <a:ext uri="{0D108BD9-81ED-4DB2-BD59-A6C34878D82A}">
                    <a16:rowId xmlns:a16="http://schemas.microsoft.com/office/drawing/2014/main" val="1471121718"/>
                  </a:ext>
                </a:extLst>
              </a:tr>
              <a:tr h="355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PHP version: 8.2.10 </a:t>
                      </a:r>
                    </a:p>
                  </a:txBody>
                  <a:tcPr marL="85065" marR="85065" marT="42532" marB="42532"/>
                </a:tc>
                <a:tc>
                  <a:txBody>
                    <a:bodyPr/>
                    <a:lstStyle/>
                    <a:p>
                      <a:r>
                        <a:rPr lang="en-US" sz="1700" dirty="0"/>
                        <a:t>VM Backed Up? = Yes</a:t>
                      </a:r>
                    </a:p>
                  </a:txBody>
                  <a:tcPr marL="85065" marR="85065" marT="42532" marB="42532"/>
                </a:tc>
                <a:extLst>
                  <a:ext uri="{0D108BD9-81ED-4DB2-BD59-A6C34878D82A}">
                    <a16:rowId xmlns:a16="http://schemas.microsoft.com/office/drawing/2014/main" val="3185777562"/>
                  </a:ext>
                </a:extLst>
              </a:tr>
              <a:tr h="597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File Versioning = NextCloud Defaults</a:t>
                      </a:r>
                    </a:p>
                  </a:txBody>
                  <a:tcPr marL="85065" marR="85065" marT="42532" marB="42532"/>
                </a:tc>
                <a:tc>
                  <a:txBody>
                    <a:bodyPr/>
                    <a:lstStyle/>
                    <a:p>
                      <a:r>
                        <a:rPr lang="en-US" sz="1700" dirty="0"/>
                        <a:t>Large File Parameters and Timeouts Setup per </a:t>
                      </a:r>
                      <a:r>
                        <a:rPr lang="en-US" sz="1700" dirty="0">
                          <a:hlinkClick r:id="rId8"/>
                        </a:rPr>
                        <a:t>Uploading Big Files</a:t>
                      </a:r>
                      <a:r>
                        <a:rPr lang="en-US" sz="1700" dirty="0"/>
                        <a:t> guide</a:t>
                      </a:r>
                    </a:p>
                  </a:txBody>
                  <a:tcPr marL="85065" marR="85065" marT="42532" marB="42532"/>
                </a:tc>
                <a:extLst>
                  <a:ext uri="{0D108BD9-81ED-4DB2-BD59-A6C34878D82A}">
                    <a16:rowId xmlns:a16="http://schemas.microsoft.com/office/drawing/2014/main" val="1200150052"/>
                  </a:ext>
                </a:extLst>
              </a:tr>
            </a:tbl>
          </a:graphicData>
        </a:graphic>
      </p:graphicFrame>
      <p:cxnSp>
        <p:nvCxnSpPr>
          <p:cNvPr id="22" name="Straight Connector 21">
            <a:extLst>
              <a:ext uri="{FF2B5EF4-FFF2-40B4-BE49-F238E27FC236}">
                <a16:creationId xmlns:a16="http://schemas.microsoft.com/office/drawing/2014/main" id="{B4A1CA29-37AA-9A45-FB79-814AF136A7D3}"/>
              </a:ext>
            </a:extLst>
          </p:cNvPr>
          <p:cNvCxnSpPr>
            <a:cxnSpLocks/>
            <a:stCxn id="13" idx="3"/>
            <a:endCxn id="7" idx="0"/>
          </p:cNvCxnSpPr>
          <p:nvPr/>
        </p:nvCxnSpPr>
        <p:spPr>
          <a:xfrm>
            <a:off x="2277527" y="2636378"/>
            <a:ext cx="0" cy="35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1E2B17-0BF6-D557-8300-12D9492AAD60}"/>
              </a:ext>
            </a:extLst>
          </p:cNvPr>
          <p:cNvCxnSpPr>
            <a:cxnSpLocks/>
            <a:stCxn id="7" idx="2"/>
          </p:cNvCxnSpPr>
          <p:nvPr/>
        </p:nvCxnSpPr>
        <p:spPr>
          <a:xfrm>
            <a:off x="2277527" y="4594012"/>
            <a:ext cx="0" cy="179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481DE0-D4C2-B618-3E54-8C5F5C7ED261}"/>
              </a:ext>
            </a:extLst>
          </p:cNvPr>
          <p:cNvCxnSpPr>
            <a:cxnSpLocks/>
          </p:cNvCxnSpPr>
          <p:nvPr/>
        </p:nvCxnSpPr>
        <p:spPr>
          <a:xfrm>
            <a:off x="1089229" y="4773080"/>
            <a:ext cx="96950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ADDED7-E2A3-F3CB-46B7-03EB32D47284}"/>
              </a:ext>
            </a:extLst>
          </p:cNvPr>
          <p:cNvCxnSpPr/>
          <p:nvPr/>
        </p:nvCxnSpPr>
        <p:spPr>
          <a:xfrm flipV="1">
            <a:off x="2277527" y="4773080"/>
            <a:ext cx="0" cy="25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4E24E4-B9B3-32BF-B987-8A2F40B4FE90}"/>
              </a:ext>
            </a:extLst>
          </p:cNvPr>
          <p:cNvCxnSpPr/>
          <p:nvPr/>
        </p:nvCxnSpPr>
        <p:spPr>
          <a:xfrm flipV="1">
            <a:off x="4769782" y="4773080"/>
            <a:ext cx="0" cy="25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15F466-AB64-ACF3-A8B9-1BEDF8A17F8C}"/>
              </a:ext>
            </a:extLst>
          </p:cNvPr>
          <p:cNvCxnSpPr/>
          <p:nvPr/>
        </p:nvCxnSpPr>
        <p:spPr>
          <a:xfrm flipV="1">
            <a:off x="7194880" y="4773080"/>
            <a:ext cx="0" cy="25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C0ED7C-A083-8B88-D886-280F39015D0A}"/>
              </a:ext>
            </a:extLst>
          </p:cNvPr>
          <p:cNvCxnSpPr/>
          <p:nvPr/>
        </p:nvCxnSpPr>
        <p:spPr>
          <a:xfrm flipV="1">
            <a:off x="10018441" y="4795638"/>
            <a:ext cx="0" cy="25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E879B5-AB6C-D4DC-F3FA-BC24CE2D6A77}"/>
              </a:ext>
            </a:extLst>
          </p:cNvPr>
          <p:cNvCxnSpPr>
            <a:cxnSpLocks/>
          </p:cNvCxnSpPr>
          <p:nvPr/>
        </p:nvCxnSpPr>
        <p:spPr>
          <a:xfrm flipV="1">
            <a:off x="8515626" y="4795638"/>
            <a:ext cx="0" cy="2585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90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61FC60-14C3-24C4-D993-9F0BE6DDBFF9}"/>
              </a:ext>
            </a:extLst>
          </p:cNvPr>
          <p:cNvSpPr>
            <a:spLocks noGrp="1"/>
          </p:cNvSpPr>
          <p:nvPr>
            <p:ph type="dt" sz="half" idx="2"/>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pPr algn="ctr"/>
            <a:r>
              <a:rPr lang="en-IE"/>
              <a:t>www.ichec.ie</a:t>
            </a:r>
            <a:endParaRPr lang="en-GB" dirty="0"/>
          </a:p>
        </p:txBody>
      </p:sp>
      <p:sp>
        <p:nvSpPr>
          <p:cNvPr id="5" name="Slide Number Placeholder 4">
            <a:extLst>
              <a:ext uri="{FF2B5EF4-FFF2-40B4-BE49-F238E27FC236}">
                <a16:creationId xmlns:a16="http://schemas.microsoft.com/office/drawing/2014/main" id="{E2AE16D9-FB23-D112-11B0-270A02CC9967}"/>
              </a:ext>
            </a:extLst>
          </p:cNvPr>
          <p:cNvSpPr>
            <a:spLocks noGrp="1"/>
          </p:cNvSpPr>
          <p:nvPr>
            <p:ph type="sldNum" sz="quarter" idx="4"/>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fld id="{BC34A5D7-2451-FF42-9A8D-9A31F79FD476}" type="slidenum">
              <a:rPr lang="en-GB" smtClean="0"/>
              <a:pPr/>
              <a:t>11</a:t>
            </a:fld>
            <a:endParaRPr lang="en-GB" dirty="0"/>
          </a:p>
        </p:txBody>
      </p:sp>
      <p:sp>
        <p:nvSpPr>
          <p:cNvPr id="2" name="Title 5">
            <a:extLst>
              <a:ext uri="{FF2B5EF4-FFF2-40B4-BE49-F238E27FC236}">
                <a16:creationId xmlns:a16="http://schemas.microsoft.com/office/drawing/2014/main" id="{773B0A9B-3711-25D2-0EFF-C6F2DF0CAFB2}"/>
              </a:ext>
            </a:extLst>
          </p:cNvPr>
          <p:cNvSpPr>
            <a:spLocks noGrp="1"/>
          </p:cNvSpPr>
          <p:nvPr>
            <p:ph type="title"/>
          </p:nvPr>
        </p:nvSpPr>
        <p:spPr>
          <a:xfrm>
            <a:off x="648927" y="374262"/>
            <a:ext cx="7632221" cy="852586"/>
          </a:xfrm>
        </p:spPr>
        <p:txBody>
          <a:bodyP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r>
              <a:rPr lang="en-GB" sz="1720" dirty="0"/>
              <a:t>Observations from User Onboarding</a:t>
            </a:r>
          </a:p>
        </p:txBody>
      </p:sp>
      <p:graphicFrame>
        <p:nvGraphicFramePr>
          <p:cNvPr id="7" name="Table 6">
            <a:extLst>
              <a:ext uri="{FF2B5EF4-FFF2-40B4-BE49-F238E27FC236}">
                <a16:creationId xmlns:a16="http://schemas.microsoft.com/office/drawing/2014/main" id="{BCE80D23-E674-8DE2-349B-7B0A8D8D3A7F}"/>
              </a:ext>
            </a:extLst>
          </p:cNvPr>
          <p:cNvGraphicFramePr>
            <a:graphicFrameLocks noGrp="1"/>
          </p:cNvGraphicFramePr>
          <p:nvPr/>
        </p:nvGraphicFramePr>
        <p:xfrm>
          <a:off x="647736" y="1230381"/>
          <a:ext cx="10891803" cy="5495568"/>
        </p:xfrm>
        <a:graphic>
          <a:graphicData uri="http://schemas.openxmlformats.org/drawingml/2006/table">
            <a:tbl>
              <a:tblPr firstRow="1" bandRow="1">
                <a:tableStyleId>{5C22544A-7EE6-4342-B048-85BDC9FD1C3A}</a:tableStyleId>
              </a:tblPr>
              <a:tblGrid>
                <a:gridCol w="3885134">
                  <a:extLst>
                    <a:ext uri="{9D8B030D-6E8A-4147-A177-3AD203B41FA5}">
                      <a16:colId xmlns:a16="http://schemas.microsoft.com/office/drawing/2014/main" val="779938260"/>
                    </a:ext>
                  </a:extLst>
                </a:gridCol>
                <a:gridCol w="7006669">
                  <a:extLst>
                    <a:ext uri="{9D8B030D-6E8A-4147-A177-3AD203B41FA5}">
                      <a16:colId xmlns:a16="http://schemas.microsoft.com/office/drawing/2014/main" val="3944623737"/>
                    </a:ext>
                  </a:extLst>
                </a:gridCol>
              </a:tblGrid>
              <a:tr h="375476">
                <a:tc>
                  <a:txBody>
                    <a:bodyPr/>
                    <a:lstStyle/>
                    <a:p>
                      <a:r>
                        <a:rPr lang="en-US" sz="1700" dirty="0"/>
                        <a:t>Observations</a:t>
                      </a:r>
                    </a:p>
                  </a:txBody>
                  <a:tcPr marL="85065" marR="85065" marT="42532" marB="42532"/>
                </a:tc>
                <a:tc>
                  <a:txBody>
                    <a:bodyPr/>
                    <a:lstStyle/>
                    <a:p>
                      <a:r>
                        <a:rPr lang="en-US" sz="1700" dirty="0"/>
                        <a:t>Comment</a:t>
                      </a:r>
                    </a:p>
                  </a:txBody>
                  <a:tcPr marL="85065" marR="85065" marT="42532" marB="42532"/>
                </a:tc>
                <a:extLst>
                  <a:ext uri="{0D108BD9-81ED-4DB2-BD59-A6C34878D82A}">
                    <a16:rowId xmlns:a16="http://schemas.microsoft.com/office/drawing/2014/main" val="1405732751"/>
                  </a:ext>
                </a:extLst>
              </a:tr>
              <a:tr h="375476">
                <a:tc>
                  <a:txBody>
                    <a:bodyPr/>
                    <a:lstStyle/>
                    <a:p>
                      <a:r>
                        <a:rPr lang="en-US" sz="1700" dirty="0"/>
                        <a:t>Use Cases still not ready from initial list</a:t>
                      </a:r>
                    </a:p>
                  </a:txBody>
                  <a:tcPr marL="85065" marR="85065" marT="42532" marB="42532"/>
                </a:tc>
                <a:tc>
                  <a:txBody>
                    <a:bodyPr/>
                    <a:lstStyle/>
                    <a:p>
                      <a:r>
                        <a:rPr lang="en-US" sz="1700" dirty="0"/>
                        <a:t>Time constraints, resource constraints, though are interested in the platform</a:t>
                      </a:r>
                    </a:p>
                  </a:txBody>
                  <a:tcPr marL="85065" marR="85065" marT="42532" marB="42532"/>
                </a:tc>
                <a:extLst>
                  <a:ext uri="{0D108BD9-81ED-4DB2-BD59-A6C34878D82A}">
                    <a16:rowId xmlns:a16="http://schemas.microsoft.com/office/drawing/2014/main" val="1043000692"/>
                  </a:ext>
                </a:extLst>
              </a:tr>
              <a:tr h="1365358">
                <a:tc>
                  <a:txBody>
                    <a:bodyPr/>
                    <a:lstStyle/>
                    <a:p>
                      <a:r>
                        <a:rPr lang="en-US" sz="1700" dirty="0"/>
                        <a:t>B2ACCESS usability</a:t>
                      </a:r>
                    </a:p>
                  </a:txBody>
                  <a:tcPr marL="85065" marR="85065" marT="42532" marB="42532"/>
                </a:tc>
                <a:tc>
                  <a:txBody>
                    <a:bodyPr/>
                    <a:lstStyle/>
                    <a:p>
                      <a:r>
                        <a:rPr lang="en-US" sz="1700" dirty="0"/>
                        <a:t>Too easy for admin to accidentally delete themselves or use case users from Upman console if not careful to filter users being managed, as admin I found it slow in browser, be nice to include option of IRLDAT instance in the invitation as a link field, so the user gets that alongside the confirmation of registration message same as link option I get if I invite user as local IRLDAT instance user</a:t>
                      </a:r>
                    </a:p>
                  </a:txBody>
                  <a:tcPr marL="85065" marR="85065" marT="42532" marB="42532"/>
                </a:tc>
                <a:extLst>
                  <a:ext uri="{0D108BD9-81ED-4DB2-BD59-A6C34878D82A}">
                    <a16:rowId xmlns:a16="http://schemas.microsoft.com/office/drawing/2014/main" val="603765314"/>
                  </a:ext>
                </a:extLst>
              </a:tr>
              <a:tr h="853241">
                <a:tc>
                  <a:txBody>
                    <a:bodyPr/>
                    <a:lstStyle/>
                    <a:p>
                      <a:r>
                        <a:rPr lang="en-US" sz="1700" dirty="0"/>
                        <a:t>Add advanced permission rule for groups, B2ACCESS Group Administrator options</a:t>
                      </a:r>
                    </a:p>
                  </a:txBody>
                  <a:tcPr marL="85065" marR="85065" marT="42532" marB="42532"/>
                </a:tc>
                <a:tc>
                  <a:txBody>
                    <a:bodyPr/>
                    <a:lstStyle/>
                    <a:p>
                      <a:r>
                        <a:rPr lang="en-US" sz="1700" dirty="0"/>
                        <a:t>Works and does what we need; feels clunky using the Deny on child folders. Be nice if group administrator(s) could see the view (Create Group, Add Users) via Upman console like a non-B2ACCESS group admin sees on local instance UI</a:t>
                      </a:r>
                    </a:p>
                  </a:txBody>
                  <a:tcPr marL="85065" marR="85065" marT="42532" marB="42532"/>
                </a:tc>
                <a:extLst>
                  <a:ext uri="{0D108BD9-81ED-4DB2-BD59-A6C34878D82A}">
                    <a16:rowId xmlns:a16="http://schemas.microsoft.com/office/drawing/2014/main" val="4057179559"/>
                  </a:ext>
                </a:extLst>
              </a:tr>
              <a:tr h="1109300">
                <a:tc>
                  <a:txBody>
                    <a:bodyPr/>
                    <a:lstStyle/>
                    <a:p>
                      <a:r>
                        <a:rPr lang="en-US" sz="1700" dirty="0"/>
                        <a:t>B2ACCESS and MFA</a:t>
                      </a:r>
                    </a:p>
                  </a:txBody>
                  <a:tcPr marL="85065" marR="85065" marT="42532" marB="42532"/>
                </a:tc>
                <a:tc>
                  <a:txBody>
                    <a:bodyPr/>
                    <a:lstStyle/>
                    <a:p>
                      <a:r>
                        <a:rPr lang="en-US" sz="1700" dirty="0"/>
                        <a:t>SSO and MFA works fine for users with institute logon integrated with B2ACCESS. Regular username accounts don’t have MFA support (unless you bypass B2ACCESS) and add them locally on the IRLDAT instance or use social identity login (with MFA enabled in B2ACCESS). Planned in B2ACCESS in 2024</a:t>
                      </a:r>
                    </a:p>
                  </a:txBody>
                  <a:tcPr marL="85065" marR="85065" marT="42532" marB="42532"/>
                </a:tc>
                <a:extLst>
                  <a:ext uri="{0D108BD9-81ED-4DB2-BD59-A6C34878D82A}">
                    <a16:rowId xmlns:a16="http://schemas.microsoft.com/office/drawing/2014/main" val="1531962990"/>
                  </a:ext>
                </a:extLst>
              </a:tr>
              <a:tr h="853241">
                <a:tc>
                  <a:txBody>
                    <a:bodyPr/>
                    <a:lstStyle/>
                    <a:p>
                      <a:r>
                        <a:rPr lang="en-US" sz="1700" dirty="0"/>
                        <a:t>Desktop client issues on AWS S3 as primary storage (did not affect non-S3 NextCloud storage)</a:t>
                      </a:r>
                    </a:p>
                  </a:txBody>
                  <a:tcPr marL="85065" marR="85065" marT="42532" marB="42532"/>
                </a:tc>
                <a:tc>
                  <a:txBody>
                    <a:bodyPr/>
                    <a:lstStyle/>
                    <a:p>
                      <a:r>
                        <a:rPr lang="en-US" sz="1700" dirty="0"/>
                        <a:t>A bug was introduced by NC Desktop Client developer which took several weeks to resolve and impacted ICRAG in our case – raised question of dependencies, potentially using a forked codebase (and personnel to support)</a:t>
                      </a:r>
                    </a:p>
                  </a:txBody>
                  <a:tcPr marL="85065" marR="85065" marT="42532" marB="42532"/>
                </a:tc>
                <a:extLst>
                  <a:ext uri="{0D108BD9-81ED-4DB2-BD59-A6C34878D82A}">
                    <a16:rowId xmlns:a16="http://schemas.microsoft.com/office/drawing/2014/main" val="1646089453"/>
                  </a:ext>
                </a:extLst>
              </a:tr>
            </a:tbl>
          </a:graphicData>
        </a:graphic>
      </p:graphicFrame>
    </p:spTree>
    <p:extLst>
      <p:ext uri="{BB962C8B-B14F-4D97-AF65-F5344CB8AC3E}">
        <p14:creationId xmlns:p14="http://schemas.microsoft.com/office/powerpoint/2010/main" val="318100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61FC60-14C3-24C4-D993-9F0BE6DDBFF9}"/>
              </a:ext>
            </a:extLst>
          </p:cNvPr>
          <p:cNvSpPr>
            <a:spLocks noGrp="1"/>
          </p:cNvSpPr>
          <p:nvPr>
            <p:ph type="dt" sz="half" idx="2"/>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pPr algn="ctr"/>
            <a:r>
              <a:rPr lang="en-IE"/>
              <a:t>www.ichec.ie</a:t>
            </a:r>
            <a:endParaRPr lang="en-GB" dirty="0"/>
          </a:p>
        </p:txBody>
      </p:sp>
      <p:sp>
        <p:nvSpPr>
          <p:cNvPr id="5" name="Slide Number Placeholder 4">
            <a:extLst>
              <a:ext uri="{FF2B5EF4-FFF2-40B4-BE49-F238E27FC236}">
                <a16:creationId xmlns:a16="http://schemas.microsoft.com/office/drawing/2014/main" id="{E2AE16D9-FB23-D112-11B0-270A02CC9967}"/>
              </a:ext>
            </a:extLst>
          </p:cNvPr>
          <p:cNvSpPr>
            <a:spLocks noGrp="1"/>
          </p:cNvSpPr>
          <p:nvPr>
            <p:ph type="sldNum" sz="quarter" idx="4"/>
          </p:nvPr>
        </p:nvSpPr>
        <p:spPr/>
        <p:txBody>
          <a:bodyPr/>
          <a:lstStyle>
            <a:defPPr>
              <a:defRPr lang="en-US"/>
            </a:defPPr>
            <a:lvl1pPr marL="0" algn="l" defTabSz="1036510" rtl="0" eaLnBrk="1" latinLnBrk="0" hangingPunct="1">
              <a:defRPr sz="2040" kern="1200">
                <a:solidFill>
                  <a:schemeClr val="tx1"/>
                </a:solidFill>
                <a:latin typeface="+mn-lt"/>
                <a:ea typeface="+mn-ea"/>
                <a:cs typeface="+mn-cs"/>
              </a:defRPr>
            </a:lvl1pPr>
            <a:lvl2pPr marL="518255" algn="l" defTabSz="1036510" rtl="0" eaLnBrk="1" latinLnBrk="0" hangingPunct="1">
              <a:defRPr sz="2040" kern="1200">
                <a:solidFill>
                  <a:schemeClr val="tx1"/>
                </a:solidFill>
                <a:latin typeface="+mn-lt"/>
                <a:ea typeface="+mn-ea"/>
                <a:cs typeface="+mn-cs"/>
              </a:defRPr>
            </a:lvl2pPr>
            <a:lvl3pPr marL="1036510" algn="l" defTabSz="1036510" rtl="0" eaLnBrk="1" latinLnBrk="0" hangingPunct="1">
              <a:defRPr sz="2040" kern="1200">
                <a:solidFill>
                  <a:schemeClr val="tx1"/>
                </a:solidFill>
                <a:latin typeface="+mn-lt"/>
                <a:ea typeface="+mn-ea"/>
                <a:cs typeface="+mn-cs"/>
              </a:defRPr>
            </a:lvl3pPr>
            <a:lvl4pPr marL="1554766" algn="l" defTabSz="1036510" rtl="0" eaLnBrk="1" latinLnBrk="0" hangingPunct="1">
              <a:defRPr sz="2040" kern="1200">
                <a:solidFill>
                  <a:schemeClr val="tx1"/>
                </a:solidFill>
                <a:latin typeface="+mn-lt"/>
                <a:ea typeface="+mn-ea"/>
                <a:cs typeface="+mn-cs"/>
              </a:defRPr>
            </a:lvl4pPr>
            <a:lvl5pPr marL="2073021" algn="l" defTabSz="1036510" rtl="0" eaLnBrk="1" latinLnBrk="0" hangingPunct="1">
              <a:defRPr sz="2040" kern="1200">
                <a:solidFill>
                  <a:schemeClr val="tx1"/>
                </a:solidFill>
                <a:latin typeface="+mn-lt"/>
                <a:ea typeface="+mn-ea"/>
                <a:cs typeface="+mn-cs"/>
              </a:defRPr>
            </a:lvl5pPr>
            <a:lvl6pPr marL="2591276" algn="l" defTabSz="1036510" rtl="0" eaLnBrk="1" latinLnBrk="0" hangingPunct="1">
              <a:defRPr sz="2040" kern="1200">
                <a:solidFill>
                  <a:schemeClr val="tx1"/>
                </a:solidFill>
                <a:latin typeface="+mn-lt"/>
                <a:ea typeface="+mn-ea"/>
                <a:cs typeface="+mn-cs"/>
              </a:defRPr>
            </a:lvl6pPr>
            <a:lvl7pPr marL="3109531" algn="l" defTabSz="1036510" rtl="0" eaLnBrk="1" latinLnBrk="0" hangingPunct="1">
              <a:defRPr sz="2040" kern="1200">
                <a:solidFill>
                  <a:schemeClr val="tx1"/>
                </a:solidFill>
                <a:latin typeface="+mn-lt"/>
                <a:ea typeface="+mn-ea"/>
                <a:cs typeface="+mn-cs"/>
              </a:defRPr>
            </a:lvl7pPr>
            <a:lvl8pPr marL="3627786" algn="l" defTabSz="1036510" rtl="0" eaLnBrk="1" latinLnBrk="0" hangingPunct="1">
              <a:defRPr sz="2040" kern="1200">
                <a:solidFill>
                  <a:schemeClr val="tx1"/>
                </a:solidFill>
                <a:latin typeface="+mn-lt"/>
                <a:ea typeface="+mn-ea"/>
                <a:cs typeface="+mn-cs"/>
              </a:defRPr>
            </a:lvl8pPr>
            <a:lvl9pPr marL="4146042" algn="l" defTabSz="1036510" rtl="0" eaLnBrk="1" latinLnBrk="0" hangingPunct="1">
              <a:defRPr sz="2040" kern="1200">
                <a:solidFill>
                  <a:schemeClr val="tx1"/>
                </a:solidFill>
                <a:latin typeface="+mn-lt"/>
                <a:ea typeface="+mn-ea"/>
                <a:cs typeface="+mn-cs"/>
              </a:defRPr>
            </a:lvl9pPr>
          </a:lstStyle>
          <a:p>
            <a:fld id="{BC34A5D7-2451-FF42-9A8D-9A31F79FD476}" type="slidenum">
              <a:rPr lang="en-GB" smtClean="0"/>
              <a:pPr/>
              <a:t>12</a:t>
            </a:fld>
            <a:endParaRPr lang="en-GB" dirty="0"/>
          </a:p>
        </p:txBody>
      </p:sp>
      <p:sp>
        <p:nvSpPr>
          <p:cNvPr id="2" name="Title 5">
            <a:extLst>
              <a:ext uri="{FF2B5EF4-FFF2-40B4-BE49-F238E27FC236}">
                <a16:creationId xmlns:a16="http://schemas.microsoft.com/office/drawing/2014/main" id="{773B0A9B-3711-25D2-0EFF-C6F2DF0CAFB2}"/>
              </a:ext>
            </a:extLst>
          </p:cNvPr>
          <p:cNvSpPr>
            <a:spLocks noGrp="1"/>
          </p:cNvSpPr>
          <p:nvPr>
            <p:ph type="title"/>
          </p:nvPr>
        </p:nvSpPr>
        <p:spPr>
          <a:xfrm>
            <a:off x="1325068" y="749896"/>
            <a:ext cx="8426418" cy="852586"/>
          </a:xfrm>
        </p:spPr>
        <p:txBody>
          <a:bodyPr>
            <a:noAutofit/>
          </a:bodyPr>
          <a:lstStyle>
            <a:defPPr>
              <a:defRPr lang="en-US"/>
            </a:defPPr>
            <a:lvl1pPr marL="0" algn="l" defTabSz="1114196" rtl="0" eaLnBrk="1" latinLnBrk="0" hangingPunct="1">
              <a:defRPr sz="2193" kern="1200">
                <a:solidFill>
                  <a:schemeClr val="tx1"/>
                </a:solidFill>
                <a:latin typeface="+mn-lt"/>
                <a:ea typeface="+mn-ea"/>
                <a:cs typeface="+mn-cs"/>
              </a:defRPr>
            </a:lvl1pPr>
            <a:lvl2pPr marL="557098" algn="l" defTabSz="1114196" rtl="0" eaLnBrk="1" latinLnBrk="0" hangingPunct="1">
              <a:defRPr sz="2193" kern="1200">
                <a:solidFill>
                  <a:schemeClr val="tx1"/>
                </a:solidFill>
                <a:latin typeface="+mn-lt"/>
                <a:ea typeface="+mn-ea"/>
                <a:cs typeface="+mn-cs"/>
              </a:defRPr>
            </a:lvl2pPr>
            <a:lvl3pPr marL="1114196" algn="l" defTabSz="1114196" rtl="0" eaLnBrk="1" latinLnBrk="0" hangingPunct="1">
              <a:defRPr sz="2193" kern="1200">
                <a:solidFill>
                  <a:schemeClr val="tx1"/>
                </a:solidFill>
                <a:latin typeface="+mn-lt"/>
                <a:ea typeface="+mn-ea"/>
                <a:cs typeface="+mn-cs"/>
              </a:defRPr>
            </a:lvl3pPr>
            <a:lvl4pPr marL="1671295" algn="l" defTabSz="1114196" rtl="0" eaLnBrk="1" latinLnBrk="0" hangingPunct="1">
              <a:defRPr sz="2193" kern="1200">
                <a:solidFill>
                  <a:schemeClr val="tx1"/>
                </a:solidFill>
                <a:latin typeface="+mn-lt"/>
                <a:ea typeface="+mn-ea"/>
                <a:cs typeface="+mn-cs"/>
              </a:defRPr>
            </a:lvl4pPr>
            <a:lvl5pPr marL="2228393" algn="l" defTabSz="1114196" rtl="0" eaLnBrk="1" latinLnBrk="0" hangingPunct="1">
              <a:defRPr sz="2193" kern="1200">
                <a:solidFill>
                  <a:schemeClr val="tx1"/>
                </a:solidFill>
                <a:latin typeface="+mn-lt"/>
                <a:ea typeface="+mn-ea"/>
                <a:cs typeface="+mn-cs"/>
              </a:defRPr>
            </a:lvl5pPr>
            <a:lvl6pPr marL="2785491" algn="l" defTabSz="1114196" rtl="0" eaLnBrk="1" latinLnBrk="0" hangingPunct="1">
              <a:defRPr sz="2193" kern="1200">
                <a:solidFill>
                  <a:schemeClr val="tx1"/>
                </a:solidFill>
                <a:latin typeface="+mn-lt"/>
                <a:ea typeface="+mn-ea"/>
                <a:cs typeface="+mn-cs"/>
              </a:defRPr>
            </a:lvl6pPr>
            <a:lvl7pPr marL="3342589" algn="l" defTabSz="1114196" rtl="0" eaLnBrk="1" latinLnBrk="0" hangingPunct="1">
              <a:defRPr sz="2193" kern="1200">
                <a:solidFill>
                  <a:schemeClr val="tx1"/>
                </a:solidFill>
                <a:latin typeface="+mn-lt"/>
                <a:ea typeface="+mn-ea"/>
                <a:cs typeface="+mn-cs"/>
              </a:defRPr>
            </a:lvl7pPr>
            <a:lvl8pPr marL="3899687" algn="l" defTabSz="1114196" rtl="0" eaLnBrk="1" latinLnBrk="0" hangingPunct="1">
              <a:defRPr sz="2193" kern="1200">
                <a:solidFill>
                  <a:schemeClr val="tx1"/>
                </a:solidFill>
                <a:latin typeface="+mn-lt"/>
                <a:ea typeface="+mn-ea"/>
                <a:cs typeface="+mn-cs"/>
              </a:defRPr>
            </a:lvl8pPr>
            <a:lvl9pPr marL="4456786" algn="l" defTabSz="1114196" rtl="0" eaLnBrk="1" latinLnBrk="0" hangingPunct="1">
              <a:defRPr sz="2193" kern="1200">
                <a:solidFill>
                  <a:schemeClr val="tx1"/>
                </a:solidFill>
                <a:latin typeface="+mn-lt"/>
                <a:ea typeface="+mn-ea"/>
                <a:cs typeface="+mn-cs"/>
              </a:defRPr>
            </a:lvl9pPr>
          </a:lstStyle>
          <a:p>
            <a:pPr algn="ctr"/>
            <a:r>
              <a:rPr lang="en-GB" sz="2400" dirty="0">
                <a:latin typeface="Calibri Light"/>
                <a:cs typeface="Calibri"/>
              </a:rPr>
              <a:t>Model for Future Sustainable Service – Considerations and Options</a:t>
            </a:r>
          </a:p>
        </p:txBody>
      </p:sp>
      <p:sp>
        <p:nvSpPr>
          <p:cNvPr id="4" name="TextBox 3">
            <a:extLst>
              <a:ext uri="{FF2B5EF4-FFF2-40B4-BE49-F238E27FC236}">
                <a16:creationId xmlns:a16="http://schemas.microsoft.com/office/drawing/2014/main" id="{EB523772-F0BA-3D8C-1E81-19B1310D6DE1}"/>
              </a:ext>
            </a:extLst>
          </p:cNvPr>
          <p:cNvSpPr txBox="1"/>
          <p:nvPr/>
        </p:nvSpPr>
        <p:spPr>
          <a:xfrm>
            <a:off x="1116169" y="1599126"/>
            <a:ext cx="673565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GB" dirty="0">
                <a:cs typeface="Calibri" panose="020F0502020204030204"/>
              </a:rPr>
              <a:t>Technical</a:t>
            </a:r>
          </a:p>
          <a:p>
            <a:pPr marL="742950" lvl="1" indent="-285750">
              <a:buFont typeface="Courier New"/>
              <a:buChar char="o"/>
            </a:pPr>
            <a:r>
              <a:rPr lang="en-GB" dirty="0">
                <a:cs typeface="Calibri" panose="020F0502020204030204"/>
              </a:rPr>
              <a:t>Is </a:t>
            </a:r>
            <a:r>
              <a:rPr lang="en-GB" dirty="0" err="1">
                <a:cs typeface="Calibri" panose="020F0502020204030204"/>
              </a:rPr>
              <a:t>Nextcloud</a:t>
            </a:r>
            <a:r>
              <a:rPr lang="en-GB" dirty="0">
                <a:cs typeface="Calibri" panose="020F0502020204030204"/>
              </a:rPr>
              <a:t>-like sync and share service sufficient?</a:t>
            </a:r>
          </a:p>
          <a:p>
            <a:pPr marL="742950" lvl="1" indent="-285750">
              <a:buFont typeface="Courier New"/>
              <a:buChar char="o"/>
            </a:pPr>
            <a:r>
              <a:rPr lang="en-GB" dirty="0">
                <a:cs typeface="Calibri" panose="020F0502020204030204"/>
              </a:rPr>
              <a:t>How to manage inter-institutional sharing? B2ACCESS + EUDAT?</a:t>
            </a:r>
          </a:p>
          <a:p>
            <a:pPr marL="742950" lvl="1" indent="-285750">
              <a:buFont typeface="Courier New"/>
              <a:buChar char="o"/>
            </a:pPr>
            <a:r>
              <a:rPr lang="en-GB" dirty="0">
                <a:cs typeface="Calibri" panose="020F0502020204030204"/>
              </a:rPr>
              <a:t>How to provide technical support?</a:t>
            </a:r>
          </a:p>
          <a:p>
            <a:pPr marL="285750" indent="-285750">
              <a:buFont typeface="Arial"/>
              <a:buChar char="•"/>
            </a:pPr>
            <a:r>
              <a:rPr lang="en-GB" dirty="0">
                <a:cs typeface="Calibri" panose="020F0502020204030204"/>
              </a:rPr>
              <a:t>Governance</a:t>
            </a:r>
          </a:p>
          <a:p>
            <a:pPr marL="742950" lvl="1" indent="-285750">
              <a:buFont typeface="Courier New"/>
              <a:buChar char="o"/>
            </a:pPr>
            <a:r>
              <a:rPr lang="en-GB" dirty="0">
                <a:cs typeface="Calibri" panose="020F0502020204030204"/>
              </a:rPr>
              <a:t>Who decides which projects supported and how much resources?</a:t>
            </a:r>
          </a:p>
          <a:p>
            <a:pPr marL="742950" lvl="1" indent="-285750">
              <a:buFont typeface="Courier New"/>
              <a:buChar char="o"/>
            </a:pPr>
            <a:r>
              <a:rPr lang="en-GB" dirty="0">
                <a:cs typeface="Calibri" panose="020F0502020204030204"/>
              </a:rPr>
              <a:t>Policies on </a:t>
            </a:r>
            <a:r>
              <a:rPr lang="en-GB">
                <a:cs typeface="Calibri" panose="020F0502020204030204"/>
              </a:rPr>
              <a:t>security</a:t>
            </a:r>
            <a:r>
              <a:rPr lang="en-GB" dirty="0">
                <a:cs typeface="Calibri" panose="020F0502020204030204"/>
              </a:rPr>
              <a:t>, criteria for supported projects, etc.</a:t>
            </a:r>
          </a:p>
          <a:p>
            <a:pPr marL="742950" lvl="1" indent="-285750">
              <a:buFont typeface="Courier New"/>
              <a:buChar char="o"/>
            </a:pPr>
            <a:r>
              <a:rPr lang="en-GB" dirty="0">
                <a:cs typeface="Calibri" panose="020F0502020204030204"/>
              </a:rPr>
              <a:t>Oversight of service &amp; how it develops</a:t>
            </a:r>
          </a:p>
          <a:p>
            <a:pPr marL="285750" indent="-285750">
              <a:buFont typeface="Arial"/>
              <a:buChar char="•"/>
            </a:pPr>
            <a:r>
              <a:rPr lang="en-GB" dirty="0">
                <a:cs typeface="Calibri" panose="020F0502020204030204"/>
              </a:rPr>
              <a:t>Funding</a:t>
            </a:r>
          </a:p>
          <a:p>
            <a:pPr marL="742950" lvl="1" indent="-285750">
              <a:buFont typeface="Courier New"/>
              <a:buChar char="o"/>
            </a:pPr>
            <a:r>
              <a:rPr lang="en-GB" dirty="0">
                <a:cs typeface="Calibri" panose="020F0502020204030204"/>
              </a:rPr>
              <a:t>Hardware, operational costs, staff. </a:t>
            </a:r>
          </a:p>
          <a:p>
            <a:pPr marL="742950" lvl="1" indent="-285750">
              <a:buFont typeface="Courier New"/>
              <a:buChar char="o"/>
            </a:pPr>
            <a:r>
              <a:rPr lang="en-GB" dirty="0">
                <a:cs typeface="Calibri" panose="020F0502020204030204"/>
              </a:rPr>
              <a:t>Multi-annual + long term</a:t>
            </a:r>
            <a:endParaRPr lang="en-GB" dirty="0"/>
          </a:p>
          <a:p>
            <a:pPr marL="742950" lvl="1" indent="-285750">
              <a:buFont typeface="Courier New"/>
              <a:buChar char="o"/>
            </a:pPr>
            <a:r>
              <a:rPr lang="en-GB" dirty="0">
                <a:cs typeface="Calibri" panose="020F0502020204030204"/>
              </a:rPr>
              <a:t>Should projects pay for usage?</a:t>
            </a:r>
          </a:p>
          <a:p>
            <a:pPr marL="742950" lvl="1" indent="-285750">
              <a:buFont typeface="Courier New"/>
              <a:buChar char="o"/>
            </a:pPr>
            <a:endParaRPr lang="en-GB" dirty="0">
              <a:cs typeface="Calibri" panose="020F0502020204030204"/>
            </a:endParaRPr>
          </a:p>
        </p:txBody>
      </p:sp>
      <p:pic>
        <p:nvPicPr>
          <p:cNvPr id="6" name="Camera 5">
            <a:extLst>
              <a:ext uri="{FF2B5EF4-FFF2-40B4-BE49-F238E27FC236}">
                <a16:creationId xmlns:a16="http://schemas.microsoft.com/office/drawing/2014/main" id="{E64C4BD0-25F4-38FB-C935-8F04D98588F1}"/>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
        <p:nvSpPr>
          <p:cNvPr id="117" name="TextBox 116">
            <a:extLst>
              <a:ext uri="{FF2B5EF4-FFF2-40B4-BE49-F238E27FC236}">
                <a16:creationId xmlns:a16="http://schemas.microsoft.com/office/drawing/2014/main" id="{591AC177-1BBD-9DF4-EA78-45ABD2B9D845}"/>
              </a:ext>
            </a:extLst>
          </p:cNvPr>
          <p:cNvSpPr txBox="1"/>
          <p:nvPr/>
        </p:nvSpPr>
        <p:spPr>
          <a:xfrm>
            <a:off x="8102957" y="2720661"/>
            <a:ext cx="2871989" cy="1907381"/>
          </a:xfrm>
          <a:prstGeom prst="hexagon">
            <a:avLst/>
          </a:prstGeom>
          <a:solidFill>
            <a:schemeClr val="accent1">
              <a:lumMod val="20000"/>
              <a:lumOff val="80000"/>
            </a:schemeClr>
          </a:solidFill>
          <a:ln w="28575">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accent5">
                    <a:lumMod val="75000"/>
                  </a:schemeClr>
                </a:solidFill>
                <a:cs typeface="Calibri"/>
              </a:rPr>
              <a:t>Centralise</a:t>
            </a:r>
            <a:endParaRPr lang="en-US" sz="2800" dirty="0">
              <a:solidFill>
                <a:schemeClr val="accent5">
                  <a:lumMod val="75000"/>
                </a:schemeClr>
              </a:solidFill>
              <a:cs typeface="Calibri"/>
            </a:endParaRPr>
          </a:p>
          <a:p>
            <a:pPr algn="ctr"/>
            <a:r>
              <a:rPr lang="en-GB" sz="2800" dirty="0">
                <a:solidFill>
                  <a:schemeClr val="accent5">
                    <a:lumMod val="75000"/>
                  </a:schemeClr>
                </a:solidFill>
                <a:cs typeface="Calibri"/>
              </a:rPr>
              <a:t>OR</a:t>
            </a:r>
          </a:p>
          <a:p>
            <a:pPr algn="ctr"/>
            <a:r>
              <a:rPr lang="en-GB" sz="2800" dirty="0">
                <a:solidFill>
                  <a:schemeClr val="accent5">
                    <a:lumMod val="75000"/>
                  </a:schemeClr>
                </a:solidFill>
                <a:cs typeface="Calibri"/>
              </a:rPr>
              <a:t>Federate?</a:t>
            </a:r>
          </a:p>
        </p:txBody>
      </p:sp>
    </p:spTree>
    <p:extLst>
      <p:ext uri="{BB962C8B-B14F-4D97-AF65-F5344CB8AC3E}">
        <p14:creationId xmlns:p14="http://schemas.microsoft.com/office/powerpoint/2010/main" val="216117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CBC7-BE03-7809-3549-F527E225857B}"/>
              </a:ext>
            </a:extLst>
          </p:cNvPr>
          <p:cNvSpPr>
            <a:spLocks noGrp="1"/>
          </p:cNvSpPr>
          <p:nvPr>
            <p:ph type="title"/>
          </p:nvPr>
        </p:nvSpPr>
        <p:spPr/>
        <p:txBody>
          <a:bodyPr/>
          <a:lstStyle/>
          <a:p>
            <a:r>
              <a:rPr lang="en-US"/>
              <a:t>Agenda and expectations</a:t>
            </a:r>
            <a:endParaRPr lang="en-IE"/>
          </a:p>
        </p:txBody>
      </p:sp>
      <p:sp>
        <p:nvSpPr>
          <p:cNvPr id="3" name="Content Placeholder 2">
            <a:extLst>
              <a:ext uri="{FF2B5EF4-FFF2-40B4-BE49-F238E27FC236}">
                <a16:creationId xmlns:a16="http://schemas.microsoft.com/office/drawing/2014/main" id="{17A9FFF3-1CC0-33EB-DA87-942F4F2CBB7A}"/>
              </a:ext>
            </a:extLst>
          </p:cNvPr>
          <p:cNvSpPr>
            <a:spLocks noGrp="1"/>
          </p:cNvSpPr>
          <p:nvPr>
            <p:ph idx="1"/>
          </p:nvPr>
        </p:nvSpPr>
        <p:spPr/>
        <p:txBody>
          <a:bodyPr/>
          <a:lstStyle/>
          <a:p>
            <a:r>
              <a:rPr lang="en-US"/>
              <a:t>Introduction</a:t>
            </a:r>
          </a:p>
          <a:p>
            <a:r>
              <a:rPr lang="en-US"/>
              <a:t>Service provider experience with pilot so far</a:t>
            </a:r>
          </a:p>
          <a:p>
            <a:r>
              <a:rPr lang="en-US"/>
              <a:t>User experience with provider so far</a:t>
            </a:r>
          </a:p>
          <a:p>
            <a:r>
              <a:rPr lang="en-US"/>
              <a:t>Start discussion on options and considerations for national production quality service</a:t>
            </a:r>
          </a:p>
          <a:p>
            <a:pPr lvl="1"/>
            <a:r>
              <a:rPr lang="en-US"/>
              <a:t>Not decided today, but discuss the options to consider, and what needs to be taken into account</a:t>
            </a:r>
            <a:endParaRPr lang="en-IE"/>
          </a:p>
        </p:txBody>
      </p:sp>
    </p:spTree>
    <p:extLst>
      <p:ext uri="{BB962C8B-B14F-4D97-AF65-F5344CB8AC3E}">
        <p14:creationId xmlns:p14="http://schemas.microsoft.com/office/powerpoint/2010/main" val="38094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B501D05-6338-C213-7792-DB246A96A4F3}"/>
              </a:ext>
            </a:extLst>
          </p:cNvPr>
          <p:cNvSpPr>
            <a:spLocks noGrp="1"/>
          </p:cNvSpPr>
          <p:nvPr>
            <p:ph type="title"/>
          </p:nvPr>
        </p:nvSpPr>
        <p:spPr>
          <a:xfrm>
            <a:off x="670630" y="787046"/>
            <a:ext cx="8413356" cy="1060561"/>
          </a:xfrm>
        </p:spPr>
        <p:txBody>
          <a:bodyPr>
            <a:normAutofit fontScale="90000"/>
          </a:bodyPr>
          <a:lstStyle/>
          <a:p>
            <a:r>
              <a:rPr lang="en-US" dirty="0"/>
              <a:t>National Action Plan to transition towards Open Research </a:t>
            </a:r>
            <a:endParaRPr lang="en-IE" dirty="0"/>
          </a:p>
        </p:txBody>
      </p:sp>
      <p:sp>
        <p:nvSpPr>
          <p:cNvPr id="5" name="Content Placeholder 2">
            <a:extLst>
              <a:ext uri="{FF2B5EF4-FFF2-40B4-BE49-F238E27FC236}">
                <a16:creationId xmlns:a16="http://schemas.microsoft.com/office/drawing/2014/main" id="{3CE6FD86-3FDC-7DA9-DD51-D6ADAEB83A11}"/>
              </a:ext>
            </a:extLst>
          </p:cNvPr>
          <p:cNvSpPr>
            <a:spLocks noGrp="1"/>
          </p:cNvSpPr>
          <p:nvPr>
            <p:ph idx="1"/>
          </p:nvPr>
        </p:nvSpPr>
        <p:spPr>
          <a:xfrm>
            <a:off x="670630" y="2012701"/>
            <a:ext cx="8655952" cy="3165351"/>
          </a:xfrm>
        </p:spPr>
        <p:txBody>
          <a:bodyPr>
            <a:normAutofit fontScale="85000" lnSpcReduction="20000"/>
          </a:bodyPr>
          <a:lstStyle/>
          <a:p>
            <a:pPr algn="just" fontAlgn="base"/>
            <a:r>
              <a:rPr lang="en-US" sz="1920" dirty="0">
                <a:solidFill>
                  <a:srgbClr val="0A1C28"/>
                </a:solidFill>
              </a:rPr>
              <a:t>Ireland’s </a:t>
            </a:r>
            <a:r>
              <a:rPr lang="en-US" sz="1920" i="1" dirty="0">
                <a:solidFill>
                  <a:srgbClr val="0A1C28"/>
                </a:solidFill>
              </a:rPr>
              <a:t>National Action Plan for Open Research</a:t>
            </a:r>
            <a:r>
              <a:rPr lang="en-US" sz="1920" dirty="0">
                <a:solidFill>
                  <a:srgbClr val="0A1C28"/>
                </a:solidFill>
              </a:rPr>
              <a:t>: a roadmap for the implementation of open research across Ireland </a:t>
            </a:r>
          </a:p>
          <a:p>
            <a:pPr algn="just" fontAlgn="base"/>
            <a:r>
              <a:rPr lang="en-US" sz="1920" dirty="0">
                <a:solidFill>
                  <a:srgbClr val="0A1C28"/>
                </a:solidFill>
              </a:rPr>
              <a:t>Structured across 3 themes: </a:t>
            </a:r>
          </a:p>
          <a:p>
            <a:pPr lvl="1" algn="just" fontAlgn="base"/>
            <a:r>
              <a:rPr lang="en-US" sz="1600" dirty="0">
                <a:solidFill>
                  <a:srgbClr val="0A1C28"/>
                </a:solidFill>
              </a:rPr>
              <a:t>Establishing a culture of open research; </a:t>
            </a:r>
          </a:p>
          <a:p>
            <a:pPr lvl="1" algn="just" fontAlgn="base"/>
            <a:r>
              <a:rPr lang="en-US" sz="1600" dirty="0">
                <a:solidFill>
                  <a:srgbClr val="0A1C28"/>
                </a:solidFill>
              </a:rPr>
              <a:t>achieving 100% open access to research publications; </a:t>
            </a:r>
          </a:p>
          <a:p>
            <a:pPr lvl="1" algn="just" fontAlgn="base"/>
            <a:r>
              <a:rPr lang="en-US" sz="1600" dirty="0">
                <a:solidFill>
                  <a:srgbClr val="0A1C28"/>
                </a:solidFill>
              </a:rPr>
              <a:t>enabling FAIR research data and other outputs</a:t>
            </a:r>
            <a:endParaRPr lang="en-US" sz="1920" dirty="0">
              <a:solidFill>
                <a:srgbClr val="0A1C28"/>
              </a:solidFill>
            </a:endParaRPr>
          </a:p>
          <a:p>
            <a:pPr algn="just" fontAlgn="base"/>
            <a:r>
              <a:rPr lang="en-US" sz="1920" dirty="0">
                <a:solidFill>
                  <a:srgbClr val="0A1C28"/>
                </a:solidFill>
              </a:rPr>
              <a:t>2 years from 1 Nov 2022, 1.75M funding from HEA</a:t>
            </a:r>
          </a:p>
          <a:p>
            <a:pPr algn="just" fontAlgn="base"/>
            <a:endParaRPr lang="en-US" sz="1920" dirty="0">
              <a:solidFill>
                <a:srgbClr val="0A1C28"/>
              </a:solidFill>
            </a:endParaRPr>
          </a:p>
          <a:p>
            <a:pPr algn="just" fontAlgn="base"/>
            <a:r>
              <a:rPr lang="en-US" sz="1920" dirty="0">
                <a:solidFill>
                  <a:srgbClr val="0A1C28"/>
                </a:solidFill>
              </a:rPr>
              <a:t>See https://norf.ie/funding/</a:t>
            </a:r>
          </a:p>
          <a:p>
            <a:pPr lvl="1" algn="just" fontAlgn="base"/>
            <a:r>
              <a:rPr lang="en-US" sz="1600" dirty="0">
                <a:solidFill>
                  <a:srgbClr val="0A1C28"/>
                </a:solidFill>
              </a:rPr>
              <a:t>NAP2023 calls launched recently</a:t>
            </a:r>
          </a:p>
          <a:p>
            <a:pPr algn="just" fontAlgn="base"/>
            <a:endParaRPr lang="en-US" sz="1920" dirty="0">
              <a:solidFill>
                <a:srgbClr val="0A1C28"/>
              </a:solidFill>
            </a:endParaRPr>
          </a:p>
          <a:p>
            <a:pPr algn="just" fontAlgn="base"/>
            <a:r>
              <a:rPr lang="en-US" sz="1920" dirty="0">
                <a:solidFill>
                  <a:srgbClr val="0A1C28"/>
                </a:solidFill>
              </a:rPr>
              <a:t>See </a:t>
            </a:r>
            <a:r>
              <a:rPr lang="en-US" sz="1920" dirty="0">
                <a:solidFill>
                  <a:srgbClr val="0A1C28"/>
                </a:solidFill>
                <a:hlinkClick r:id="rId2"/>
              </a:rPr>
              <a:t>https://norf.ie/national-action-plan/</a:t>
            </a:r>
            <a:endParaRPr lang="en-US" sz="1920" dirty="0">
              <a:solidFill>
                <a:srgbClr val="0A1C28"/>
              </a:solidFill>
            </a:endParaRPr>
          </a:p>
        </p:txBody>
      </p:sp>
    </p:spTree>
    <p:extLst>
      <p:ext uri="{BB962C8B-B14F-4D97-AF65-F5344CB8AC3E}">
        <p14:creationId xmlns:p14="http://schemas.microsoft.com/office/powerpoint/2010/main" val="212675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05F5C-62B6-20B9-B850-5DCFD4371B1C}"/>
              </a:ext>
            </a:extLst>
          </p:cNvPr>
          <p:cNvSpPr>
            <a:spLocks noGrp="1"/>
          </p:cNvSpPr>
          <p:nvPr>
            <p:ph type="title"/>
          </p:nvPr>
        </p:nvSpPr>
        <p:spPr/>
        <p:txBody>
          <a:bodyPr/>
          <a:lstStyle/>
          <a:p>
            <a:r>
              <a:rPr lang="en-IE" dirty="0"/>
              <a:t>6 Actions</a:t>
            </a:r>
          </a:p>
        </p:txBody>
      </p:sp>
      <p:sp>
        <p:nvSpPr>
          <p:cNvPr id="4" name="Content Placeholder 2">
            <a:extLst>
              <a:ext uri="{FF2B5EF4-FFF2-40B4-BE49-F238E27FC236}">
                <a16:creationId xmlns:a16="http://schemas.microsoft.com/office/drawing/2014/main" id="{61EFD9CB-8898-3CDB-CA55-90656B680AD6}"/>
              </a:ext>
            </a:extLst>
          </p:cNvPr>
          <p:cNvSpPr>
            <a:spLocks noGrp="1"/>
          </p:cNvSpPr>
          <p:nvPr>
            <p:ph idx="1"/>
          </p:nvPr>
        </p:nvSpPr>
        <p:spPr>
          <a:xfrm>
            <a:off x="1063726" y="1647899"/>
            <a:ext cx="10064548" cy="4047972"/>
          </a:xfrm>
        </p:spPr>
        <p:txBody>
          <a:bodyPr>
            <a:normAutofit fontScale="92500" lnSpcReduction="20000"/>
          </a:bodyPr>
          <a:lstStyle/>
          <a:p>
            <a:pPr marL="478488" indent="-478488">
              <a:buFont typeface="+mj-lt"/>
              <a:buAutoNum type="arabicPeriod"/>
            </a:pPr>
            <a:r>
              <a:rPr lang="en-US" dirty="0"/>
              <a:t>National Open Access monitoring</a:t>
            </a:r>
          </a:p>
          <a:p>
            <a:pPr marL="478488" indent="-478488">
              <a:buFont typeface="+mj-lt"/>
              <a:buAutoNum type="arabicPeriod"/>
            </a:pPr>
            <a:r>
              <a:rPr lang="en-US" dirty="0"/>
              <a:t>Open Access repository assessment and alignment</a:t>
            </a:r>
          </a:p>
          <a:p>
            <a:pPr marL="478488" indent="-478488">
              <a:buFont typeface="+mj-lt"/>
              <a:buAutoNum type="arabicPeriod"/>
            </a:pPr>
            <a:r>
              <a:rPr lang="en-US" dirty="0"/>
              <a:t>Open Access transition </a:t>
            </a:r>
            <a:r>
              <a:rPr lang="en-US" dirty="0" err="1"/>
              <a:t>programme</a:t>
            </a:r>
            <a:endParaRPr lang="en-US" dirty="0"/>
          </a:p>
          <a:p>
            <a:pPr marL="478488" indent="-478488">
              <a:buFont typeface="+mj-lt"/>
              <a:buAutoNum type="arabicPeriod"/>
            </a:pPr>
            <a:r>
              <a:rPr lang="en-US" dirty="0"/>
              <a:t>Open Research training </a:t>
            </a:r>
            <a:r>
              <a:rPr lang="en-US" dirty="0" err="1"/>
              <a:t>programme</a:t>
            </a:r>
            <a:endParaRPr lang="en-US" dirty="0"/>
          </a:p>
          <a:p>
            <a:pPr marL="478488" indent="-478488">
              <a:buFont typeface="+mj-lt"/>
              <a:buAutoNum type="arabicPeriod"/>
            </a:pPr>
            <a:r>
              <a:rPr lang="en-US" dirty="0"/>
              <a:t>National data stewardship network</a:t>
            </a:r>
          </a:p>
          <a:p>
            <a:pPr marL="478488" indent="-478488">
              <a:buFont typeface="+mj-lt"/>
              <a:buAutoNum type="arabicPeriod"/>
            </a:pPr>
            <a:r>
              <a:rPr lang="en-US" b="1" i="1" dirty="0"/>
              <a:t>Shared data storage service pilot for active research data</a:t>
            </a:r>
            <a:endParaRPr lang="en-US" dirty="0"/>
          </a:p>
          <a:p>
            <a:r>
              <a:rPr lang="en-US" dirty="0"/>
              <a:t>A competitive call May-October 2022</a:t>
            </a:r>
          </a:p>
          <a:p>
            <a:pPr lvl="1"/>
            <a:r>
              <a:rPr lang="en-US" dirty="0"/>
              <a:t>Notification of award on 14</a:t>
            </a:r>
            <a:r>
              <a:rPr lang="en-US" baseline="30000" dirty="0"/>
              <a:t>th</a:t>
            </a:r>
            <a:r>
              <a:rPr lang="en-US" dirty="0"/>
              <a:t> October</a:t>
            </a:r>
          </a:p>
          <a:p>
            <a:pPr lvl="1"/>
            <a:r>
              <a:rPr lang="en-US" dirty="0"/>
              <a:t>Start 1</a:t>
            </a:r>
            <a:r>
              <a:rPr lang="en-US" baseline="30000" dirty="0"/>
              <a:t>st</a:t>
            </a:r>
            <a:r>
              <a:rPr lang="en-US" dirty="0"/>
              <a:t> Nov 2022</a:t>
            </a:r>
          </a:p>
          <a:p>
            <a:r>
              <a:rPr lang="en-US" sz="2232" dirty="0">
                <a:solidFill>
                  <a:srgbClr val="0A1C28"/>
                </a:solidFill>
              </a:rPr>
              <a:t>See </a:t>
            </a:r>
            <a:r>
              <a:rPr lang="en-US" sz="2232" dirty="0">
                <a:solidFill>
                  <a:srgbClr val="0A1C28"/>
                </a:solidFill>
                <a:hlinkClick r:id="rId2"/>
              </a:rPr>
              <a:t>https://norf.ie/funding/</a:t>
            </a:r>
            <a:endParaRPr lang="en-US" sz="2232" dirty="0">
              <a:solidFill>
                <a:srgbClr val="0A1C28"/>
              </a:solidFill>
            </a:endParaRPr>
          </a:p>
          <a:p>
            <a:endParaRPr lang="en-US" sz="2232" dirty="0">
              <a:solidFill>
                <a:srgbClr val="0A1C28"/>
              </a:solidFill>
            </a:endParaRPr>
          </a:p>
          <a:p>
            <a:pPr marL="0" indent="0">
              <a:buNone/>
            </a:pPr>
            <a:endParaRPr lang="en-US" dirty="0"/>
          </a:p>
          <a:p>
            <a:pPr lvl="1"/>
            <a:endParaRPr lang="en-IE" dirty="0"/>
          </a:p>
        </p:txBody>
      </p:sp>
    </p:spTree>
    <p:extLst>
      <p:ext uri="{BB962C8B-B14F-4D97-AF65-F5344CB8AC3E}">
        <p14:creationId xmlns:p14="http://schemas.microsoft.com/office/powerpoint/2010/main" val="132115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A5C88-328F-5421-E730-E459567CCD5F}"/>
              </a:ext>
            </a:extLst>
          </p:cNvPr>
          <p:cNvSpPr>
            <a:spLocks noGrp="1"/>
          </p:cNvSpPr>
          <p:nvPr>
            <p:ph idx="1"/>
          </p:nvPr>
        </p:nvSpPr>
        <p:spPr/>
        <p:txBody>
          <a:bodyPr/>
          <a:lstStyle/>
          <a:p>
            <a:pPr marL="0" indent="0">
              <a:buNone/>
            </a:pPr>
            <a:endParaRPr lang="en-IE" dirty="0"/>
          </a:p>
          <a:p>
            <a:endParaRPr lang="en-IE" dirty="0"/>
          </a:p>
        </p:txBody>
      </p:sp>
      <p:sp>
        <p:nvSpPr>
          <p:cNvPr id="3" name="Title 2">
            <a:extLst>
              <a:ext uri="{FF2B5EF4-FFF2-40B4-BE49-F238E27FC236}">
                <a16:creationId xmlns:a16="http://schemas.microsoft.com/office/drawing/2014/main" id="{6BF8625E-9201-DA3E-6D81-7B206F8D9C45}"/>
              </a:ext>
            </a:extLst>
          </p:cNvPr>
          <p:cNvSpPr>
            <a:spLocks noGrp="1"/>
          </p:cNvSpPr>
          <p:nvPr>
            <p:ph type="title"/>
          </p:nvPr>
        </p:nvSpPr>
        <p:spPr/>
        <p:txBody>
          <a:bodyPr/>
          <a:lstStyle/>
          <a:p>
            <a:r>
              <a:rPr lang="en-IE" dirty="0"/>
              <a:t>Action N.6 IRLDAT </a:t>
            </a:r>
          </a:p>
        </p:txBody>
      </p:sp>
      <p:pic>
        <p:nvPicPr>
          <p:cNvPr id="6" name="Picture 5" descr="Logo&#10;&#10;Description automatically generated">
            <a:extLst>
              <a:ext uri="{FF2B5EF4-FFF2-40B4-BE49-F238E27FC236}">
                <a16:creationId xmlns:a16="http://schemas.microsoft.com/office/drawing/2014/main" id="{D86ED1A0-1F2F-FFB3-876C-1A54A6938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450" y="2540473"/>
            <a:ext cx="1980618" cy="812055"/>
          </a:xfrm>
          <a:prstGeom prst="rect">
            <a:avLst/>
          </a:prstGeom>
        </p:spPr>
      </p:pic>
      <p:graphicFrame>
        <p:nvGraphicFramePr>
          <p:cNvPr id="7" name="Object 6">
            <a:extLst>
              <a:ext uri="{FF2B5EF4-FFF2-40B4-BE49-F238E27FC236}">
                <a16:creationId xmlns:a16="http://schemas.microsoft.com/office/drawing/2014/main" id="{25AB3C61-7F75-88B0-CE12-9ECC94296754}"/>
              </a:ext>
            </a:extLst>
          </p:cNvPr>
          <p:cNvGraphicFramePr>
            <a:graphicFrameLocks noChangeAspect="1"/>
          </p:cNvGraphicFramePr>
          <p:nvPr/>
        </p:nvGraphicFramePr>
        <p:xfrm>
          <a:off x="7679132" y="2540472"/>
          <a:ext cx="2757653" cy="973290"/>
        </p:xfrm>
        <a:graphic>
          <a:graphicData uri="http://schemas.openxmlformats.org/presentationml/2006/ole">
            <mc:AlternateContent xmlns:mc="http://schemas.openxmlformats.org/markup-compatibility/2006">
              <mc:Choice xmlns:v="urn:schemas-microsoft-com:vml" Requires="v">
                <p:oleObj name="Acrobat Document" r:id="rId3" imgW="7448456" imgH="2628746" progId="Acrobat.Document.DC">
                  <p:embed/>
                </p:oleObj>
              </mc:Choice>
              <mc:Fallback>
                <p:oleObj name="Acrobat Document" r:id="rId3" imgW="7448456" imgH="2628746" progId="Acrobat.Document.DC">
                  <p:embed/>
                  <p:pic>
                    <p:nvPicPr>
                      <p:cNvPr id="7" name="Object 6">
                        <a:extLst>
                          <a:ext uri="{FF2B5EF4-FFF2-40B4-BE49-F238E27FC236}">
                            <a16:creationId xmlns:a16="http://schemas.microsoft.com/office/drawing/2014/main" id="{25AB3C61-7F75-88B0-CE12-9ECC94296754}"/>
                          </a:ext>
                        </a:extLst>
                      </p:cNvPr>
                      <p:cNvPicPr/>
                      <p:nvPr/>
                    </p:nvPicPr>
                    <p:blipFill>
                      <a:blip r:embed="rId4"/>
                      <a:stretch>
                        <a:fillRect/>
                      </a:stretch>
                    </p:blipFill>
                    <p:spPr>
                      <a:xfrm>
                        <a:off x="7679132" y="2540472"/>
                        <a:ext cx="2757653" cy="973290"/>
                      </a:xfrm>
                      <a:prstGeom prst="rect">
                        <a:avLst/>
                      </a:prstGeom>
                    </p:spPr>
                  </p:pic>
                </p:oleObj>
              </mc:Fallback>
            </mc:AlternateContent>
          </a:graphicData>
        </a:graphic>
      </p:graphicFrame>
      <p:pic>
        <p:nvPicPr>
          <p:cNvPr id="9" name="Picture 8" descr="Text&#10;&#10;Description automatically generated with medium confidence">
            <a:extLst>
              <a:ext uri="{FF2B5EF4-FFF2-40B4-BE49-F238E27FC236}">
                <a16:creationId xmlns:a16="http://schemas.microsoft.com/office/drawing/2014/main" id="{A1BC224E-EB23-975C-B6C8-DFABEF903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251" y="2677877"/>
            <a:ext cx="2889166" cy="698480"/>
          </a:xfrm>
          <a:prstGeom prst="rect">
            <a:avLst/>
          </a:prstGeom>
        </p:spPr>
      </p:pic>
      <p:pic>
        <p:nvPicPr>
          <p:cNvPr id="13" name="Picture 12" descr="Text&#10;&#10;Description automatically generated">
            <a:extLst>
              <a:ext uri="{FF2B5EF4-FFF2-40B4-BE49-F238E27FC236}">
                <a16:creationId xmlns:a16="http://schemas.microsoft.com/office/drawing/2014/main" id="{01DEEF5E-FE3D-C3FD-63F5-985C0D5EA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418" y="3897183"/>
            <a:ext cx="1968280" cy="965093"/>
          </a:xfrm>
          <a:prstGeom prst="rect">
            <a:avLst/>
          </a:prstGeom>
        </p:spPr>
      </p:pic>
      <p:pic>
        <p:nvPicPr>
          <p:cNvPr id="15" name="Picture 14" descr="Graphical user interface, text&#10;&#10;Description automatically generated">
            <a:extLst>
              <a:ext uri="{FF2B5EF4-FFF2-40B4-BE49-F238E27FC236}">
                <a16:creationId xmlns:a16="http://schemas.microsoft.com/office/drawing/2014/main" id="{0EDBE4A5-86F3-8081-EA70-83D7743182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9132" y="3949818"/>
            <a:ext cx="3733750" cy="859822"/>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3A2A9D3-F5C5-3778-6A4B-544142ADD9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1304" y="3949139"/>
            <a:ext cx="2134239" cy="861183"/>
          </a:xfrm>
          <a:prstGeom prst="rect">
            <a:avLst/>
          </a:prstGeom>
        </p:spPr>
      </p:pic>
    </p:spTree>
    <p:extLst>
      <p:ext uri="{BB962C8B-B14F-4D97-AF65-F5344CB8AC3E}">
        <p14:creationId xmlns:p14="http://schemas.microsoft.com/office/powerpoint/2010/main" val="8011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BF618-CEA8-D8A7-B226-24610A34883B}"/>
              </a:ext>
            </a:extLst>
          </p:cNvPr>
          <p:cNvSpPr>
            <a:spLocks noGrp="1"/>
          </p:cNvSpPr>
          <p:nvPr>
            <p:ph idx="1"/>
          </p:nvPr>
        </p:nvSpPr>
        <p:spPr/>
        <p:txBody>
          <a:bodyPr/>
          <a:lstStyle/>
          <a:p>
            <a:pPr fontAlgn="base">
              <a:buFont typeface="Arial" panose="020B0604020202020204" pitchFamily="34" charset="0"/>
              <a:buChar char="•"/>
            </a:pPr>
            <a:r>
              <a:rPr lang="en-US" dirty="0">
                <a:cs typeface="Arial" panose="020B0604020202020204" pitchFamily="34" charset="0"/>
              </a:rPr>
              <a:t>Understanding researcher data storage and sharing requirements</a:t>
            </a:r>
          </a:p>
          <a:p>
            <a:pPr fontAlgn="base">
              <a:buFont typeface="Arial" panose="020B0604020202020204" pitchFamily="34" charset="0"/>
              <a:buChar char="•"/>
            </a:pPr>
            <a:r>
              <a:rPr lang="en-US" dirty="0">
                <a:cs typeface="Arial" panose="020B0604020202020204" pitchFamily="34" charset="0"/>
              </a:rPr>
              <a:t>Build a platform to be tested and used by researchers for the duration of the pilot.</a:t>
            </a:r>
          </a:p>
          <a:p>
            <a:pPr fontAlgn="base">
              <a:buFont typeface="Arial" panose="020B0604020202020204" pitchFamily="34" charset="0"/>
              <a:buChar char="•"/>
            </a:pPr>
            <a:r>
              <a:rPr lang="en-US" dirty="0">
                <a:cs typeface="Arial" panose="020B0604020202020204" pitchFamily="34" charset="0"/>
              </a:rPr>
              <a:t>Design a management, operational and governance model appropriate for the service. </a:t>
            </a:r>
          </a:p>
          <a:p>
            <a:pPr fontAlgn="base">
              <a:buFont typeface="Arial" panose="020B0604020202020204" pitchFamily="34" charset="0"/>
              <a:buChar char="•"/>
            </a:pPr>
            <a:r>
              <a:rPr lang="en-US" dirty="0">
                <a:cs typeface="Arial" panose="020B0604020202020204" pitchFamily="34" charset="0"/>
              </a:rPr>
              <a:t>Leverage findings to develop a formal proposal to set up a national production-based environment covering service design, architecture, resourcing, funding and sustainability proposals  </a:t>
            </a:r>
          </a:p>
          <a:p>
            <a:endParaRPr lang="en-IE" dirty="0"/>
          </a:p>
        </p:txBody>
      </p:sp>
      <p:sp>
        <p:nvSpPr>
          <p:cNvPr id="3" name="Title 2">
            <a:extLst>
              <a:ext uri="{FF2B5EF4-FFF2-40B4-BE49-F238E27FC236}">
                <a16:creationId xmlns:a16="http://schemas.microsoft.com/office/drawing/2014/main" id="{25EBB332-5A12-F76F-0908-B1C5FDAD2617}"/>
              </a:ext>
            </a:extLst>
          </p:cNvPr>
          <p:cNvSpPr>
            <a:spLocks noGrp="1"/>
          </p:cNvSpPr>
          <p:nvPr>
            <p:ph type="title"/>
          </p:nvPr>
        </p:nvSpPr>
        <p:spPr/>
        <p:txBody>
          <a:bodyPr/>
          <a:lstStyle/>
          <a:p>
            <a:r>
              <a:rPr lang="en-US" dirty="0"/>
              <a:t>Aims and Objectives</a:t>
            </a:r>
            <a:endParaRPr lang="en-IE" dirty="0"/>
          </a:p>
        </p:txBody>
      </p:sp>
    </p:spTree>
    <p:extLst>
      <p:ext uri="{BB962C8B-B14F-4D97-AF65-F5344CB8AC3E}">
        <p14:creationId xmlns:p14="http://schemas.microsoft.com/office/powerpoint/2010/main" val="191868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EB69DE-4242-9D33-9E2D-0FC0AE71BFEF}"/>
              </a:ext>
            </a:extLst>
          </p:cNvPr>
          <p:cNvSpPr>
            <a:spLocks noGrp="1"/>
          </p:cNvSpPr>
          <p:nvPr>
            <p:ph type="dt" sz="half" idx="10"/>
          </p:nvPr>
        </p:nvSpPr>
        <p:spPr/>
        <p:txBody>
          <a:bodyPr/>
          <a:lstStyle/>
          <a:p>
            <a:fld id="{6338C44A-0F66-B64E-9E8B-086D5F3DD274}" type="datetime1">
              <a:rPr lang="en-US" smtClean="0"/>
              <a:t>12/10/2023</a:t>
            </a:fld>
            <a:endParaRPr lang="en-US" dirty="0"/>
          </a:p>
        </p:txBody>
      </p:sp>
      <p:sp>
        <p:nvSpPr>
          <p:cNvPr id="4" name="Slide Number Placeholder 3">
            <a:extLst>
              <a:ext uri="{FF2B5EF4-FFF2-40B4-BE49-F238E27FC236}">
                <a16:creationId xmlns:a16="http://schemas.microsoft.com/office/drawing/2014/main" id="{9BC447E4-047F-D0F5-8C73-51B44523B7F3}"/>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Text Placeholder 4">
            <a:extLst>
              <a:ext uri="{FF2B5EF4-FFF2-40B4-BE49-F238E27FC236}">
                <a16:creationId xmlns:a16="http://schemas.microsoft.com/office/drawing/2014/main" id="{85AC5C4B-AB68-9D98-0EC5-62401E765739}"/>
              </a:ext>
            </a:extLst>
          </p:cNvPr>
          <p:cNvSpPr>
            <a:spLocks noGrp="1"/>
          </p:cNvSpPr>
          <p:nvPr>
            <p:ph type="body" sz="quarter" idx="14"/>
          </p:nvPr>
        </p:nvSpPr>
        <p:spPr/>
        <p:txBody>
          <a:bodyPr>
            <a:normAutofit fontScale="92500" lnSpcReduction="10000"/>
          </a:bodyPr>
          <a:lstStyle/>
          <a:p>
            <a:r>
              <a:rPr lang="en-NL" dirty="0"/>
              <a:t>Research Data Life Cycle</a:t>
            </a:r>
          </a:p>
        </p:txBody>
      </p:sp>
      <p:pic>
        <p:nvPicPr>
          <p:cNvPr id="7" name="Picture 6">
            <a:extLst>
              <a:ext uri="{FF2B5EF4-FFF2-40B4-BE49-F238E27FC236}">
                <a16:creationId xmlns:a16="http://schemas.microsoft.com/office/drawing/2014/main" id="{73C113F9-F8C6-FAB5-A117-02BD6934EE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7134" y="1888283"/>
            <a:ext cx="7179604" cy="3768019"/>
          </a:xfrm>
          <a:prstGeom prst="rect">
            <a:avLst/>
          </a:prstGeom>
        </p:spPr>
      </p:pic>
    </p:spTree>
    <p:extLst>
      <p:ext uri="{BB962C8B-B14F-4D97-AF65-F5344CB8AC3E}">
        <p14:creationId xmlns:p14="http://schemas.microsoft.com/office/powerpoint/2010/main" val="27388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7508F7-4D8A-CCDA-B0B6-55E652DE38CC}"/>
              </a:ext>
            </a:extLst>
          </p:cNvPr>
          <p:cNvSpPr/>
          <p:nvPr/>
        </p:nvSpPr>
        <p:spPr>
          <a:xfrm>
            <a:off x="0" y="1551879"/>
            <a:ext cx="9621528" cy="4094371"/>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3" name="Rectangle 2">
            <a:extLst>
              <a:ext uri="{FF2B5EF4-FFF2-40B4-BE49-F238E27FC236}">
                <a16:creationId xmlns:a16="http://schemas.microsoft.com/office/drawing/2014/main" id="{65C5CB4A-E04F-A683-B785-4464110C12F2}"/>
              </a:ext>
            </a:extLst>
          </p:cNvPr>
          <p:cNvSpPr/>
          <p:nvPr/>
        </p:nvSpPr>
        <p:spPr>
          <a:xfrm>
            <a:off x="1" y="224993"/>
            <a:ext cx="12192000" cy="1437358"/>
          </a:xfrm>
          <a:prstGeom prst="rect">
            <a:avLst/>
          </a:prstGeom>
          <a:solidFill>
            <a:srgbClr val="2C2E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solidFill>
                <a:srgbClr val="2C2E72"/>
              </a:solidFill>
            </a:endParaRPr>
          </a:p>
        </p:txBody>
      </p:sp>
      <p:sp>
        <p:nvSpPr>
          <p:cNvPr id="8" name="Title 1">
            <a:extLst>
              <a:ext uri="{FF2B5EF4-FFF2-40B4-BE49-F238E27FC236}">
                <a16:creationId xmlns:a16="http://schemas.microsoft.com/office/drawing/2014/main" id="{F0F1CC46-CF40-DCFF-7CBC-14FFBDA14186}"/>
              </a:ext>
            </a:extLst>
          </p:cNvPr>
          <p:cNvSpPr txBox="1">
            <a:spLocks/>
          </p:cNvSpPr>
          <p:nvPr/>
        </p:nvSpPr>
        <p:spPr>
          <a:xfrm>
            <a:off x="203280" y="470369"/>
            <a:ext cx="11575206" cy="544236"/>
          </a:xfrm>
          <a:prstGeom prst="rect">
            <a:avLst/>
          </a:prstGeom>
        </p:spPr>
        <p:txBody>
          <a:bodyPr vert="horz" lIns="73160" tIns="36580" rIns="73160" bIns="36580" rtlCol="0" anchor="t" anchorCtr="0">
            <a:noAutofit/>
          </a:bodyPr>
          <a:lstStyle>
            <a:lvl1pPr algn="ctr" defTabSz="1063173" rtl="0" eaLnBrk="1" latinLnBrk="0" hangingPunct="1">
              <a:lnSpc>
                <a:spcPct val="90000"/>
              </a:lnSpc>
              <a:spcBef>
                <a:spcPct val="0"/>
              </a:spcBef>
              <a:buNone/>
              <a:defRPr sz="6976" kern="1200">
                <a:solidFill>
                  <a:schemeClr val="tx1"/>
                </a:solidFill>
                <a:latin typeface="+mj-lt"/>
                <a:ea typeface="+mj-ea"/>
                <a:cs typeface="+mj-cs"/>
              </a:defRPr>
            </a:lvl1pPr>
          </a:lstStyle>
          <a:p>
            <a:r>
              <a:rPr lang="en-US" sz="3840" b="1">
                <a:solidFill>
                  <a:schemeClr val="bg1"/>
                </a:solidFill>
                <a:latin typeface="Helvetica" pitchFamily="2" charset="0"/>
              </a:rPr>
              <a:t> :  National Shared Storage Service</a:t>
            </a:r>
          </a:p>
        </p:txBody>
      </p:sp>
      <p:sp>
        <p:nvSpPr>
          <p:cNvPr id="2" name="Rectangle 1">
            <a:extLst>
              <a:ext uri="{FF2B5EF4-FFF2-40B4-BE49-F238E27FC236}">
                <a16:creationId xmlns:a16="http://schemas.microsoft.com/office/drawing/2014/main" id="{A5A64340-F941-E813-AEBF-864E0ECD79C4}"/>
              </a:ext>
            </a:extLst>
          </p:cNvPr>
          <p:cNvSpPr/>
          <p:nvPr/>
        </p:nvSpPr>
        <p:spPr>
          <a:xfrm>
            <a:off x="-36816" y="5589703"/>
            <a:ext cx="12265631" cy="1041336"/>
          </a:xfrm>
          <a:prstGeom prst="rect">
            <a:avLst/>
          </a:prstGeom>
          <a:solidFill>
            <a:srgbClr val="2C2E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solidFill>
                <a:srgbClr val="2C2E72"/>
              </a:solidFill>
            </a:endParaRPr>
          </a:p>
        </p:txBody>
      </p:sp>
      <p:pic>
        <p:nvPicPr>
          <p:cNvPr id="26" name="Picture 25" descr="A white text on a black background&#10;&#10;Description automatically generated with medium confidence">
            <a:extLst>
              <a:ext uri="{FF2B5EF4-FFF2-40B4-BE49-F238E27FC236}">
                <a16:creationId xmlns:a16="http://schemas.microsoft.com/office/drawing/2014/main" id="{AD9BE2AB-DB91-3C3C-B4C4-D3F860E3D867}"/>
              </a:ext>
            </a:extLst>
          </p:cNvPr>
          <p:cNvPicPr>
            <a:picLocks noChangeAspect="1"/>
          </p:cNvPicPr>
          <p:nvPr/>
        </p:nvPicPr>
        <p:blipFill>
          <a:blip r:embed="rId2"/>
          <a:stretch>
            <a:fillRect/>
          </a:stretch>
        </p:blipFill>
        <p:spPr>
          <a:xfrm>
            <a:off x="308398" y="5731423"/>
            <a:ext cx="3160682" cy="72007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734318C9-027F-41C7-BE3A-D2F2A00BAFDA}"/>
              </a:ext>
            </a:extLst>
          </p:cNvPr>
          <p:cNvPicPr>
            <a:picLocks noChangeAspect="1"/>
          </p:cNvPicPr>
          <p:nvPr/>
        </p:nvPicPr>
        <p:blipFill>
          <a:blip r:embed="rId3"/>
          <a:stretch>
            <a:fillRect/>
          </a:stretch>
        </p:blipFill>
        <p:spPr>
          <a:xfrm>
            <a:off x="8846531" y="5507282"/>
            <a:ext cx="3037072" cy="1229509"/>
          </a:xfrm>
          <a:prstGeom prst="rect">
            <a:avLst/>
          </a:prstGeom>
        </p:spPr>
      </p:pic>
      <p:pic>
        <p:nvPicPr>
          <p:cNvPr id="16" name="Picture 15" descr="A black background with white text&#10;&#10;Description automatically generated">
            <a:extLst>
              <a:ext uri="{FF2B5EF4-FFF2-40B4-BE49-F238E27FC236}">
                <a16:creationId xmlns:a16="http://schemas.microsoft.com/office/drawing/2014/main" id="{D6DACEE0-B5A9-C92E-F97B-53D3C2B6E22A}"/>
              </a:ext>
            </a:extLst>
          </p:cNvPr>
          <p:cNvPicPr>
            <a:picLocks noChangeAspect="1"/>
          </p:cNvPicPr>
          <p:nvPr/>
        </p:nvPicPr>
        <p:blipFill>
          <a:blip r:embed="rId4"/>
          <a:stretch>
            <a:fillRect/>
          </a:stretch>
        </p:blipFill>
        <p:spPr>
          <a:xfrm>
            <a:off x="4416729" y="5762966"/>
            <a:ext cx="3482153" cy="720075"/>
          </a:xfrm>
          <a:prstGeom prst="rect">
            <a:avLst/>
          </a:prstGeom>
        </p:spPr>
      </p:pic>
      <p:sp>
        <p:nvSpPr>
          <p:cNvPr id="7" name="TextBox 6">
            <a:extLst>
              <a:ext uri="{FF2B5EF4-FFF2-40B4-BE49-F238E27FC236}">
                <a16:creationId xmlns:a16="http://schemas.microsoft.com/office/drawing/2014/main" id="{C9A1B89B-54ED-6CD9-9DD3-CD9709C94340}"/>
              </a:ext>
            </a:extLst>
          </p:cNvPr>
          <p:cNvSpPr txBox="1"/>
          <p:nvPr/>
        </p:nvSpPr>
        <p:spPr>
          <a:xfrm>
            <a:off x="308398" y="1097025"/>
            <a:ext cx="11575205" cy="437043"/>
          </a:xfrm>
          <a:prstGeom prst="rect">
            <a:avLst/>
          </a:prstGeom>
          <a:noFill/>
        </p:spPr>
        <p:txBody>
          <a:bodyPr wrap="square" rtlCol="0">
            <a:spAutoFit/>
          </a:bodyPr>
          <a:lstStyle/>
          <a:p>
            <a:pPr algn="ctr"/>
            <a:r>
              <a:rPr lang="en-US" sz="2240">
                <a:solidFill>
                  <a:schemeClr val="bg1"/>
                </a:solidFill>
                <a:latin typeface="Helvetica" panose="020B0604020202020204" pitchFamily="34" charset="0"/>
                <a:cs typeface="Helvetica" panose="020B0604020202020204" pitchFamily="34" charset="0"/>
              </a:rPr>
              <a:t>NORF Open Research Fund 2022</a:t>
            </a:r>
            <a:endParaRPr lang="en-IE" sz="2240">
              <a:solidFill>
                <a:schemeClr val="bg1"/>
              </a:solidFill>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0838F18F-F96B-8AEC-7175-CF4F4D58DE64}"/>
              </a:ext>
            </a:extLst>
          </p:cNvPr>
          <p:cNvSpPr txBox="1"/>
          <p:nvPr/>
        </p:nvSpPr>
        <p:spPr>
          <a:xfrm>
            <a:off x="9674398" y="3916296"/>
            <a:ext cx="2351870" cy="313932"/>
          </a:xfrm>
          <a:prstGeom prst="rect">
            <a:avLst/>
          </a:prstGeom>
          <a:noFill/>
        </p:spPr>
        <p:txBody>
          <a:bodyPr wrap="square" rtlCol="0">
            <a:spAutoFit/>
          </a:bodyPr>
          <a:lstStyle/>
          <a:p>
            <a:endParaRPr lang="en-IE" sz="1440"/>
          </a:p>
        </p:txBody>
      </p:sp>
      <p:sp>
        <p:nvSpPr>
          <p:cNvPr id="11" name="Rectangle 10">
            <a:extLst>
              <a:ext uri="{FF2B5EF4-FFF2-40B4-BE49-F238E27FC236}">
                <a16:creationId xmlns:a16="http://schemas.microsoft.com/office/drawing/2014/main" id="{051105F2-04E0-280B-E711-520BB07F447B}"/>
              </a:ext>
            </a:extLst>
          </p:cNvPr>
          <p:cNvSpPr/>
          <p:nvPr/>
        </p:nvSpPr>
        <p:spPr>
          <a:xfrm>
            <a:off x="398421" y="2432410"/>
            <a:ext cx="2139456" cy="1157392"/>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40" b="1"/>
              <a:t>Phase 1</a:t>
            </a:r>
            <a:r>
              <a:rPr lang="en-US" sz="1440"/>
              <a:t> </a:t>
            </a:r>
          </a:p>
          <a:p>
            <a:r>
              <a:rPr lang="en-US" sz="1280"/>
              <a:t>Verify services on EUDAT European infrastructure with 2 use cases.</a:t>
            </a:r>
          </a:p>
          <a:p>
            <a:pPr algn="ctr"/>
            <a:endParaRPr lang="en-US" sz="1440">
              <a:highlight>
                <a:srgbClr val="008000"/>
              </a:highlight>
            </a:endParaRPr>
          </a:p>
        </p:txBody>
      </p:sp>
      <p:pic>
        <p:nvPicPr>
          <p:cNvPr id="1026" name="Picture 2" descr="Logo&#10;&#10;Description automatically generated with medium confidence">
            <a:extLst>
              <a:ext uri="{FF2B5EF4-FFF2-40B4-BE49-F238E27FC236}">
                <a16:creationId xmlns:a16="http://schemas.microsoft.com/office/drawing/2014/main" id="{F4F3E33D-89E4-481C-B3F5-79EB1C79C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228"/>
            <a:ext cx="2121296" cy="798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A6CB8A-FFF3-8A88-D231-7BB043237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464" y="3595997"/>
            <a:ext cx="2025661" cy="18433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7583C8B-C6B1-D3B9-B44A-C3EB188B1080}"/>
              </a:ext>
            </a:extLst>
          </p:cNvPr>
          <p:cNvSpPr/>
          <p:nvPr/>
        </p:nvSpPr>
        <p:spPr>
          <a:xfrm>
            <a:off x="2737621" y="2539165"/>
            <a:ext cx="1971706" cy="989315"/>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lIns="73160" tIns="36580" rIns="73160" bIns="36580" rtlCol="0" anchor="ctr"/>
          <a:lstStyle/>
          <a:p>
            <a:endParaRPr lang="en-US" sz="1440"/>
          </a:p>
          <a:p>
            <a:endParaRPr lang="en-US" sz="1440"/>
          </a:p>
          <a:p>
            <a:endParaRPr lang="en-US" sz="1280"/>
          </a:p>
          <a:p>
            <a:r>
              <a:rPr lang="en-US" sz="1280"/>
              <a:t>Design and implement national pilot infrastructure</a:t>
            </a:r>
            <a:endParaRPr lang="en-US" sz="1440" b="1">
              <a:highlight>
                <a:srgbClr val="008000"/>
              </a:highlight>
            </a:endParaRPr>
          </a:p>
          <a:p>
            <a:endParaRPr lang="en-US" sz="1440">
              <a:highlight>
                <a:srgbClr val="008000"/>
              </a:highlight>
            </a:endParaRPr>
          </a:p>
          <a:p>
            <a:endParaRPr lang="en-US" sz="1440">
              <a:highlight>
                <a:srgbClr val="008000"/>
              </a:highlight>
            </a:endParaRPr>
          </a:p>
          <a:p>
            <a:endParaRPr lang="en-US" sz="1440">
              <a:highlight>
                <a:srgbClr val="008000"/>
              </a:highlight>
            </a:endParaRPr>
          </a:p>
          <a:p>
            <a:pPr algn="ctr"/>
            <a:endParaRPr lang="en-US" sz="1440">
              <a:highlight>
                <a:srgbClr val="008000"/>
              </a:highlight>
            </a:endParaRPr>
          </a:p>
        </p:txBody>
      </p:sp>
      <p:sp>
        <p:nvSpPr>
          <p:cNvPr id="13" name="Rectangle 12">
            <a:extLst>
              <a:ext uri="{FF2B5EF4-FFF2-40B4-BE49-F238E27FC236}">
                <a16:creationId xmlns:a16="http://schemas.microsoft.com/office/drawing/2014/main" id="{D0A76A9D-4B2F-EC49-E4C0-ACA80A639D4C}"/>
              </a:ext>
            </a:extLst>
          </p:cNvPr>
          <p:cNvSpPr/>
          <p:nvPr/>
        </p:nvSpPr>
        <p:spPr>
          <a:xfrm>
            <a:off x="4808382" y="2503096"/>
            <a:ext cx="1951032" cy="601622"/>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40">
              <a:highlight>
                <a:srgbClr val="008000"/>
              </a:highlight>
            </a:endParaRPr>
          </a:p>
          <a:p>
            <a:endParaRPr lang="en-US" sz="1440"/>
          </a:p>
          <a:p>
            <a:pPr algn="ctr"/>
            <a:endParaRPr lang="en-US" sz="1440"/>
          </a:p>
          <a:p>
            <a:pPr algn="ctr"/>
            <a:endParaRPr lang="en-US" sz="1280"/>
          </a:p>
          <a:p>
            <a:pPr algn="ctr"/>
            <a:endParaRPr lang="en-US" sz="1280"/>
          </a:p>
          <a:p>
            <a:pPr algn="ctr"/>
            <a:r>
              <a:rPr lang="en-US" sz="1280"/>
              <a:t>Onboard pilot users on </a:t>
            </a:r>
          </a:p>
          <a:p>
            <a:pPr algn="ctr"/>
            <a:r>
              <a:rPr lang="en-US" sz="1280"/>
              <a:t>national infrastructure</a:t>
            </a:r>
            <a:endParaRPr lang="en-US" sz="1440">
              <a:highlight>
                <a:srgbClr val="FCB529"/>
              </a:highlight>
            </a:endParaRPr>
          </a:p>
          <a:p>
            <a:pPr algn="ctr"/>
            <a:endParaRPr lang="en-US" sz="1440" b="1">
              <a:highlight>
                <a:srgbClr val="FCB529"/>
              </a:highlight>
            </a:endParaRPr>
          </a:p>
          <a:p>
            <a:endParaRPr lang="en-US" sz="1440">
              <a:highlight>
                <a:srgbClr val="008000"/>
              </a:highlight>
            </a:endParaRPr>
          </a:p>
          <a:p>
            <a:endParaRPr lang="en-US" sz="1440">
              <a:highlight>
                <a:srgbClr val="008000"/>
              </a:highlight>
            </a:endParaRPr>
          </a:p>
          <a:p>
            <a:pPr algn="ctr"/>
            <a:endParaRPr lang="en-US" sz="1440">
              <a:highlight>
                <a:srgbClr val="008000"/>
              </a:highlight>
            </a:endParaRPr>
          </a:p>
        </p:txBody>
      </p:sp>
      <p:sp>
        <p:nvSpPr>
          <p:cNvPr id="14" name="Rectangle 13">
            <a:extLst>
              <a:ext uri="{FF2B5EF4-FFF2-40B4-BE49-F238E27FC236}">
                <a16:creationId xmlns:a16="http://schemas.microsoft.com/office/drawing/2014/main" id="{6B8C6862-935F-C384-C53E-AE500F3F5B7F}"/>
              </a:ext>
            </a:extLst>
          </p:cNvPr>
          <p:cNvSpPr/>
          <p:nvPr/>
        </p:nvSpPr>
        <p:spPr>
          <a:xfrm>
            <a:off x="6947546" y="2462382"/>
            <a:ext cx="2304578" cy="1157392"/>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40">
              <a:highlight>
                <a:srgbClr val="008000"/>
              </a:highlight>
            </a:endParaRPr>
          </a:p>
          <a:p>
            <a:endParaRPr lang="en-US" sz="1440"/>
          </a:p>
          <a:p>
            <a:pPr algn="ctr"/>
            <a:r>
              <a:rPr lang="en-US" sz="1440" b="1"/>
              <a:t>Phase 3</a:t>
            </a:r>
          </a:p>
          <a:p>
            <a:r>
              <a:rPr lang="en-US" sz="1280"/>
              <a:t>Develop specification for  a national production quality and sustainable service</a:t>
            </a:r>
          </a:p>
          <a:p>
            <a:pPr algn="ctr"/>
            <a:endParaRPr lang="en-US" sz="1440" b="1">
              <a:highlight>
                <a:srgbClr val="FCB529"/>
              </a:highlight>
            </a:endParaRPr>
          </a:p>
          <a:p>
            <a:endParaRPr lang="en-US" sz="1440">
              <a:highlight>
                <a:srgbClr val="008000"/>
              </a:highlight>
            </a:endParaRPr>
          </a:p>
          <a:p>
            <a:endParaRPr lang="en-US" sz="1440">
              <a:highlight>
                <a:srgbClr val="008000"/>
              </a:highlight>
            </a:endParaRPr>
          </a:p>
          <a:p>
            <a:pPr algn="ctr"/>
            <a:endParaRPr lang="en-US" sz="1440">
              <a:highlight>
                <a:srgbClr val="008000"/>
              </a:highlight>
            </a:endParaRPr>
          </a:p>
        </p:txBody>
      </p:sp>
      <p:cxnSp>
        <p:nvCxnSpPr>
          <p:cNvPr id="18" name="Straight Connector 17">
            <a:extLst>
              <a:ext uri="{FF2B5EF4-FFF2-40B4-BE49-F238E27FC236}">
                <a16:creationId xmlns:a16="http://schemas.microsoft.com/office/drawing/2014/main" id="{FD623B86-37A3-69E7-D276-405F5828D9CD}"/>
              </a:ext>
            </a:extLst>
          </p:cNvPr>
          <p:cNvCxnSpPr>
            <a:cxnSpLocks/>
          </p:cNvCxnSpPr>
          <p:nvPr/>
        </p:nvCxnSpPr>
        <p:spPr>
          <a:xfrm>
            <a:off x="2605238" y="2507323"/>
            <a:ext cx="19786" cy="2984685"/>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317BC67E-77D1-D2D0-B86D-6DCB2527770E}"/>
              </a:ext>
            </a:extLst>
          </p:cNvPr>
          <p:cNvCxnSpPr>
            <a:cxnSpLocks/>
          </p:cNvCxnSpPr>
          <p:nvPr/>
        </p:nvCxnSpPr>
        <p:spPr>
          <a:xfrm>
            <a:off x="6865764" y="2543529"/>
            <a:ext cx="19786" cy="2984685"/>
          </a:xfrm>
          <a:prstGeom prst="line">
            <a:avLst/>
          </a:prstGeom>
        </p:spPr>
        <p:style>
          <a:lnRef idx="2">
            <a:schemeClr val="accent2"/>
          </a:lnRef>
          <a:fillRef idx="0">
            <a:schemeClr val="accent2"/>
          </a:fillRef>
          <a:effectRef idx="1">
            <a:schemeClr val="accent2"/>
          </a:effectRef>
          <a:fontRef idx="minor">
            <a:schemeClr val="tx1"/>
          </a:fontRef>
        </p:style>
      </p:cxnSp>
      <p:pic>
        <p:nvPicPr>
          <p:cNvPr id="1034" name="Picture 10" descr="Close-up of blueprints">
            <a:extLst>
              <a:ext uri="{FF2B5EF4-FFF2-40B4-BE49-F238E27FC236}">
                <a16:creationId xmlns:a16="http://schemas.microsoft.com/office/drawing/2014/main" id="{2A89FCA2-9422-D6C7-D52C-5C022B76E0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1533" y="3595997"/>
            <a:ext cx="1847013" cy="18470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4084758-D004-4907-E8D2-25A8397C90DC}"/>
              </a:ext>
            </a:extLst>
          </p:cNvPr>
          <p:cNvSpPr/>
          <p:nvPr/>
        </p:nvSpPr>
        <p:spPr>
          <a:xfrm>
            <a:off x="4235286" y="2432410"/>
            <a:ext cx="805293" cy="313259"/>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40"/>
          </a:p>
          <a:p>
            <a:endParaRPr lang="en-US" sz="1440"/>
          </a:p>
          <a:p>
            <a:endParaRPr lang="en-US" sz="1280"/>
          </a:p>
          <a:p>
            <a:endParaRPr lang="en-US" sz="1440"/>
          </a:p>
          <a:p>
            <a:r>
              <a:rPr lang="en-US" sz="1440" b="1"/>
              <a:t>Phase 2</a:t>
            </a:r>
          </a:p>
          <a:p>
            <a:endParaRPr lang="en-US" sz="1440">
              <a:highlight>
                <a:srgbClr val="008000"/>
              </a:highlight>
            </a:endParaRPr>
          </a:p>
          <a:p>
            <a:endParaRPr lang="en-US" sz="1440">
              <a:highlight>
                <a:srgbClr val="008000"/>
              </a:highlight>
            </a:endParaRPr>
          </a:p>
          <a:p>
            <a:endParaRPr lang="en-US" sz="1440">
              <a:highlight>
                <a:srgbClr val="008000"/>
              </a:highlight>
            </a:endParaRPr>
          </a:p>
          <a:p>
            <a:pPr algn="ctr"/>
            <a:endParaRPr lang="en-US" sz="1440">
              <a:highlight>
                <a:srgbClr val="008000"/>
              </a:highlight>
            </a:endParaRPr>
          </a:p>
        </p:txBody>
      </p:sp>
      <p:sp>
        <p:nvSpPr>
          <p:cNvPr id="5" name="Rectangle 4">
            <a:extLst>
              <a:ext uri="{FF2B5EF4-FFF2-40B4-BE49-F238E27FC236}">
                <a16:creationId xmlns:a16="http://schemas.microsoft.com/office/drawing/2014/main" id="{361BFED8-EF47-0FE4-27F6-4C69C94E85A8}"/>
              </a:ext>
            </a:extLst>
          </p:cNvPr>
          <p:cNvSpPr/>
          <p:nvPr/>
        </p:nvSpPr>
        <p:spPr>
          <a:xfrm>
            <a:off x="9474302" y="1662350"/>
            <a:ext cx="2754514" cy="3927352"/>
          </a:xfrm>
          <a:prstGeom prst="rect">
            <a:avLst/>
          </a:prstGeom>
          <a:solidFill>
            <a:srgbClr val="487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p>
          <a:p>
            <a:r>
              <a:rPr lang="en-US" sz="1120"/>
              <a:t>Partners: </a:t>
            </a:r>
          </a:p>
          <a:p>
            <a:pPr marL="228629" indent="-228629">
              <a:buFont typeface="Arial" panose="020B0604020202020204" pitchFamily="34" charset="0"/>
              <a:buChar char="•"/>
            </a:pPr>
            <a:r>
              <a:rPr lang="en-US" sz="1120"/>
              <a:t>HEAnet: </a:t>
            </a:r>
            <a:r>
              <a:rPr lang="en-US" sz="1120" err="1"/>
              <a:t>co-ordinator</a:t>
            </a:r>
            <a:endParaRPr lang="en-US" sz="1120"/>
          </a:p>
          <a:p>
            <a:pPr marL="228629" indent="-228629">
              <a:buFont typeface="Arial" panose="020B0604020202020204" pitchFamily="34" charset="0"/>
              <a:buChar char="•"/>
            </a:pPr>
            <a:r>
              <a:rPr lang="en-US" sz="1120"/>
              <a:t>EUDAT: expertise and technology provider</a:t>
            </a:r>
          </a:p>
          <a:p>
            <a:pPr marL="228629" indent="-228629">
              <a:buFont typeface="Arial" panose="020B0604020202020204" pitchFamily="34" charset="0"/>
              <a:buChar char="•"/>
            </a:pPr>
            <a:r>
              <a:rPr lang="en-US" sz="1120"/>
              <a:t>ICHEC, SETU, UCC, UCD: expertise and infrastructure providers</a:t>
            </a:r>
          </a:p>
          <a:p>
            <a:endParaRPr lang="en-US" sz="1120"/>
          </a:p>
          <a:p>
            <a:r>
              <a:rPr lang="en-US" sz="1120"/>
              <a:t>11 Use cases  from:</a:t>
            </a:r>
          </a:p>
          <a:p>
            <a:pPr marL="228629" indent="-228629">
              <a:buFont typeface="Arial" panose="020B0604020202020204" pitchFamily="34" charset="0"/>
              <a:buChar char="•"/>
            </a:pPr>
            <a:r>
              <a:rPr lang="en-US" sz="1120" err="1"/>
              <a:t>GeoData</a:t>
            </a:r>
            <a:endParaRPr lang="en-US" sz="1120"/>
          </a:p>
          <a:p>
            <a:pPr marL="228629" indent="-228629">
              <a:buFont typeface="Arial" panose="020B0604020202020204" pitchFamily="34" charset="0"/>
              <a:buChar char="•"/>
            </a:pPr>
            <a:r>
              <a:rPr lang="en-US" sz="1120"/>
              <a:t>IoT for smart roads</a:t>
            </a:r>
          </a:p>
          <a:p>
            <a:pPr marL="228629" indent="-228629">
              <a:buFont typeface="Arial" panose="020B0604020202020204" pitchFamily="34" charset="0"/>
              <a:buChar char="•"/>
            </a:pPr>
            <a:r>
              <a:rPr lang="en-US" sz="1120"/>
              <a:t>Material sciences</a:t>
            </a:r>
          </a:p>
          <a:p>
            <a:pPr marL="228629" indent="-228629">
              <a:buFont typeface="Arial" panose="020B0604020202020204" pitchFamily="34" charset="0"/>
              <a:buChar char="•"/>
            </a:pPr>
            <a:r>
              <a:rPr lang="en-US" sz="1120"/>
              <a:t>Social Sciences</a:t>
            </a:r>
          </a:p>
          <a:p>
            <a:pPr marL="228629" indent="-228629">
              <a:buFont typeface="Arial" panose="020B0604020202020204" pitchFamily="34" charset="0"/>
              <a:buChar char="•"/>
            </a:pPr>
            <a:r>
              <a:rPr lang="en-US" sz="1120"/>
              <a:t>Humanities</a:t>
            </a:r>
          </a:p>
          <a:p>
            <a:pPr marL="228629" indent="-228629">
              <a:buFont typeface="Arial" panose="020B0604020202020204" pitchFamily="34" charset="0"/>
              <a:buChar char="•"/>
            </a:pPr>
            <a:r>
              <a:rPr lang="en-US" sz="1120"/>
              <a:t>Life Sciences</a:t>
            </a:r>
          </a:p>
          <a:p>
            <a:pPr marL="228629" indent="-228629">
              <a:buFont typeface="Arial" panose="020B0604020202020204" pitchFamily="34" charset="0"/>
              <a:buChar char="•"/>
            </a:pPr>
            <a:endParaRPr lang="en-US" sz="1120"/>
          </a:p>
          <a:p>
            <a:r>
              <a:rPr lang="en-US" sz="1120"/>
              <a:t>Wider sector engagement through Stakeholder Advisory Forum</a:t>
            </a:r>
          </a:p>
          <a:p>
            <a:pPr marL="228629" indent="-228629">
              <a:buFont typeface="Arial" panose="020B0604020202020204" pitchFamily="34" charset="0"/>
              <a:buChar char="•"/>
            </a:pPr>
            <a:r>
              <a:rPr lang="en-US" sz="1120"/>
              <a:t>Next meeting 11 December 2023, Dublin</a:t>
            </a:r>
          </a:p>
          <a:p>
            <a:pPr marL="228629" indent="-228629">
              <a:buFont typeface="Arial" panose="020B0604020202020204" pitchFamily="34" charset="0"/>
              <a:buChar char="•"/>
            </a:pPr>
            <a:r>
              <a:rPr lang="en-US" sz="1120"/>
              <a:t>Contact: Roberto.Sabatino@heanet.ie</a:t>
            </a:r>
          </a:p>
        </p:txBody>
      </p:sp>
      <p:sp>
        <p:nvSpPr>
          <p:cNvPr id="19" name="TextBox 18">
            <a:extLst>
              <a:ext uri="{FF2B5EF4-FFF2-40B4-BE49-F238E27FC236}">
                <a16:creationId xmlns:a16="http://schemas.microsoft.com/office/drawing/2014/main" id="{240E40E0-BF33-23A9-2B02-FB6E39B487F6}"/>
              </a:ext>
            </a:extLst>
          </p:cNvPr>
          <p:cNvSpPr txBox="1"/>
          <p:nvPr/>
        </p:nvSpPr>
        <p:spPr>
          <a:xfrm>
            <a:off x="203280" y="1777481"/>
            <a:ext cx="11261603" cy="683264"/>
          </a:xfrm>
          <a:prstGeom prst="rect">
            <a:avLst/>
          </a:prstGeom>
          <a:noFill/>
        </p:spPr>
        <p:txBody>
          <a:bodyPr wrap="square" rtlCol="0">
            <a:spAutoFit/>
          </a:bodyPr>
          <a:lstStyle/>
          <a:p>
            <a:pPr algn="ctr"/>
            <a:r>
              <a:rPr lang="en-US" sz="1920">
                <a:solidFill>
                  <a:srgbClr val="7ECDF1"/>
                </a:solidFill>
              </a:rPr>
              <a:t>Develop and run a pilot for  a national service for active research data. Leverage findings to develop the  specification of a national production-quality and sustainable service.</a:t>
            </a:r>
            <a:endParaRPr lang="en-IE" sz="1920">
              <a:solidFill>
                <a:srgbClr val="7ECDF1"/>
              </a:solidFill>
            </a:endParaRPr>
          </a:p>
        </p:txBody>
      </p:sp>
      <p:pic>
        <p:nvPicPr>
          <p:cNvPr id="27" name="Graphic 26" descr="Badge Tick1 with solid fill">
            <a:extLst>
              <a:ext uri="{FF2B5EF4-FFF2-40B4-BE49-F238E27FC236}">
                <a16:creationId xmlns:a16="http://schemas.microsoft.com/office/drawing/2014/main" id="{1A94C81C-F794-42DC-9219-CF1E3067B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1503" y="3061181"/>
            <a:ext cx="560651" cy="560651"/>
          </a:xfrm>
          <a:prstGeom prst="rect">
            <a:avLst/>
          </a:prstGeom>
        </p:spPr>
      </p:pic>
      <p:pic>
        <p:nvPicPr>
          <p:cNvPr id="28" name="Graphic 27" descr="Badge Tick1 with solid fill">
            <a:extLst>
              <a:ext uri="{FF2B5EF4-FFF2-40B4-BE49-F238E27FC236}">
                <a16:creationId xmlns:a16="http://schemas.microsoft.com/office/drawing/2014/main" id="{9228B771-BCBA-894E-2DC2-AD091C649B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99875" y="3057599"/>
            <a:ext cx="560651" cy="560651"/>
          </a:xfrm>
          <a:prstGeom prst="rect">
            <a:avLst/>
          </a:prstGeom>
        </p:spPr>
      </p:pic>
      <p:pic>
        <p:nvPicPr>
          <p:cNvPr id="32" name="Graphic 31" descr="Baby crawling with solid fill">
            <a:extLst>
              <a:ext uri="{FF2B5EF4-FFF2-40B4-BE49-F238E27FC236}">
                <a16:creationId xmlns:a16="http://schemas.microsoft.com/office/drawing/2014/main" id="{0D8319CC-43C1-64E5-B8B1-F4D7D366EE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13472" y="2955056"/>
            <a:ext cx="652366" cy="652366"/>
          </a:xfrm>
          <a:prstGeom prst="rect">
            <a:avLst/>
          </a:prstGeom>
        </p:spPr>
      </p:pic>
      <p:pic>
        <p:nvPicPr>
          <p:cNvPr id="34" name="Graphic 33" descr="Cycling with solid fill">
            <a:extLst>
              <a:ext uri="{FF2B5EF4-FFF2-40B4-BE49-F238E27FC236}">
                <a16:creationId xmlns:a16="http://schemas.microsoft.com/office/drawing/2014/main" id="{B97286AF-0BED-D0C7-CE76-995EA8F80C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39050" y="3045226"/>
            <a:ext cx="592558" cy="592558"/>
          </a:xfrm>
          <a:prstGeom prst="rect">
            <a:avLst/>
          </a:prstGeom>
        </p:spPr>
      </p:pic>
      <p:pic>
        <p:nvPicPr>
          <p:cNvPr id="6" name="Picture 5" descr="A map of ireland with black and green objects&#10;&#10;Description automatically generated">
            <a:extLst>
              <a:ext uri="{FF2B5EF4-FFF2-40B4-BE49-F238E27FC236}">
                <a16:creationId xmlns:a16="http://schemas.microsoft.com/office/drawing/2014/main" id="{93F5F373-21C3-8612-CB99-089F3CD41E4D}"/>
              </a:ext>
            </a:extLst>
          </p:cNvPr>
          <p:cNvPicPr>
            <a:picLocks noChangeAspect="1"/>
          </p:cNvPicPr>
          <p:nvPr/>
        </p:nvPicPr>
        <p:blipFill>
          <a:blip r:embed="rId14"/>
          <a:stretch>
            <a:fillRect/>
          </a:stretch>
        </p:blipFill>
        <p:spPr>
          <a:xfrm>
            <a:off x="3668758" y="3601353"/>
            <a:ext cx="2065028" cy="1900953"/>
          </a:xfrm>
          <a:prstGeom prst="rect">
            <a:avLst/>
          </a:prstGeom>
        </p:spPr>
      </p:pic>
      <p:cxnSp>
        <p:nvCxnSpPr>
          <p:cNvPr id="10" name="Straight Connector 9">
            <a:extLst>
              <a:ext uri="{FF2B5EF4-FFF2-40B4-BE49-F238E27FC236}">
                <a16:creationId xmlns:a16="http://schemas.microsoft.com/office/drawing/2014/main" id="{3FF81D24-1F65-8288-663D-8632AD2D724D}"/>
              </a:ext>
            </a:extLst>
          </p:cNvPr>
          <p:cNvCxnSpPr>
            <a:cxnSpLocks/>
          </p:cNvCxnSpPr>
          <p:nvPr/>
        </p:nvCxnSpPr>
        <p:spPr>
          <a:xfrm>
            <a:off x="9402544" y="2541490"/>
            <a:ext cx="19786" cy="298468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5881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30CFE-77BA-1707-1050-6ADE33B378E1}"/>
              </a:ext>
            </a:extLst>
          </p:cNvPr>
          <p:cNvSpPr>
            <a:spLocks noGrp="1"/>
          </p:cNvSpPr>
          <p:nvPr>
            <p:ph idx="1"/>
          </p:nvPr>
        </p:nvSpPr>
        <p:spPr>
          <a:xfrm>
            <a:off x="570569" y="1390728"/>
            <a:ext cx="11238571" cy="4842804"/>
          </a:xfrm>
        </p:spPr>
        <p:txBody>
          <a:bodyPr/>
          <a:lstStyle/>
          <a:p>
            <a:pPr algn="l"/>
            <a:r>
              <a:rPr lang="en-US" b="0" i="0" dirty="0">
                <a:solidFill>
                  <a:srgbClr val="000000"/>
                </a:solidFill>
                <a:effectLst/>
                <a:latin typeface="lato" panose="020F0502020204030203" pitchFamily="34" charset="0"/>
              </a:rPr>
              <a:t>Communication with the SAF occurs via a mailing list: </a:t>
            </a:r>
            <a:r>
              <a:rPr lang="en-US" b="0" i="0" dirty="0">
                <a:solidFill>
                  <a:srgbClr val="000000"/>
                </a:solidFill>
                <a:effectLst/>
                <a:latin typeface="lato" panose="020F0502020204030203" pitchFamily="34" charset="0"/>
                <a:hlinkClick r:id="rId2"/>
              </a:rPr>
              <a:t>IRLDAT-SAF@listserv.heanet.ie</a:t>
            </a:r>
            <a:r>
              <a:rPr lang="en-US" b="0" i="0" dirty="0">
                <a:solidFill>
                  <a:srgbClr val="000000"/>
                </a:solidFill>
                <a:effectLst/>
                <a:latin typeface="lato" panose="020F0502020204030203" pitchFamily="34" charset="0"/>
              </a:rPr>
              <a:t>.</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To subscribe to the mailing list:</a:t>
            </a:r>
          </a:p>
          <a:p>
            <a:pPr marL="0" indent="0" algn="l">
              <a:buNone/>
            </a:pPr>
            <a:endParaRPr lang="en-IE" dirty="0"/>
          </a:p>
        </p:txBody>
      </p:sp>
      <p:sp>
        <p:nvSpPr>
          <p:cNvPr id="3" name="Title 2">
            <a:extLst>
              <a:ext uri="{FF2B5EF4-FFF2-40B4-BE49-F238E27FC236}">
                <a16:creationId xmlns:a16="http://schemas.microsoft.com/office/drawing/2014/main" id="{FD9E88DA-11C7-F0EA-B4AC-5FBD6AA7E6F4}"/>
              </a:ext>
            </a:extLst>
          </p:cNvPr>
          <p:cNvSpPr>
            <a:spLocks noGrp="1"/>
          </p:cNvSpPr>
          <p:nvPr>
            <p:ph type="title"/>
          </p:nvPr>
        </p:nvSpPr>
        <p:spPr/>
        <p:txBody>
          <a:bodyPr/>
          <a:lstStyle/>
          <a:p>
            <a:r>
              <a:rPr lang="en-US" dirty="0"/>
              <a:t>Joining the SAF</a:t>
            </a:r>
            <a:endParaRPr lang="en-IE" dirty="0"/>
          </a:p>
        </p:txBody>
      </p:sp>
      <p:pic>
        <p:nvPicPr>
          <p:cNvPr id="5" name="Picture 4" descr="A qr code on a white background&#10;&#10;Description automatically generated">
            <a:extLst>
              <a:ext uri="{FF2B5EF4-FFF2-40B4-BE49-F238E27FC236}">
                <a16:creationId xmlns:a16="http://schemas.microsoft.com/office/drawing/2014/main" id="{FB2E4AAC-FB21-D548-0FA6-2A7B235C6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483" y="1983059"/>
            <a:ext cx="4874941" cy="4874941"/>
          </a:xfrm>
          <a:prstGeom prst="rect">
            <a:avLst/>
          </a:prstGeom>
        </p:spPr>
      </p:pic>
    </p:spTree>
    <p:extLst>
      <p:ext uri="{BB962C8B-B14F-4D97-AF65-F5344CB8AC3E}">
        <p14:creationId xmlns:p14="http://schemas.microsoft.com/office/powerpoint/2010/main" val="3780835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584054-8fdc-494c-8c30-7a92c1851d88">
      <Terms xmlns="http://schemas.microsoft.com/office/infopath/2007/PartnerControls"/>
    </lcf76f155ced4ddcb4097134ff3c332f>
    <TaxCatchAll xmlns="17c9262e-5b43-4f61-bed9-e568bdfea7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52463B0997441A1AE1897008BC635" ma:contentTypeVersion="16" ma:contentTypeDescription="Create a new document." ma:contentTypeScope="" ma:versionID="c565647465074db5672869eb082d20c4">
  <xsd:schema xmlns:xsd="http://www.w3.org/2001/XMLSchema" xmlns:xs="http://www.w3.org/2001/XMLSchema" xmlns:p="http://schemas.microsoft.com/office/2006/metadata/properties" xmlns:ns2="56584054-8fdc-494c-8c30-7a92c1851d88" xmlns:ns3="17c9262e-5b43-4f61-bed9-e568bdfea7b1" targetNamespace="http://schemas.microsoft.com/office/2006/metadata/properties" ma:root="true" ma:fieldsID="e491acdbd06c80819730520598c6f675" ns2:_="" ns3:_="">
    <xsd:import namespace="56584054-8fdc-494c-8c30-7a92c1851d88"/>
    <xsd:import namespace="17c9262e-5b43-4f61-bed9-e568bdfea7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84054-8fdc-494c-8c30-7a92c1851d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9262e-5b43-4f61-bed9-e568bdfea7b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baabee0-9ea7-4485-9212-fdc787634ab3}" ma:internalName="TaxCatchAll" ma:showField="CatchAllData" ma:web="17c9262e-5b43-4f61-bed9-e568bdfea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89BF4-6BFF-4B4A-A77E-A6A21F91705D}">
  <ds:schemaRefs>
    <ds:schemaRef ds:uri="http://schemas.microsoft.com/sharepoint/v3/contenttype/forms"/>
  </ds:schemaRefs>
</ds:datastoreItem>
</file>

<file path=customXml/itemProps2.xml><?xml version="1.0" encoding="utf-8"?>
<ds:datastoreItem xmlns:ds="http://schemas.openxmlformats.org/officeDocument/2006/customXml" ds:itemID="{03738E7F-3642-4A23-88F8-41CCF0C8A043}">
  <ds:schemaRefs>
    <ds:schemaRef ds:uri="http://schemas.microsoft.com/office/2006/metadata/properties"/>
    <ds:schemaRef ds:uri="http://schemas.microsoft.com/office/infopath/2007/PartnerControls"/>
    <ds:schemaRef ds:uri="56584054-8fdc-494c-8c30-7a92c1851d88"/>
    <ds:schemaRef ds:uri="17c9262e-5b43-4f61-bed9-e568bdfea7b1"/>
  </ds:schemaRefs>
</ds:datastoreItem>
</file>

<file path=customXml/itemProps3.xml><?xml version="1.0" encoding="utf-8"?>
<ds:datastoreItem xmlns:ds="http://schemas.openxmlformats.org/officeDocument/2006/customXml" ds:itemID="{63541753-F871-48F1-9F4A-29D841250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84054-8fdc-494c-8c30-7a92c1851d88"/>
    <ds:schemaRef ds:uri="17c9262e-5b43-4f61-bed9-e568bdfea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TotalTime>
  <Words>827</Words>
  <Application>Microsoft Office PowerPoint</Application>
  <PresentationFormat>Widescreen</PresentationFormat>
  <Paragraphs>129</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IRLDAT SAF Towards the definition of a national production quality service.</vt:lpstr>
      <vt:lpstr>Agenda and expectations</vt:lpstr>
      <vt:lpstr>National Action Plan to transition towards Open Research </vt:lpstr>
      <vt:lpstr>6 Actions</vt:lpstr>
      <vt:lpstr>Action N.6 IRLDAT </vt:lpstr>
      <vt:lpstr>Aims and Objectives</vt:lpstr>
      <vt:lpstr>PowerPoint Presentation</vt:lpstr>
      <vt:lpstr>PowerPoint Presentation</vt:lpstr>
      <vt:lpstr>Joining the SAF</vt:lpstr>
      <vt:lpstr>ICHEC Infrastructure for IRLDAT Pilot</vt:lpstr>
      <vt:lpstr>Observations from User Onboarding</vt:lpstr>
      <vt:lpstr>Model for Future Sustainable Service – Considerations and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IRLDAT Overview and launch of the Stakeholder Advisory Forum</dc:title>
  <dc:creator>Roberto Sabatino</dc:creator>
  <cp:lastModifiedBy>Roberto Sabatino</cp:lastModifiedBy>
  <cp:revision>140</cp:revision>
  <dcterms:created xsi:type="dcterms:W3CDTF">2023-04-27T10:28:05Z</dcterms:created>
  <dcterms:modified xsi:type="dcterms:W3CDTF">2023-12-11T06:40:43Z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0x01010049952463B0997441A1AE1897008BC635</vt:lpwstr>
  </property>
  <property fmtid="{D5CDD505-2E9C-101B-9397-08002B2CF9AE}" pid="3" name="MediaServiceImageTags">
    <vt:lpwstr/>
  </property>
</Properties>
</file>