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3"/>
  </p:notesMasterIdLst>
  <p:sldIdLst>
    <p:sldId id="262" r:id="rId6"/>
    <p:sldId id="2147482118" r:id="rId7"/>
    <p:sldId id="2147482108" r:id="rId8"/>
    <p:sldId id="2147482126" r:id="rId9"/>
    <p:sldId id="263" r:id="rId10"/>
    <p:sldId id="265" r:id="rId11"/>
    <p:sldId id="2147482107" r:id="rId12"/>
    <p:sldId id="2147482111" r:id="rId13"/>
    <p:sldId id="2147482113" r:id="rId14"/>
    <p:sldId id="2147482125" r:id="rId15"/>
    <p:sldId id="2147482123" r:id="rId16"/>
    <p:sldId id="2147482104" r:id="rId17"/>
    <p:sldId id="264" r:id="rId18"/>
    <p:sldId id="2147482102" r:id="rId19"/>
    <p:sldId id="2147482109" r:id="rId20"/>
    <p:sldId id="2147482122" r:id="rId21"/>
    <p:sldId id="2147482106" r:id="rId22"/>
    <p:sldId id="2147482121" r:id="rId23"/>
    <p:sldId id="2147482127" r:id="rId24"/>
    <p:sldId id="2147482110" r:id="rId25"/>
    <p:sldId id="2147482119" r:id="rId26"/>
    <p:sldId id="2147482120" r:id="rId27"/>
    <p:sldId id="2147482124" r:id="rId28"/>
    <p:sldId id="2147482117" r:id="rId29"/>
    <p:sldId id="2147482115" r:id="rId30"/>
    <p:sldId id="2147482114" r:id="rId31"/>
    <p:sldId id="214748211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170B33-6C39-7F41-7C7F-47246471F4CE}" name="Roberto Sabatino" initials="RS" userId="S::roberto.sabatino@heanet.ie::27bce482-1a66-4e75-8da4-04cdf5313dd6" providerId="AD"/>
  <p188:author id="{3E86203A-F2D0-1577-C9E1-4CF0EBA13849}" name="Jenny O’Neill" initials="JO" userId="S::jenny.oneill@heanet.ie::be96429c-022c-453b-8399-74352b0d184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249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33E8C-08B1-4F77-A941-4B3A6654E1D6}" v="106" dt="2024-12-03T11:26:01.960"/>
    <p1510:client id="{E7A4D136-9AB5-0E6E-CB85-25257A0E2705}" v="3" dt="2024-12-03T11:18:31.1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A032E-D196-4408-A6B8-B03C221A38B0}" type="datetimeFigureOut">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E4A7FF-22A9-4365-802F-27CBE87283D4}" type="slidenum">
              <a:t>‹#›</a:t>
            </a:fld>
            <a:endParaRPr lang="en-US"/>
          </a:p>
        </p:txBody>
      </p:sp>
    </p:spTree>
    <p:extLst>
      <p:ext uri="{BB962C8B-B14F-4D97-AF65-F5344CB8AC3E}">
        <p14:creationId xmlns:p14="http://schemas.microsoft.com/office/powerpoint/2010/main" val="1501744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Europe ploughing ahead, we will be left behind</a:t>
            </a:r>
          </a:p>
        </p:txBody>
      </p:sp>
      <p:sp>
        <p:nvSpPr>
          <p:cNvPr id="4" name="Slide Number Placeholder 3"/>
          <p:cNvSpPr>
            <a:spLocks noGrp="1"/>
          </p:cNvSpPr>
          <p:nvPr>
            <p:ph type="sldNum" sz="quarter" idx="5"/>
          </p:nvPr>
        </p:nvSpPr>
        <p:spPr/>
        <p:txBody>
          <a:bodyPr/>
          <a:lstStyle/>
          <a:p>
            <a:fld id="{05E4A7FF-22A9-4365-802F-27CBE87283D4}" type="slidenum">
              <a:t>11</a:t>
            </a:fld>
            <a:endParaRPr lang="en-US"/>
          </a:p>
        </p:txBody>
      </p:sp>
    </p:spTree>
    <p:extLst>
      <p:ext uri="{BB962C8B-B14F-4D97-AF65-F5344CB8AC3E}">
        <p14:creationId xmlns:p14="http://schemas.microsoft.com/office/powerpoint/2010/main" val="4078149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Europe ploughing ahead, we will be left behind</a:t>
            </a:r>
          </a:p>
        </p:txBody>
      </p:sp>
      <p:sp>
        <p:nvSpPr>
          <p:cNvPr id="4" name="Slide Number Placeholder 3"/>
          <p:cNvSpPr>
            <a:spLocks noGrp="1"/>
          </p:cNvSpPr>
          <p:nvPr>
            <p:ph type="sldNum" sz="quarter" idx="5"/>
          </p:nvPr>
        </p:nvSpPr>
        <p:spPr/>
        <p:txBody>
          <a:bodyPr/>
          <a:lstStyle/>
          <a:p>
            <a:fld id="{05E4A7FF-22A9-4365-802F-27CBE87283D4}" type="slidenum">
              <a:t>12</a:t>
            </a:fld>
            <a:endParaRPr lang="en-US"/>
          </a:p>
        </p:txBody>
      </p:sp>
    </p:spTree>
    <p:extLst>
      <p:ext uri="{BB962C8B-B14F-4D97-AF65-F5344CB8AC3E}">
        <p14:creationId xmlns:p14="http://schemas.microsoft.com/office/powerpoint/2010/main" val="552343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1CFFD-0302-1A49-9D68-113DD4C35C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B80CB7-BF4F-CA40-A879-25B6257C2E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A1A39B84-C9E9-E645-B32D-1EAC0DAD26E7}"/>
              </a:ext>
            </a:extLst>
          </p:cNvPr>
          <p:cNvSpPr>
            <a:spLocks noGrp="1"/>
          </p:cNvSpPr>
          <p:nvPr>
            <p:ph type="pic" sz="quarter" idx="10"/>
          </p:nvPr>
        </p:nvSpPr>
        <p:spPr>
          <a:xfrm>
            <a:off x="0" y="0"/>
            <a:ext cx="3811588" cy="6858000"/>
          </a:xfrm>
        </p:spPr>
        <p:txBody>
          <a:bodyPr/>
          <a:lstStyle/>
          <a:p>
            <a:r>
              <a:rPr lang="en-US"/>
              <a:t>Click icon to add picture</a:t>
            </a:r>
          </a:p>
        </p:txBody>
      </p:sp>
      <p:sp>
        <p:nvSpPr>
          <p:cNvPr id="12" name="Date Placeholder 4">
            <a:extLst>
              <a:ext uri="{FF2B5EF4-FFF2-40B4-BE49-F238E27FC236}">
                <a16:creationId xmlns:a16="http://schemas.microsoft.com/office/drawing/2014/main" id="{736DB356-2B28-0B49-99AC-5261D68DF14C}"/>
              </a:ext>
            </a:extLst>
          </p:cNvPr>
          <p:cNvSpPr>
            <a:spLocks noGrp="1"/>
          </p:cNvSpPr>
          <p:nvPr>
            <p:ph type="dt" sz="half" idx="2"/>
          </p:nvPr>
        </p:nvSpPr>
        <p:spPr>
          <a:xfrm>
            <a:off x="4287520" y="6356350"/>
            <a:ext cx="2458720" cy="365125"/>
          </a:xfrm>
          <a:prstGeom prst="rect">
            <a:avLst/>
          </a:prstGeom>
        </p:spPr>
        <p:txBody>
          <a:bodyPr/>
          <a:lstStyle>
            <a:lvl1pPr>
              <a:defRPr/>
            </a:lvl1pPr>
          </a:lstStyle>
          <a:p>
            <a:fld id="{60A7E3A7-EC6F-3142-AA0A-6B1E9A4ABBDF}" type="datetime3">
              <a:rPr lang="en-IE" smtClean="0"/>
              <a:pPr/>
              <a:t>4 December 2024</a:t>
            </a:fld>
            <a:endParaRPr lang="en-US"/>
          </a:p>
        </p:txBody>
      </p:sp>
      <p:sp>
        <p:nvSpPr>
          <p:cNvPr id="13" name="Slide Number Placeholder 6">
            <a:extLst>
              <a:ext uri="{FF2B5EF4-FFF2-40B4-BE49-F238E27FC236}">
                <a16:creationId xmlns:a16="http://schemas.microsoft.com/office/drawing/2014/main" id="{C26A0C62-F633-874C-A15A-D1A68C630D8B}"/>
              </a:ext>
            </a:extLst>
          </p:cNvPr>
          <p:cNvSpPr>
            <a:spLocks noGrp="1"/>
          </p:cNvSpPr>
          <p:nvPr>
            <p:ph type="sldNum" sz="quarter" idx="4"/>
          </p:nvPr>
        </p:nvSpPr>
        <p:spPr>
          <a:xfrm>
            <a:off x="6969760" y="6356350"/>
            <a:ext cx="2077720" cy="365125"/>
          </a:xfrm>
          <a:prstGeom prst="rect">
            <a:avLst/>
          </a:prstGeom>
        </p:spPr>
        <p:txBody>
          <a:bodyPr/>
          <a:lstStyle>
            <a:lvl1pPr algn="r">
              <a:defRPr/>
            </a:lvl1pPr>
          </a:lstStyle>
          <a:p>
            <a:fld id="{FC7BA54B-393B-7746-BEB6-A7E84BC93482}" type="slidenum">
              <a:rPr lang="en-US" smtClean="0"/>
              <a:pPr/>
              <a:t>‹#›</a:t>
            </a:fld>
            <a:endParaRPr lang="en-US"/>
          </a:p>
        </p:txBody>
      </p:sp>
    </p:spTree>
    <p:extLst>
      <p:ext uri="{BB962C8B-B14F-4D97-AF65-F5344CB8AC3E}">
        <p14:creationId xmlns:p14="http://schemas.microsoft.com/office/powerpoint/2010/main" val="4102880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4">
    <p:bg>
      <p:bgPr>
        <a:solidFill>
          <a:srgbClr val="22497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1" y="7456"/>
            <a:ext cx="12191997" cy="6849437"/>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1083732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5">
    <p:bg>
      <p:bgPr>
        <a:solidFill>
          <a:srgbClr val="22497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1" y="7456"/>
            <a:ext cx="12191997" cy="6849436"/>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2859751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6">
    <p:bg>
      <p:bgPr>
        <a:solidFill>
          <a:srgbClr val="22497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1" y="7456"/>
            <a:ext cx="12191996" cy="6849436"/>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2759716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7">
    <p:bg>
      <p:bgPr>
        <a:solidFill>
          <a:srgbClr val="22497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1" y="7456"/>
            <a:ext cx="12191996" cy="6849435"/>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1448841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8">
    <p:bg>
      <p:bgPr>
        <a:solidFill>
          <a:srgbClr val="22497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2" y="7456"/>
            <a:ext cx="12191994" cy="6849435"/>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2055517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9">
    <p:bg>
      <p:bgPr>
        <a:solidFill>
          <a:srgbClr val="22497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2" y="7456"/>
            <a:ext cx="12191994" cy="6849434"/>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1059264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10">
    <p:bg>
      <p:bgPr>
        <a:solidFill>
          <a:srgbClr val="22497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3" y="7456"/>
            <a:ext cx="12191992" cy="6849434"/>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1588824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Section Break">
    <p:bg>
      <p:bgPr>
        <a:solidFill>
          <a:srgbClr val="22497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0229876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ection Break 1">
    <p:bg>
      <p:bgPr>
        <a:solidFill>
          <a:srgbClr val="224973"/>
        </a:solidFill>
        <a:effectLst/>
      </p:bgPr>
    </p:bg>
    <p:spTree>
      <p:nvGrpSpPr>
        <p:cNvPr id="1" name=""/>
        <p:cNvGrpSpPr/>
        <p:nvPr/>
      </p:nvGrpSpPr>
      <p:grpSpPr>
        <a:xfrm>
          <a:off x="0" y="0"/>
          <a:ext cx="0" cy="0"/>
          <a:chOff x="0" y="0"/>
          <a:chExt cx="0" cy="0"/>
        </a:xfrm>
      </p:grpSpPr>
      <p:pic>
        <p:nvPicPr>
          <p:cNvPr id="6" name="Picture 5" descr="A picture containing icon">
            <a:extLst>
              <a:ext uri="{FF2B5EF4-FFF2-40B4-BE49-F238E27FC236}">
                <a16:creationId xmlns:a16="http://schemas.microsoft.com/office/drawing/2014/main" id="{ABBD4768-D3AE-BA74-1A42-75FF4B11A9BA}"/>
              </a:ext>
            </a:extLst>
          </p:cNvPr>
          <p:cNvPicPr>
            <a:picLocks noChangeAspect="1"/>
          </p:cNvPicPr>
          <p:nvPr userDrawn="1"/>
        </p:nvPicPr>
        <p:blipFill>
          <a:blip r:embed="rId2"/>
          <a:stretch>
            <a:fill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91457296"/>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Section Break 2">
    <p:bg>
      <p:bgPr>
        <a:solidFill>
          <a:srgbClr val="22497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953396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pic>
        <p:nvPicPr>
          <p:cNvPr id="6" name="Picture 5" descr="A picture containing icon">
            <a:extLst>
              <a:ext uri="{FF2B5EF4-FFF2-40B4-BE49-F238E27FC236}">
                <a16:creationId xmlns:a16="http://schemas.microsoft.com/office/drawing/2014/main" id="{E509E505-59CD-1A40-E720-5A0D379D9C3E}"/>
              </a:ext>
            </a:extLst>
          </p:cNvPr>
          <p:cNvPicPr>
            <a:picLocks noChangeAspect="1"/>
          </p:cNvPicPr>
          <p:nvPr userDrawn="1"/>
        </p:nvPicPr>
        <p:blipFill>
          <a:blip r:embed="rId2"/>
          <a:stretch>
            <a:fillRect/>
          </a:stretch>
        </p:blipFill>
        <p:spPr>
          <a:xfrm>
            <a:off x="0" y="4281"/>
            <a:ext cx="12192000" cy="6849438"/>
          </a:xfrm>
          <a:prstGeom prst="rect">
            <a:avLst/>
          </a:prstGeom>
        </p:spPr>
      </p:pic>
      <p:pic>
        <p:nvPicPr>
          <p:cNvPr id="5" name="Picture 4">
            <a:extLst>
              <a:ext uri="{FF2B5EF4-FFF2-40B4-BE49-F238E27FC236}">
                <a16:creationId xmlns:a16="http://schemas.microsoft.com/office/drawing/2014/main" id="{EF06B549-7095-444D-B599-A1315154CCCE}"/>
              </a:ext>
            </a:extLst>
          </p:cNvPr>
          <p:cNvPicPr>
            <a:picLocks noChangeAspect="1"/>
          </p:cNvPicPr>
          <p:nvPr userDrawn="1"/>
        </p:nvPicPr>
        <p:blipFill rotWithShape="1">
          <a:blip r:embed="rId3"/>
          <a:srcRect l="68737"/>
          <a:stretch/>
        </p:blipFill>
        <p:spPr>
          <a:xfrm>
            <a:off x="8380412" y="6350"/>
            <a:ext cx="3811588" cy="6851650"/>
          </a:xfrm>
          <a:prstGeom prst="rect">
            <a:avLst/>
          </a:prstGeom>
        </p:spPr>
      </p:pic>
      <p:sp>
        <p:nvSpPr>
          <p:cNvPr id="2" name="Title 1">
            <a:extLst>
              <a:ext uri="{FF2B5EF4-FFF2-40B4-BE49-F238E27FC236}">
                <a16:creationId xmlns:a16="http://schemas.microsoft.com/office/drawing/2014/main" id="{70E1CFFD-0302-1A49-9D68-113DD4C35C21}"/>
              </a:ext>
            </a:extLst>
          </p:cNvPr>
          <p:cNvSpPr>
            <a:spLocks noGrp="1"/>
          </p:cNvSpPr>
          <p:nvPr>
            <p:ph type="title"/>
          </p:nvPr>
        </p:nvSpPr>
        <p:spPr>
          <a:xfrm>
            <a:off x="701040" y="365125"/>
            <a:ext cx="726717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3B80CB7-BF4F-CA40-A879-25B6257C2E53}"/>
              </a:ext>
            </a:extLst>
          </p:cNvPr>
          <p:cNvSpPr>
            <a:spLocks noGrp="1"/>
          </p:cNvSpPr>
          <p:nvPr>
            <p:ph idx="1"/>
          </p:nvPr>
        </p:nvSpPr>
        <p:spPr>
          <a:xfrm>
            <a:off x="701040" y="1825625"/>
            <a:ext cx="72671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A1A39B84-C9E9-E645-B32D-1EAC0DAD26E7}"/>
              </a:ext>
            </a:extLst>
          </p:cNvPr>
          <p:cNvSpPr>
            <a:spLocks noGrp="1"/>
          </p:cNvSpPr>
          <p:nvPr>
            <p:ph type="pic" sz="quarter" idx="10"/>
          </p:nvPr>
        </p:nvSpPr>
        <p:spPr>
          <a:xfrm>
            <a:off x="8380412" y="0"/>
            <a:ext cx="3811588" cy="6858000"/>
          </a:xfrm>
        </p:spPr>
        <p:txBody>
          <a:bodyPr/>
          <a:lstStyle/>
          <a:p>
            <a:r>
              <a:rPr lang="en-US"/>
              <a:t>Click icon to add picture</a:t>
            </a:r>
          </a:p>
        </p:txBody>
      </p:sp>
      <p:sp>
        <p:nvSpPr>
          <p:cNvPr id="7" name="Date Placeholder 4">
            <a:extLst>
              <a:ext uri="{FF2B5EF4-FFF2-40B4-BE49-F238E27FC236}">
                <a16:creationId xmlns:a16="http://schemas.microsoft.com/office/drawing/2014/main" id="{F07D8A17-3BEE-6148-9B03-46CCD27D40EC}"/>
              </a:ext>
            </a:extLst>
          </p:cNvPr>
          <p:cNvSpPr>
            <a:spLocks noGrp="1"/>
          </p:cNvSpPr>
          <p:nvPr>
            <p:ph type="dt" sz="half" idx="2"/>
          </p:nvPr>
        </p:nvSpPr>
        <p:spPr>
          <a:xfrm>
            <a:off x="3208250" y="6356350"/>
            <a:ext cx="2458720" cy="365125"/>
          </a:xfrm>
          <a:prstGeom prst="rect">
            <a:avLst/>
          </a:prstGeom>
        </p:spPr>
        <p:txBody>
          <a:bodyPr/>
          <a:lstStyle>
            <a:lvl1pPr>
              <a:defRPr/>
            </a:lvl1pPr>
          </a:lstStyle>
          <a:p>
            <a:fld id="{60A7E3A7-EC6F-3142-AA0A-6B1E9A4ABBDF}" type="datetime3">
              <a:rPr lang="en-IE" smtClean="0"/>
              <a:pPr/>
              <a:t>4 December 2024</a:t>
            </a:fld>
            <a:endParaRPr lang="en-US"/>
          </a:p>
        </p:txBody>
      </p:sp>
      <p:sp>
        <p:nvSpPr>
          <p:cNvPr id="8" name="Slide Number Placeholder 6">
            <a:extLst>
              <a:ext uri="{FF2B5EF4-FFF2-40B4-BE49-F238E27FC236}">
                <a16:creationId xmlns:a16="http://schemas.microsoft.com/office/drawing/2014/main" id="{DC8352FA-C4C0-1E4C-805A-CA70A61DC866}"/>
              </a:ext>
            </a:extLst>
          </p:cNvPr>
          <p:cNvSpPr>
            <a:spLocks noGrp="1"/>
          </p:cNvSpPr>
          <p:nvPr>
            <p:ph type="sldNum" sz="quarter" idx="4"/>
          </p:nvPr>
        </p:nvSpPr>
        <p:spPr>
          <a:xfrm>
            <a:off x="5890490" y="6356350"/>
            <a:ext cx="2077720" cy="365125"/>
          </a:xfrm>
          <a:prstGeom prst="rect">
            <a:avLst/>
          </a:prstGeom>
        </p:spPr>
        <p:txBody>
          <a:bodyPr/>
          <a:lstStyle>
            <a:lvl1pPr algn="r">
              <a:defRPr/>
            </a:lvl1pPr>
          </a:lstStyle>
          <a:p>
            <a:fld id="{FC7BA54B-393B-7746-BEB6-A7E84BC93482}" type="slidenum">
              <a:rPr lang="en-US" smtClean="0"/>
              <a:pPr/>
              <a:t>‹#›</a:t>
            </a:fld>
            <a:endParaRPr lang="en-US"/>
          </a:p>
        </p:txBody>
      </p:sp>
    </p:spTree>
    <p:extLst>
      <p:ext uri="{BB962C8B-B14F-4D97-AF65-F5344CB8AC3E}">
        <p14:creationId xmlns:p14="http://schemas.microsoft.com/office/powerpoint/2010/main" val="559889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Section Break 3">
    <p:bg>
      <p:bgPr>
        <a:solidFill>
          <a:srgbClr val="22497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5736888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Section Break 4">
    <p:bg>
      <p:bgPr>
        <a:solidFill>
          <a:srgbClr val="22497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637793"/>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Section Break 5">
    <p:bg>
      <p:bgPr>
        <a:solidFill>
          <a:srgbClr val="22497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3611014"/>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ection Break 6">
    <p:bg>
      <p:bgPr>
        <a:solidFill>
          <a:srgbClr val="22497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94183833"/>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ection Break 7">
    <p:bg>
      <p:bgPr>
        <a:solidFill>
          <a:srgbClr val="22497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04545634"/>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Section Break 8">
    <p:bg>
      <p:bgPr>
        <a:solidFill>
          <a:srgbClr val="22497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6758612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ection Break 9">
    <p:bg>
      <p:bgPr>
        <a:solidFill>
          <a:srgbClr val="22497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26464130"/>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ection Break 10">
    <p:bg>
      <p:bgPr>
        <a:solidFill>
          <a:srgbClr val="22497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25535478"/>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905698"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20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1"/>
            <a:ext cx="10515600" cy="782358"/>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852851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8"/>
        <p:cNvGrpSpPr/>
        <p:nvPr/>
      </p:nvGrpSpPr>
      <p:grpSpPr>
        <a:xfrm>
          <a:off x="0" y="0"/>
          <a:ext cx="0" cy="0"/>
          <a:chOff x="0" y="0"/>
          <a:chExt cx="0" cy="0"/>
        </a:xfrm>
      </p:grpSpPr>
      <p:sp>
        <p:nvSpPr>
          <p:cNvPr id="179" name="Google Shape;179;p42"/>
          <p:cNvSpPr txBox="1">
            <a:spLocks noGrp="1"/>
          </p:cNvSpPr>
          <p:nvPr>
            <p:ph type="sldNum" idx="12"/>
          </p:nvPr>
        </p:nvSpPr>
        <p:spPr>
          <a:xfrm>
            <a:off x="697526" y="6131288"/>
            <a:ext cx="2743199" cy="36512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a:p>
        </p:txBody>
      </p:sp>
      <p:sp>
        <p:nvSpPr>
          <p:cNvPr id="180" name="Google Shape;180;p42"/>
          <p:cNvSpPr txBox="1">
            <a:spLocks noGrp="1"/>
          </p:cNvSpPr>
          <p:nvPr>
            <p:ph type="title"/>
          </p:nvPr>
        </p:nvSpPr>
        <p:spPr>
          <a:xfrm>
            <a:off x="970722" y="482861"/>
            <a:ext cx="10515600" cy="78235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cxnSp>
        <p:nvCxnSpPr>
          <p:cNvPr id="181" name="Google Shape;181;p42"/>
          <p:cNvCxnSpPr/>
          <p:nvPr/>
        </p:nvCxnSpPr>
        <p:spPr>
          <a:xfrm flipH="1">
            <a:off x="838200" y="1"/>
            <a:ext cx="1" cy="1276357"/>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291409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Left No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5E0E9-CC36-6C40-A7E7-C5954E74B850}"/>
              </a:ext>
            </a:extLst>
          </p:cNvPr>
          <p:cNvPicPr>
            <a:picLocks noChangeAspect="1"/>
          </p:cNvPicPr>
          <p:nvPr userDrawn="1"/>
        </p:nvPicPr>
        <p:blipFill>
          <a:blip r:embed="rId2"/>
          <a:srcRect/>
          <a:stretch/>
        </p:blipFill>
        <p:spPr>
          <a:xfrm>
            <a:off x="0" y="14775"/>
            <a:ext cx="12192000" cy="6849438"/>
          </a:xfrm>
          <a:prstGeom prst="rect">
            <a:avLst/>
          </a:prstGeom>
        </p:spPr>
      </p:pic>
      <p:sp>
        <p:nvSpPr>
          <p:cNvPr id="2" name="Title 1">
            <a:extLst>
              <a:ext uri="{FF2B5EF4-FFF2-40B4-BE49-F238E27FC236}">
                <a16:creationId xmlns:a16="http://schemas.microsoft.com/office/drawing/2014/main" id="{70E1CFFD-0302-1A49-9D68-113DD4C35C21}"/>
              </a:ext>
            </a:extLst>
          </p:cNvPr>
          <p:cNvSpPr>
            <a:spLocks noGrp="1"/>
          </p:cNvSpPr>
          <p:nvPr>
            <p:ph type="title"/>
          </p:nvPr>
        </p:nvSpPr>
        <p:spPr>
          <a:xfrm>
            <a:off x="736270" y="365125"/>
            <a:ext cx="1081842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3B80CB7-BF4F-CA40-A879-25B6257C2E53}"/>
              </a:ext>
            </a:extLst>
          </p:cNvPr>
          <p:cNvSpPr>
            <a:spLocks noGrp="1"/>
          </p:cNvSpPr>
          <p:nvPr>
            <p:ph idx="1"/>
          </p:nvPr>
        </p:nvSpPr>
        <p:spPr>
          <a:xfrm>
            <a:off x="736270" y="1825625"/>
            <a:ext cx="108184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046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20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1"/>
            <a:ext cx="10515600" cy="782358"/>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462964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Right No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5E0E9-CC36-6C40-A7E7-C5954E74B850}"/>
              </a:ext>
            </a:extLst>
          </p:cNvPr>
          <p:cNvPicPr>
            <a:picLocks noChangeAspect="1"/>
          </p:cNvPicPr>
          <p:nvPr userDrawn="1"/>
        </p:nvPicPr>
        <p:blipFill>
          <a:blip r:embed="rId2"/>
          <a:srcRect/>
          <a:stretch/>
        </p:blipFill>
        <p:spPr>
          <a:xfrm>
            <a:off x="0" y="16361"/>
            <a:ext cx="12192000" cy="6849438"/>
          </a:xfrm>
          <a:prstGeom prst="rect">
            <a:avLst/>
          </a:prstGeom>
        </p:spPr>
      </p:pic>
      <p:sp>
        <p:nvSpPr>
          <p:cNvPr id="2" name="Title 1">
            <a:extLst>
              <a:ext uri="{FF2B5EF4-FFF2-40B4-BE49-F238E27FC236}">
                <a16:creationId xmlns:a16="http://schemas.microsoft.com/office/drawing/2014/main" id="{70E1CFFD-0302-1A49-9D68-113DD4C35C21}"/>
              </a:ext>
            </a:extLst>
          </p:cNvPr>
          <p:cNvSpPr>
            <a:spLocks noGrp="1"/>
          </p:cNvSpPr>
          <p:nvPr>
            <p:ph type="title"/>
          </p:nvPr>
        </p:nvSpPr>
        <p:spPr>
          <a:xfrm>
            <a:off x="736270" y="365125"/>
            <a:ext cx="1081842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3B80CB7-BF4F-CA40-A879-25B6257C2E53}"/>
              </a:ext>
            </a:extLst>
          </p:cNvPr>
          <p:cNvSpPr>
            <a:spLocks noGrp="1"/>
          </p:cNvSpPr>
          <p:nvPr>
            <p:ph idx="1"/>
          </p:nvPr>
        </p:nvSpPr>
        <p:spPr>
          <a:xfrm>
            <a:off x="736270" y="1825625"/>
            <a:ext cx="108184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5008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ver No Logo">
    <p:bg>
      <p:bgPr>
        <a:solidFill>
          <a:srgbClr val="22497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0" y="7456"/>
            <a:ext cx="12192000" cy="6849438"/>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6055360" cy="2387600"/>
          </a:xfrm>
        </p:spPr>
        <p:txBody>
          <a:bodyPr anchor="b"/>
          <a:lstStyle>
            <a:lvl1pPr algn="ctr">
              <a:defRPr sz="60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96090898-580D-457D-43E1-0ACCF729A9B8}"/>
              </a:ext>
            </a:extLst>
          </p:cNvPr>
          <p:cNvPicPr>
            <a:picLocks noChangeAspect="1"/>
          </p:cNvPicPr>
          <p:nvPr userDrawn="1"/>
        </p:nvPicPr>
        <p:blipFill>
          <a:blip r:embed="rId3"/>
          <a:srcRect/>
          <a:stretch/>
        </p:blipFill>
        <p:spPr>
          <a:xfrm>
            <a:off x="6821322" y="955919"/>
            <a:ext cx="4917985" cy="3822269"/>
          </a:xfrm>
          <a:prstGeom prst="rect">
            <a:avLst/>
          </a:prstGeom>
        </p:spPr>
      </p:pic>
    </p:spTree>
    <p:extLst>
      <p:ext uri="{BB962C8B-B14F-4D97-AF65-F5344CB8AC3E}">
        <p14:creationId xmlns:p14="http://schemas.microsoft.com/office/powerpoint/2010/main" val="4155352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With Logo">
    <p:bg>
      <p:bgPr>
        <a:solidFill>
          <a:srgbClr val="22497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0" y="7456"/>
            <a:ext cx="12192000" cy="6849438"/>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6" name="Title 1">
            <a:extLst>
              <a:ext uri="{FF2B5EF4-FFF2-40B4-BE49-F238E27FC236}">
                <a16:creationId xmlns:a16="http://schemas.microsoft.com/office/drawing/2014/main" id="{469E2389-3DBC-6E4C-8B1A-1C22D5F9AB56}"/>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7" name="Subtitle 2">
            <a:extLst>
              <a:ext uri="{FF2B5EF4-FFF2-40B4-BE49-F238E27FC236}">
                <a16:creationId xmlns:a16="http://schemas.microsoft.com/office/drawing/2014/main" id="{59E30B6E-4587-5241-9A68-A1264D8089BA}"/>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 name="Picture 1">
            <a:extLst>
              <a:ext uri="{FF2B5EF4-FFF2-40B4-BE49-F238E27FC236}">
                <a16:creationId xmlns:a16="http://schemas.microsoft.com/office/drawing/2014/main" id="{6C02DD7D-C613-3465-1517-7BF920808047}"/>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3187537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1">
    <p:bg>
      <p:bgPr>
        <a:solidFill>
          <a:srgbClr val="22497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0" y="7456"/>
            <a:ext cx="12192000" cy="6849438"/>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3439853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2">
    <p:bg>
      <p:bgPr>
        <a:solidFill>
          <a:srgbClr val="22497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0" y="7456"/>
            <a:ext cx="12191999" cy="6849438"/>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63125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3">
    <p:bg>
      <p:bgPr>
        <a:solidFill>
          <a:srgbClr val="22497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0" y="7456"/>
            <a:ext cx="12191999" cy="6849437"/>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15792430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tif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icon">
            <a:extLst>
              <a:ext uri="{FF2B5EF4-FFF2-40B4-BE49-F238E27FC236}">
                <a16:creationId xmlns:a16="http://schemas.microsoft.com/office/drawing/2014/main" id="{6791EF58-D7B9-FA0B-8FE7-2A7225315C54}"/>
              </a:ext>
            </a:extLst>
          </p:cNvPr>
          <p:cNvPicPr>
            <a:picLocks noChangeAspect="1"/>
          </p:cNvPicPr>
          <p:nvPr userDrawn="1"/>
        </p:nvPicPr>
        <p:blipFill>
          <a:blip r:embed="rId32"/>
          <a:stretch>
            <a:fillRect/>
          </a:stretch>
        </p:blipFill>
        <p:spPr>
          <a:xfrm>
            <a:off x="0" y="6350"/>
            <a:ext cx="12192000" cy="6849438"/>
          </a:xfrm>
          <a:prstGeom prst="rect">
            <a:avLst/>
          </a:prstGeom>
        </p:spPr>
      </p:pic>
      <p:pic>
        <p:nvPicPr>
          <p:cNvPr id="10" name="Picture 9">
            <a:extLst>
              <a:ext uri="{FF2B5EF4-FFF2-40B4-BE49-F238E27FC236}">
                <a16:creationId xmlns:a16="http://schemas.microsoft.com/office/drawing/2014/main" id="{DA61B837-0AF4-7841-AF64-8466BFD9C3C7}"/>
              </a:ext>
            </a:extLst>
          </p:cNvPr>
          <p:cNvPicPr>
            <a:picLocks noChangeAspect="1"/>
          </p:cNvPicPr>
          <p:nvPr userDrawn="1"/>
        </p:nvPicPr>
        <p:blipFill rotWithShape="1">
          <a:blip r:embed="rId33"/>
          <a:srcRect r="68970"/>
          <a:stretch/>
        </p:blipFill>
        <p:spPr>
          <a:xfrm>
            <a:off x="0" y="6350"/>
            <a:ext cx="3783106" cy="6851650"/>
          </a:xfrm>
          <a:prstGeom prst="rect">
            <a:avLst/>
          </a:prstGeom>
        </p:spPr>
      </p:pic>
      <p:sp>
        <p:nvSpPr>
          <p:cNvPr id="2" name="Title Placeholder 1">
            <a:extLst>
              <a:ext uri="{FF2B5EF4-FFF2-40B4-BE49-F238E27FC236}">
                <a16:creationId xmlns:a16="http://schemas.microsoft.com/office/drawing/2014/main" id="{EDC971C0-ADEB-7F43-9C68-3A9805E145A4}"/>
              </a:ext>
            </a:extLst>
          </p:cNvPr>
          <p:cNvSpPr>
            <a:spLocks noGrp="1"/>
          </p:cNvSpPr>
          <p:nvPr>
            <p:ph type="title"/>
          </p:nvPr>
        </p:nvSpPr>
        <p:spPr>
          <a:xfrm>
            <a:off x="4287520" y="365125"/>
            <a:ext cx="72671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92DBA7-F58F-AE41-A996-4106909566A5}"/>
              </a:ext>
            </a:extLst>
          </p:cNvPr>
          <p:cNvSpPr>
            <a:spLocks noGrp="1"/>
          </p:cNvSpPr>
          <p:nvPr>
            <p:ph type="body" idx="1"/>
          </p:nvPr>
        </p:nvSpPr>
        <p:spPr>
          <a:xfrm>
            <a:off x="4287520" y="1825625"/>
            <a:ext cx="72671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4">
            <a:extLst>
              <a:ext uri="{FF2B5EF4-FFF2-40B4-BE49-F238E27FC236}">
                <a16:creationId xmlns:a16="http://schemas.microsoft.com/office/drawing/2014/main" id="{408E9859-5416-DF49-B4A0-93C119BB6A6F}"/>
              </a:ext>
            </a:extLst>
          </p:cNvPr>
          <p:cNvSpPr>
            <a:spLocks noGrp="1"/>
          </p:cNvSpPr>
          <p:nvPr>
            <p:ph type="dt" sz="half" idx="2"/>
          </p:nvPr>
        </p:nvSpPr>
        <p:spPr>
          <a:xfrm>
            <a:off x="4287520" y="6356350"/>
            <a:ext cx="2458720" cy="365125"/>
          </a:xfrm>
          <a:prstGeom prst="rect">
            <a:avLst/>
          </a:prstGeom>
        </p:spPr>
        <p:txBody>
          <a:bodyPr/>
          <a:lstStyle>
            <a:lvl1pPr>
              <a:defRPr/>
            </a:lvl1pPr>
          </a:lstStyle>
          <a:p>
            <a:fld id="{60A7E3A7-EC6F-3142-AA0A-6B1E9A4ABBDF}" type="datetime3">
              <a:rPr lang="en-IE" smtClean="0"/>
              <a:pPr/>
              <a:t>4 December 2024</a:t>
            </a:fld>
            <a:endParaRPr lang="en-US"/>
          </a:p>
        </p:txBody>
      </p:sp>
      <p:sp>
        <p:nvSpPr>
          <p:cNvPr id="12" name="Slide Number Placeholder 6">
            <a:extLst>
              <a:ext uri="{FF2B5EF4-FFF2-40B4-BE49-F238E27FC236}">
                <a16:creationId xmlns:a16="http://schemas.microsoft.com/office/drawing/2014/main" id="{E0C464A7-862E-B34A-977C-5E681852BA7E}"/>
              </a:ext>
            </a:extLst>
          </p:cNvPr>
          <p:cNvSpPr>
            <a:spLocks noGrp="1"/>
          </p:cNvSpPr>
          <p:nvPr>
            <p:ph type="sldNum" sz="quarter" idx="4"/>
          </p:nvPr>
        </p:nvSpPr>
        <p:spPr>
          <a:xfrm>
            <a:off x="6969760" y="6356350"/>
            <a:ext cx="2077720" cy="365125"/>
          </a:xfrm>
          <a:prstGeom prst="rect">
            <a:avLst/>
          </a:prstGeom>
        </p:spPr>
        <p:txBody>
          <a:bodyPr/>
          <a:lstStyle>
            <a:lvl1pPr algn="r">
              <a:defRPr/>
            </a:lvl1pPr>
          </a:lstStyle>
          <a:p>
            <a:fld id="{FC7BA54B-393B-7746-BEB6-A7E84BC93482}" type="slidenum">
              <a:rPr lang="en-US" smtClean="0"/>
              <a:pPr/>
              <a:t>‹#›</a:t>
            </a:fld>
            <a:endParaRPr lang="en-US"/>
          </a:p>
        </p:txBody>
      </p:sp>
    </p:spTree>
    <p:extLst>
      <p:ext uri="{BB962C8B-B14F-4D97-AF65-F5344CB8AC3E}">
        <p14:creationId xmlns:p14="http://schemas.microsoft.com/office/powerpoint/2010/main" val="350688943"/>
      </p:ext>
    </p:extLst>
  </p:cSld>
  <p:clrMap bg1="lt1" tx1="dk1" bg2="lt2" tx2="dk2" accent1="accent1" accent2="accent2" accent3="accent3" accent4="accent4" accent5="accent5" accent6="accent6" hlink="hlink" folHlink="folHlink"/>
  <p:sldLayoutIdLst>
    <p:sldLayoutId id="2147483650" r:id="rId1"/>
    <p:sldLayoutId id="2147483662" r:id="rId2"/>
    <p:sldLayoutId id="2147483666" r:id="rId3"/>
    <p:sldLayoutId id="2147483667" r:id="rId4"/>
    <p:sldLayoutId id="2147483649" r:id="rId5"/>
    <p:sldLayoutId id="2147483663"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90" r:id="rId17"/>
    <p:sldLayoutId id="2147483660"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91" r:id="rId28"/>
    <p:sldLayoutId id="2147483692" r:id="rId29"/>
    <p:sldLayoutId id="2147483693"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23728/B2SHARE.A3412BCC801948CDA62D79552CE39B52"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open-science-cloud.ec.europa.eu/"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23728/b2share.a3412bcc801948cda62d79552ce39b52" TargetMode="External"/><Relationship Id="rId2" Type="http://schemas.openxmlformats.org/officeDocument/2006/relationships/hyperlink" Target="https://open-science-cloud.ec.europa.eu/"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open-science-cloud.ec.europa.eu/" TargetMode="External"/><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3F6A-20A7-8147-6E3F-EF3E435D0976}"/>
              </a:ext>
            </a:extLst>
          </p:cNvPr>
          <p:cNvSpPr>
            <a:spLocks noGrp="1"/>
          </p:cNvSpPr>
          <p:nvPr>
            <p:ph type="ctrTitle"/>
          </p:nvPr>
        </p:nvSpPr>
        <p:spPr/>
        <p:txBody>
          <a:bodyPr/>
          <a:lstStyle/>
          <a:p>
            <a:r>
              <a:rPr lang="en-US"/>
              <a:t>EOSC-Ireland Planning</a:t>
            </a:r>
            <a:endParaRPr lang="en-IE"/>
          </a:p>
        </p:txBody>
      </p:sp>
      <p:sp>
        <p:nvSpPr>
          <p:cNvPr id="3" name="Subtitle 2">
            <a:extLst>
              <a:ext uri="{FF2B5EF4-FFF2-40B4-BE49-F238E27FC236}">
                <a16:creationId xmlns:a16="http://schemas.microsoft.com/office/drawing/2014/main" id="{0EBBB09C-6538-F768-9C2D-3DB68E447CD0}"/>
              </a:ext>
            </a:extLst>
          </p:cNvPr>
          <p:cNvSpPr>
            <a:spLocks noGrp="1"/>
          </p:cNvSpPr>
          <p:nvPr>
            <p:ph type="subTitle" idx="1"/>
          </p:nvPr>
        </p:nvSpPr>
        <p:spPr/>
        <p:txBody>
          <a:bodyPr>
            <a:normAutofit lnSpcReduction="10000"/>
          </a:bodyPr>
          <a:lstStyle/>
          <a:p>
            <a:r>
              <a:rPr lang="en-US"/>
              <a:t>3 December 2024</a:t>
            </a:r>
          </a:p>
          <a:p>
            <a:r>
              <a:rPr lang="en-US"/>
              <a:t>Roberto Sabatino – HEAnet</a:t>
            </a:r>
          </a:p>
          <a:p>
            <a:r>
              <a:rPr lang="en-US"/>
              <a:t>Niall Guerin – ICHEC</a:t>
            </a:r>
          </a:p>
          <a:p>
            <a:r>
              <a:rPr lang="en-IE"/>
              <a:t>Jenny O’Neill – HEAnet</a:t>
            </a:r>
          </a:p>
        </p:txBody>
      </p:sp>
    </p:spTree>
    <p:extLst>
      <p:ext uri="{BB962C8B-B14F-4D97-AF65-F5344CB8AC3E}">
        <p14:creationId xmlns:p14="http://schemas.microsoft.com/office/powerpoint/2010/main" val="709134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02866-8205-16A6-A391-CA924AB73830}"/>
              </a:ext>
            </a:extLst>
          </p:cNvPr>
          <p:cNvSpPr>
            <a:spLocks noGrp="1"/>
          </p:cNvSpPr>
          <p:nvPr>
            <p:ph type="title"/>
          </p:nvPr>
        </p:nvSpPr>
        <p:spPr>
          <a:xfrm>
            <a:off x="686790" y="2444182"/>
            <a:ext cx="10818420" cy="1325563"/>
          </a:xfrm>
        </p:spPr>
        <p:txBody>
          <a:bodyPr>
            <a:noAutofit/>
          </a:bodyPr>
          <a:lstStyle/>
          <a:p>
            <a:r>
              <a:rPr lang="en-US"/>
              <a:t>Poll #2</a:t>
            </a:r>
            <a:br>
              <a:rPr lang="en-US"/>
            </a:br>
            <a:br>
              <a:rPr lang="en-US"/>
            </a:br>
            <a:br>
              <a:rPr lang="en-US"/>
            </a:br>
            <a:r>
              <a:rPr lang="en-US"/>
              <a:t>HEAnet position paper</a:t>
            </a:r>
            <a:endParaRPr lang="en-IE"/>
          </a:p>
        </p:txBody>
      </p:sp>
    </p:spTree>
    <p:extLst>
      <p:ext uri="{BB962C8B-B14F-4D97-AF65-F5344CB8AC3E}">
        <p14:creationId xmlns:p14="http://schemas.microsoft.com/office/powerpoint/2010/main" val="3806448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2BAC0-F0E3-3E2B-EB93-A6711194202A}"/>
              </a:ext>
            </a:extLst>
          </p:cNvPr>
          <p:cNvSpPr>
            <a:spLocks noGrp="1"/>
          </p:cNvSpPr>
          <p:nvPr>
            <p:ph type="title"/>
          </p:nvPr>
        </p:nvSpPr>
        <p:spPr/>
        <p:txBody>
          <a:bodyPr/>
          <a:lstStyle/>
          <a:p>
            <a:r>
              <a:rPr lang="en-US" err="1"/>
              <a:t>HEAnet's</a:t>
            </a:r>
            <a:r>
              <a:rPr lang="en-US"/>
              <a:t> Vision to Implement the European Open Science Cloud (EOSC) in Ireland</a:t>
            </a:r>
          </a:p>
        </p:txBody>
      </p:sp>
      <p:sp>
        <p:nvSpPr>
          <p:cNvPr id="3" name="Content Placeholder 2">
            <a:extLst>
              <a:ext uri="{FF2B5EF4-FFF2-40B4-BE49-F238E27FC236}">
                <a16:creationId xmlns:a16="http://schemas.microsoft.com/office/drawing/2014/main" id="{B151FFEC-E6EE-B3BF-1DDD-7997076347D3}"/>
              </a:ext>
            </a:extLst>
          </p:cNvPr>
          <p:cNvSpPr>
            <a:spLocks noGrp="1"/>
          </p:cNvSpPr>
          <p:nvPr>
            <p:ph idx="1"/>
          </p:nvPr>
        </p:nvSpPr>
        <p:spPr/>
        <p:txBody>
          <a:bodyPr vert="horz" lIns="91440" tIns="45720" rIns="91440" bIns="45720" rtlCol="0" anchor="ctr">
            <a:normAutofit/>
          </a:bodyPr>
          <a:lstStyle/>
          <a:p>
            <a:pPr>
              <a:lnSpc>
                <a:spcPct val="100000"/>
              </a:lnSpc>
            </a:pPr>
            <a:r>
              <a:rPr lang="en-US" sz="2000">
                <a:ea typeface="+mn-lt"/>
                <a:cs typeface="+mn-lt"/>
              </a:rPr>
              <a:t>Introduction</a:t>
            </a:r>
          </a:p>
          <a:p>
            <a:pPr>
              <a:lnSpc>
                <a:spcPct val="100000"/>
              </a:lnSpc>
            </a:pPr>
            <a:r>
              <a:rPr lang="en-US" sz="2000">
                <a:ea typeface="+mn-lt"/>
                <a:cs typeface="+mn-lt"/>
              </a:rPr>
              <a:t>Background</a:t>
            </a:r>
          </a:p>
          <a:p>
            <a:pPr>
              <a:lnSpc>
                <a:spcPct val="100000"/>
              </a:lnSpc>
            </a:pPr>
            <a:r>
              <a:rPr lang="en-US" sz="2000">
                <a:ea typeface="+mn-lt"/>
                <a:cs typeface="+mn-lt"/>
              </a:rPr>
              <a:t>Expectations on Ireland</a:t>
            </a:r>
          </a:p>
          <a:p>
            <a:pPr>
              <a:lnSpc>
                <a:spcPct val="100000"/>
              </a:lnSpc>
            </a:pPr>
            <a:r>
              <a:rPr lang="en-US" sz="2000">
                <a:ea typeface="+mn-lt"/>
                <a:cs typeface="+mn-lt"/>
              </a:rPr>
              <a:t>Relevant initiatives in Ireland</a:t>
            </a:r>
          </a:p>
          <a:p>
            <a:pPr>
              <a:lnSpc>
                <a:spcPct val="100000"/>
              </a:lnSpc>
            </a:pPr>
            <a:r>
              <a:rPr lang="en-US" sz="2000">
                <a:ea typeface="+mn-lt"/>
                <a:cs typeface="+mn-lt"/>
              </a:rPr>
              <a:t>Initiatives in other countries</a:t>
            </a:r>
          </a:p>
          <a:p>
            <a:pPr>
              <a:lnSpc>
                <a:spcPct val="100000"/>
              </a:lnSpc>
            </a:pPr>
            <a:r>
              <a:rPr lang="en-US" sz="2000">
                <a:ea typeface="+mn-lt"/>
                <a:cs typeface="+mn-lt"/>
              </a:rPr>
              <a:t>Recommended actions</a:t>
            </a:r>
          </a:p>
          <a:p>
            <a:pPr>
              <a:lnSpc>
                <a:spcPct val="100000"/>
              </a:lnSpc>
            </a:pPr>
            <a:r>
              <a:rPr lang="en-US" sz="2000">
                <a:ea typeface="+mn-lt"/>
                <a:cs typeface="+mn-lt"/>
              </a:rPr>
              <a:t>Conclusion</a:t>
            </a:r>
          </a:p>
        </p:txBody>
      </p:sp>
      <p:sp>
        <p:nvSpPr>
          <p:cNvPr id="4" name="TextBox 3">
            <a:extLst>
              <a:ext uri="{FF2B5EF4-FFF2-40B4-BE49-F238E27FC236}">
                <a16:creationId xmlns:a16="http://schemas.microsoft.com/office/drawing/2014/main" id="{19F271A2-7B7E-0014-7E02-917173100F9B}"/>
              </a:ext>
            </a:extLst>
          </p:cNvPr>
          <p:cNvSpPr txBox="1"/>
          <p:nvPr/>
        </p:nvSpPr>
        <p:spPr>
          <a:xfrm>
            <a:off x="3904527" y="6489539"/>
            <a:ext cx="82894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3333"/>
                </a:solidFill>
                <a:latin typeface="Open Sans"/>
                <a:ea typeface="Open Sans"/>
                <a:cs typeface="Open Sans"/>
                <a:hlinkClick r:id="rId3"/>
              </a:rPr>
              <a:t>https://doi.org/10.23728/B2SHARE.A3412BCC801948CDA62D79552CE39B52</a:t>
            </a:r>
            <a:endParaRPr lang="en-US">
              <a:solidFill>
                <a:srgbClr val="333333"/>
              </a:solidFill>
              <a:latin typeface="Open Sans"/>
              <a:ea typeface="Open Sans"/>
              <a:cs typeface="Open Sans"/>
            </a:endParaRPr>
          </a:p>
        </p:txBody>
      </p:sp>
    </p:spTree>
    <p:extLst>
      <p:ext uri="{BB962C8B-B14F-4D97-AF65-F5344CB8AC3E}">
        <p14:creationId xmlns:p14="http://schemas.microsoft.com/office/powerpoint/2010/main" val="1236690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2BAC0-F0E3-3E2B-EB93-A6711194202A}"/>
              </a:ext>
            </a:extLst>
          </p:cNvPr>
          <p:cNvSpPr>
            <a:spLocks noGrp="1"/>
          </p:cNvSpPr>
          <p:nvPr>
            <p:ph type="title"/>
          </p:nvPr>
        </p:nvSpPr>
        <p:spPr/>
        <p:txBody>
          <a:bodyPr/>
          <a:lstStyle/>
          <a:p>
            <a:r>
              <a:rPr lang="en-US"/>
              <a:t>Why an EOSC-Ireland node?</a:t>
            </a:r>
            <a:endParaRPr lang="en-IE"/>
          </a:p>
        </p:txBody>
      </p:sp>
      <p:sp>
        <p:nvSpPr>
          <p:cNvPr id="3" name="Content Placeholder 2">
            <a:extLst>
              <a:ext uri="{FF2B5EF4-FFF2-40B4-BE49-F238E27FC236}">
                <a16:creationId xmlns:a16="http://schemas.microsoft.com/office/drawing/2014/main" id="{B151FFEC-E6EE-B3BF-1DDD-7997076347D3}"/>
              </a:ext>
            </a:extLst>
          </p:cNvPr>
          <p:cNvSpPr>
            <a:spLocks noGrp="1"/>
          </p:cNvSpPr>
          <p:nvPr>
            <p:ph idx="1"/>
          </p:nvPr>
        </p:nvSpPr>
        <p:spPr/>
        <p:txBody>
          <a:bodyPr vert="horz" lIns="91440" tIns="45720" rIns="91440" bIns="45720" rtlCol="0" anchor="ctr">
            <a:normAutofit/>
          </a:bodyPr>
          <a:lstStyle/>
          <a:p>
            <a:pPr>
              <a:lnSpc>
                <a:spcPct val="110000"/>
              </a:lnSpc>
            </a:pPr>
            <a:r>
              <a:rPr lang="en-US" sz="2000">
                <a:ea typeface="+mn-lt"/>
                <a:cs typeface="+mn-lt"/>
              </a:rPr>
              <a:t>Why EOSC in Ireland at all?</a:t>
            </a:r>
          </a:p>
          <a:p>
            <a:pPr lvl="1">
              <a:lnSpc>
                <a:spcPct val="110000"/>
              </a:lnSpc>
            </a:pPr>
            <a:r>
              <a:rPr lang="en-US" sz="2000">
                <a:ea typeface="+mn-lt"/>
                <a:cs typeface="+mn-lt"/>
              </a:rPr>
              <a:t>Advance Open Science participation</a:t>
            </a:r>
            <a:endParaRPr lang="en-IE" sz="2000">
              <a:ea typeface="+mn-lt"/>
              <a:cs typeface="+mn-lt"/>
            </a:endParaRPr>
          </a:p>
          <a:p>
            <a:pPr lvl="1">
              <a:lnSpc>
                <a:spcPct val="110000"/>
              </a:lnSpc>
            </a:pPr>
            <a:r>
              <a:rPr lang="en-US" sz="2000">
                <a:ea typeface="+mn-lt"/>
                <a:cs typeface="+mn-lt"/>
              </a:rPr>
              <a:t>Supports the National Action Plan for Open Research 2022-2030</a:t>
            </a:r>
          </a:p>
          <a:p>
            <a:pPr lvl="1">
              <a:lnSpc>
                <a:spcPct val="110000"/>
              </a:lnSpc>
            </a:pPr>
            <a:r>
              <a:rPr lang="en-US" sz="2000">
                <a:ea typeface="+mn-lt"/>
                <a:cs typeface="+mn-lt"/>
              </a:rPr>
              <a:t>Enhance research competitiveness in accessing future EU funds</a:t>
            </a:r>
          </a:p>
          <a:p>
            <a:pPr lvl="1">
              <a:lnSpc>
                <a:spcPct val="110000"/>
              </a:lnSpc>
            </a:pPr>
            <a:r>
              <a:rPr lang="en-US" sz="2000">
                <a:ea typeface="+mn-lt"/>
                <a:cs typeface="+mn-lt"/>
              </a:rPr>
              <a:t>Access to a network of resources, data &amp; expertise</a:t>
            </a:r>
          </a:p>
          <a:p>
            <a:pPr>
              <a:lnSpc>
                <a:spcPct val="110000"/>
              </a:lnSpc>
            </a:pPr>
            <a:endParaRPr lang="en-US" sz="2000">
              <a:ea typeface="+mn-lt"/>
              <a:cs typeface="+mn-lt"/>
            </a:endParaRPr>
          </a:p>
          <a:p>
            <a:pPr>
              <a:lnSpc>
                <a:spcPct val="110000"/>
              </a:lnSpc>
            </a:pPr>
            <a:r>
              <a:rPr lang="en-US" sz="2000">
                <a:ea typeface="+mn-lt"/>
                <a:cs typeface="+mn-lt"/>
              </a:rPr>
              <a:t>Could all resources in Ireland be connected to EOSC-EU node?</a:t>
            </a:r>
          </a:p>
          <a:p>
            <a:pPr lvl="1">
              <a:lnSpc>
                <a:spcPct val="110000"/>
              </a:lnSpc>
            </a:pPr>
            <a:r>
              <a:rPr lang="en-US" sz="2000">
                <a:ea typeface="+mn-lt"/>
                <a:cs typeface="+mn-lt"/>
              </a:rPr>
              <a:t>Technically, Yes</a:t>
            </a:r>
          </a:p>
          <a:p>
            <a:pPr lvl="1">
              <a:lnSpc>
                <a:spcPct val="110000"/>
              </a:lnSpc>
            </a:pPr>
            <a:r>
              <a:rPr lang="en-US" sz="2000">
                <a:ea typeface="+mn-lt"/>
                <a:cs typeface="+mn-lt"/>
              </a:rPr>
              <a:t>Strategically, No</a:t>
            </a:r>
          </a:p>
          <a:p>
            <a:pPr lvl="1">
              <a:lnSpc>
                <a:spcPct val="110000"/>
              </a:lnSpc>
            </a:pPr>
            <a:r>
              <a:rPr lang="en-US" sz="2000">
                <a:ea typeface="+mn-lt"/>
                <a:cs typeface="+mn-lt"/>
              </a:rPr>
              <a:t>Open Science within Ireland needs to work independently of EOSC-EU</a:t>
            </a:r>
          </a:p>
        </p:txBody>
      </p:sp>
    </p:spTree>
    <p:extLst>
      <p:ext uri="{BB962C8B-B14F-4D97-AF65-F5344CB8AC3E}">
        <p14:creationId xmlns:p14="http://schemas.microsoft.com/office/powerpoint/2010/main" val="4082336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BD1ED-614D-1A7A-AA21-2C7AB965A3BD}"/>
              </a:ext>
            </a:extLst>
          </p:cNvPr>
          <p:cNvSpPr>
            <a:spLocks noGrp="1"/>
          </p:cNvSpPr>
          <p:nvPr>
            <p:ph type="title"/>
          </p:nvPr>
        </p:nvSpPr>
        <p:spPr/>
        <p:txBody>
          <a:bodyPr/>
          <a:lstStyle/>
          <a:p>
            <a:r>
              <a:rPr lang="en-US"/>
              <a:t>What might an EOSC-Ireland node look like?</a:t>
            </a:r>
            <a:endParaRPr lang="en-IE"/>
          </a:p>
        </p:txBody>
      </p:sp>
      <p:sp>
        <p:nvSpPr>
          <p:cNvPr id="3" name="Content Placeholder 2">
            <a:extLst>
              <a:ext uri="{FF2B5EF4-FFF2-40B4-BE49-F238E27FC236}">
                <a16:creationId xmlns:a16="http://schemas.microsoft.com/office/drawing/2014/main" id="{2984298A-B1B8-2E0D-6967-8A0BFFD6D8D9}"/>
              </a:ext>
            </a:extLst>
          </p:cNvPr>
          <p:cNvSpPr>
            <a:spLocks noGrp="1"/>
          </p:cNvSpPr>
          <p:nvPr>
            <p:ph idx="1"/>
          </p:nvPr>
        </p:nvSpPr>
        <p:spPr/>
        <p:txBody>
          <a:bodyPr anchor="ctr">
            <a:normAutofit/>
          </a:bodyPr>
          <a:lstStyle/>
          <a:p>
            <a:pPr>
              <a:lnSpc>
                <a:spcPct val="120000"/>
              </a:lnSpc>
            </a:pPr>
            <a:r>
              <a:rPr lang="en-US" sz="2000" b="1">
                <a:ea typeface="+mn-lt"/>
                <a:cs typeface="+mn-lt"/>
              </a:rPr>
              <a:t>A FAIR-compliant data repository</a:t>
            </a:r>
          </a:p>
          <a:p>
            <a:pPr lvl="1">
              <a:lnSpc>
                <a:spcPct val="120000"/>
              </a:lnSpc>
            </a:pPr>
            <a:r>
              <a:rPr lang="en-US" sz="2000">
                <a:ea typeface="+mn-lt"/>
                <a:cs typeface="+mn-lt"/>
              </a:rPr>
              <a:t>Thematic, General</a:t>
            </a:r>
          </a:p>
          <a:p>
            <a:pPr lvl="1">
              <a:lnSpc>
                <a:spcPct val="120000"/>
              </a:lnSpc>
            </a:pPr>
            <a:r>
              <a:rPr lang="en-US" sz="2000">
                <a:ea typeface="+mn-lt"/>
                <a:cs typeface="+mn-lt"/>
              </a:rPr>
              <a:t>Institutional, national</a:t>
            </a:r>
          </a:p>
          <a:p>
            <a:pPr>
              <a:lnSpc>
                <a:spcPct val="120000"/>
              </a:lnSpc>
            </a:pPr>
            <a:r>
              <a:rPr lang="en-US" sz="2000" b="1">
                <a:ea typeface="+mn-lt"/>
                <a:cs typeface="+mn-lt"/>
              </a:rPr>
              <a:t>A service, such as storage, compute, notebooks</a:t>
            </a:r>
          </a:p>
          <a:p>
            <a:pPr lvl="1">
              <a:lnSpc>
                <a:spcPct val="120000"/>
              </a:lnSpc>
            </a:pPr>
            <a:r>
              <a:rPr lang="en-US" sz="2000">
                <a:ea typeface="+mn-lt"/>
                <a:cs typeface="+mn-lt"/>
              </a:rPr>
              <a:t>National, institutional</a:t>
            </a:r>
          </a:p>
          <a:p>
            <a:pPr>
              <a:lnSpc>
                <a:spcPct val="120000"/>
              </a:lnSpc>
            </a:pPr>
            <a:r>
              <a:rPr lang="en-US" sz="2000" b="1">
                <a:ea typeface="+mn-lt"/>
                <a:cs typeface="+mn-lt"/>
              </a:rPr>
              <a:t>Enabling services such as </a:t>
            </a:r>
          </a:p>
          <a:p>
            <a:pPr lvl="1">
              <a:lnSpc>
                <a:spcPct val="120000"/>
              </a:lnSpc>
            </a:pPr>
            <a:r>
              <a:rPr lang="en-US" sz="2000">
                <a:ea typeface="+mn-lt"/>
                <a:cs typeface="+mn-lt"/>
              </a:rPr>
              <a:t>Catalogues, metadata, PIDs</a:t>
            </a:r>
          </a:p>
          <a:p>
            <a:pPr lvl="1">
              <a:lnSpc>
                <a:spcPct val="120000"/>
              </a:lnSpc>
            </a:pPr>
            <a:r>
              <a:rPr lang="en-US" sz="2000">
                <a:ea typeface="+mn-lt"/>
                <a:cs typeface="+mn-lt"/>
              </a:rPr>
              <a:t>Operational co-ordination &amp; governance</a:t>
            </a:r>
          </a:p>
          <a:p>
            <a:pPr>
              <a:lnSpc>
                <a:spcPct val="120000"/>
              </a:lnSpc>
            </a:pPr>
            <a:r>
              <a:rPr lang="en-US" sz="2000" b="1">
                <a:ea typeface="+mn-lt"/>
                <a:cs typeface="+mn-lt"/>
              </a:rPr>
              <a:t>Combinations of the above</a:t>
            </a:r>
            <a:endParaRPr lang="en-US" sz="2000" b="1">
              <a:latin typeface="Aptos" panose="020B0004020202020204" pitchFamily="34" charset="0"/>
            </a:endParaRPr>
          </a:p>
        </p:txBody>
      </p:sp>
    </p:spTree>
    <p:extLst>
      <p:ext uri="{BB962C8B-B14F-4D97-AF65-F5344CB8AC3E}">
        <p14:creationId xmlns:p14="http://schemas.microsoft.com/office/powerpoint/2010/main" val="2787118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D5E7537-DC91-0F61-D024-A4EFDC74D1B0}"/>
              </a:ext>
            </a:extLst>
          </p:cNvPr>
          <p:cNvGraphicFramePr>
            <a:graphicFrameLocks noGrp="1"/>
          </p:cNvGraphicFramePr>
          <p:nvPr>
            <p:extLst>
              <p:ext uri="{D42A27DB-BD31-4B8C-83A1-F6EECF244321}">
                <p14:modId xmlns:p14="http://schemas.microsoft.com/office/powerpoint/2010/main" val="2468994988"/>
              </p:ext>
            </p:extLst>
          </p:nvPr>
        </p:nvGraphicFramePr>
        <p:xfrm>
          <a:off x="1529749" y="1399308"/>
          <a:ext cx="8950740" cy="4781293"/>
        </p:xfrm>
        <a:graphic>
          <a:graphicData uri="http://schemas.openxmlformats.org/drawingml/2006/table">
            <a:tbl>
              <a:tblPr firstRow="1" bandRow="1">
                <a:tableStyleId>{5C22544A-7EE6-4342-B048-85BDC9FD1C3A}</a:tableStyleId>
              </a:tblPr>
              <a:tblGrid>
                <a:gridCol w="2983580">
                  <a:extLst>
                    <a:ext uri="{9D8B030D-6E8A-4147-A177-3AD203B41FA5}">
                      <a16:colId xmlns:a16="http://schemas.microsoft.com/office/drawing/2014/main" val="512839899"/>
                    </a:ext>
                  </a:extLst>
                </a:gridCol>
                <a:gridCol w="2983580">
                  <a:extLst>
                    <a:ext uri="{9D8B030D-6E8A-4147-A177-3AD203B41FA5}">
                      <a16:colId xmlns:a16="http://schemas.microsoft.com/office/drawing/2014/main" val="4232866033"/>
                    </a:ext>
                  </a:extLst>
                </a:gridCol>
                <a:gridCol w="2983580">
                  <a:extLst>
                    <a:ext uri="{9D8B030D-6E8A-4147-A177-3AD203B41FA5}">
                      <a16:colId xmlns:a16="http://schemas.microsoft.com/office/drawing/2014/main" val="3945071687"/>
                    </a:ext>
                  </a:extLst>
                </a:gridCol>
              </a:tblGrid>
              <a:tr h="575826">
                <a:tc>
                  <a:txBody>
                    <a:bodyPr/>
                    <a:lstStyle/>
                    <a:p>
                      <a:r>
                        <a:rPr lang="en-US">
                          <a:latin typeface="+mn-lt"/>
                        </a:rPr>
                        <a:t>In place</a:t>
                      </a:r>
                      <a:endParaRPr lang="en-IE">
                        <a:latin typeface="+mn-lt"/>
                      </a:endParaRPr>
                    </a:p>
                  </a:txBody>
                  <a:tcPr/>
                </a:tc>
                <a:tc>
                  <a:txBody>
                    <a:bodyPr/>
                    <a:lstStyle/>
                    <a:p>
                      <a:r>
                        <a:rPr lang="en-US">
                          <a:latin typeface="+mn-lt"/>
                        </a:rPr>
                        <a:t>In development, via NORF NAP</a:t>
                      </a:r>
                      <a:endParaRPr lang="en-IE">
                        <a:latin typeface="+mn-lt"/>
                      </a:endParaRPr>
                    </a:p>
                  </a:txBody>
                  <a:tcPr/>
                </a:tc>
                <a:tc>
                  <a:txBody>
                    <a:bodyPr/>
                    <a:lstStyle/>
                    <a:p>
                      <a:r>
                        <a:rPr lang="en-US">
                          <a:latin typeface="+mn-lt"/>
                        </a:rPr>
                        <a:t>Missing</a:t>
                      </a:r>
                      <a:endParaRPr lang="en-IE">
                        <a:latin typeface="+mn-lt"/>
                      </a:endParaRPr>
                    </a:p>
                  </a:txBody>
                  <a:tcPr/>
                </a:tc>
                <a:extLst>
                  <a:ext uri="{0D108BD9-81ED-4DB2-BD59-A6C34878D82A}">
                    <a16:rowId xmlns:a16="http://schemas.microsoft.com/office/drawing/2014/main" val="3347686801"/>
                  </a:ext>
                </a:extLst>
              </a:tr>
              <a:tr h="575826">
                <a:tc>
                  <a:txBody>
                    <a:bodyPr/>
                    <a:lstStyle/>
                    <a:p>
                      <a:r>
                        <a:rPr lang="en-US">
                          <a:latin typeface="+mn-lt"/>
                        </a:rPr>
                        <a:t>Network, AAI</a:t>
                      </a:r>
                      <a:endParaRPr lang="en-IE">
                        <a:latin typeface="+mn-lt"/>
                      </a:endParaRPr>
                    </a:p>
                  </a:txBody>
                  <a:tcPr/>
                </a:tc>
                <a:tc>
                  <a:txBody>
                    <a:bodyPr/>
                    <a:lstStyle/>
                    <a:p>
                      <a:r>
                        <a:rPr lang="en-US">
                          <a:latin typeface="+mn-lt"/>
                        </a:rPr>
                        <a:t>IRLDAT</a:t>
                      </a:r>
                      <a:endParaRPr lang="en-IE">
                        <a:latin typeface="+mn-lt"/>
                      </a:endParaRPr>
                    </a:p>
                  </a:txBody>
                  <a:tcPr/>
                </a:tc>
                <a:tc>
                  <a:txBody>
                    <a:bodyPr/>
                    <a:lstStyle/>
                    <a:p>
                      <a:r>
                        <a:rPr lang="en-US">
                          <a:latin typeface="+mn-lt"/>
                        </a:rPr>
                        <a:t>Catalogue of resources</a:t>
                      </a:r>
                      <a:endParaRPr lang="en-IE">
                        <a:latin typeface="+mn-lt"/>
                      </a:endParaRPr>
                    </a:p>
                  </a:txBody>
                  <a:tcPr/>
                </a:tc>
                <a:extLst>
                  <a:ext uri="{0D108BD9-81ED-4DB2-BD59-A6C34878D82A}">
                    <a16:rowId xmlns:a16="http://schemas.microsoft.com/office/drawing/2014/main" val="115300818"/>
                  </a:ext>
                </a:extLst>
              </a:tr>
              <a:tr h="575826">
                <a:tc>
                  <a:txBody>
                    <a:bodyPr/>
                    <a:lstStyle/>
                    <a:p>
                      <a:r>
                        <a:rPr lang="en-US">
                          <a:latin typeface="+mn-lt"/>
                        </a:rPr>
                        <a:t>HPC services</a:t>
                      </a:r>
                      <a:endParaRPr lang="en-IE">
                        <a:latin typeface="+mn-lt"/>
                      </a:endParaRPr>
                    </a:p>
                  </a:txBody>
                  <a:tcPr/>
                </a:tc>
                <a:tc>
                  <a:txBody>
                    <a:bodyPr/>
                    <a:lstStyle/>
                    <a:p>
                      <a:r>
                        <a:rPr lang="en-US">
                          <a:latin typeface="+mn-lt"/>
                        </a:rPr>
                        <a:t>National PID roadmap</a:t>
                      </a:r>
                      <a:endParaRPr lang="en-IE">
                        <a:latin typeface="+mn-lt"/>
                      </a:endParaRPr>
                    </a:p>
                  </a:txBody>
                  <a:tcPr/>
                </a:tc>
                <a:tc>
                  <a:txBody>
                    <a:bodyPr/>
                    <a:lstStyle/>
                    <a:p>
                      <a:r>
                        <a:rPr lang="en-US">
                          <a:latin typeface="+mn-lt"/>
                        </a:rPr>
                        <a:t>Metadata services</a:t>
                      </a:r>
                      <a:endParaRPr lang="en-IE">
                        <a:latin typeface="+mn-lt"/>
                      </a:endParaRPr>
                    </a:p>
                  </a:txBody>
                  <a:tcPr/>
                </a:tc>
                <a:extLst>
                  <a:ext uri="{0D108BD9-81ED-4DB2-BD59-A6C34878D82A}">
                    <a16:rowId xmlns:a16="http://schemas.microsoft.com/office/drawing/2014/main" val="421792733"/>
                  </a:ext>
                </a:extLst>
              </a:tr>
              <a:tr h="575826">
                <a:tc>
                  <a:txBody>
                    <a:bodyPr/>
                    <a:lstStyle/>
                    <a:p>
                      <a:r>
                        <a:rPr lang="en-US">
                          <a:latin typeface="+mn-lt"/>
                        </a:rPr>
                        <a:t>Membership of ERICs</a:t>
                      </a:r>
                    </a:p>
                  </a:txBody>
                  <a:tcPr/>
                </a:tc>
                <a:tc>
                  <a:txBody>
                    <a:bodyPr/>
                    <a:lstStyle/>
                    <a:p>
                      <a:r>
                        <a:rPr lang="en-US">
                          <a:latin typeface="+mn-lt"/>
                        </a:rPr>
                        <a:t>National OA monitor</a:t>
                      </a:r>
                      <a:endParaRPr lang="en-IE">
                        <a:latin typeface="+mn-lt"/>
                      </a:endParaRPr>
                    </a:p>
                  </a:txBody>
                  <a:tcPr/>
                </a:tc>
                <a:tc>
                  <a:txBody>
                    <a:bodyPr/>
                    <a:lstStyle/>
                    <a:p>
                      <a:r>
                        <a:rPr lang="en-US">
                          <a:latin typeface="+mn-lt"/>
                        </a:rPr>
                        <a:t>Monitoring services</a:t>
                      </a:r>
                      <a:endParaRPr lang="en-IE">
                        <a:latin typeface="+mn-lt"/>
                      </a:endParaRPr>
                    </a:p>
                  </a:txBody>
                  <a:tcPr/>
                </a:tc>
                <a:extLst>
                  <a:ext uri="{0D108BD9-81ED-4DB2-BD59-A6C34878D82A}">
                    <a16:rowId xmlns:a16="http://schemas.microsoft.com/office/drawing/2014/main" val="2840393930"/>
                  </a:ext>
                </a:extLst>
              </a:tr>
              <a:tr h="993891">
                <a:tc>
                  <a:txBody>
                    <a:bodyPr/>
                    <a:lstStyle/>
                    <a:p>
                      <a:r>
                        <a:rPr lang="en-US">
                          <a:latin typeface="+mn-lt"/>
                        </a:rPr>
                        <a:t>PID services</a:t>
                      </a:r>
                    </a:p>
                  </a:txBody>
                  <a:tcPr/>
                </a:tc>
                <a:tc>
                  <a:txBody>
                    <a:bodyPr/>
                    <a:lstStyle/>
                    <a:p>
                      <a:r>
                        <a:rPr lang="en-US">
                          <a:latin typeface="+mn-lt"/>
                        </a:rPr>
                        <a:t>Repository alignment</a:t>
                      </a:r>
                      <a:endParaRPr lang="en-IE">
                        <a:latin typeface="+mn-lt"/>
                      </a:endParaRPr>
                    </a:p>
                  </a:txBody>
                  <a:tcPr/>
                </a:tc>
                <a:tc>
                  <a:txBody>
                    <a:bodyPr/>
                    <a:lstStyle/>
                    <a:p>
                      <a:r>
                        <a:rPr lang="en-US">
                          <a:latin typeface="+mn-lt"/>
                        </a:rPr>
                        <a:t>A “node” running enabling services at national level</a:t>
                      </a:r>
                      <a:endParaRPr lang="en-IE">
                        <a:latin typeface="+mn-lt"/>
                      </a:endParaRPr>
                    </a:p>
                  </a:txBody>
                  <a:tcPr/>
                </a:tc>
                <a:extLst>
                  <a:ext uri="{0D108BD9-81ED-4DB2-BD59-A6C34878D82A}">
                    <a16:rowId xmlns:a16="http://schemas.microsoft.com/office/drawing/2014/main" val="2909973196"/>
                  </a:ext>
                </a:extLst>
              </a:tr>
              <a:tr h="1419844">
                <a:tc>
                  <a:txBody>
                    <a:bodyPr/>
                    <a:lstStyle/>
                    <a:p>
                      <a:endParaRPr lang="en-US">
                        <a:latin typeface="+mn-lt"/>
                      </a:endParaRPr>
                    </a:p>
                  </a:txBody>
                  <a:tcPr/>
                </a:tc>
                <a:tc>
                  <a:txBody>
                    <a:bodyPr/>
                    <a:lstStyle/>
                    <a:p>
                      <a:endParaRPr lang="en-IE">
                        <a:latin typeface="+mn-lt"/>
                      </a:endParaRPr>
                    </a:p>
                  </a:txBody>
                  <a:tcPr/>
                </a:tc>
                <a:tc>
                  <a:txBody>
                    <a:bodyPr/>
                    <a:lstStyle/>
                    <a:p>
                      <a:r>
                        <a:rPr lang="en-US">
                          <a:latin typeface="+mn-lt"/>
                        </a:rPr>
                        <a:t>Co-ordination between initiatives (strategy, technical, operations, governance)</a:t>
                      </a:r>
                      <a:endParaRPr lang="en-IE">
                        <a:latin typeface="+mn-lt"/>
                      </a:endParaRPr>
                    </a:p>
                  </a:txBody>
                  <a:tcPr/>
                </a:tc>
                <a:extLst>
                  <a:ext uri="{0D108BD9-81ED-4DB2-BD59-A6C34878D82A}">
                    <a16:rowId xmlns:a16="http://schemas.microsoft.com/office/drawing/2014/main" val="4013293717"/>
                  </a:ext>
                </a:extLst>
              </a:tr>
            </a:tbl>
          </a:graphicData>
        </a:graphic>
      </p:graphicFrame>
      <p:sp>
        <p:nvSpPr>
          <p:cNvPr id="2" name="Title 1">
            <a:extLst>
              <a:ext uri="{FF2B5EF4-FFF2-40B4-BE49-F238E27FC236}">
                <a16:creationId xmlns:a16="http://schemas.microsoft.com/office/drawing/2014/main" id="{4AD9609D-2A39-F32F-D28D-F2C602BC7F11}"/>
              </a:ext>
            </a:extLst>
          </p:cNvPr>
          <p:cNvSpPr>
            <a:spLocks noGrp="1"/>
          </p:cNvSpPr>
          <p:nvPr>
            <p:ph type="title"/>
          </p:nvPr>
        </p:nvSpPr>
        <p:spPr>
          <a:xfrm>
            <a:off x="736270" y="365125"/>
            <a:ext cx="10818420" cy="959473"/>
          </a:xfrm>
        </p:spPr>
        <p:txBody>
          <a:bodyPr/>
          <a:lstStyle/>
          <a:p>
            <a:r>
              <a:rPr lang="en-GB"/>
              <a:t>Services/Enablers in Ireland</a:t>
            </a:r>
            <a:endParaRPr lang="en-IE"/>
          </a:p>
        </p:txBody>
      </p:sp>
    </p:spTree>
    <p:extLst>
      <p:ext uri="{BB962C8B-B14F-4D97-AF65-F5344CB8AC3E}">
        <p14:creationId xmlns:p14="http://schemas.microsoft.com/office/powerpoint/2010/main" val="3865591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199F1-7C8C-8864-4875-5C8A16240823}"/>
              </a:ext>
            </a:extLst>
          </p:cNvPr>
          <p:cNvSpPr>
            <a:spLocks noGrp="1"/>
          </p:cNvSpPr>
          <p:nvPr>
            <p:ph type="title"/>
          </p:nvPr>
        </p:nvSpPr>
        <p:spPr/>
        <p:txBody>
          <a:bodyPr>
            <a:normAutofit/>
          </a:bodyPr>
          <a:lstStyle/>
          <a:p>
            <a:r>
              <a:rPr lang="en-US"/>
              <a:t>Recommended actions (1/2)</a:t>
            </a:r>
          </a:p>
        </p:txBody>
      </p:sp>
      <p:sp>
        <p:nvSpPr>
          <p:cNvPr id="3" name="Content Placeholder 2">
            <a:extLst>
              <a:ext uri="{FF2B5EF4-FFF2-40B4-BE49-F238E27FC236}">
                <a16:creationId xmlns:a16="http://schemas.microsoft.com/office/drawing/2014/main" id="{281C684B-13EE-84D0-BA72-1C1C30CE27F0}"/>
              </a:ext>
            </a:extLst>
          </p:cNvPr>
          <p:cNvSpPr>
            <a:spLocks noGrp="1"/>
          </p:cNvSpPr>
          <p:nvPr>
            <p:ph idx="1"/>
          </p:nvPr>
        </p:nvSpPr>
        <p:spPr/>
        <p:txBody>
          <a:bodyPr vert="horz" lIns="91440" tIns="45720" rIns="91440" bIns="45720" rtlCol="0" anchor="ctr">
            <a:normAutofit/>
          </a:bodyPr>
          <a:lstStyle/>
          <a:p>
            <a:pPr>
              <a:lnSpc>
                <a:spcPct val="100000"/>
              </a:lnSpc>
            </a:pPr>
            <a:r>
              <a:rPr lang="en-US" sz="2000">
                <a:ea typeface="+mn-lt"/>
                <a:cs typeface="+mn-lt"/>
              </a:rPr>
              <a:t>Continue to support EOSC as a national ERA priority</a:t>
            </a:r>
          </a:p>
          <a:p>
            <a:pPr>
              <a:lnSpc>
                <a:spcPct val="100000"/>
              </a:lnSpc>
            </a:pPr>
            <a:r>
              <a:rPr lang="en-US" sz="2000">
                <a:ea typeface="+mn-lt"/>
                <a:cs typeface="+mn-lt"/>
              </a:rPr>
              <a:t>Follow closely the developments of the EOSC-Beyond project to inform national developments.</a:t>
            </a:r>
          </a:p>
          <a:p>
            <a:pPr>
              <a:lnSpc>
                <a:spcPct val="100000"/>
              </a:lnSpc>
            </a:pPr>
            <a:r>
              <a:rPr lang="en-US" sz="2000">
                <a:ea typeface="+mn-lt"/>
                <a:cs typeface="+mn-lt"/>
              </a:rPr>
              <a:t>Ensure the recommendations resulting from the national PID strategy and roadmap for Ireland are funded and implemented.</a:t>
            </a:r>
          </a:p>
          <a:p>
            <a:pPr>
              <a:lnSpc>
                <a:spcPct val="100000"/>
              </a:lnSpc>
            </a:pPr>
            <a:r>
              <a:rPr lang="en-US" sz="2000">
                <a:ea typeface="+mn-lt"/>
                <a:cs typeface="+mn-lt"/>
              </a:rPr>
              <a:t>Support the NORF National Action Plan projects, such as, but not limited to, IRLDAT transition from pilot service to national production service.</a:t>
            </a:r>
          </a:p>
          <a:p>
            <a:pPr>
              <a:lnSpc>
                <a:spcPct val="100000"/>
              </a:lnSpc>
            </a:pPr>
            <a:r>
              <a:rPr lang="en-US" sz="2000">
                <a:ea typeface="+mn-lt"/>
                <a:cs typeface="+mn-lt"/>
              </a:rPr>
              <a:t>Ensure alignment and linkage of existing/upcoming national research data and compute infrastructure, particularly, </a:t>
            </a:r>
            <a:r>
              <a:rPr lang="en-US" sz="2000" err="1">
                <a:ea typeface="+mn-lt"/>
                <a:cs typeface="+mn-lt"/>
              </a:rPr>
              <a:t>CASPIr</a:t>
            </a:r>
            <a:r>
              <a:rPr lang="en-US" sz="2000">
                <a:ea typeface="+mn-lt"/>
                <a:cs typeface="+mn-lt"/>
              </a:rPr>
              <a:t>, with the </a:t>
            </a:r>
            <a:r>
              <a:rPr lang="en-US" sz="2000" err="1">
                <a:ea typeface="+mn-lt"/>
                <a:cs typeface="+mn-lt"/>
              </a:rPr>
              <a:t>EOSCIreland</a:t>
            </a:r>
            <a:r>
              <a:rPr lang="en-US" sz="2000">
                <a:ea typeface="+mn-lt"/>
                <a:cs typeface="+mn-lt"/>
              </a:rPr>
              <a:t> node.</a:t>
            </a:r>
            <a:endParaRPr lang="en-IE" sz="2000">
              <a:ea typeface="+mn-lt"/>
              <a:cs typeface="+mn-lt"/>
            </a:endParaRPr>
          </a:p>
        </p:txBody>
      </p:sp>
    </p:spTree>
    <p:extLst>
      <p:ext uri="{BB962C8B-B14F-4D97-AF65-F5344CB8AC3E}">
        <p14:creationId xmlns:p14="http://schemas.microsoft.com/office/powerpoint/2010/main" val="2104954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199F1-7C8C-8864-4875-5C8A16240823}"/>
              </a:ext>
            </a:extLst>
          </p:cNvPr>
          <p:cNvSpPr>
            <a:spLocks noGrp="1"/>
          </p:cNvSpPr>
          <p:nvPr>
            <p:ph type="title"/>
          </p:nvPr>
        </p:nvSpPr>
        <p:spPr/>
        <p:txBody>
          <a:bodyPr>
            <a:normAutofit/>
          </a:bodyPr>
          <a:lstStyle/>
          <a:p>
            <a:r>
              <a:rPr lang="en-US"/>
              <a:t>Recommended actions (2/2)</a:t>
            </a:r>
          </a:p>
        </p:txBody>
      </p:sp>
      <p:sp>
        <p:nvSpPr>
          <p:cNvPr id="3" name="Content Placeholder 2">
            <a:extLst>
              <a:ext uri="{FF2B5EF4-FFF2-40B4-BE49-F238E27FC236}">
                <a16:creationId xmlns:a16="http://schemas.microsoft.com/office/drawing/2014/main" id="{281C684B-13EE-84D0-BA72-1C1C30CE27F0}"/>
              </a:ext>
            </a:extLst>
          </p:cNvPr>
          <p:cNvSpPr>
            <a:spLocks noGrp="1"/>
          </p:cNvSpPr>
          <p:nvPr>
            <p:ph idx="1"/>
          </p:nvPr>
        </p:nvSpPr>
        <p:spPr/>
        <p:txBody>
          <a:bodyPr vert="horz" lIns="91440" tIns="45720" rIns="91440" bIns="45720" rtlCol="0" anchor="ctr">
            <a:normAutofit fontScale="70000" lnSpcReduction="20000"/>
          </a:bodyPr>
          <a:lstStyle/>
          <a:p>
            <a:pPr>
              <a:lnSpc>
                <a:spcPct val="120000"/>
              </a:lnSpc>
            </a:pPr>
            <a:r>
              <a:rPr lang="en-US">
                <a:ea typeface="+mn-lt"/>
                <a:cs typeface="+mn-lt"/>
              </a:rPr>
              <a:t>Establish and fund a co-ordination entity tasked with governing and coordinating the implementation and operation of all necessary enabling services for EOSC in Ireland.</a:t>
            </a:r>
          </a:p>
          <a:p>
            <a:pPr>
              <a:lnSpc>
                <a:spcPct val="120000"/>
              </a:lnSpc>
            </a:pPr>
            <a:r>
              <a:rPr lang="en-US">
                <a:ea typeface="+mn-lt"/>
                <a:cs typeface="+mn-lt"/>
              </a:rPr>
              <a:t>Fund the development and operation of the identified service gaps: catalogue, metadata, monitoring.</a:t>
            </a:r>
          </a:p>
          <a:p>
            <a:pPr>
              <a:lnSpc>
                <a:spcPct val="120000"/>
              </a:lnSpc>
            </a:pPr>
            <a:r>
              <a:rPr lang="en-US">
                <a:ea typeface="+mn-lt"/>
                <a:cs typeface="+mn-lt"/>
              </a:rPr>
              <a:t>Establish an “EOSC-Ireland” node, providing all the enabling services to establish a web of FAIR data in Ireland. It will be governed and operated by the co-ordination entity described above.</a:t>
            </a:r>
          </a:p>
          <a:p>
            <a:pPr>
              <a:lnSpc>
                <a:spcPct val="120000"/>
              </a:lnSpc>
            </a:pPr>
            <a:r>
              <a:rPr lang="en-US">
                <a:ea typeface="+mn-lt"/>
                <a:cs typeface="+mn-lt"/>
              </a:rPr>
              <a:t>Identify two additional use cases of data repositories (thematic/disciplinary, multidisciplinary/ generalist, institutional) to be connected to EOSC, either directly to the EOSC EU node or to the proposed EOSC-Ireland node, and support/fund the development required for them to be connected. This will result in having a national blueprint for connecting such services to EOSC including funding requirements.</a:t>
            </a:r>
          </a:p>
        </p:txBody>
      </p:sp>
    </p:spTree>
    <p:extLst>
      <p:ext uri="{BB962C8B-B14F-4D97-AF65-F5344CB8AC3E}">
        <p14:creationId xmlns:p14="http://schemas.microsoft.com/office/powerpoint/2010/main" val="1439199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498E5D-6FF8-603F-16FE-0BCD3A09DB72}"/>
              </a:ext>
            </a:extLst>
          </p:cNvPr>
          <p:cNvSpPr/>
          <p:nvPr/>
        </p:nvSpPr>
        <p:spPr>
          <a:xfrm>
            <a:off x="8815795" y="709051"/>
            <a:ext cx="3173596" cy="5423338"/>
          </a:xfrm>
          <a:prstGeom prst="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34" name="Straight Connector 33">
            <a:extLst>
              <a:ext uri="{FF2B5EF4-FFF2-40B4-BE49-F238E27FC236}">
                <a16:creationId xmlns:a16="http://schemas.microsoft.com/office/drawing/2014/main" id="{FE346F73-D528-B468-5C04-20EF4F293790}"/>
              </a:ext>
            </a:extLst>
          </p:cNvPr>
          <p:cNvCxnSpPr>
            <a:cxnSpLocks/>
          </p:cNvCxnSpPr>
          <p:nvPr/>
        </p:nvCxnSpPr>
        <p:spPr>
          <a:xfrm>
            <a:off x="7357324" y="3729857"/>
            <a:ext cx="13252" cy="407509"/>
          </a:xfrm>
          <a:prstGeom prst="line">
            <a:avLst/>
          </a:prstGeom>
          <a:ln>
            <a:solidFill>
              <a:srgbClr val="91A3B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FA3724B-7EA7-D0A8-8968-E9F608C4708C}"/>
              </a:ext>
            </a:extLst>
          </p:cNvPr>
          <p:cNvCxnSpPr>
            <a:cxnSpLocks/>
          </p:cNvCxnSpPr>
          <p:nvPr/>
        </p:nvCxnSpPr>
        <p:spPr>
          <a:xfrm flipV="1">
            <a:off x="1086562" y="3335603"/>
            <a:ext cx="9845534" cy="86146"/>
          </a:xfrm>
          <a:prstGeom prst="line">
            <a:avLst/>
          </a:prstGeom>
          <a:ln>
            <a:solidFill>
              <a:srgbClr val="91A3B7"/>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C6827705-37FE-97AE-EC7B-680CB05A6569}"/>
              </a:ext>
            </a:extLst>
          </p:cNvPr>
          <p:cNvSpPr/>
          <p:nvPr/>
        </p:nvSpPr>
        <p:spPr>
          <a:xfrm>
            <a:off x="1486612" y="3164588"/>
            <a:ext cx="655540" cy="614969"/>
          </a:xfrm>
          <a:prstGeom prst="ellipse">
            <a:avLst/>
          </a:prstGeom>
          <a:solidFill>
            <a:srgbClr val="90BDC0"/>
          </a:solidFill>
          <a:ln>
            <a:solidFill>
              <a:srgbClr val="90BD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May 24</a:t>
            </a:r>
            <a:endParaRPr lang="en-IE" sz="1200">
              <a:solidFill>
                <a:schemeClr val="tx1"/>
              </a:solidFill>
            </a:endParaRPr>
          </a:p>
        </p:txBody>
      </p:sp>
      <p:sp>
        <p:nvSpPr>
          <p:cNvPr id="5" name="Oval 4">
            <a:extLst>
              <a:ext uri="{FF2B5EF4-FFF2-40B4-BE49-F238E27FC236}">
                <a16:creationId xmlns:a16="http://schemas.microsoft.com/office/drawing/2014/main" id="{F7756174-4E80-C903-643F-3ABB35C414C2}"/>
              </a:ext>
            </a:extLst>
          </p:cNvPr>
          <p:cNvSpPr/>
          <p:nvPr/>
        </p:nvSpPr>
        <p:spPr>
          <a:xfrm>
            <a:off x="2613046" y="3103696"/>
            <a:ext cx="695739" cy="675861"/>
          </a:xfrm>
          <a:prstGeom prst="ellipse">
            <a:avLst/>
          </a:prstGeom>
          <a:solidFill>
            <a:srgbClr val="90BDC0"/>
          </a:solidFill>
          <a:ln>
            <a:solidFill>
              <a:srgbClr val="90BD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Q3 24</a:t>
            </a:r>
            <a:endParaRPr lang="en-IE" sz="1200">
              <a:solidFill>
                <a:schemeClr val="tx1"/>
              </a:solidFill>
            </a:endParaRPr>
          </a:p>
        </p:txBody>
      </p:sp>
      <p:sp>
        <p:nvSpPr>
          <p:cNvPr id="7" name="Oval 6">
            <a:extLst>
              <a:ext uri="{FF2B5EF4-FFF2-40B4-BE49-F238E27FC236}">
                <a16:creationId xmlns:a16="http://schemas.microsoft.com/office/drawing/2014/main" id="{9093A959-8D6B-2876-70C9-A7D00521FBC8}"/>
              </a:ext>
            </a:extLst>
          </p:cNvPr>
          <p:cNvSpPr/>
          <p:nvPr/>
        </p:nvSpPr>
        <p:spPr>
          <a:xfrm>
            <a:off x="5637854" y="3083818"/>
            <a:ext cx="695739" cy="675861"/>
          </a:xfrm>
          <a:prstGeom prst="ellipse">
            <a:avLst/>
          </a:prstGeom>
          <a:solidFill>
            <a:srgbClr val="90BDC0"/>
          </a:solidFill>
          <a:ln>
            <a:solidFill>
              <a:srgbClr val="90BD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Q1 25</a:t>
            </a:r>
            <a:endParaRPr lang="en-IE" sz="1200">
              <a:solidFill>
                <a:schemeClr val="tx1"/>
              </a:solidFill>
            </a:endParaRPr>
          </a:p>
        </p:txBody>
      </p:sp>
      <p:sp>
        <p:nvSpPr>
          <p:cNvPr id="10" name="Oval 9">
            <a:extLst>
              <a:ext uri="{FF2B5EF4-FFF2-40B4-BE49-F238E27FC236}">
                <a16:creationId xmlns:a16="http://schemas.microsoft.com/office/drawing/2014/main" id="{35C2A85D-799C-6835-6724-70E3BC80C6E6}"/>
              </a:ext>
            </a:extLst>
          </p:cNvPr>
          <p:cNvSpPr/>
          <p:nvPr/>
        </p:nvSpPr>
        <p:spPr>
          <a:xfrm>
            <a:off x="7009454" y="3053996"/>
            <a:ext cx="695739" cy="675861"/>
          </a:xfrm>
          <a:prstGeom prst="ellipse">
            <a:avLst/>
          </a:prstGeom>
          <a:solidFill>
            <a:srgbClr val="90BDC0"/>
          </a:solidFill>
          <a:ln>
            <a:solidFill>
              <a:srgbClr val="90BD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Mid 25</a:t>
            </a:r>
            <a:endParaRPr lang="en-IE" sz="1200">
              <a:solidFill>
                <a:schemeClr val="tx1"/>
              </a:solidFill>
            </a:endParaRPr>
          </a:p>
        </p:txBody>
      </p:sp>
      <p:sp>
        <p:nvSpPr>
          <p:cNvPr id="11" name="Oval 10">
            <a:extLst>
              <a:ext uri="{FF2B5EF4-FFF2-40B4-BE49-F238E27FC236}">
                <a16:creationId xmlns:a16="http://schemas.microsoft.com/office/drawing/2014/main" id="{1CB3EE0C-8A27-AA50-AF80-371DDD99B665}"/>
              </a:ext>
            </a:extLst>
          </p:cNvPr>
          <p:cNvSpPr/>
          <p:nvPr/>
        </p:nvSpPr>
        <p:spPr>
          <a:xfrm>
            <a:off x="9027097" y="3024179"/>
            <a:ext cx="695739" cy="675861"/>
          </a:xfrm>
          <a:prstGeom prst="ellipse">
            <a:avLst/>
          </a:prstGeom>
          <a:solidFill>
            <a:srgbClr val="90BDC0"/>
          </a:solidFill>
          <a:ln>
            <a:solidFill>
              <a:srgbClr val="90BD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Q4 25</a:t>
            </a:r>
            <a:endParaRPr lang="en-IE" sz="1200">
              <a:solidFill>
                <a:schemeClr val="tx1"/>
              </a:solidFill>
            </a:endParaRPr>
          </a:p>
        </p:txBody>
      </p:sp>
      <p:sp>
        <p:nvSpPr>
          <p:cNvPr id="13" name="Rectangle 12">
            <a:extLst>
              <a:ext uri="{FF2B5EF4-FFF2-40B4-BE49-F238E27FC236}">
                <a16:creationId xmlns:a16="http://schemas.microsoft.com/office/drawing/2014/main" id="{1E3550D3-4F09-B48B-1F5F-33C0F3865AE2}"/>
              </a:ext>
            </a:extLst>
          </p:cNvPr>
          <p:cNvSpPr/>
          <p:nvPr/>
        </p:nvSpPr>
        <p:spPr>
          <a:xfrm>
            <a:off x="1367341" y="1970634"/>
            <a:ext cx="922683" cy="675861"/>
          </a:xfrm>
          <a:prstGeom prst="rect">
            <a:avLst/>
          </a:prstGeom>
          <a:solidFill>
            <a:srgbClr val="90BDC0"/>
          </a:solidFill>
          <a:ln>
            <a:solidFill>
              <a:srgbClr val="90BD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Submit paper to DFHERIS</a:t>
            </a:r>
            <a:endParaRPr lang="en-IE" sz="1200">
              <a:solidFill>
                <a:schemeClr val="tx1"/>
              </a:solidFill>
            </a:endParaRPr>
          </a:p>
        </p:txBody>
      </p:sp>
      <p:cxnSp>
        <p:nvCxnSpPr>
          <p:cNvPr id="18" name="Straight Connector 17">
            <a:extLst>
              <a:ext uri="{FF2B5EF4-FFF2-40B4-BE49-F238E27FC236}">
                <a16:creationId xmlns:a16="http://schemas.microsoft.com/office/drawing/2014/main" id="{0B78AF78-8155-7F3D-FCCD-12409D02E882}"/>
              </a:ext>
            </a:extLst>
          </p:cNvPr>
          <p:cNvCxnSpPr>
            <a:cxnSpLocks/>
          </p:cNvCxnSpPr>
          <p:nvPr/>
        </p:nvCxnSpPr>
        <p:spPr>
          <a:xfrm>
            <a:off x="738693" y="3759679"/>
            <a:ext cx="0" cy="294855"/>
          </a:xfrm>
          <a:prstGeom prst="line">
            <a:avLst/>
          </a:prstGeom>
          <a:ln>
            <a:solidFill>
              <a:srgbClr val="91A3B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41EE19-B2F7-0B25-9069-644351655533}"/>
              </a:ext>
            </a:extLst>
          </p:cNvPr>
          <p:cNvCxnSpPr>
            <a:cxnSpLocks/>
          </p:cNvCxnSpPr>
          <p:nvPr/>
        </p:nvCxnSpPr>
        <p:spPr>
          <a:xfrm flipH="1">
            <a:off x="1814382" y="2646495"/>
            <a:ext cx="20098" cy="518093"/>
          </a:xfrm>
          <a:prstGeom prst="line">
            <a:avLst/>
          </a:prstGeom>
          <a:ln>
            <a:solidFill>
              <a:srgbClr val="91A3B7"/>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52F8056-B4CA-A20D-8D81-EE1AEB0613AE}"/>
              </a:ext>
            </a:extLst>
          </p:cNvPr>
          <p:cNvSpPr/>
          <p:nvPr/>
        </p:nvSpPr>
        <p:spPr>
          <a:xfrm>
            <a:off x="2451535" y="4369276"/>
            <a:ext cx="1018761" cy="1199325"/>
          </a:xfrm>
          <a:prstGeom prst="rect">
            <a:avLst/>
          </a:prstGeom>
          <a:solidFill>
            <a:srgbClr val="90BDC0"/>
          </a:solidFill>
          <a:ln>
            <a:solidFill>
              <a:srgbClr val="90BD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DFHERIS convenes stakeholders to discuss roadmap and governance</a:t>
            </a:r>
            <a:endParaRPr lang="en-IE" sz="1200">
              <a:solidFill>
                <a:schemeClr val="tx1"/>
              </a:solidFill>
            </a:endParaRPr>
          </a:p>
        </p:txBody>
      </p:sp>
      <p:cxnSp>
        <p:nvCxnSpPr>
          <p:cNvPr id="22" name="Straight Connector 21">
            <a:extLst>
              <a:ext uri="{FF2B5EF4-FFF2-40B4-BE49-F238E27FC236}">
                <a16:creationId xmlns:a16="http://schemas.microsoft.com/office/drawing/2014/main" id="{155C3FA0-EBA0-4EA5-C380-6B71CE0C1FC0}"/>
              </a:ext>
            </a:extLst>
          </p:cNvPr>
          <p:cNvCxnSpPr>
            <a:cxnSpLocks/>
          </p:cNvCxnSpPr>
          <p:nvPr/>
        </p:nvCxnSpPr>
        <p:spPr>
          <a:xfrm>
            <a:off x="2960916" y="3779557"/>
            <a:ext cx="0" cy="589719"/>
          </a:xfrm>
          <a:prstGeom prst="line">
            <a:avLst/>
          </a:prstGeom>
          <a:ln>
            <a:solidFill>
              <a:srgbClr val="91A3B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81D4E0B-33EA-01E3-0BA1-4C34EDF3CA90}"/>
              </a:ext>
            </a:extLst>
          </p:cNvPr>
          <p:cNvCxnSpPr>
            <a:cxnSpLocks/>
          </p:cNvCxnSpPr>
          <p:nvPr/>
        </p:nvCxnSpPr>
        <p:spPr>
          <a:xfrm>
            <a:off x="5161092" y="3682649"/>
            <a:ext cx="6835" cy="425726"/>
          </a:xfrm>
          <a:prstGeom prst="line">
            <a:avLst/>
          </a:prstGeom>
          <a:ln>
            <a:solidFill>
              <a:srgbClr val="91A3B7"/>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5E9C7E19-193A-F7DA-AB4B-D260464B47B5}"/>
              </a:ext>
            </a:extLst>
          </p:cNvPr>
          <p:cNvSpPr/>
          <p:nvPr/>
        </p:nvSpPr>
        <p:spPr>
          <a:xfrm>
            <a:off x="5517342" y="1861301"/>
            <a:ext cx="936764" cy="894526"/>
          </a:xfrm>
          <a:prstGeom prst="rect">
            <a:avLst/>
          </a:prstGeom>
          <a:solidFill>
            <a:srgbClr val="90BDC0"/>
          </a:solidFill>
          <a:ln>
            <a:solidFill>
              <a:srgbClr val="90BD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Agree roadmap and governance</a:t>
            </a:r>
            <a:endParaRPr lang="en-IE" sz="1200">
              <a:solidFill>
                <a:schemeClr val="tx1"/>
              </a:solidFill>
            </a:endParaRPr>
          </a:p>
        </p:txBody>
      </p:sp>
      <p:sp>
        <p:nvSpPr>
          <p:cNvPr id="31" name="Rectangle 30">
            <a:extLst>
              <a:ext uri="{FF2B5EF4-FFF2-40B4-BE49-F238E27FC236}">
                <a16:creationId xmlns:a16="http://schemas.microsoft.com/office/drawing/2014/main" id="{ACC99F7F-95FF-F095-DD13-CD03975D3153}"/>
              </a:ext>
            </a:extLst>
          </p:cNvPr>
          <p:cNvSpPr/>
          <p:nvPr/>
        </p:nvSpPr>
        <p:spPr>
          <a:xfrm>
            <a:off x="6949817" y="4054534"/>
            <a:ext cx="936764" cy="1066805"/>
          </a:xfrm>
          <a:prstGeom prst="rect">
            <a:avLst/>
          </a:prstGeom>
          <a:solidFill>
            <a:srgbClr val="90BDC0"/>
          </a:solidFill>
          <a:ln>
            <a:solidFill>
              <a:srgbClr val="90BD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Establish governance and co-ordination entity</a:t>
            </a:r>
            <a:endParaRPr lang="en-IE" sz="1200">
              <a:solidFill>
                <a:schemeClr val="tx1"/>
              </a:solidFill>
            </a:endParaRPr>
          </a:p>
        </p:txBody>
      </p:sp>
      <p:sp>
        <p:nvSpPr>
          <p:cNvPr id="32" name="Rectangle 31">
            <a:extLst>
              <a:ext uri="{FF2B5EF4-FFF2-40B4-BE49-F238E27FC236}">
                <a16:creationId xmlns:a16="http://schemas.microsoft.com/office/drawing/2014/main" id="{26C1828B-C8BA-3CDD-9624-C842F3D23A71}"/>
              </a:ext>
            </a:extLst>
          </p:cNvPr>
          <p:cNvSpPr/>
          <p:nvPr/>
        </p:nvSpPr>
        <p:spPr>
          <a:xfrm>
            <a:off x="7788017" y="5286990"/>
            <a:ext cx="1092062" cy="1535439"/>
          </a:xfrm>
          <a:prstGeom prst="rect">
            <a:avLst/>
          </a:prstGeom>
          <a:solidFill>
            <a:srgbClr val="90BDC0"/>
          </a:solidFill>
          <a:ln>
            <a:solidFill>
              <a:srgbClr val="90BD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Staff recruited and start developments for EOSC-Ireland node: catalogue, metadata, monitoring</a:t>
            </a:r>
            <a:endParaRPr lang="en-IE" sz="1200">
              <a:solidFill>
                <a:schemeClr val="tx1"/>
              </a:solidFill>
            </a:endParaRPr>
          </a:p>
        </p:txBody>
      </p:sp>
      <p:cxnSp>
        <p:nvCxnSpPr>
          <p:cNvPr id="36" name="Connector: Elbow 35">
            <a:extLst>
              <a:ext uri="{FF2B5EF4-FFF2-40B4-BE49-F238E27FC236}">
                <a16:creationId xmlns:a16="http://schemas.microsoft.com/office/drawing/2014/main" id="{521020EA-2CA2-721E-C601-ECA1660DB8BA}"/>
              </a:ext>
            </a:extLst>
          </p:cNvPr>
          <p:cNvCxnSpPr>
            <a:cxnSpLocks/>
          </p:cNvCxnSpPr>
          <p:nvPr/>
        </p:nvCxnSpPr>
        <p:spPr>
          <a:xfrm rot="16200000" flipH="1">
            <a:off x="7136423" y="5403115"/>
            <a:ext cx="933371" cy="369818"/>
          </a:xfrm>
          <a:prstGeom prst="bentConnector2">
            <a:avLst/>
          </a:prstGeom>
          <a:ln>
            <a:solidFill>
              <a:srgbClr val="91A3B7"/>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4A3F2E8-AAED-8349-780C-64FC4EBC29E2}"/>
              </a:ext>
            </a:extLst>
          </p:cNvPr>
          <p:cNvSpPr/>
          <p:nvPr/>
        </p:nvSpPr>
        <p:spPr>
          <a:xfrm>
            <a:off x="8870483" y="1169515"/>
            <a:ext cx="1092062" cy="1372125"/>
          </a:xfrm>
          <a:prstGeom prst="rect">
            <a:avLst/>
          </a:prstGeom>
          <a:solidFill>
            <a:srgbClr val="90BDC0"/>
          </a:solidFill>
          <a:ln>
            <a:solidFill>
              <a:srgbClr val="90BD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V1 MVP of  tech developments for EOSC-Ireland node. Connect to EOSC</a:t>
            </a:r>
            <a:endParaRPr lang="en-IE" sz="1200">
              <a:solidFill>
                <a:schemeClr val="tx1"/>
              </a:solidFill>
            </a:endParaRPr>
          </a:p>
        </p:txBody>
      </p:sp>
      <p:cxnSp>
        <p:nvCxnSpPr>
          <p:cNvPr id="41" name="Straight Connector 40">
            <a:extLst>
              <a:ext uri="{FF2B5EF4-FFF2-40B4-BE49-F238E27FC236}">
                <a16:creationId xmlns:a16="http://schemas.microsoft.com/office/drawing/2014/main" id="{99E4FFEC-729D-115B-5E39-00E0ABDD7AE6}"/>
              </a:ext>
            </a:extLst>
          </p:cNvPr>
          <p:cNvCxnSpPr>
            <a:cxnSpLocks/>
          </p:cNvCxnSpPr>
          <p:nvPr/>
        </p:nvCxnSpPr>
        <p:spPr>
          <a:xfrm flipH="1">
            <a:off x="9374967" y="2541640"/>
            <a:ext cx="41547" cy="482539"/>
          </a:xfrm>
          <a:prstGeom prst="line">
            <a:avLst/>
          </a:prstGeom>
          <a:ln>
            <a:solidFill>
              <a:srgbClr val="91A3B7"/>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AF105B2-FBB6-C01E-2C70-BA66AC03A4A7}"/>
              </a:ext>
            </a:extLst>
          </p:cNvPr>
          <p:cNvCxnSpPr>
            <a:cxnSpLocks/>
          </p:cNvCxnSpPr>
          <p:nvPr/>
        </p:nvCxnSpPr>
        <p:spPr>
          <a:xfrm>
            <a:off x="10315450" y="3673533"/>
            <a:ext cx="0" cy="281607"/>
          </a:xfrm>
          <a:prstGeom prst="line">
            <a:avLst/>
          </a:prstGeom>
          <a:ln>
            <a:solidFill>
              <a:srgbClr val="91A3B7"/>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77A919AF-D141-2211-C9FD-7CF50ED5AEED}"/>
              </a:ext>
            </a:extLst>
          </p:cNvPr>
          <p:cNvSpPr/>
          <p:nvPr/>
        </p:nvSpPr>
        <p:spPr>
          <a:xfrm>
            <a:off x="6848365" y="1213061"/>
            <a:ext cx="939652" cy="1578188"/>
          </a:xfrm>
          <a:prstGeom prst="rect">
            <a:avLst/>
          </a:prstGeom>
          <a:solidFill>
            <a:srgbClr val="90BDC0"/>
          </a:solidFill>
          <a:ln>
            <a:solidFill>
              <a:srgbClr val="90BD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Implement NORF services from funded actions (IRLDAT, PIDs) **</a:t>
            </a:r>
          </a:p>
        </p:txBody>
      </p:sp>
      <p:sp>
        <p:nvSpPr>
          <p:cNvPr id="45" name="Oval 44">
            <a:extLst>
              <a:ext uri="{FF2B5EF4-FFF2-40B4-BE49-F238E27FC236}">
                <a16:creationId xmlns:a16="http://schemas.microsoft.com/office/drawing/2014/main" id="{FA6F0CA8-CE12-56A7-8C8B-0F05D66241C7}"/>
              </a:ext>
            </a:extLst>
          </p:cNvPr>
          <p:cNvSpPr/>
          <p:nvPr/>
        </p:nvSpPr>
        <p:spPr>
          <a:xfrm>
            <a:off x="10932096" y="2997672"/>
            <a:ext cx="695739" cy="675861"/>
          </a:xfrm>
          <a:prstGeom prst="ellipse">
            <a:avLst/>
          </a:prstGeom>
          <a:solidFill>
            <a:srgbClr val="90BDC0"/>
          </a:solidFill>
          <a:ln>
            <a:solidFill>
              <a:srgbClr val="90BD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Q1 26</a:t>
            </a:r>
            <a:endParaRPr lang="en-IE" sz="1200">
              <a:solidFill>
                <a:schemeClr val="tx1"/>
              </a:solidFill>
            </a:endParaRPr>
          </a:p>
        </p:txBody>
      </p:sp>
      <p:sp>
        <p:nvSpPr>
          <p:cNvPr id="46" name="Rectangle 45">
            <a:extLst>
              <a:ext uri="{FF2B5EF4-FFF2-40B4-BE49-F238E27FC236}">
                <a16:creationId xmlns:a16="http://schemas.microsoft.com/office/drawing/2014/main" id="{4BF07F37-4F27-99FA-FED9-38C4F272FF25}"/>
              </a:ext>
            </a:extLst>
          </p:cNvPr>
          <p:cNvSpPr/>
          <p:nvPr/>
        </p:nvSpPr>
        <p:spPr>
          <a:xfrm>
            <a:off x="10733933" y="1652576"/>
            <a:ext cx="1092062" cy="1066805"/>
          </a:xfrm>
          <a:prstGeom prst="rect">
            <a:avLst/>
          </a:prstGeom>
          <a:solidFill>
            <a:srgbClr val="90BDC0"/>
          </a:solidFill>
          <a:ln>
            <a:solidFill>
              <a:srgbClr val="90BD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Two data repositories connected to EOSC-Ireland, and EOSC</a:t>
            </a:r>
            <a:endParaRPr lang="en-IE" sz="1200">
              <a:solidFill>
                <a:schemeClr val="tx1"/>
              </a:solidFill>
            </a:endParaRPr>
          </a:p>
        </p:txBody>
      </p:sp>
      <p:cxnSp>
        <p:nvCxnSpPr>
          <p:cNvPr id="47" name="Straight Connector 46">
            <a:extLst>
              <a:ext uri="{FF2B5EF4-FFF2-40B4-BE49-F238E27FC236}">
                <a16:creationId xmlns:a16="http://schemas.microsoft.com/office/drawing/2014/main" id="{E92173D8-3ACC-4876-0005-CB20C27E49FD}"/>
              </a:ext>
            </a:extLst>
          </p:cNvPr>
          <p:cNvCxnSpPr>
            <a:cxnSpLocks/>
          </p:cNvCxnSpPr>
          <p:nvPr/>
        </p:nvCxnSpPr>
        <p:spPr>
          <a:xfrm>
            <a:off x="11279964" y="2719381"/>
            <a:ext cx="2" cy="278291"/>
          </a:xfrm>
          <a:prstGeom prst="line">
            <a:avLst/>
          </a:prstGeom>
          <a:ln>
            <a:solidFill>
              <a:srgbClr val="91A3B7"/>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DC336A-95DF-C78D-1B3F-F667C7BBA955}"/>
              </a:ext>
            </a:extLst>
          </p:cNvPr>
          <p:cNvCxnSpPr>
            <a:cxnSpLocks/>
          </p:cNvCxnSpPr>
          <p:nvPr/>
        </p:nvCxnSpPr>
        <p:spPr>
          <a:xfrm>
            <a:off x="3971177" y="2781310"/>
            <a:ext cx="0" cy="383278"/>
          </a:xfrm>
          <a:prstGeom prst="line">
            <a:avLst/>
          </a:prstGeom>
          <a:ln>
            <a:solidFill>
              <a:srgbClr val="91A3B7"/>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E8CEFF2-6CA6-3301-E83C-8F54E64F09D0}"/>
              </a:ext>
            </a:extLst>
          </p:cNvPr>
          <p:cNvCxnSpPr>
            <a:cxnSpLocks/>
          </p:cNvCxnSpPr>
          <p:nvPr/>
        </p:nvCxnSpPr>
        <p:spPr>
          <a:xfrm>
            <a:off x="5985724" y="2755827"/>
            <a:ext cx="0" cy="327991"/>
          </a:xfrm>
          <a:prstGeom prst="line">
            <a:avLst/>
          </a:prstGeom>
          <a:ln>
            <a:solidFill>
              <a:srgbClr val="91A3B7"/>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EAE2B09-B121-4012-EEA5-E02D5B8E40E1}"/>
              </a:ext>
            </a:extLst>
          </p:cNvPr>
          <p:cNvCxnSpPr>
            <a:cxnSpLocks/>
          </p:cNvCxnSpPr>
          <p:nvPr/>
        </p:nvCxnSpPr>
        <p:spPr>
          <a:xfrm>
            <a:off x="7731188" y="2450036"/>
            <a:ext cx="1397798" cy="673121"/>
          </a:xfrm>
          <a:prstGeom prst="line">
            <a:avLst/>
          </a:prstGeom>
          <a:ln>
            <a:solidFill>
              <a:srgbClr val="91A3B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CA85392-CE64-E82D-8116-D987A170CA0B}"/>
              </a:ext>
            </a:extLst>
          </p:cNvPr>
          <p:cNvCxnSpPr>
            <a:cxnSpLocks/>
          </p:cNvCxnSpPr>
          <p:nvPr/>
        </p:nvCxnSpPr>
        <p:spPr>
          <a:xfrm>
            <a:off x="7271800" y="2745885"/>
            <a:ext cx="85524" cy="308111"/>
          </a:xfrm>
          <a:prstGeom prst="line">
            <a:avLst/>
          </a:prstGeom>
          <a:ln>
            <a:solidFill>
              <a:srgbClr val="91A3B7"/>
            </a:solidFill>
          </a:ln>
        </p:spPr>
        <p:style>
          <a:lnRef idx="1">
            <a:schemeClr val="accent1"/>
          </a:lnRef>
          <a:fillRef idx="0">
            <a:schemeClr val="accent1"/>
          </a:fillRef>
          <a:effectRef idx="0">
            <a:schemeClr val="accent1"/>
          </a:effectRef>
          <a:fontRef idx="minor">
            <a:schemeClr val="tx1"/>
          </a:fontRef>
        </p:style>
      </p:cxnSp>
      <p:sp>
        <p:nvSpPr>
          <p:cNvPr id="2" name="Hexagon 1">
            <a:extLst>
              <a:ext uri="{FF2B5EF4-FFF2-40B4-BE49-F238E27FC236}">
                <a16:creationId xmlns:a16="http://schemas.microsoft.com/office/drawing/2014/main" id="{EA9CC4D2-6F16-6672-2C3F-A3D8C37A2656}"/>
              </a:ext>
            </a:extLst>
          </p:cNvPr>
          <p:cNvSpPr/>
          <p:nvPr/>
        </p:nvSpPr>
        <p:spPr>
          <a:xfrm>
            <a:off x="355042" y="3128404"/>
            <a:ext cx="731520" cy="622567"/>
          </a:xfrm>
          <a:prstGeom prst="hexagon">
            <a:avLst/>
          </a:prstGeom>
          <a:solidFill>
            <a:srgbClr val="A7A9C7"/>
          </a:solidFill>
          <a:ln>
            <a:solidFill>
              <a:srgbClr val="A7A9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April 24</a:t>
            </a:r>
            <a:endParaRPr lang="en-IE" sz="1200">
              <a:solidFill>
                <a:schemeClr val="tx1"/>
              </a:solidFill>
            </a:endParaRPr>
          </a:p>
        </p:txBody>
      </p:sp>
      <p:sp>
        <p:nvSpPr>
          <p:cNvPr id="9" name="Hexagon 8">
            <a:extLst>
              <a:ext uri="{FF2B5EF4-FFF2-40B4-BE49-F238E27FC236}">
                <a16:creationId xmlns:a16="http://schemas.microsoft.com/office/drawing/2014/main" id="{B18BF72F-C1B3-DC5C-691A-DA1E27F776C6}"/>
              </a:ext>
            </a:extLst>
          </p:cNvPr>
          <p:cNvSpPr/>
          <p:nvPr/>
        </p:nvSpPr>
        <p:spPr>
          <a:xfrm>
            <a:off x="3615509" y="3095786"/>
            <a:ext cx="731520" cy="622567"/>
          </a:xfrm>
          <a:prstGeom prst="hexagon">
            <a:avLst/>
          </a:prstGeom>
          <a:solidFill>
            <a:srgbClr val="A7A9C7"/>
          </a:solidFill>
          <a:ln>
            <a:solidFill>
              <a:srgbClr val="A7A9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Oct 24</a:t>
            </a:r>
            <a:endParaRPr lang="en-IE" sz="1200">
              <a:solidFill>
                <a:schemeClr val="tx1"/>
              </a:solidFill>
            </a:endParaRPr>
          </a:p>
        </p:txBody>
      </p:sp>
      <p:sp>
        <p:nvSpPr>
          <p:cNvPr id="20" name="Hexagon 19">
            <a:extLst>
              <a:ext uri="{FF2B5EF4-FFF2-40B4-BE49-F238E27FC236}">
                <a16:creationId xmlns:a16="http://schemas.microsoft.com/office/drawing/2014/main" id="{C98B4A4C-54D4-37CA-1D91-368B58C653E1}"/>
              </a:ext>
            </a:extLst>
          </p:cNvPr>
          <p:cNvSpPr/>
          <p:nvPr/>
        </p:nvSpPr>
        <p:spPr>
          <a:xfrm>
            <a:off x="4752408" y="3070401"/>
            <a:ext cx="731520" cy="622567"/>
          </a:xfrm>
          <a:prstGeom prst="hexagon">
            <a:avLst/>
          </a:prstGeom>
          <a:solidFill>
            <a:srgbClr val="A7A9C7"/>
          </a:solidFill>
          <a:ln>
            <a:solidFill>
              <a:srgbClr val="A7A9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Dec 24</a:t>
            </a:r>
            <a:endParaRPr lang="en-IE" sz="1200">
              <a:solidFill>
                <a:schemeClr val="tx1"/>
              </a:solidFill>
            </a:endParaRPr>
          </a:p>
        </p:txBody>
      </p:sp>
      <p:sp>
        <p:nvSpPr>
          <p:cNvPr id="23" name="Hexagon 22">
            <a:extLst>
              <a:ext uri="{FF2B5EF4-FFF2-40B4-BE49-F238E27FC236}">
                <a16:creationId xmlns:a16="http://schemas.microsoft.com/office/drawing/2014/main" id="{7DB9E667-06B3-61D5-AE8C-525D2CD7C0DC}"/>
              </a:ext>
            </a:extLst>
          </p:cNvPr>
          <p:cNvSpPr/>
          <p:nvPr/>
        </p:nvSpPr>
        <p:spPr>
          <a:xfrm>
            <a:off x="9920792" y="3026357"/>
            <a:ext cx="731520" cy="622567"/>
          </a:xfrm>
          <a:prstGeom prst="hexagon">
            <a:avLst/>
          </a:prstGeom>
          <a:solidFill>
            <a:srgbClr val="A7A9C7"/>
          </a:solidFill>
          <a:ln>
            <a:solidFill>
              <a:srgbClr val="A7A9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Q4 25</a:t>
            </a:r>
            <a:endParaRPr lang="en-IE" sz="1200">
              <a:solidFill>
                <a:schemeClr val="tx1"/>
              </a:solidFill>
            </a:endParaRPr>
          </a:p>
        </p:txBody>
      </p:sp>
      <p:sp>
        <p:nvSpPr>
          <p:cNvPr id="24" name="Scroll: Vertical 23">
            <a:extLst>
              <a:ext uri="{FF2B5EF4-FFF2-40B4-BE49-F238E27FC236}">
                <a16:creationId xmlns:a16="http://schemas.microsoft.com/office/drawing/2014/main" id="{4952364B-52A7-BD7F-A114-956E0F210239}"/>
              </a:ext>
            </a:extLst>
          </p:cNvPr>
          <p:cNvSpPr/>
          <p:nvPr/>
        </p:nvSpPr>
        <p:spPr>
          <a:xfrm>
            <a:off x="7174" y="4053402"/>
            <a:ext cx="1357506" cy="1504124"/>
          </a:xfrm>
          <a:prstGeom prst="verticalScroll">
            <a:avLst/>
          </a:prstGeom>
          <a:solidFill>
            <a:srgbClr val="A7A9C7"/>
          </a:solidFill>
          <a:ln>
            <a:solidFill>
              <a:srgbClr val="A7A9C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EOSC EU web portal Ready for Service (RFS)*</a:t>
            </a:r>
          </a:p>
          <a:p>
            <a:pPr algn="ctr"/>
            <a:r>
              <a:rPr lang="en-US" sz="1200">
                <a:solidFill>
                  <a:schemeClr val="tx1"/>
                </a:solidFill>
              </a:rPr>
              <a:t>V1. Policy documents</a:t>
            </a:r>
            <a:endParaRPr lang="en-IE" sz="1200">
              <a:solidFill>
                <a:schemeClr val="tx1"/>
              </a:solidFill>
            </a:endParaRPr>
          </a:p>
        </p:txBody>
      </p:sp>
      <p:sp>
        <p:nvSpPr>
          <p:cNvPr id="27" name="Scroll: Vertical 26">
            <a:extLst>
              <a:ext uri="{FF2B5EF4-FFF2-40B4-BE49-F238E27FC236}">
                <a16:creationId xmlns:a16="http://schemas.microsoft.com/office/drawing/2014/main" id="{AE81C6A2-12EC-5E9D-F465-C436E70AC881}"/>
              </a:ext>
            </a:extLst>
          </p:cNvPr>
          <p:cNvSpPr/>
          <p:nvPr/>
        </p:nvSpPr>
        <p:spPr>
          <a:xfrm>
            <a:off x="3226856" y="1287175"/>
            <a:ext cx="1357506" cy="1504124"/>
          </a:xfrm>
          <a:prstGeom prst="verticalScroll">
            <a:avLst/>
          </a:prstGeom>
          <a:solidFill>
            <a:srgbClr val="A7A9C7"/>
          </a:solidFill>
          <a:ln>
            <a:solidFill>
              <a:srgbClr val="A7A9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EOSC EU node RFS.</a:t>
            </a:r>
          </a:p>
          <a:p>
            <a:pPr algn="ctr"/>
            <a:r>
              <a:rPr lang="en-US" sz="1200">
                <a:solidFill>
                  <a:schemeClr val="tx1"/>
                </a:solidFill>
              </a:rPr>
              <a:t>V1. Node handbook Ready</a:t>
            </a:r>
            <a:endParaRPr lang="en-IE" sz="1200">
              <a:solidFill>
                <a:schemeClr val="tx1"/>
              </a:solidFill>
            </a:endParaRPr>
          </a:p>
        </p:txBody>
      </p:sp>
      <p:sp>
        <p:nvSpPr>
          <p:cNvPr id="28" name="Scroll: Vertical 27">
            <a:extLst>
              <a:ext uri="{FF2B5EF4-FFF2-40B4-BE49-F238E27FC236}">
                <a16:creationId xmlns:a16="http://schemas.microsoft.com/office/drawing/2014/main" id="{2D8A7AFD-5C5F-5A13-B3DB-8F43A2963AF0}"/>
              </a:ext>
            </a:extLst>
          </p:cNvPr>
          <p:cNvSpPr/>
          <p:nvPr/>
        </p:nvSpPr>
        <p:spPr>
          <a:xfrm>
            <a:off x="4347029" y="4064476"/>
            <a:ext cx="1386301" cy="1735185"/>
          </a:xfrm>
          <a:prstGeom prst="verticalScroll">
            <a:avLst/>
          </a:prstGeom>
          <a:solidFill>
            <a:srgbClr val="A7A9C7"/>
          </a:solidFill>
          <a:ln>
            <a:solidFill>
              <a:srgbClr val="A7A9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EOSC EU node starts pilots with candidate nodes, and with EOSC-Beyond project</a:t>
            </a:r>
            <a:endParaRPr lang="en-IE" sz="1200">
              <a:solidFill>
                <a:schemeClr val="tx1"/>
              </a:solidFill>
            </a:endParaRPr>
          </a:p>
        </p:txBody>
      </p:sp>
      <p:sp>
        <p:nvSpPr>
          <p:cNvPr id="33" name="Scroll: Vertical 32">
            <a:extLst>
              <a:ext uri="{FF2B5EF4-FFF2-40B4-BE49-F238E27FC236}">
                <a16:creationId xmlns:a16="http://schemas.microsoft.com/office/drawing/2014/main" id="{CFF387F0-3948-C42B-D9F7-5A6A50B657F4}"/>
              </a:ext>
            </a:extLst>
          </p:cNvPr>
          <p:cNvSpPr/>
          <p:nvPr/>
        </p:nvSpPr>
        <p:spPr>
          <a:xfrm>
            <a:off x="9607798" y="3951824"/>
            <a:ext cx="1422913" cy="1914958"/>
          </a:xfrm>
          <a:prstGeom prst="verticalScroll">
            <a:avLst/>
          </a:prstGeom>
          <a:solidFill>
            <a:srgbClr val="A7A9C7"/>
          </a:solidFill>
          <a:ln>
            <a:solidFill>
              <a:srgbClr val="A7A9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EOSC EU node completes pilots with nodes. </a:t>
            </a:r>
          </a:p>
          <a:p>
            <a:pPr algn="ctr"/>
            <a:endParaRPr lang="en-US" sz="1200">
              <a:solidFill>
                <a:schemeClr val="tx1"/>
              </a:solidFill>
            </a:endParaRPr>
          </a:p>
          <a:p>
            <a:pPr algn="ctr"/>
            <a:r>
              <a:rPr lang="en-US" sz="1200">
                <a:solidFill>
                  <a:schemeClr val="tx1"/>
                </a:solidFill>
              </a:rPr>
              <a:t>Set </a:t>
            </a:r>
            <a:r>
              <a:rPr lang="en-US" sz="1200" err="1">
                <a:solidFill>
                  <a:schemeClr val="tx1"/>
                </a:solidFill>
              </a:rPr>
              <a:t>RoP</a:t>
            </a:r>
            <a:r>
              <a:rPr lang="en-US" sz="1200">
                <a:solidFill>
                  <a:schemeClr val="tx1"/>
                </a:solidFill>
              </a:rPr>
              <a:t>, guidelines for EOSC nodes</a:t>
            </a:r>
            <a:endParaRPr lang="en-IE" sz="1200">
              <a:solidFill>
                <a:schemeClr val="tx1"/>
              </a:solidFill>
            </a:endParaRPr>
          </a:p>
        </p:txBody>
      </p:sp>
      <p:sp>
        <p:nvSpPr>
          <p:cNvPr id="6" name="TextBox 5">
            <a:extLst>
              <a:ext uri="{FF2B5EF4-FFF2-40B4-BE49-F238E27FC236}">
                <a16:creationId xmlns:a16="http://schemas.microsoft.com/office/drawing/2014/main" id="{F58B70AB-B598-3315-305C-39B239EAFFFE}"/>
              </a:ext>
            </a:extLst>
          </p:cNvPr>
          <p:cNvSpPr txBox="1"/>
          <p:nvPr/>
        </p:nvSpPr>
        <p:spPr>
          <a:xfrm>
            <a:off x="256666" y="6020048"/>
            <a:ext cx="6104238" cy="461665"/>
          </a:xfrm>
          <a:prstGeom prst="rect">
            <a:avLst/>
          </a:prstGeom>
          <a:solidFill>
            <a:srgbClr val="90BDC0"/>
          </a:solidFill>
          <a:ln>
            <a:solidFill>
              <a:srgbClr val="91A3B7"/>
            </a:solidFill>
          </a:ln>
        </p:spPr>
        <p:txBody>
          <a:bodyPr wrap="square">
            <a:spAutoFit/>
          </a:bodyPr>
          <a:lstStyle/>
          <a:p>
            <a:r>
              <a:rPr lang="en-IE" sz="1200"/>
              <a:t> * </a:t>
            </a:r>
            <a:r>
              <a:rPr lang="en-IE" sz="1200">
                <a:hlinkClick r:id="rId2">
                  <a:extLst>
                    <a:ext uri="{A12FA001-AC4F-418D-AE19-62706E023703}">
                      <ahyp:hlinkClr xmlns:ahyp="http://schemas.microsoft.com/office/drawing/2018/hyperlinkcolor" val="tx"/>
                    </a:ext>
                  </a:extLst>
                </a:hlinkClick>
              </a:rPr>
              <a:t>https://open-science-cloud.ec.europa.eu/</a:t>
            </a:r>
            <a:endParaRPr lang="en-IE" sz="1200"/>
          </a:p>
          <a:p>
            <a:r>
              <a:rPr lang="en-IE" sz="1200"/>
              <a:t>** </a:t>
            </a:r>
            <a:r>
              <a:rPr lang="en-US" sz="1200"/>
              <a:t>National Action Plan for Open Research. https://doi.org/10.7486/DRI.ff36jz222</a:t>
            </a:r>
            <a:endParaRPr lang="en-IE" sz="1200"/>
          </a:p>
        </p:txBody>
      </p:sp>
      <p:sp>
        <p:nvSpPr>
          <p:cNvPr id="8" name="TextBox 7">
            <a:extLst>
              <a:ext uri="{FF2B5EF4-FFF2-40B4-BE49-F238E27FC236}">
                <a16:creationId xmlns:a16="http://schemas.microsoft.com/office/drawing/2014/main" id="{678B5A33-7D1E-AE7A-1293-E80D5218B81A}"/>
              </a:ext>
            </a:extLst>
          </p:cNvPr>
          <p:cNvSpPr txBox="1"/>
          <p:nvPr/>
        </p:nvSpPr>
        <p:spPr>
          <a:xfrm>
            <a:off x="9760574" y="6169682"/>
            <a:ext cx="1519390" cy="369332"/>
          </a:xfrm>
          <a:prstGeom prst="rect">
            <a:avLst/>
          </a:prstGeom>
          <a:noFill/>
        </p:spPr>
        <p:txBody>
          <a:bodyPr wrap="none" rtlCol="0">
            <a:spAutoFit/>
          </a:bodyPr>
          <a:lstStyle/>
          <a:p>
            <a:r>
              <a:rPr lang="en-US"/>
              <a:t>Our north star</a:t>
            </a:r>
            <a:endParaRPr lang="en-IE"/>
          </a:p>
        </p:txBody>
      </p:sp>
      <p:sp>
        <p:nvSpPr>
          <p:cNvPr id="15" name="Title 1">
            <a:extLst>
              <a:ext uri="{FF2B5EF4-FFF2-40B4-BE49-F238E27FC236}">
                <a16:creationId xmlns:a16="http://schemas.microsoft.com/office/drawing/2014/main" id="{545136B1-3395-BCC1-491A-E624B20F24F9}"/>
              </a:ext>
            </a:extLst>
          </p:cNvPr>
          <p:cNvSpPr>
            <a:spLocks noGrp="1"/>
          </p:cNvSpPr>
          <p:nvPr>
            <p:ph type="title"/>
          </p:nvPr>
        </p:nvSpPr>
        <p:spPr>
          <a:xfrm>
            <a:off x="600119" y="122959"/>
            <a:ext cx="10818420" cy="1325563"/>
          </a:xfrm>
        </p:spPr>
        <p:txBody>
          <a:bodyPr>
            <a:normAutofit/>
          </a:bodyPr>
          <a:lstStyle/>
          <a:p>
            <a:r>
              <a:rPr lang="en-US"/>
              <a:t>Proposed Implementation Plan</a:t>
            </a:r>
          </a:p>
        </p:txBody>
      </p:sp>
    </p:spTree>
    <p:extLst>
      <p:ext uri="{BB962C8B-B14F-4D97-AF65-F5344CB8AC3E}">
        <p14:creationId xmlns:p14="http://schemas.microsoft.com/office/powerpoint/2010/main" val="4048396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3743FC-488E-A4C6-EAD0-C42A1184B031}"/>
              </a:ext>
            </a:extLst>
          </p:cNvPr>
          <p:cNvSpPr>
            <a:spLocks noGrp="1"/>
          </p:cNvSpPr>
          <p:nvPr>
            <p:ph idx="1"/>
          </p:nvPr>
        </p:nvSpPr>
        <p:spPr>
          <a:xfrm>
            <a:off x="736270" y="1825625"/>
            <a:ext cx="10818420" cy="2929255"/>
          </a:xfrm>
        </p:spPr>
        <p:txBody>
          <a:bodyPr anchor="ctr">
            <a:normAutofit/>
          </a:bodyPr>
          <a:lstStyle/>
          <a:p>
            <a:pPr>
              <a:lnSpc>
                <a:spcPct val="100000"/>
              </a:lnSpc>
            </a:pPr>
            <a:r>
              <a:rPr lang="en-US" sz="4400">
                <a:ea typeface="+mn-lt"/>
                <a:cs typeface="+mn-lt"/>
              </a:rPr>
              <a:t>Poll #3</a:t>
            </a:r>
          </a:p>
        </p:txBody>
      </p:sp>
    </p:spTree>
    <p:extLst>
      <p:ext uri="{BB962C8B-B14F-4D97-AF65-F5344CB8AC3E}">
        <p14:creationId xmlns:p14="http://schemas.microsoft.com/office/powerpoint/2010/main" val="2535626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F7B8-E40E-33E5-4E62-E70402486819}"/>
              </a:ext>
            </a:extLst>
          </p:cNvPr>
          <p:cNvSpPr>
            <a:spLocks noGrp="1"/>
          </p:cNvSpPr>
          <p:nvPr>
            <p:ph type="title"/>
          </p:nvPr>
        </p:nvSpPr>
        <p:spPr>
          <a:xfrm>
            <a:off x="601516" y="2434557"/>
            <a:ext cx="10818420" cy="1325563"/>
          </a:xfrm>
        </p:spPr>
        <p:txBody>
          <a:bodyPr/>
          <a:lstStyle/>
          <a:p>
            <a:r>
              <a:rPr lang="en-US"/>
              <a:t>From HEAnet position to National position</a:t>
            </a:r>
            <a:endParaRPr lang="en-IE"/>
          </a:p>
        </p:txBody>
      </p:sp>
    </p:spTree>
    <p:extLst>
      <p:ext uri="{BB962C8B-B14F-4D97-AF65-F5344CB8AC3E}">
        <p14:creationId xmlns:p14="http://schemas.microsoft.com/office/powerpoint/2010/main" val="1228069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35980-2ACB-ADFA-364C-0DBEFA59F41A}"/>
              </a:ext>
            </a:extLst>
          </p:cNvPr>
          <p:cNvSpPr>
            <a:spLocks noGrp="1"/>
          </p:cNvSpPr>
          <p:nvPr>
            <p:ph type="title"/>
          </p:nvPr>
        </p:nvSpPr>
        <p:spPr/>
        <p:txBody>
          <a:bodyPr/>
          <a:lstStyle/>
          <a:p>
            <a:r>
              <a:rPr lang="en-US">
                <a:latin typeface="Calibri Light"/>
                <a:ea typeface="Calibri"/>
                <a:cs typeface="Calibri"/>
              </a:rPr>
              <a:t>Long term objectives (to end 2025/early 2026)</a:t>
            </a:r>
            <a:endParaRPr lang="en-IE">
              <a:latin typeface="Calibri Light"/>
              <a:ea typeface="Calibri"/>
              <a:cs typeface="Calibri"/>
            </a:endParaRPr>
          </a:p>
        </p:txBody>
      </p:sp>
      <p:sp>
        <p:nvSpPr>
          <p:cNvPr id="3" name="Content Placeholder 2">
            <a:extLst>
              <a:ext uri="{FF2B5EF4-FFF2-40B4-BE49-F238E27FC236}">
                <a16:creationId xmlns:a16="http://schemas.microsoft.com/office/drawing/2014/main" id="{A2919D5C-263D-E06D-1DF3-144903434FA2}"/>
              </a:ext>
            </a:extLst>
          </p:cNvPr>
          <p:cNvSpPr>
            <a:spLocks noGrp="1"/>
          </p:cNvSpPr>
          <p:nvPr>
            <p:ph idx="1"/>
          </p:nvPr>
        </p:nvSpPr>
        <p:spPr/>
        <p:txBody>
          <a:bodyPr vert="horz" lIns="91440" tIns="45720" rIns="91440" bIns="45720" rtlCol="0" anchor="ctr">
            <a:normAutofit/>
          </a:bodyPr>
          <a:lstStyle/>
          <a:p>
            <a:pPr>
              <a:lnSpc>
                <a:spcPct val="100000"/>
              </a:lnSpc>
            </a:pPr>
            <a:r>
              <a:rPr lang="en-US" sz="2000">
                <a:ea typeface="+mn-lt"/>
                <a:cs typeface="+mn-lt"/>
              </a:rPr>
              <a:t>Define what Ireland must do, in terms of Infrastructure and Services</a:t>
            </a:r>
          </a:p>
          <a:p>
            <a:pPr lvl="1">
              <a:lnSpc>
                <a:spcPct val="100000"/>
              </a:lnSpc>
            </a:pPr>
            <a:r>
              <a:rPr lang="en-US" sz="2000">
                <a:ea typeface="+mn-lt"/>
                <a:cs typeface="+mn-lt"/>
              </a:rPr>
              <a:t>To enable Open Research</a:t>
            </a:r>
          </a:p>
          <a:p>
            <a:pPr lvl="1">
              <a:lnSpc>
                <a:spcPct val="100000"/>
              </a:lnSpc>
            </a:pPr>
            <a:r>
              <a:rPr lang="en-US" sz="2000">
                <a:ea typeface="+mn-lt"/>
                <a:cs typeface="+mn-lt"/>
              </a:rPr>
              <a:t>Contribute to EOSC</a:t>
            </a:r>
          </a:p>
          <a:p>
            <a:pPr>
              <a:lnSpc>
                <a:spcPct val="100000"/>
              </a:lnSpc>
            </a:pPr>
            <a:endParaRPr lang="en-US" sz="2000">
              <a:ea typeface="+mn-lt"/>
              <a:cs typeface="+mn-lt"/>
            </a:endParaRPr>
          </a:p>
          <a:p>
            <a:pPr>
              <a:lnSpc>
                <a:spcPct val="100000"/>
              </a:lnSpc>
            </a:pPr>
            <a:r>
              <a:rPr lang="en-US" sz="2000">
                <a:ea typeface="+mn-lt"/>
                <a:cs typeface="+mn-lt"/>
              </a:rPr>
              <a:t>Start to implement it</a:t>
            </a:r>
          </a:p>
          <a:p>
            <a:pPr>
              <a:lnSpc>
                <a:spcPct val="100000"/>
              </a:lnSpc>
            </a:pPr>
            <a:endParaRPr lang="en-US" sz="2000">
              <a:ea typeface="+mn-lt"/>
              <a:cs typeface="+mn-lt"/>
            </a:endParaRPr>
          </a:p>
          <a:p>
            <a:pPr>
              <a:lnSpc>
                <a:spcPct val="100000"/>
              </a:lnSpc>
            </a:pPr>
            <a:r>
              <a:rPr lang="en-US" sz="2000">
                <a:ea typeface="+mn-lt"/>
                <a:cs typeface="+mn-lt"/>
              </a:rPr>
              <a:t>Connect to EOSC</a:t>
            </a:r>
          </a:p>
        </p:txBody>
      </p:sp>
    </p:spTree>
    <p:extLst>
      <p:ext uri="{BB962C8B-B14F-4D97-AF65-F5344CB8AC3E}">
        <p14:creationId xmlns:p14="http://schemas.microsoft.com/office/powerpoint/2010/main" val="3066854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B8E9C-E32E-513E-97D3-FE4AD661D3FB}"/>
              </a:ext>
            </a:extLst>
          </p:cNvPr>
          <p:cNvSpPr>
            <a:spLocks noGrp="1"/>
          </p:cNvSpPr>
          <p:nvPr>
            <p:ph type="title"/>
          </p:nvPr>
        </p:nvSpPr>
        <p:spPr>
          <a:xfrm>
            <a:off x="736270" y="365125"/>
            <a:ext cx="10818420" cy="601230"/>
          </a:xfrm>
        </p:spPr>
        <p:txBody>
          <a:bodyPr>
            <a:normAutofit fontScale="90000"/>
          </a:bodyPr>
          <a:lstStyle/>
          <a:p>
            <a:r>
              <a:rPr lang="en-US"/>
              <a:t>Proposed Timeline</a:t>
            </a:r>
            <a:endParaRPr lang="en-IE"/>
          </a:p>
        </p:txBody>
      </p:sp>
      <p:sp>
        <p:nvSpPr>
          <p:cNvPr id="3" name="Content Placeholder 2">
            <a:extLst>
              <a:ext uri="{FF2B5EF4-FFF2-40B4-BE49-F238E27FC236}">
                <a16:creationId xmlns:a16="http://schemas.microsoft.com/office/drawing/2014/main" id="{CE720279-525A-0825-85D7-D51C196DC4BE}"/>
              </a:ext>
            </a:extLst>
          </p:cNvPr>
          <p:cNvSpPr>
            <a:spLocks noGrp="1"/>
          </p:cNvSpPr>
          <p:nvPr>
            <p:ph idx="1"/>
          </p:nvPr>
        </p:nvSpPr>
        <p:spPr>
          <a:xfrm>
            <a:off x="736270" y="1620981"/>
            <a:ext cx="10818420" cy="4213081"/>
          </a:xfrm>
        </p:spPr>
        <p:txBody>
          <a:bodyPr anchor="ctr">
            <a:noAutofit/>
          </a:bodyPr>
          <a:lstStyle/>
          <a:p>
            <a:pPr marL="342900" lvl="0" indent="-342900">
              <a:lnSpc>
                <a:spcPct val="110000"/>
              </a:lnSpc>
              <a:buFont typeface="+mj-lt"/>
              <a:buAutoNum type="arabicPeriod"/>
            </a:pPr>
            <a:r>
              <a:rPr lang="en-US" sz="1800" b="1">
                <a:effectLst/>
                <a:ea typeface="Times New Roman" panose="02020603050405020304" pitchFamily="18" charset="0"/>
                <a:cs typeface="Times New Roman" panose="02020603050405020304" pitchFamily="18" charset="0"/>
              </a:rPr>
              <a:t>3  Dec 2024</a:t>
            </a:r>
            <a:r>
              <a:rPr lang="en-US" sz="1800">
                <a:effectLst/>
                <a:ea typeface="Times New Roman" panose="02020603050405020304" pitchFamily="18" charset="0"/>
                <a:cs typeface="Times New Roman" panose="02020603050405020304" pitchFamily="18" charset="0"/>
              </a:rPr>
              <a:t> This event</a:t>
            </a:r>
            <a:endParaRPr lang="en-IE" sz="1800">
              <a:effectLst/>
              <a:ea typeface="Times New Roman" panose="02020603050405020304" pitchFamily="18" charset="0"/>
              <a:cs typeface="Times New Roman" panose="02020603050405020304" pitchFamily="18" charset="0"/>
            </a:endParaRPr>
          </a:p>
          <a:p>
            <a:pPr marL="742950" lvl="1" indent="-285750">
              <a:lnSpc>
                <a:spcPct val="110000"/>
              </a:lnSpc>
              <a:buFont typeface="+mj-lt"/>
              <a:buAutoNum type="alphaLcPeriod"/>
            </a:pPr>
            <a:r>
              <a:rPr lang="en-US" sz="1800">
                <a:effectLst/>
                <a:ea typeface="Times New Roman" panose="02020603050405020304" pitchFamily="18" charset="0"/>
                <a:cs typeface="Times New Roman" panose="02020603050405020304" pitchFamily="18" charset="0"/>
              </a:rPr>
              <a:t>Allow for a period (to 10 January 2024) for feedback on the engagement plan and HEAnet position paper</a:t>
            </a:r>
            <a:endParaRPr lang="en-IE" sz="1800">
              <a:effectLst/>
              <a:ea typeface="Times New Roman" panose="02020603050405020304" pitchFamily="18" charset="0"/>
              <a:cs typeface="Times New Roman" panose="02020603050405020304" pitchFamily="18" charset="0"/>
            </a:endParaRPr>
          </a:p>
          <a:p>
            <a:pPr marL="742950" lvl="1" indent="-285750">
              <a:lnSpc>
                <a:spcPct val="110000"/>
              </a:lnSpc>
              <a:spcAft>
                <a:spcPts val="800"/>
              </a:spcAft>
              <a:buFont typeface="+mj-lt"/>
              <a:buAutoNum type="alphaLcPeriod"/>
            </a:pPr>
            <a:r>
              <a:rPr lang="en-US" sz="1800">
                <a:ea typeface="Times New Roman" panose="02020603050405020304" pitchFamily="18" charset="0"/>
                <a:cs typeface="Times New Roman" panose="02020603050405020304" pitchFamily="18" charset="0"/>
              </a:rPr>
              <a:t>A</a:t>
            </a:r>
            <a:r>
              <a:rPr lang="en-US" sz="1800">
                <a:effectLst/>
                <a:ea typeface="Times New Roman" panose="02020603050405020304" pitchFamily="18" charset="0"/>
                <a:cs typeface="Times New Roman" panose="02020603050405020304" pitchFamily="18" charset="0"/>
              </a:rPr>
              <a:t> few volunteers to work towards </a:t>
            </a:r>
            <a:r>
              <a:rPr lang="en-US" sz="1800" b="1">
                <a:effectLst/>
                <a:ea typeface="Times New Roman" panose="02020603050405020304" pitchFamily="18" charset="0"/>
                <a:cs typeface="Times New Roman" panose="02020603050405020304" pitchFamily="18" charset="0"/>
              </a:rPr>
              <a:t>first draft national paper by early-</a:t>
            </a:r>
            <a:r>
              <a:rPr lang="en-US" sz="1800" b="1">
                <a:ea typeface="Times New Roman" panose="02020603050405020304" pitchFamily="18" charset="0"/>
                <a:cs typeface="Times New Roman" panose="02020603050405020304" pitchFamily="18" charset="0"/>
              </a:rPr>
              <a:t>mid</a:t>
            </a:r>
            <a:r>
              <a:rPr lang="en-US" sz="1800" b="1">
                <a:effectLst/>
                <a:ea typeface="Times New Roman" panose="02020603050405020304" pitchFamily="18" charset="0"/>
                <a:cs typeface="Times New Roman" panose="02020603050405020304" pitchFamily="18" charset="0"/>
              </a:rPr>
              <a:t> </a:t>
            </a:r>
            <a:r>
              <a:rPr lang="en-US" sz="1800" b="1">
                <a:ea typeface="Times New Roman" panose="02020603050405020304" pitchFamily="18" charset="0"/>
                <a:cs typeface="Times New Roman" panose="02020603050405020304" pitchFamily="18" charset="0"/>
              </a:rPr>
              <a:t>February</a:t>
            </a:r>
            <a:r>
              <a:rPr lang="en-US" sz="1800" b="1">
                <a:effectLst/>
                <a:ea typeface="Times New Roman" panose="02020603050405020304" pitchFamily="18" charset="0"/>
                <a:cs typeface="Times New Roman" panose="02020603050405020304" pitchFamily="18" charset="0"/>
              </a:rPr>
              <a:t> 2025</a:t>
            </a:r>
            <a:r>
              <a:rPr lang="en-US" sz="1800">
                <a:effectLst/>
                <a:ea typeface="Times New Roman" panose="02020603050405020304" pitchFamily="18" charset="0"/>
                <a:cs typeface="Times New Roman" panose="02020603050405020304" pitchFamily="18" charset="0"/>
              </a:rPr>
              <a:t>.  </a:t>
            </a:r>
            <a:endParaRPr lang="en-IE" sz="1800">
              <a:effectLst/>
              <a:ea typeface="Times New Roman" panose="02020603050405020304" pitchFamily="18" charset="0"/>
              <a:cs typeface="Times New Roman" panose="02020603050405020304" pitchFamily="18" charset="0"/>
            </a:endParaRPr>
          </a:p>
          <a:p>
            <a:pPr marL="342900" lvl="0" indent="-342900">
              <a:lnSpc>
                <a:spcPct val="110000"/>
              </a:lnSpc>
              <a:spcAft>
                <a:spcPts val="800"/>
              </a:spcAft>
              <a:buFont typeface="+mj-lt"/>
              <a:buAutoNum type="arabicPeriod"/>
            </a:pPr>
            <a:r>
              <a:rPr lang="en-US" sz="1800" b="1">
                <a:effectLst/>
                <a:ea typeface="Times New Roman" panose="02020603050405020304" pitchFamily="18" charset="0"/>
                <a:cs typeface="Times New Roman" panose="02020603050405020304" pitchFamily="18" charset="0"/>
              </a:rPr>
              <a:t>Mid-Late February 2025</a:t>
            </a:r>
            <a:r>
              <a:rPr lang="en-US" sz="1800">
                <a:effectLst/>
                <a:ea typeface="Times New Roman" panose="02020603050405020304" pitchFamily="18" charset="0"/>
                <a:cs typeface="Times New Roman" panose="02020603050405020304" pitchFamily="18" charset="0"/>
              </a:rPr>
              <a:t> 2x in-person (to facilitate participation as much as possible, it is not 2 different workshops) to address the feedback and work towards a </a:t>
            </a:r>
            <a:r>
              <a:rPr lang="en-US" sz="1800" b="1">
                <a:effectLst/>
                <a:ea typeface="Times New Roman" panose="02020603050405020304" pitchFamily="18" charset="0"/>
                <a:cs typeface="Times New Roman" panose="02020603050405020304" pitchFamily="18" charset="0"/>
              </a:rPr>
              <a:t>second draft national  paper  by April 2025.</a:t>
            </a:r>
            <a:endParaRPr lang="en-IE" sz="1800" b="1">
              <a:ea typeface="Times New Roman" panose="02020603050405020304" pitchFamily="18" charset="0"/>
              <a:cs typeface="Times New Roman" panose="02020603050405020304" pitchFamily="18" charset="0"/>
            </a:endParaRPr>
          </a:p>
          <a:p>
            <a:pPr marL="342900" lvl="0" indent="-342900">
              <a:lnSpc>
                <a:spcPct val="110000"/>
              </a:lnSpc>
              <a:spcAft>
                <a:spcPts val="800"/>
              </a:spcAft>
              <a:buFont typeface="+mj-lt"/>
              <a:buAutoNum type="arabicPeriod"/>
            </a:pPr>
            <a:r>
              <a:rPr lang="en-US" sz="1800" b="1">
                <a:ea typeface="Times New Roman" panose="02020603050405020304" pitchFamily="18" charset="0"/>
                <a:cs typeface="Times New Roman" panose="02020603050405020304" pitchFamily="18" charset="0"/>
              </a:rPr>
              <a:t>Feb</a:t>
            </a:r>
            <a:r>
              <a:rPr lang="en-US" sz="1800" b="1">
                <a:effectLst/>
                <a:ea typeface="Times New Roman" panose="02020603050405020304" pitchFamily="18" charset="0"/>
                <a:cs typeface="Times New Roman" panose="02020603050405020304" pitchFamily="18" charset="0"/>
              </a:rPr>
              <a:t>-April 2025</a:t>
            </a:r>
            <a:r>
              <a:rPr lang="en-US" sz="1800">
                <a:effectLst/>
                <a:ea typeface="Times New Roman" panose="02020603050405020304" pitchFamily="18" charset="0"/>
                <a:cs typeface="Times New Roman" panose="02020603050405020304" pitchFamily="18" charset="0"/>
              </a:rPr>
              <a:t> In parallel to (2), engage 1:1 with stakeholders from the research community (VP</a:t>
            </a:r>
            <a:r>
              <a:rPr lang="en-US" sz="1800">
                <a:ea typeface="Times New Roman" panose="02020603050405020304" pitchFamily="18" charset="0"/>
                <a:cs typeface="Times New Roman" panose="02020603050405020304" pitchFamily="18" charset="0"/>
              </a:rPr>
              <a:t>/</a:t>
            </a:r>
            <a:r>
              <a:rPr lang="en-US" sz="1800">
                <a:effectLst/>
                <a:ea typeface="Times New Roman" panose="02020603050405020304" pitchFamily="18" charset="0"/>
                <a:cs typeface="Times New Roman" panose="02020603050405020304" pitchFamily="18" charset="0"/>
              </a:rPr>
              <a:t>Directors of Research, Research Centre leads, CIOs anyone in an influential position and is engaged with Open Science). </a:t>
            </a:r>
          </a:p>
          <a:p>
            <a:pPr lvl="1">
              <a:lnSpc>
                <a:spcPct val="110000"/>
              </a:lnSpc>
              <a:spcAft>
                <a:spcPts val="800"/>
              </a:spcAft>
            </a:pPr>
            <a:r>
              <a:rPr lang="en-US" sz="1800">
                <a:effectLst/>
                <a:ea typeface="Times New Roman" panose="02020603050405020304" pitchFamily="18" charset="0"/>
                <a:cs typeface="Times New Roman" panose="02020603050405020304" pitchFamily="18" charset="0"/>
              </a:rPr>
              <a:t>Supported by local “champions”</a:t>
            </a:r>
          </a:p>
          <a:p>
            <a:pPr marL="342900" lvl="0" indent="-342900">
              <a:lnSpc>
                <a:spcPct val="110000"/>
              </a:lnSpc>
              <a:spcAft>
                <a:spcPts val="800"/>
              </a:spcAft>
              <a:buFont typeface="+mj-lt"/>
              <a:buAutoNum type="arabicPeriod"/>
            </a:pPr>
            <a:r>
              <a:rPr lang="en-US" sz="1800" b="1">
                <a:effectLst/>
                <a:ea typeface="Times New Roman" panose="02020603050405020304" pitchFamily="18" charset="0"/>
                <a:cs typeface="Times New Roman" panose="02020603050405020304" pitchFamily="18" charset="0"/>
              </a:rPr>
              <a:t>April-May 2025</a:t>
            </a:r>
            <a:r>
              <a:rPr lang="en-US" sz="1800">
                <a:effectLst/>
                <a:ea typeface="Times New Roman" panose="02020603050405020304" pitchFamily="18" charset="0"/>
                <a:cs typeface="Times New Roman" panose="02020603050405020304" pitchFamily="18" charset="0"/>
              </a:rPr>
              <a:t> After 2</a:t>
            </a:r>
            <a:r>
              <a:rPr lang="en-US" sz="1800" baseline="30000">
                <a:effectLst/>
                <a:ea typeface="Times New Roman" panose="02020603050405020304" pitchFamily="18" charset="0"/>
                <a:cs typeface="Times New Roman" panose="02020603050405020304" pitchFamily="18" charset="0"/>
              </a:rPr>
              <a:t>nd</a:t>
            </a:r>
            <a:r>
              <a:rPr lang="en-US" sz="1800">
                <a:effectLst/>
                <a:ea typeface="Times New Roman" panose="02020603050405020304" pitchFamily="18" charset="0"/>
                <a:cs typeface="Times New Roman" panose="02020603050405020304" pitchFamily="18" charset="0"/>
              </a:rPr>
              <a:t> draft of the paper available, stakeholder in-person/hybrid event. </a:t>
            </a:r>
            <a:endParaRPr lang="en-IE" sz="1800">
              <a:effectLst/>
              <a:ea typeface="Times New Roman" panose="02020603050405020304" pitchFamily="18" charset="0"/>
              <a:cs typeface="Times New Roman" panose="02020603050405020304" pitchFamily="18" charset="0"/>
            </a:endParaRPr>
          </a:p>
          <a:p>
            <a:pPr marL="742950" lvl="1" indent="-285750">
              <a:lnSpc>
                <a:spcPct val="110000"/>
              </a:lnSpc>
              <a:buFont typeface="+mj-lt"/>
              <a:buAutoNum type="alphaLcPeriod"/>
            </a:pPr>
            <a:r>
              <a:rPr lang="en-US" sz="1800">
                <a:effectLst/>
                <a:ea typeface="Times New Roman" panose="02020603050405020304" pitchFamily="18" charset="0"/>
                <a:cs typeface="Times New Roman" panose="02020603050405020304" pitchFamily="18" charset="0"/>
              </a:rPr>
              <a:t>Develop final version of position paper</a:t>
            </a:r>
          </a:p>
          <a:p>
            <a:pPr marL="742950" lvl="1" indent="-285750">
              <a:lnSpc>
                <a:spcPct val="110000"/>
              </a:lnSpc>
              <a:buFont typeface="+mj-lt"/>
              <a:buAutoNum type="alphaLcPeriod"/>
            </a:pPr>
            <a:r>
              <a:rPr lang="en-US" sz="1800">
                <a:effectLst/>
                <a:ea typeface="Times New Roman" panose="02020603050405020304" pitchFamily="18" charset="0"/>
                <a:cs typeface="Times New Roman" panose="02020603050405020304" pitchFamily="18" charset="0"/>
              </a:rPr>
              <a:t>Setup of a smaller WG to act on agreed next steps.</a:t>
            </a:r>
            <a:endParaRPr lang="en-IE" sz="1800">
              <a:ea typeface="Times New Roman" panose="02020603050405020304" pitchFamily="18" charset="0"/>
              <a:cs typeface="Times New Roman" panose="02020603050405020304" pitchFamily="18" charset="0"/>
            </a:endParaRPr>
          </a:p>
          <a:p>
            <a:pPr marL="285750" indent="-285750">
              <a:lnSpc>
                <a:spcPct val="110000"/>
              </a:lnSpc>
              <a:buFont typeface="+mj-lt"/>
              <a:buAutoNum type="arabicPeriod"/>
            </a:pPr>
            <a:r>
              <a:rPr lang="en-US" sz="1800" b="1">
                <a:effectLst/>
                <a:ea typeface="Times New Roman" panose="02020603050405020304" pitchFamily="18" charset="0"/>
                <a:cs typeface="Times New Roman" panose="02020603050405020304" pitchFamily="18" charset="0"/>
              </a:rPr>
              <a:t>May 2025 onwards</a:t>
            </a:r>
            <a:r>
              <a:rPr lang="en-US" sz="1800">
                <a:effectLst/>
                <a:ea typeface="Times New Roman" panose="02020603050405020304" pitchFamily="18" charset="0"/>
                <a:cs typeface="Times New Roman" panose="02020603050405020304" pitchFamily="18" charset="0"/>
              </a:rPr>
              <a:t> – WG setup in (4b) act on actions identified</a:t>
            </a:r>
            <a:endParaRPr lang="en-IE" sz="180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8221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188E-14EE-C862-01AD-83D6C3F73254}"/>
              </a:ext>
            </a:extLst>
          </p:cNvPr>
          <p:cNvSpPr>
            <a:spLocks noGrp="1"/>
          </p:cNvSpPr>
          <p:nvPr>
            <p:ph type="title"/>
          </p:nvPr>
        </p:nvSpPr>
        <p:spPr/>
        <p:txBody>
          <a:bodyPr/>
          <a:lstStyle/>
          <a:p>
            <a:r>
              <a:rPr lang="en-US"/>
              <a:t>Feedback</a:t>
            </a:r>
            <a:endParaRPr lang="en-IE"/>
          </a:p>
        </p:txBody>
      </p:sp>
      <p:sp>
        <p:nvSpPr>
          <p:cNvPr id="3" name="Content Placeholder 2">
            <a:extLst>
              <a:ext uri="{FF2B5EF4-FFF2-40B4-BE49-F238E27FC236}">
                <a16:creationId xmlns:a16="http://schemas.microsoft.com/office/drawing/2014/main" id="{910DA1B0-7B70-F31B-20A6-8BD23F63C2DE}"/>
              </a:ext>
            </a:extLst>
          </p:cNvPr>
          <p:cNvSpPr>
            <a:spLocks noGrp="1"/>
          </p:cNvSpPr>
          <p:nvPr>
            <p:ph idx="1"/>
          </p:nvPr>
        </p:nvSpPr>
        <p:spPr/>
        <p:txBody>
          <a:bodyPr anchor="ctr">
            <a:normAutofit/>
          </a:bodyPr>
          <a:lstStyle/>
          <a:p>
            <a:pPr>
              <a:lnSpc>
                <a:spcPct val="100000"/>
              </a:lnSpc>
            </a:pPr>
            <a:r>
              <a:rPr lang="en-US" sz="2000">
                <a:ea typeface="+mn-lt"/>
                <a:cs typeface="+mn-lt"/>
              </a:rPr>
              <a:t>Are the timelines realistic ?  </a:t>
            </a:r>
          </a:p>
          <a:p>
            <a:pPr lvl="1">
              <a:lnSpc>
                <a:spcPct val="100000"/>
              </a:lnSpc>
            </a:pPr>
            <a:r>
              <a:rPr lang="en-US" sz="2000">
                <a:ea typeface="+mn-lt"/>
                <a:cs typeface="+mn-lt"/>
              </a:rPr>
              <a:t>Stakeholder engagement plan:  Poll #4.1</a:t>
            </a:r>
          </a:p>
          <a:p>
            <a:pPr lvl="1">
              <a:lnSpc>
                <a:spcPct val="100000"/>
              </a:lnSpc>
            </a:pPr>
            <a:r>
              <a:rPr lang="en-US" sz="2000">
                <a:ea typeface="+mn-lt"/>
                <a:cs typeface="+mn-lt"/>
              </a:rPr>
              <a:t>Implementation plan: Poll #4.2</a:t>
            </a:r>
          </a:p>
          <a:p>
            <a:pPr lvl="1">
              <a:lnSpc>
                <a:spcPct val="100000"/>
              </a:lnSpc>
            </a:pPr>
            <a:endParaRPr lang="en-US" sz="2000">
              <a:ea typeface="+mn-lt"/>
              <a:cs typeface="+mn-lt"/>
            </a:endParaRPr>
          </a:p>
          <a:p>
            <a:pPr>
              <a:lnSpc>
                <a:spcPct val="100000"/>
              </a:lnSpc>
            </a:pPr>
            <a:r>
              <a:rPr lang="en-US" sz="2000">
                <a:ea typeface="+mn-lt"/>
                <a:cs typeface="+mn-lt"/>
              </a:rPr>
              <a:t>Who are the stakeholders to engage? Poll #5</a:t>
            </a:r>
          </a:p>
          <a:p>
            <a:pPr>
              <a:lnSpc>
                <a:spcPct val="100000"/>
              </a:lnSpc>
            </a:pPr>
            <a:endParaRPr lang="en-US" sz="2000">
              <a:ea typeface="+mn-lt"/>
              <a:cs typeface="+mn-lt"/>
            </a:endParaRPr>
          </a:p>
          <a:p>
            <a:pPr>
              <a:lnSpc>
                <a:spcPct val="100000"/>
              </a:lnSpc>
            </a:pPr>
            <a:r>
              <a:rPr lang="en-US" sz="2000">
                <a:ea typeface="+mn-lt"/>
                <a:cs typeface="+mn-lt"/>
              </a:rPr>
              <a:t>What challenges do you see ? Poll #6</a:t>
            </a:r>
          </a:p>
          <a:p>
            <a:pPr>
              <a:lnSpc>
                <a:spcPct val="100000"/>
              </a:lnSpc>
            </a:pPr>
            <a:endParaRPr lang="en-US" sz="2000">
              <a:ea typeface="+mn-lt"/>
              <a:cs typeface="+mn-lt"/>
            </a:endParaRPr>
          </a:p>
          <a:p>
            <a:pPr>
              <a:lnSpc>
                <a:spcPct val="100000"/>
              </a:lnSpc>
            </a:pPr>
            <a:r>
              <a:rPr lang="en-US" sz="2000">
                <a:ea typeface="+mn-lt"/>
                <a:cs typeface="+mn-lt"/>
              </a:rPr>
              <a:t>Open Discussion</a:t>
            </a:r>
          </a:p>
        </p:txBody>
      </p:sp>
    </p:spTree>
    <p:extLst>
      <p:ext uri="{BB962C8B-B14F-4D97-AF65-F5344CB8AC3E}">
        <p14:creationId xmlns:p14="http://schemas.microsoft.com/office/powerpoint/2010/main" val="488758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4BB1-107F-65E7-AE12-6744E2E9CAB8}"/>
              </a:ext>
            </a:extLst>
          </p:cNvPr>
          <p:cNvSpPr>
            <a:spLocks noGrp="1"/>
          </p:cNvSpPr>
          <p:nvPr>
            <p:ph type="title"/>
          </p:nvPr>
        </p:nvSpPr>
        <p:spPr/>
        <p:txBody>
          <a:bodyPr/>
          <a:lstStyle/>
          <a:p>
            <a:r>
              <a:rPr lang="en-US"/>
              <a:t>Next Steps</a:t>
            </a:r>
            <a:endParaRPr lang="en-IE"/>
          </a:p>
        </p:txBody>
      </p:sp>
      <p:sp>
        <p:nvSpPr>
          <p:cNvPr id="3" name="Content Placeholder 2">
            <a:extLst>
              <a:ext uri="{FF2B5EF4-FFF2-40B4-BE49-F238E27FC236}">
                <a16:creationId xmlns:a16="http://schemas.microsoft.com/office/drawing/2014/main" id="{F8960DD5-FC0A-C51E-2C0F-11B500E25089}"/>
              </a:ext>
            </a:extLst>
          </p:cNvPr>
          <p:cNvSpPr>
            <a:spLocks noGrp="1"/>
          </p:cNvSpPr>
          <p:nvPr>
            <p:ph idx="1"/>
          </p:nvPr>
        </p:nvSpPr>
        <p:spPr>
          <a:xfrm>
            <a:off x="736270" y="1530418"/>
            <a:ext cx="10818420" cy="5083838"/>
          </a:xfrm>
        </p:spPr>
        <p:txBody>
          <a:bodyPr anchor="ctr"/>
          <a:lstStyle/>
          <a:p>
            <a:pPr>
              <a:lnSpc>
                <a:spcPct val="100000"/>
              </a:lnSpc>
            </a:pPr>
            <a:r>
              <a:rPr lang="en-US" sz="2000" b="1">
                <a:ea typeface="+mn-lt"/>
                <a:cs typeface="+mn-lt"/>
              </a:rPr>
              <a:t>By 10th January 2025</a:t>
            </a:r>
          </a:p>
          <a:p>
            <a:pPr>
              <a:lnSpc>
                <a:spcPct val="100000"/>
              </a:lnSpc>
            </a:pPr>
            <a:r>
              <a:rPr lang="en-US" sz="2000" b="1">
                <a:ea typeface="+mn-lt"/>
                <a:cs typeface="+mn-lt"/>
              </a:rPr>
              <a:t>All </a:t>
            </a:r>
            <a:r>
              <a:rPr lang="en-US" sz="2000">
                <a:ea typeface="+mn-lt"/>
                <a:cs typeface="+mn-lt"/>
              </a:rPr>
              <a:t>to provide feedback (freeform)</a:t>
            </a:r>
          </a:p>
          <a:p>
            <a:pPr lvl="1">
              <a:lnSpc>
                <a:spcPct val="100000"/>
              </a:lnSpc>
            </a:pPr>
            <a:r>
              <a:rPr lang="en-US" sz="2000">
                <a:ea typeface="+mn-lt"/>
                <a:cs typeface="+mn-lt"/>
              </a:rPr>
              <a:t>HEAnet position paper</a:t>
            </a:r>
          </a:p>
          <a:p>
            <a:pPr lvl="1">
              <a:lnSpc>
                <a:spcPct val="100000"/>
              </a:lnSpc>
            </a:pPr>
            <a:r>
              <a:rPr lang="en-US" sz="2000">
                <a:ea typeface="+mn-lt"/>
                <a:cs typeface="+mn-lt"/>
              </a:rPr>
              <a:t>Process &amp; plan</a:t>
            </a:r>
          </a:p>
          <a:p>
            <a:pPr lvl="1">
              <a:lnSpc>
                <a:spcPct val="100000"/>
              </a:lnSpc>
            </a:pPr>
            <a:r>
              <a:rPr lang="en-US" sz="2000" err="1">
                <a:ea typeface="+mn-lt"/>
                <a:cs typeface="+mn-lt"/>
              </a:rPr>
              <a:t>Email:ResearchEngagement@heanet.ie</a:t>
            </a:r>
            <a:endParaRPr lang="en-US" sz="2000">
              <a:ea typeface="+mn-lt"/>
              <a:cs typeface="+mn-lt"/>
            </a:endParaRPr>
          </a:p>
          <a:p>
            <a:pPr lvl="1">
              <a:lnSpc>
                <a:spcPct val="100000"/>
              </a:lnSpc>
            </a:pPr>
            <a:endParaRPr lang="en-US" sz="2000">
              <a:ea typeface="+mn-lt"/>
              <a:cs typeface="+mn-lt"/>
            </a:endParaRPr>
          </a:p>
          <a:p>
            <a:pPr>
              <a:lnSpc>
                <a:spcPct val="100000"/>
              </a:lnSpc>
            </a:pPr>
            <a:r>
              <a:rPr lang="en-US" sz="2000">
                <a:ea typeface="+mn-lt"/>
                <a:cs typeface="+mn-lt"/>
              </a:rPr>
              <a:t>Volunteers to develop 1st draft national position paper and refine engagement plan</a:t>
            </a:r>
          </a:p>
          <a:p>
            <a:pPr lvl="1">
              <a:lnSpc>
                <a:spcPct val="100000"/>
              </a:lnSpc>
            </a:pPr>
            <a:r>
              <a:rPr lang="en-US" sz="2000">
                <a:ea typeface="+mn-lt"/>
                <a:cs typeface="+mn-lt"/>
              </a:rPr>
              <a:t>Send in your interest to volunteer: </a:t>
            </a:r>
            <a:r>
              <a:rPr lang="en-US" sz="2000" err="1">
                <a:ea typeface="+mn-lt"/>
                <a:cs typeface="+mn-lt"/>
              </a:rPr>
              <a:t>Email:ResearchEngagement@heanet.ie</a:t>
            </a:r>
            <a:endParaRPr lang="en-US" sz="2000">
              <a:ea typeface="+mn-lt"/>
              <a:cs typeface="+mn-lt"/>
            </a:endParaRPr>
          </a:p>
          <a:p>
            <a:pPr>
              <a:lnSpc>
                <a:spcPct val="100000"/>
              </a:lnSpc>
            </a:pPr>
            <a:endParaRPr lang="en-US" sz="2000">
              <a:ea typeface="+mn-lt"/>
              <a:cs typeface="+mn-lt"/>
            </a:endParaRPr>
          </a:p>
          <a:p>
            <a:pPr lvl="1">
              <a:lnSpc>
                <a:spcPct val="100000"/>
              </a:lnSpc>
            </a:pPr>
            <a:endParaRPr lang="en-IE">
              <a:ea typeface="+mn-lt"/>
              <a:cs typeface="+mn-lt"/>
            </a:endParaRPr>
          </a:p>
        </p:txBody>
      </p:sp>
    </p:spTree>
    <p:extLst>
      <p:ext uri="{BB962C8B-B14F-4D97-AF65-F5344CB8AC3E}">
        <p14:creationId xmlns:p14="http://schemas.microsoft.com/office/powerpoint/2010/main" val="4082833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7A14A-4837-74E7-2A17-C692AFB6E4F6}"/>
              </a:ext>
            </a:extLst>
          </p:cNvPr>
          <p:cNvSpPr>
            <a:spLocks noGrp="1"/>
          </p:cNvSpPr>
          <p:nvPr>
            <p:ph type="ctrTitle"/>
          </p:nvPr>
        </p:nvSpPr>
        <p:spPr/>
        <p:txBody>
          <a:bodyPr/>
          <a:lstStyle/>
          <a:p>
            <a:r>
              <a:rPr lang="en-US"/>
              <a:t>Thank You</a:t>
            </a:r>
            <a:endParaRPr lang="en-IE"/>
          </a:p>
        </p:txBody>
      </p:sp>
    </p:spTree>
    <p:extLst>
      <p:ext uri="{BB962C8B-B14F-4D97-AF65-F5344CB8AC3E}">
        <p14:creationId xmlns:p14="http://schemas.microsoft.com/office/powerpoint/2010/main" val="352890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04735C-5DF7-6E3A-5F4B-AD4A21A4DB02}"/>
              </a:ext>
            </a:extLst>
          </p:cNvPr>
          <p:cNvSpPr>
            <a:spLocks noGrp="1"/>
          </p:cNvSpPr>
          <p:nvPr>
            <p:ph idx="1"/>
          </p:nvPr>
        </p:nvSpPr>
        <p:spPr/>
        <p:txBody>
          <a:bodyPr anchor="ctr">
            <a:normAutofit fontScale="62500" lnSpcReduction="20000"/>
          </a:bodyPr>
          <a:lstStyle/>
          <a:p>
            <a:pPr algn="just" rtl="0" fontAlgn="base">
              <a:lnSpc>
                <a:spcPct val="120000"/>
              </a:lnSpc>
              <a:spcAft>
                <a:spcPts val="600"/>
              </a:spcAft>
            </a:pPr>
            <a:r>
              <a:rPr lang="en-US">
                <a:ea typeface="+mn-lt"/>
                <a:cs typeface="+mn-lt"/>
              </a:rPr>
              <a:t>The first wave will consist of around 7-10 </a:t>
            </a:r>
            <a:r>
              <a:rPr lang="en-US" err="1">
                <a:ea typeface="+mn-lt"/>
                <a:cs typeface="+mn-lt"/>
              </a:rPr>
              <a:t>organisations</a:t>
            </a:r>
            <a:r>
              <a:rPr lang="en-US">
                <a:ea typeface="+mn-lt"/>
                <a:cs typeface="+mn-lt"/>
              </a:rPr>
              <a:t>. Since the only operational EOSC Node is currently the EOSC EU Node, the first wave will necessarily involve exploratory and testing activities, as it will need to develop the technical and organisational modalities for an operational EOSC Federation. This will be developed through regular engagement and consultation of the broader community.</a:t>
            </a:r>
          </a:p>
          <a:p>
            <a:pPr algn="just" rtl="0" fontAlgn="base">
              <a:lnSpc>
                <a:spcPct val="120000"/>
              </a:lnSpc>
              <a:spcAft>
                <a:spcPts val="600"/>
              </a:spcAft>
            </a:pPr>
            <a:r>
              <a:rPr lang="en-US">
                <a:ea typeface="+mn-lt"/>
                <a:cs typeface="+mn-lt"/>
              </a:rPr>
              <a:t>The build-up phase will count on volunteer work by the participating </a:t>
            </a:r>
            <a:r>
              <a:rPr lang="en-US" err="1">
                <a:ea typeface="+mn-lt"/>
                <a:cs typeface="+mn-lt"/>
              </a:rPr>
              <a:t>organisations</a:t>
            </a:r>
            <a:r>
              <a:rPr lang="en-US">
                <a:ea typeface="+mn-lt"/>
                <a:cs typeface="+mn-lt"/>
              </a:rPr>
              <a:t> and the contribution of the EOSC EU Node. By taking part in these activities, the </a:t>
            </a:r>
            <a:r>
              <a:rPr lang="en-US" err="1">
                <a:ea typeface="+mn-lt"/>
                <a:cs typeface="+mn-lt"/>
              </a:rPr>
              <a:t>organisations</a:t>
            </a:r>
            <a:r>
              <a:rPr lang="en-US">
                <a:ea typeface="+mn-lt"/>
                <a:cs typeface="+mn-lt"/>
              </a:rPr>
              <a:t> will have the opportunity to test the interconnection with the EOSC EU Node3, including in particular its federating capabilities, as well as to explore in practice the additional value that joining the EOSC Federation can bring to them and have a key role in the development of a first fully operational EOSC Federation.</a:t>
            </a:r>
          </a:p>
          <a:p>
            <a:pPr algn="just" rtl="0" fontAlgn="base">
              <a:lnSpc>
                <a:spcPct val="120000"/>
              </a:lnSpc>
              <a:spcAft>
                <a:spcPts val="600"/>
              </a:spcAft>
            </a:pPr>
            <a:endParaRPr lang="en-US">
              <a:ea typeface="+mn-lt"/>
              <a:cs typeface="+mn-lt"/>
            </a:endParaRPr>
          </a:p>
          <a:p>
            <a:pPr algn="just" rtl="0" fontAlgn="base">
              <a:lnSpc>
                <a:spcPct val="120000"/>
              </a:lnSpc>
              <a:spcAft>
                <a:spcPts val="600"/>
              </a:spcAft>
            </a:pPr>
            <a:r>
              <a:rPr lang="en-US">
                <a:ea typeface="+mn-lt"/>
                <a:cs typeface="+mn-lt"/>
              </a:rPr>
              <a:t>POINT TO THE HANDBOOK </a:t>
            </a:r>
          </a:p>
        </p:txBody>
      </p:sp>
      <p:sp>
        <p:nvSpPr>
          <p:cNvPr id="5" name="Title 1">
            <a:extLst>
              <a:ext uri="{FF2B5EF4-FFF2-40B4-BE49-F238E27FC236}">
                <a16:creationId xmlns:a16="http://schemas.microsoft.com/office/drawing/2014/main" id="{C5427628-93C6-2C71-62D7-16CA71D6C3C1}"/>
              </a:ext>
            </a:extLst>
          </p:cNvPr>
          <p:cNvSpPr>
            <a:spLocks noGrp="1"/>
          </p:cNvSpPr>
          <p:nvPr>
            <p:ph type="title"/>
          </p:nvPr>
        </p:nvSpPr>
        <p:spPr>
          <a:xfrm>
            <a:off x="736270" y="365125"/>
            <a:ext cx="10818420" cy="1325563"/>
          </a:xfrm>
        </p:spPr>
        <p:txBody>
          <a:bodyPr>
            <a:normAutofit/>
          </a:bodyPr>
          <a:lstStyle/>
          <a:p>
            <a:r>
              <a:rPr lang="en-US">
                <a:highlight>
                  <a:srgbClr val="FFFF00"/>
                </a:highlight>
              </a:rPr>
              <a:t>Slide title</a:t>
            </a:r>
          </a:p>
        </p:txBody>
      </p:sp>
    </p:spTree>
    <p:extLst>
      <p:ext uri="{BB962C8B-B14F-4D97-AF65-F5344CB8AC3E}">
        <p14:creationId xmlns:p14="http://schemas.microsoft.com/office/powerpoint/2010/main" val="2151629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C88D4-C128-1BFF-1219-FC0D5A791CE6}"/>
              </a:ext>
            </a:extLst>
          </p:cNvPr>
          <p:cNvSpPr>
            <a:spLocks noGrp="1"/>
          </p:cNvSpPr>
          <p:nvPr>
            <p:ph type="title"/>
          </p:nvPr>
        </p:nvSpPr>
        <p:spPr/>
        <p:txBody>
          <a:bodyPr/>
          <a:lstStyle/>
          <a:p>
            <a:r>
              <a:rPr lang="en-US"/>
              <a:t>The Federation</a:t>
            </a:r>
            <a:endParaRPr lang="en-IE"/>
          </a:p>
        </p:txBody>
      </p:sp>
      <p:sp>
        <p:nvSpPr>
          <p:cNvPr id="3" name="Content Placeholder 2">
            <a:extLst>
              <a:ext uri="{FF2B5EF4-FFF2-40B4-BE49-F238E27FC236}">
                <a16:creationId xmlns:a16="http://schemas.microsoft.com/office/drawing/2014/main" id="{9E8FB611-8EFE-A48E-2BFB-AD8DBF3A3BC0}"/>
              </a:ext>
            </a:extLst>
          </p:cNvPr>
          <p:cNvSpPr>
            <a:spLocks noGrp="1"/>
          </p:cNvSpPr>
          <p:nvPr>
            <p:ph idx="1"/>
          </p:nvPr>
        </p:nvSpPr>
        <p:spPr/>
        <p:txBody>
          <a:bodyPr anchor="ctr">
            <a:normAutofit fontScale="70000" lnSpcReduction="20000"/>
          </a:bodyPr>
          <a:lstStyle/>
          <a:p>
            <a:pPr algn="l" rtl="0" fontAlgn="base">
              <a:lnSpc>
                <a:spcPct val="120000"/>
              </a:lnSpc>
            </a:pPr>
            <a:r>
              <a:rPr lang="en-US">
                <a:ea typeface="+mn-lt"/>
                <a:cs typeface="+mn-lt"/>
              </a:rPr>
              <a:t>By Q4 2025 the EOSC Federation will …​</a:t>
            </a:r>
          </a:p>
          <a:p>
            <a:pPr algn="l" rtl="0" fontAlgn="base">
              <a:lnSpc>
                <a:spcPct val="120000"/>
              </a:lnSpc>
              <a:buFont typeface="Arial" panose="020B0604020202020204" pitchFamily="34" charset="0"/>
              <a:buChar char="•"/>
            </a:pPr>
            <a:r>
              <a:rPr lang="en-US">
                <a:ea typeface="+mn-lt"/>
                <a:cs typeface="+mn-lt"/>
              </a:rPr>
              <a:t>consist of several enrolled EOSC Nodes​</a:t>
            </a:r>
          </a:p>
          <a:p>
            <a:pPr algn="l" rtl="0" fontAlgn="base">
              <a:lnSpc>
                <a:spcPct val="120000"/>
              </a:lnSpc>
              <a:buFont typeface="Arial" panose="020B0604020202020204" pitchFamily="34" charset="0"/>
              <a:buChar char="•"/>
            </a:pPr>
            <a:r>
              <a:rPr lang="en-US">
                <a:ea typeface="+mn-lt"/>
                <a:cs typeface="+mn-lt"/>
              </a:rPr>
              <a:t>have established a first operational governance and </a:t>
            </a:r>
            <a:r>
              <a:rPr lang="en-US" err="1">
                <a:ea typeface="+mn-lt"/>
                <a:cs typeface="+mn-lt"/>
              </a:rPr>
              <a:t>organisational</a:t>
            </a:r>
            <a:r>
              <a:rPr lang="en-US">
                <a:ea typeface="+mn-lt"/>
                <a:cs typeface="+mn-lt"/>
              </a:rPr>
              <a:t> structure, including clear description of the roles and responsibilities of its constituent bodies​</a:t>
            </a:r>
          </a:p>
          <a:p>
            <a:pPr algn="l" rtl="0" fontAlgn="base">
              <a:lnSpc>
                <a:spcPct val="120000"/>
              </a:lnSpc>
              <a:buFont typeface="Arial" panose="020B0604020202020204" pitchFamily="34" charset="0"/>
              <a:buChar char="•"/>
            </a:pPr>
            <a:r>
              <a:rPr lang="en-US">
                <a:ea typeface="+mn-lt"/>
                <a:cs typeface="+mn-lt"/>
              </a:rPr>
              <a:t>have detailed the application process to become an EOSC Node, including assessment of </a:t>
            </a:r>
            <a:r>
              <a:rPr lang="en-US" err="1">
                <a:ea typeface="+mn-lt"/>
                <a:cs typeface="+mn-lt"/>
              </a:rPr>
              <a:t>organisational</a:t>
            </a:r>
            <a:r>
              <a:rPr lang="en-US">
                <a:ea typeface="+mn-lt"/>
                <a:cs typeface="+mn-lt"/>
              </a:rPr>
              <a:t>, legal and technical requirements​</a:t>
            </a:r>
          </a:p>
          <a:p>
            <a:pPr algn="l" rtl="0" fontAlgn="base">
              <a:lnSpc>
                <a:spcPct val="120000"/>
              </a:lnSpc>
              <a:buFont typeface="Arial" panose="020B0604020202020204" pitchFamily="34" charset="0"/>
              <a:buChar char="•"/>
            </a:pPr>
            <a:r>
              <a:rPr lang="en-US">
                <a:ea typeface="+mn-lt"/>
                <a:cs typeface="+mn-lt"/>
              </a:rPr>
              <a:t>have established a first edition of Federation-wide policies, such as Rules of Participation, Access and Acceptable Use policies, cybersecurity, privacy and data protection​</a:t>
            </a:r>
          </a:p>
          <a:p>
            <a:pPr algn="l" rtl="0" fontAlgn="base">
              <a:lnSpc>
                <a:spcPct val="120000"/>
              </a:lnSpc>
              <a:buFont typeface="Arial" panose="020B0604020202020204" pitchFamily="34" charset="0"/>
              <a:buChar char="•"/>
            </a:pPr>
            <a:r>
              <a:rPr lang="en-US">
                <a:ea typeface="+mn-lt"/>
                <a:cs typeface="+mn-lt"/>
              </a:rPr>
              <a:t>have established a first edition of the EOSC Interoperability Framework​</a:t>
            </a:r>
          </a:p>
          <a:p>
            <a:pPr algn="l" rtl="0" fontAlgn="base">
              <a:lnSpc>
                <a:spcPct val="120000"/>
              </a:lnSpc>
              <a:buFont typeface="Arial" panose="020B0604020202020204" pitchFamily="34" charset="0"/>
              <a:buChar char="•"/>
            </a:pPr>
            <a:r>
              <a:rPr lang="en-US">
                <a:ea typeface="+mn-lt"/>
                <a:cs typeface="+mn-lt"/>
              </a:rPr>
              <a:t>have demonstrated cross-Node </a:t>
            </a:r>
            <a:r>
              <a:rPr lang="en-US" err="1">
                <a:ea typeface="+mn-lt"/>
                <a:cs typeface="+mn-lt"/>
              </a:rPr>
              <a:t>utilisation</a:t>
            </a:r>
            <a:r>
              <a:rPr lang="en-US">
                <a:ea typeface="+mn-lt"/>
                <a:cs typeface="+mn-lt"/>
              </a:rPr>
              <a:t> of some of the federating capabilities such as monitoring, accounting or helpdesk​</a:t>
            </a:r>
          </a:p>
        </p:txBody>
      </p:sp>
    </p:spTree>
    <p:extLst>
      <p:ext uri="{BB962C8B-B14F-4D97-AF65-F5344CB8AC3E}">
        <p14:creationId xmlns:p14="http://schemas.microsoft.com/office/powerpoint/2010/main" val="1437813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AA46-8DDB-1DCD-33B5-87D5C54F9E0C}"/>
              </a:ext>
            </a:extLst>
          </p:cNvPr>
          <p:cNvSpPr>
            <a:spLocks noGrp="1"/>
          </p:cNvSpPr>
          <p:nvPr>
            <p:ph type="title"/>
          </p:nvPr>
        </p:nvSpPr>
        <p:spPr/>
        <p:txBody>
          <a:bodyPr/>
          <a:lstStyle/>
          <a:p>
            <a:r>
              <a:rPr lang="en-US"/>
              <a:t>For Users</a:t>
            </a:r>
            <a:endParaRPr lang="en-IE"/>
          </a:p>
        </p:txBody>
      </p:sp>
      <p:sp>
        <p:nvSpPr>
          <p:cNvPr id="3" name="Content Placeholder 2">
            <a:extLst>
              <a:ext uri="{FF2B5EF4-FFF2-40B4-BE49-F238E27FC236}">
                <a16:creationId xmlns:a16="http://schemas.microsoft.com/office/drawing/2014/main" id="{FC00FB9D-1737-345C-AEF0-5A6EA64E63A5}"/>
              </a:ext>
            </a:extLst>
          </p:cNvPr>
          <p:cNvSpPr>
            <a:spLocks noGrp="1"/>
          </p:cNvSpPr>
          <p:nvPr>
            <p:ph idx="1"/>
          </p:nvPr>
        </p:nvSpPr>
        <p:spPr/>
        <p:txBody>
          <a:bodyPr anchor="ctr">
            <a:normAutofit fontScale="92500" lnSpcReduction="20000"/>
          </a:bodyPr>
          <a:lstStyle/>
          <a:p>
            <a:pPr algn="l" rtl="0" fontAlgn="base">
              <a:lnSpc>
                <a:spcPct val="110000"/>
              </a:lnSpc>
              <a:buFont typeface="Arial" panose="020B0604020202020204" pitchFamily="34" charset="0"/>
              <a:buChar char="•"/>
            </a:pPr>
            <a:r>
              <a:rPr lang="en-US">
                <a:ea typeface="+mn-lt"/>
                <a:cs typeface="+mn-lt"/>
              </a:rPr>
              <a:t>access the resources offered through the EOSC Federation through a single EOSC sign-on​</a:t>
            </a:r>
          </a:p>
          <a:p>
            <a:pPr algn="l" rtl="0" fontAlgn="base">
              <a:lnSpc>
                <a:spcPct val="110000"/>
              </a:lnSpc>
              <a:buFont typeface="Arial" panose="020B0604020202020204" pitchFamily="34" charset="0"/>
              <a:buChar char="•"/>
            </a:pPr>
            <a:r>
              <a:rPr lang="en-US">
                <a:ea typeface="+mn-lt"/>
                <a:cs typeface="+mn-lt"/>
              </a:rPr>
              <a:t>search and find the resources through a common EOSC catalogue of resources, enhanced with discoverability functionalities​</a:t>
            </a:r>
          </a:p>
          <a:p>
            <a:pPr algn="l" rtl="0" fontAlgn="base">
              <a:lnSpc>
                <a:spcPct val="110000"/>
              </a:lnSpc>
              <a:buFont typeface="Arial" panose="020B0604020202020204" pitchFamily="34" charset="0"/>
              <a:buChar char="•"/>
            </a:pPr>
            <a:r>
              <a:rPr lang="en-US">
                <a:ea typeface="+mn-lt"/>
                <a:cs typeface="+mn-lt"/>
              </a:rPr>
              <a:t>use an EOSC virtual research environment that integrates horizontal tools and services​</a:t>
            </a:r>
          </a:p>
          <a:p>
            <a:pPr algn="l" rtl="0" fontAlgn="base">
              <a:lnSpc>
                <a:spcPct val="110000"/>
              </a:lnSpc>
              <a:buFont typeface="Arial" panose="020B0604020202020204" pitchFamily="34" charset="0"/>
              <a:buChar char="•"/>
            </a:pPr>
            <a:r>
              <a:rPr lang="en-US">
                <a:ea typeface="+mn-lt"/>
                <a:cs typeface="+mn-lt"/>
              </a:rPr>
              <a:t>access high-value, FAIR and machine actionable research datasets and other outputs from diverse domains ​</a:t>
            </a:r>
          </a:p>
          <a:p>
            <a:pPr algn="l" rtl="0" fontAlgn="base">
              <a:lnSpc>
                <a:spcPct val="110000"/>
              </a:lnSpc>
              <a:buFont typeface="Arial" panose="020B0604020202020204" pitchFamily="34" charset="0"/>
              <a:buChar char="•"/>
            </a:pPr>
            <a:r>
              <a:rPr lang="en-US">
                <a:ea typeface="+mn-lt"/>
                <a:cs typeface="+mn-lt"/>
              </a:rPr>
              <a:t>be continuously engaged in testing the development and enhancing the value proposition of the EOSC Federation​</a:t>
            </a:r>
          </a:p>
        </p:txBody>
      </p:sp>
    </p:spTree>
    <p:extLst>
      <p:ext uri="{BB962C8B-B14F-4D97-AF65-F5344CB8AC3E}">
        <p14:creationId xmlns:p14="http://schemas.microsoft.com/office/powerpoint/2010/main" val="4146169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2C386-07A0-A015-0EF6-A474DBD41130}"/>
              </a:ext>
            </a:extLst>
          </p:cNvPr>
          <p:cNvSpPr>
            <a:spLocks noGrp="1"/>
          </p:cNvSpPr>
          <p:nvPr>
            <p:ph type="title"/>
          </p:nvPr>
        </p:nvSpPr>
        <p:spPr/>
        <p:txBody>
          <a:bodyPr/>
          <a:lstStyle/>
          <a:p>
            <a:r>
              <a:rPr lang="en-US"/>
              <a:t>Contributors</a:t>
            </a:r>
            <a:endParaRPr lang="en-IE"/>
          </a:p>
        </p:txBody>
      </p:sp>
      <p:sp>
        <p:nvSpPr>
          <p:cNvPr id="3" name="Content Placeholder 2">
            <a:extLst>
              <a:ext uri="{FF2B5EF4-FFF2-40B4-BE49-F238E27FC236}">
                <a16:creationId xmlns:a16="http://schemas.microsoft.com/office/drawing/2014/main" id="{E933272E-DA92-0E2F-73C7-EE7F92228307}"/>
              </a:ext>
            </a:extLst>
          </p:cNvPr>
          <p:cNvSpPr>
            <a:spLocks noGrp="1"/>
          </p:cNvSpPr>
          <p:nvPr>
            <p:ph idx="1"/>
          </p:nvPr>
        </p:nvSpPr>
        <p:spPr/>
        <p:txBody>
          <a:bodyPr anchor="ctr">
            <a:normAutofit fontScale="85000" lnSpcReduction="20000"/>
          </a:bodyPr>
          <a:lstStyle/>
          <a:p>
            <a:pPr algn="l" rtl="0" fontAlgn="base">
              <a:lnSpc>
                <a:spcPct val="110000"/>
              </a:lnSpc>
            </a:pPr>
            <a:r>
              <a:rPr lang="en-US">
                <a:ea typeface="+mn-lt"/>
                <a:cs typeface="+mn-lt"/>
              </a:rPr>
              <a:t>By Q4 2025 communities/stakeholders interested to contribute to the EOSC Federation will be provided with …​</a:t>
            </a:r>
          </a:p>
          <a:p>
            <a:pPr algn="l" rtl="0" fontAlgn="base">
              <a:lnSpc>
                <a:spcPct val="110000"/>
              </a:lnSpc>
              <a:buFont typeface="Arial" panose="020B0604020202020204" pitchFamily="34" charset="0"/>
              <a:buChar char="•"/>
            </a:pPr>
            <a:r>
              <a:rPr lang="en-US">
                <a:ea typeface="+mn-lt"/>
                <a:cs typeface="+mn-lt"/>
              </a:rPr>
              <a:t>detailed practical information about the key aspects and components of the EOSC Federation, such the governance, operations, policies, procedures, technical specifications and standards (included in the EOSC Federation Handbook)​</a:t>
            </a:r>
          </a:p>
          <a:p>
            <a:pPr algn="l" rtl="0" fontAlgn="base">
              <a:lnSpc>
                <a:spcPct val="110000"/>
              </a:lnSpc>
              <a:buFont typeface="Arial" panose="020B0604020202020204" pitchFamily="34" charset="0"/>
              <a:buChar char="•"/>
            </a:pPr>
            <a:r>
              <a:rPr lang="en-US">
                <a:ea typeface="+mn-lt"/>
                <a:cs typeface="+mn-lt"/>
              </a:rPr>
              <a:t>guidance on the procedures for enrolment of Nodes and onboarding of resources, as well as the estimated costs and effort​</a:t>
            </a:r>
          </a:p>
          <a:p>
            <a:pPr algn="l" rtl="0" fontAlgn="base">
              <a:lnSpc>
                <a:spcPct val="110000"/>
              </a:lnSpc>
              <a:buFont typeface="Arial" panose="020B0604020202020204" pitchFamily="34" charset="0"/>
              <a:buChar char="•"/>
            </a:pPr>
            <a:r>
              <a:rPr lang="en-US">
                <a:ea typeface="+mn-lt"/>
                <a:cs typeface="+mn-lt"/>
              </a:rPr>
              <a:t>demonstration of multi-node end-to-end use cases that showcase the added-value of joining the EOSC Federation​</a:t>
            </a:r>
          </a:p>
          <a:p>
            <a:pPr algn="l" rtl="0" fontAlgn="base">
              <a:lnSpc>
                <a:spcPct val="110000"/>
              </a:lnSpc>
              <a:buFont typeface="Arial" panose="020B0604020202020204" pitchFamily="34" charset="0"/>
              <a:buChar char="•"/>
            </a:pPr>
            <a:r>
              <a:rPr lang="en-US">
                <a:ea typeface="+mn-lt"/>
                <a:cs typeface="+mn-lt"/>
              </a:rPr>
              <a:t>continuous opportunities to be consulted in the stages of development of the build-up phase​</a:t>
            </a:r>
            <a:endParaRPr lang="en-IE"/>
          </a:p>
        </p:txBody>
      </p:sp>
    </p:spTree>
    <p:extLst>
      <p:ext uri="{BB962C8B-B14F-4D97-AF65-F5344CB8AC3E}">
        <p14:creationId xmlns:p14="http://schemas.microsoft.com/office/powerpoint/2010/main" val="1034227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40AE5-D03E-7CF8-5EC0-20EF88C5EF3C}"/>
              </a:ext>
            </a:extLst>
          </p:cNvPr>
          <p:cNvSpPr>
            <a:spLocks noGrp="1"/>
          </p:cNvSpPr>
          <p:nvPr>
            <p:ph type="title"/>
          </p:nvPr>
        </p:nvSpPr>
        <p:spPr>
          <a:xfrm>
            <a:off x="736270" y="365125"/>
            <a:ext cx="10818420" cy="912957"/>
          </a:xfrm>
        </p:spPr>
        <p:txBody>
          <a:bodyPr/>
          <a:lstStyle/>
          <a:p>
            <a:r>
              <a:rPr lang="en-US">
                <a:latin typeface="Calibri Light"/>
                <a:ea typeface="Calibri"/>
                <a:cs typeface="Calibri"/>
              </a:rPr>
              <a:t>Today’s Objectives</a:t>
            </a:r>
            <a:endParaRPr lang="en-IE">
              <a:latin typeface="Calibri Light"/>
              <a:ea typeface="Calibri"/>
              <a:cs typeface="Calibri"/>
            </a:endParaRPr>
          </a:p>
        </p:txBody>
      </p:sp>
      <p:sp>
        <p:nvSpPr>
          <p:cNvPr id="3" name="Content Placeholder 2">
            <a:extLst>
              <a:ext uri="{FF2B5EF4-FFF2-40B4-BE49-F238E27FC236}">
                <a16:creationId xmlns:a16="http://schemas.microsoft.com/office/drawing/2014/main" id="{2E262583-DFDA-0B9D-C962-503E65B4122F}"/>
              </a:ext>
            </a:extLst>
          </p:cNvPr>
          <p:cNvSpPr>
            <a:spLocks noGrp="1"/>
          </p:cNvSpPr>
          <p:nvPr>
            <p:ph idx="1"/>
          </p:nvPr>
        </p:nvSpPr>
        <p:spPr>
          <a:xfrm>
            <a:off x="736270" y="1524288"/>
            <a:ext cx="10818420" cy="4533611"/>
          </a:xfrm>
        </p:spPr>
        <p:txBody>
          <a:bodyPr anchor="ctr">
            <a:noAutofit/>
          </a:bodyPr>
          <a:lstStyle/>
          <a:p>
            <a:pPr marL="342900" lvl="0" indent="-342900">
              <a:lnSpc>
                <a:spcPct val="120000"/>
              </a:lnSpc>
              <a:buFont typeface="Symbol" panose="05050102010706020507" pitchFamily="18" charset="2"/>
              <a:buChar char=""/>
            </a:pPr>
            <a:r>
              <a:rPr lang="en-IE" sz="2000">
                <a:ea typeface="+mn-lt"/>
                <a:cs typeface="+mn-lt"/>
              </a:rPr>
              <a:t>Provide you with necessary base information</a:t>
            </a:r>
          </a:p>
          <a:p>
            <a:pPr marL="342900" lvl="0" indent="-342900">
              <a:lnSpc>
                <a:spcPct val="120000"/>
              </a:lnSpc>
              <a:buFont typeface="Symbol" panose="05050102010706020507" pitchFamily="18" charset="2"/>
              <a:buChar char=""/>
            </a:pPr>
            <a:r>
              <a:rPr lang="en-IE" sz="2000">
                <a:ea typeface="+mn-lt"/>
                <a:cs typeface="+mn-lt"/>
              </a:rPr>
              <a:t>Enable your feedback on the proposed process and stakeholders</a:t>
            </a:r>
          </a:p>
          <a:p>
            <a:pPr marL="800100" lvl="1" indent="-342900">
              <a:lnSpc>
                <a:spcPct val="120000"/>
              </a:lnSpc>
              <a:buFont typeface="Symbol" panose="05050102010706020507" pitchFamily="18" charset="2"/>
              <a:buChar char=""/>
            </a:pPr>
            <a:r>
              <a:rPr lang="en-IE" sz="2000">
                <a:ea typeface="+mn-lt"/>
                <a:cs typeface="+mn-lt"/>
              </a:rPr>
              <a:t>Who should be involved?</a:t>
            </a:r>
          </a:p>
          <a:p>
            <a:pPr marL="800100" lvl="1" indent="-342900">
              <a:lnSpc>
                <a:spcPct val="120000"/>
              </a:lnSpc>
              <a:buFont typeface="Symbol" panose="05050102010706020507" pitchFamily="18" charset="2"/>
              <a:buChar char=""/>
            </a:pPr>
            <a:r>
              <a:rPr lang="en-IE" sz="2000">
                <a:ea typeface="+mn-lt"/>
                <a:cs typeface="+mn-lt"/>
              </a:rPr>
              <a:t>What challenges do you foresee?</a:t>
            </a:r>
          </a:p>
          <a:p>
            <a:pPr marL="342900" lvl="0" indent="-342900">
              <a:lnSpc>
                <a:spcPct val="120000"/>
              </a:lnSpc>
              <a:buFont typeface="Symbol" panose="05050102010706020507" pitchFamily="18" charset="2"/>
              <a:buChar char=""/>
            </a:pPr>
            <a:r>
              <a:rPr lang="en-IE" sz="2000">
                <a:ea typeface="+mn-lt"/>
                <a:cs typeface="+mn-lt"/>
              </a:rPr>
              <a:t>Agenda:</a:t>
            </a:r>
          </a:p>
          <a:p>
            <a:pPr marL="800100" lvl="1" indent="-342900">
              <a:lnSpc>
                <a:spcPct val="120000"/>
              </a:lnSpc>
              <a:buFont typeface="Symbol" panose="05050102010706020507" pitchFamily="18" charset="2"/>
              <a:buChar char=""/>
            </a:pPr>
            <a:r>
              <a:rPr lang="en-IE" sz="2000">
                <a:ea typeface="+mn-lt"/>
                <a:cs typeface="+mn-lt"/>
              </a:rPr>
              <a:t>Overview of the </a:t>
            </a:r>
            <a:r>
              <a:rPr lang="en-IE" sz="2000">
                <a:solidFill>
                  <a:schemeClr val="accent5"/>
                </a:solidFill>
                <a:ea typeface="+mn-lt"/>
                <a:cs typeface="+mn-lt"/>
                <a:hlinkClick r:id="rId2">
                  <a:extLst>
                    <a:ext uri="{A12FA001-AC4F-418D-AE19-62706E023703}">
                      <ahyp:hlinkClr xmlns:ahyp="http://schemas.microsoft.com/office/drawing/2018/hyperlinkcolor" val="tx"/>
                    </a:ext>
                  </a:extLst>
                </a:hlinkClick>
              </a:rPr>
              <a:t>EOSC-EU node</a:t>
            </a:r>
            <a:endParaRPr lang="en-IE" sz="2000">
              <a:solidFill>
                <a:schemeClr val="accent5"/>
              </a:solidFill>
              <a:ea typeface="+mn-lt"/>
              <a:cs typeface="+mn-lt"/>
            </a:endParaRPr>
          </a:p>
          <a:p>
            <a:pPr marL="800100" lvl="1" indent="-342900">
              <a:lnSpc>
                <a:spcPct val="120000"/>
              </a:lnSpc>
              <a:buFont typeface="Symbol" panose="05050102010706020507" pitchFamily="18" charset="2"/>
              <a:buChar char=""/>
            </a:pPr>
            <a:r>
              <a:rPr lang="en-IE" sz="2000" err="1">
                <a:ea typeface="+mn-lt"/>
                <a:cs typeface="+mn-lt"/>
              </a:rPr>
              <a:t>HEAnet’s</a:t>
            </a:r>
            <a:r>
              <a:rPr lang="en-IE" sz="2000">
                <a:ea typeface="+mn-lt"/>
                <a:cs typeface="+mn-lt"/>
              </a:rPr>
              <a:t> position paper </a:t>
            </a:r>
            <a:r>
              <a:rPr lang="en-IE" sz="2000">
                <a:solidFill>
                  <a:schemeClr val="accent5"/>
                </a:solidFill>
                <a:ea typeface="+mn-lt"/>
                <a:cs typeface="+mn-lt"/>
                <a:hlinkClick r:id="rId3">
                  <a:extLst>
                    <a:ext uri="{A12FA001-AC4F-418D-AE19-62706E023703}">
                      <ahyp:hlinkClr xmlns:ahyp="http://schemas.microsoft.com/office/drawing/2018/hyperlinkcolor" val="tx"/>
                    </a:ext>
                  </a:extLst>
                </a:hlinkClick>
              </a:rPr>
              <a:t>on Ireland’s contribution to the EOSC Federation</a:t>
            </a:r>
            <a:endParaRPr lang="en-IE" sz="2000">
              <a:ea typeface="+mn-lt"/>
              <a:cs typeface="+mn-lt"/>
            </a:endParaRPr>
          </a:p>
          <a:p>
            <a:pPr marL="800100" lvl="1" indent="-342900">
              <a:lnSpc>
                <a:spcPct val="120000"/>
              </a:lnSpc>
              <a:buFont typeface="Symbol" panose="05050102010706020507" pitchFamily="18" charset="2"/>
              <a:buChar char=""/>
            </a:pPr>
            <a:r>
              <a:rPr lang="en-IE" sz="2000">
                <a:ea typeface="+mn-lt"/>
                <a:cs typeface="+mn-lt"/>
              </a:rPr>
              <a:t>From HEAnet position paper to national stakeholder position paper</a:t>
            </a:r>
          </a:p>
          <a:p>
            <a:pPr marL="342900" indent="-342900">
              <a:lnSpc>
                <a:spcPct val="120000"/>
              </a:lnSpc>
              <a:buFont typeface="Symbol" panose="05050102010706020507" pitchFamily="18" charset="2"/>
              <a:buChar char=""/>
            </a:pPr>
            <a:r>
              <a:rPr lang="en-IE" sz="2000">
                <a:ea typeface="+mn-lt"/>
                <a:cs typeface="+mn-lt"/>
              </a:rPr>
              <a:t>Poll #1</a:t>
            </a:r>
          </a:p>
        </p:txBody>
      </p:sp>
    </p:spTree>
    <p:extLst>
      <p:ext uri="{BB962C8B-B14F-4D97-AF65-F5344CB8AC3E}">
        <p14:creationId xmlns:p14="http://schemas.microsoft.com/office/powerpoint/2010/main" val="2779135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807F-A587-6425-66A3-7B565CDCF3CF}"/>
              </a:ext>
            </a:extLst>
          </p:cNvPr>
          <p:cNvSpPr>
            <a:spLocks noGrp="1"/>
          </p:cNvSpPr>
          <p:nvPr>
            <p:ph type="title"/>
          </p:nvPr>
        </p:nvSpPr>
        <p:spPr>
          <a:xfrm>
            <a:off x="686790" y="2203550"/>
            <a:ext cx="10818420" cy="1325563"/>
          </a:xfrm>
        </p:spPr>
        <p:txBody>
          <a:bodyPr/>
          <a:lstStyle/>
          <a:p>
            <a:r>
              <a:rPr lang="en-US"/>
              <a:t>EOSC-EU node</a:t>
            </a:r>
            <a:endParaRPr lang="en-IE"/>
          </a:p>
        </p:txBody>
      </p:sp>
    </p:spTree>
    <p:extLst>
      <p:ext uri="{BB962C8B-B14F-4D97-AF65-F5344CB8AC3E}">
        <p14:creationId xmlns:p14="http://schemas.microsoft.com/office/powerpoint/2010/main" val="578750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25DF9-AB2A-CAD2-F6AF-3BC12450BF12}"/>
              </a:ext>
            </a:extLst>
          </p:cNvPr>
          <p:cNvSpPr>
            <a:spLocks noGrp="1"/>
          </p:cNvSpPr>
          <p:nvPr>
            <p:ph type="title"/>
          </p:nvPr>
        </p:nvSpPr>
        <p:spPr/>
        <p:txBody>
          <a:bodyPr/>
          <a:lstStyle/>
          <a:p>
            <a:r>
              <a:rPr lang="en-US"/>
              <a:t>Background</a:t>
            </a:r>
            <a:endParaRPr lang="en-IE"/>
          </a:p>
        </p:txBody>
      </p:sp>
      <p:sp>
        <p:nvSpPr>
          <p:cNvPr id="3" name="Content Placeholder 2">
            <a:extLst>
              <a:ext uri="{FF2B5EF4-FFF2-40B4-BE49-F238E27FC236}">
                <a16:creationId xmlns:a16="http://schemas.microsoft.com/office/drawing/2014/main" id="{2405C3BF-A716-5EFA-738C-10739F6B3631}"/>
              </a:ext>
            </a:extLst>
          </p:cNvPr>
          <p:cNvSpPr>
            <a:spLocks noGrp="1"/>
          </p:cNvSpPr>
          <p:nvPr>
            <p:ph idx="1"/>
          </p:nvPr>
        </p:nvSpPr>
        <p:spPr>
          <a:xfrm>
            <a:off x="736270" y="1521151"/>
            <a:ext cx="10818420" cy="4655812"/>
          </a:xfrm>
        </p:spPr>
        <p:txBody>
          <a:bodyPr anchor="ctr">
            <a:normAutofit/>
          </a:bodyPr>
          <a:lstStyle/>
          <a:p>
            <a:pPr>
              <a:lnSpc>
                <a:spcPct val="100000"/>
              </a:lnSpc>
            </a:pPr>
            <a:r>
              <a:rPr lang="en-US" sz="2000">
                <a:ea typeface="+mn-lt"/>
                <a:cs typeface="+mn-lt"/>
              </a:rPr>
              <a:t>At European level: much talk about EOSC since 2015, and lots of preparation work </a:t>
            </a:r>
          </a:p>
          <a:p>
            <a:pPr lvl="1">
              <a:lnSpc>
                <a:spcPct val="100000"/>
              </a:lnSpc>
            </a:pPr>
            <a:r>
              <a:rPr lang="en-US" sz="2000">
                <a:ea typeface="+mn-lt"/>
                <a:cs typeface="+mn-lt"/>
              </a:rPr>
              <a:t>Specification and design work done by EOSC-Future. </a:t>
            </a:r>
          </a:p>
          <a:p>
            <a:pPr lvl="1">
              <a:lnSpc>
                <a:spcPct val="100000"/>
              </a:lnSpc>
            </a:pPr>
            <a:r>
              <a:rPr lang="en-US" sz="2000">
                <a:ea typeface="+mn-lt"/>
                <a:cs typeface="+mn-lt"/>
              </a:rPr>
              <a:t>EU funded EOSC related projects – EOSC Beyond.</a:t>
            </a:r>
          </a:p>
          <a:p>
            <a:pPr>
              <a:lnSpc>
                <a:spcPct val="100000"/>
              </a:lnSpc>
            </a:pPr>
            <a:endParaRPr lang="en-US" sz="2000">
              <a:ea typeface="+mn-lt"/>
              <a:cs typeface="+mn-lt"/>
            </a:endParaRPr>
          </a:p>
          <a:p>
            <a:pPr>
              <a:lnSpc>
                <a:spcPct val="100000"/>
              </a:lnSpc>
            </a:pPr>
            <a:r>
              <a:rPr lang="en-US" sz="2000">
                <a:ea typeface="+mn-lt"/>
                <a:cs typeface="+mn-lt"/>
              </a:rPr>
              <a:t>Not much in terms of tangible, immediate, benefit to researchers as enabler to Open Science.</a:t>
            </a:r>
          </a:p>
          <a:p>
            <a:pPr lvl="1">
              <a:lnSpc>
                <a:spcPct val="100000"/>
              </a:lnSpc>
            </a:pPr>
            <a:r>
              <a:rPr lang="en-US" sz="2000">
                <a:ea typeface="+mn-lt"/>
                <a:cs typeface="+mn-lt"/>
              </a:rPr>
              <a:t>Until now…</a:t>
            </a:r>
          </a:p>
          <a:p>
            <a:pPr lvl="1">
              <a:lnSpc>
                <a:spcPct val="100000"/>
              </a:lnSpc>
            </a:pPr>
            <a:endParaRPr lang="en-US" sz="2800">
              <a:ea typeface="+mn-lt"/>
              <a:cs typeface="+mn-lt"/>
            </a:endParaRPr>
          </a:p>
          <a:p>
            <a:pPr marL="457200" lvl="1" indent="0">
              <a:lnSpc>
                <a:spcPct val="100000"/>
              </a:lnSpc>
              <a:buNone/>
            </a:pPr>
            <a:endParaRPr lang="en-US" sz="2800">
              <a:ea typeface="+mn-lt"/>
              <a:cs typeface="+mn-lt"/>
            </a:endParaRPr>
          </a:p>
        </p:txBody>
      </p:sp>
    </p:spTree>
    <p:extLst>
      <p:ext uri="{BB962C8B-B14F-4D97-AF65-F5344CB8AC3E}">
        <p14:creationId xmlns:p14="http://schemas.microsoft.com/office/powerpoint/2010/main" val="1233918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A0C5C4-9FE5-E8AA-D3A2-4EB88BA31D5E}"/>
              </a:ext>
            </a:extLst>
          </p:cNvPr>
          <p:cNvPicPr>
            <a:picLocks noChangeAspect="1"/>
          </p:cNvPicPr>
          <p:nvPr/>
        </p:nvPicPr>
        <p:blipFill>
          <a:blip r:embed="rId2"/>
          <a:stretch>
            <a:fillRect/>
          </a:stretch>
        </p:blipFill>
        <p:spPr>
          <a:xfrm>
            <a:off x="6431552" y="2199397"/>
            <a:ext cx="5760448" cy="3237668"/>
          </a:xfrm>
          <a:prstGeom prst="rect">
            <a:avLst/>
          </a:prstGeom>
        </p:spPr>
      </p:pic>
      <p:pic>
        <p:nvPicPr>
          <p:cNvPr id="1026" name="Picture 2" descr="eosc-platform-high-level">
            <a:extLst>
              <a:ext uri="{FF2B5EF4-FFF2-40B4-BE49-F238E27FC236}">
                <a16:creationId xmlns:a16="http://schemas.microsoft.com/office/drawing/2014/main" id="{2AD1E03C-C7B4-2AC5-4DC7-A03F50AF7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5613"/>
            <a:ext cx="6186839" cy="350523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81ED086-5918-219D-F8C7-2A3296E6C52E}"/>
              </a:ext>
            </a:extLst>
          </p:cNvPr>
          <p:cNvSpPr>
            <a:spLocks noGrp="1"/>
          </p:cNvSpPr>
          <p:nvPr>
            <p:ph type="title"/>
          </p:nvPr>
        </p:nvSpPr>
        <p:spPr>
          <a:xfrm>
            <a:off x="736270" y="365125"/>
            <a:ext cx="10818420" cy="1325563"/>
          </a:xfrm>
        </p:spPr>
        <p:txBody>
          <a:bodyPr>
            <a:normAutofit/>
          </a:bodyPr>
          <a:lstStyle/>
          <a:p>
            <a:r>
              <a:rPr lang="en-US">
                <a:latin typeface="Calibri Light"/>
                <a:ea typeface="Calibri"/>
                <a:cs typeface="Calibri"/>
              </a:rPr>
              <a:t>EOSC Conceptual illustrations</a:t>
            </a:r>
          </a:p>
        </p:txBody>
      </p:sp>
    </p:spTree>
    <p:extLst>
      <p:ext uri="{BB962C8B-B14F-4D97-AF65-F5344CB8AC3E}">
        <p14:creationId xmlns:p14="http://schemas.microsoft.com/office/powerpoint/2010/main" val="873873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8A65-1BA3-DC70-125C-11478445C725}"/>
              </a:ext>
            </a:extLst>
          </p:cNvPr>
          <p:cNvSpPr>
            <a:spLocks noGrp="1"/>
          </p:cNvSpPr>
          <p:nvPr>
            <p:ph type="title"/>
          </p:nvPr>
        </p:nvSpPr>
        <p:spPr/>
        <p:txBody>
          <a:bodyPr/>
          <a:lstStyle/>
          <a:p>
            <a:r>
              <a:rPr lang="en-US"/>
              <a:t>EOSC as a reality for researchers</a:t>
            </a:r>
            <a:endParaRPr lang="en-IE"/>
          </a:p>
        </p:txBody>
      </p:sp>
      <p:sp>
        <p:nvSpPr>
          <p:cNvPr id="3" name="Content Placeholder 2">
            <a:extLst>
              <a:ext uri="{FF2B5EF4-FFF2-40B4-BE49-F238E27FC236}">
                <a16:creationId xmlns:a16="http://schemas.microsoft.com/office/drawing/2014/main" id="{5ADF1025-2784-BA0D-EF1F-DAFFEDCEF014}"/>
              </a:ext>
            </a:extLst>
          </p:cNvPr>
          <p:cNvSpPr>
            <a:spLocks noGrp="1"/>
          </p:cNvSpPr>
          <p:nvPr>
            <p:ph idx="1"/>
          </p:nvPr>
        </p:nvSpPr>
        <p:spPr>
          <a:xfrm>
            <a:off x="736270" y="1825625"/>
            <a:ext cx="5529776" cy="3410518"/>
          </a:xfrm>
        </p:spPr>
        <p:txBody>
          <a:bodyPr anchor="ctr">
            <a:normAutofit/>
          </a:bodyPr>
          <a:lstStyle/>
          <a:p>
            <a:r>
              <a:rPr lang="en-US" sz="2000">
                <a:ea typeface="+mn-lt"/>
                <a:cs typeface="+mn-lt"/>
              </a:rPr>
              <a:t>In 2023 EC initiated procurement of the EOSC EU node</a:t>
            </a:r>
          </a:p>
          <a:p>
            <a:pPr lvl="1"/>
            <a:r>
              <a:rPr lang="en-US" sz="2000">
                <a:ea typeface="+mn-lt"/>
                <a:cs typeface="+mn-lt"/>
              </a:rPr>
              <a:t>As the first of a collection of federated nodes, making up the EOSC Federation</a:t>
            </a:r>
          </a:p>
          <a:p>
            <a:pPr lvl="1"/>
            <a:r>
              <a:rPr lang="en-US" sz="2000">
                <a:ea typeface="+mn-lt"/>
                <a:cs typeface="+mn-lt"/>
              </a:rPr>
              <a:t>Launched October 2024</a:t>
            </a:r>
          </a:p>
          <a:p>
            <a:pPr algn="l"/>
            <a:endParaRPr lang="en-US" sz="2000">
              <a:ea typeface="+mn-lt"/>
              <a:cs typeface="+mn-lt"/>
            </a:endParaRPr>
          </a:p>
          <a:p>
            <a:pPr algn="l"/>
            <a:r>
              <a:rPr lang="en-US" sz="2000" b="1">
                <a:ea typeface="+mn-lt"/>
                <a:cs typeface="+mn-lt"/>
              </a:rPr>
              <a:t>Demo</a:t>
            </a:r>
          </a:p>
          <a:p>
            <a:pPr>
              <a:lnSpc>
                <a:spcPct val="100000"/>
              </a:lnSpc>
            </a:pPr>
            <a:endParaRPr lang="en-US">
              <a:ea typeface="+mn-lt"/>
              <a:cs typeface="+mn-lt"/>
            </a:endParaRPr>
          </a:p>
        </p:txBody>
      </p:sp>
      <p:pic>
        <p:nvPicPr>
          <p:cNvPr id="6" name="Picture 5">
            <a:extLst>
              <a:ext uri="{FF2B5EF4-FFF2-40B4-BE49-F238E27FC236}">
                <a16:creationId xmlns:a16="http://schemas.microsoft.com/office/drawing/2014/main" id="{62CF8DCF-61AB-A2C6-9F2B-E8139F9C6260}"/>
              </a:ext>
            </a:extLst>
          </p:cNvPr>
          <p:cNvPicPr>
            <a:picLocks noChangeAspect="1"/>
          </p:cNvPicPr>
          <p:nvPr/>
        </p:nvPicPr>
        <p:blipFill>
          <a:blip r:embed="rId2"/>
          <a:stretch>
            <a:fillRect/>
          </a:stretch>
        </p:blipFill>
        <p:spPr>
          <a:xfrm>
            <a:off x="6266046" y="2092550"/>
            <a:ext cx="5760448" cy="3237668"/>
          </a:xfrm>
          <a:prstGeom prst="rect">
            <a:avLst/>
          </a:prstGeom>
        </p:spPr>
      </p:pic>
      <p:sp>
        <p:nvSpPr>
          <p:cNvPr id="7" name="Content Placeholder 2">
            <a:extLst>
              <a:ext uri="{FF2B5EF4-FFF2-40B4-BE49-F238E27FC236}">
                <a16:creationId xmlns:a16="http://schemas.microsoft.com/office/drawing/2014/main" id="{8862EE92-05A2-B5A2-75F8-852995218D01}"/>
              </a:ext>
            </a:extLst>
          </p:cNvPr>
          <p:cNvSpPr txBox="1">
            <a:spLocks/>
          </p:cNvSpPr>
          <p:nvPr/>
        </p:nvSpPr>
        <p:spPr>
          <a:xfrm>
            <a:off x="615704" y="5953259"/>
            <a:ext cx="5529776" cy="341051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ea typeface="+mn-lt"/>
              <a:cs typeface="+mn-lt"/>
            </a:endParaRPr>
          </a:p>
          <a:p>
            <a:pPr marL="457200" lvl="1" indent="0">
              <a:buNone/>
            </a:pPr>
            <a:endParaRPr lang="en-US">
              <a:ea typeface="+mn-lt"/>
              <a:cs typeface="+mn-lt"/>
            </a:endParaRPr>
          </a:p>
          <a:p>
            <a:pPr>
              <a:lnSpc>
                <a:spcPct val="100000"/>
              </a:lnSpc>
            </a:pPr>
            <a:endParaRPr lang="en-US">
              <a:ea typeface="+mn-lt"/>
              <a:cs typeface="+mn-lt"/>
            </a:endParaRPr>
          </a:p>
        </p:txBody>
      </p:sp>
      <p:sp>
        <p:nvSpPr>
          <p:cNvPr id="9" name="TextBox 8">
            <a:extLst>
              <a:ext uri="{FF2B5EF4-FFF2-40B4-BE49-F238E27FC236}">
                <a16:creationId xmlns:a16="http://schemas.microsoft.com/office/drawing/2014/main" id="{4DBDB355-11CE-D5AB-C1F2-8B5934407814}"/>
              </a:ext>
            </a:extLst>
          </p:cNvPr>
          <p:cNvSpPr txBox="1"/>
          <p:nvPr/>
        </p:nvSpPr>
        <p:spPr>
          <a:xfrm>
            <a:off x="1037121" y="5236143"/>
            <a:ext cx="9560294" cy="1292662"/>
          </a:xfrm>
          <a:prstGeom prst="rect">
            <a:avLst/>
          </a:prstGeom>
          <a:noFill/>
        </p:spPr>
        <p:txBody>
          <a:bodyPr wrap="square">
            <a:spAutoFit/>
          </a:bodyPr>
          <a:lstStyle/>
          <a:p>
            <a:r>
              <a:rPr lang="en-IE" sz="2000">
                <a:hlinkClick r:id="rId3"/>
              </a:rPr>
              <a:t>https://open-science-cloud.ec.europa.eu/</a:t>
            </a:r>
            <a:endParaRPr lang="en-IE" sz="2000"/>
          </a:p>
          <a:p>
            <a:endParaRPr lang="en-IE" sz="2000"/>
          </a:p>
          <a:p>
            <a:r>
              <a:rPr lang="en-US" sz="2000" b="1">
                <a:ea typeface="+mn-lt"/>
                <a:cs typeface="+mn-lt"/>
              </a:rPr>
              <a:t>Ask from DFHERIS: what do we need to do in Ireland ?</a:t>
            </a:r>
          </a:p>
          <a:p>
            <a:endParaRPr lang="en-IE"/>
          </a:p>
        </p:txBody>
      </p:sp>
    </p:spTree>
    <p:extLst>
      <p:ext uri="{BB962C8B-B14F-4D97-AF65-F5344CB8AC3E}">
        <p14:creationId xmlns:p14="http://schemas.microsoft.com/office/powerpoint/2010/main" val="3061294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6236F-8481-BE9B-B288-1E3D6EA44E1B}"/>
              </a:ext>
            </a:extLst>
          </p:cNvPr>
          <p:cNvSpPr>
            <a:spLocks noGrp="1"/>
          </p:cNvSpPr>
          <p:nvPr>
            <p:ph type="title"/>
          </p:nvPr>
        </p:nvSpPr>
        <p:spPr/>
        <p:txBody>
          <a:bodyPr/>
          <a:lstStyle/>
          <a:p>
            <a:r>
              <a:rPr lang="en-US"/>
              <a:t>EOSC federation development roadmap</a:t>
            </a:r>
            <a:endParaRPr lang="en-IE"/>
          </a:p>
        </p:txBody>
      </p:sp>
      <p:sp>
        <p:nvSpPr>
          <p:cNvPr id="3" name="Content Placeholder 2">
            <a:extLst>
              <a:ext uri="{FF2B5EF4-FFF2-40B4-BE49-F238E27FC236}">
                <a16:creationId xmlns:a16="http://schemas.microsoft.com/office/drawing/2014/main" id="{75681DF7-132B-DF4B-8606-9A260118E8AF}"/>
              </a:ext>
            </a:extLst>
          </p:cNvPr>
          <p:cNvSpPr>
            <a:spLocks noGrp="1"/>
          </p:cNvSpPr>
          <p:nvPr>
            <p:ph idx="1"/>
          </p:nvPr>
        </p:nvSpPr>
        <p:spPr/>
        <p:txBody>
          <a:bodyPr anchor="ctr">
            <a:normAutofit/>
          </a:bodyPr>
          <a:lstStyle/>
          <a:p>
            <a:pPr>
              <a:lnSpc>
                <a:spcPct val="100000"/>
              </a:lnSpc>
            </a:pPr>
            <a:r>
              <a:rPr lang="en-US" sz="2000">
                <a:ea typeface="+mn-lt"/>
                <a:cs typeface="+mn-lt"/>
              </a:rPr>
              <a:t>In summer 2024 questionnaire to interested parties:</a:t>
            </a:r>
          </a:p>
          <a:p>
            <a:pPr lvl="1">
              <a:lnSpc>
                <a:spcPct val="100000"/>
              </a:lnSpc>
            </a:pPr>
            <a:r>
              <a:rPr lang="en-US" sz="2000">
                <a:ea typeface="+mn-lt"/>
                <a:cs typeface="+mn-lt"/>
              </a:rPr>
              <a:t>121 responses. None from Ireland</a:t>
            </a:r>
          </a:p>
          <a:p>
            <a:pPr>
              <a:lnSpc>
                <a:spcPct val="100000"/>
              </a:lnSpc>
            </a:pPr>
            <a:r>
              <a:rPr lang="en-US" sz="2000">
                <a:ea typeface="+mn-lt"/>
                <a:cs typeface="+mn-lt"/>
              </a:rPr>
              <a:t>Filtered down to 29 for 1st wave, expected to connect Q2/2025</a:t>
            </a:r>
          </a:p>
          <a:p>
            <a:pPr lvl="1">
              <a:lnSpc>
                <a:spcPct val="100000"/>
              </a:lnSpc>
            </a:pPr>
            <a:r>
              <a:rPr lang="en-US" sz="2000">
                <a:ea typeface="+mn-lt"/>
                <a:cs typeface="+mn-lt"/>
              </a:rPr>
              <a:t>Large research </a:t>
            </a:r>
            <a:r>
              <a:rPr lang="en-US" sz="2000" err="1">
                <a:ea typeface="+mn-lt"/>
                <a:cs typeface="+mn-lt"/>
              </a:rPr>
              <a:t>organisations</a:t>
            </a:r>
            <a:endParaRPr lang="en-US" sz="2000">
              <a:ea typeface="+mn-lt"/>
              <a:cs typeface="+mn-lt"/>
            </a:endParaRPr>
          </a:p>
          <a:p>
            <a:pPr lvl="1">
              <a:lnSpc>
                <a:spcPct val="100000"/>
              </a:lnSpc>
            </a:pPr>
            <a:r>
              <a:rPr lang="en-US" sz="2000">
                <a:ea typeface="+mn-lt"/>
                <a:cs typeface="+mn-lt"/>
              </a:rPr>
              <a:t>NRENs</a:t>
            </a:r>
          </a:p>
          <a:p>
            <a:pPr lvl="1">
              <a:lnSpc>
                <a:spcPct val="100000"/>
              </a:lnSpc>
            </a:pPr>
            <a:r>
              <a:rPr lang="en-US" sz="2000">
                <a:ea typeface="+mn-lt"/>
                <a:cs typeface="+mn-lt"/>
              </a:rPr>
              <a:t>ERICs</a:t>
            </a:r>
          </a:p>
          <a:p>
            <a:pPr lvl="1">
              <a:lnSpc>
                <a:spcPct val="100000"/>
              </a:lnSpc>
            </a:pPr>
            <a:r>
              <a:rPr lang="en-US" sz="2000">
                <a:ea typeface="+mn-lt"/>
                <a:cs typeface="+mn-lt"/>
              </a:rPr>
              <a:t>Clusters</a:t>
            </a:r>
          </a:p>
          <a:p>
            <a:pPr>
              <a:lnSpc>
                <a:spcPct val="100000"/>
              </a:lnSpc>
            </a:pPr>
            <a:r>
              <a:rPr lang="en-US" sz="2000">
                <a:ea typeface="+mn-lt"/>
                <a:cs typeface="+mn-lt"/>
              </a:rPr>
              <a:t>Expected to proceed with &lt;10</a:t>
            </a:r>
          </a:p>
          <a:p>
            <a:pPr>
              <a:lnSpc>
                <a:spcPct val="100000"/>
              </a:lnSpc>
            </a:pPr>
            <a:r>
              <a:rPr lang="en-US" sz="2000">
                <a:ea typeface="+mn-lt"/>
                <a:cs typeface="+mn-lt"/>
              </a:rPr>
              <a:t>2nd wave Q3/2025. Process to be defined in Q2/2025</a:t>
            </a:r>
            <a:endParaRPr lang="en-IE" sz="2000">
              <a:ea typeface="+mn-lt"/>
              <a:cs typeface="+mn-lt"/>
            </a:endParaRPr>
          </a:p>
        </p:txBody>
      </p:sp>
    </p:spTree>
    <p:extLst>
      <p:ext uri="{BB962C8B-B14F-4D97-AF65-F5344CB8AC3E}">
        <p14:creationId xmlns:p14="http://schemas.microsoft.com/office/powerpoint/2010/main" val="932308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2157-88FD-6635-808E-1F868A98858C}"/>
              </a:ext>
            </a:extLst>
          </p:cNvPr>
          <p:cNvSpPr>
            <a:spLocks noGrp="1"/>
          </p:cNvSpPr>
          <p:nvPr>
            <p:ph type="title"/>
          </p:nvPr>
        </p:nvSpPr>
        <p:spPr/>
        <p:txBody>
          <a:bodyPr/>
          <a:lstStyle/>
          <a:p>
            <a:r>
              <a:rPr lang="en-US"/>
              <a:t>Goals of the build-up phase of the EOSC Federation</a:t>
            </a:r>
            <a:r>
              <a:rPr lang="en-US">
                <a:latin typeface="Calibri Light"/>
                <a:ea typeface="Calibri"/>
                <a:cs typeface="Calibri"/>
              </a:rPr>
              <a:t>​</a:t>
            </a:r>
            <a:endParaRPr lang="en-IE">
              <a:latin typeface="Calibri Light"/>
              <a:ea typeface="Calibri"/>
              <a:cs typeface="Calibri"/>
            </a:endParaRPr>
          </a:p>
        </p:txBody>
      </p:sp>
      <p:sp>
        <p:nvSpPr>
          <p:cNvPr id="3" name="Content Placeholder 2">
            <a:extLst>
              <a:ext uri="{FF2B5EF4-FFF2-40B4-BE49-F238E27FC236}">
                <a16:creationId xmlns:a16="http://schemas.microsoft.com/office/drawing/2014/main" id="{617DB056-E3C8-4EEC-9E17-FC02DC7A6F9A}"/>
              </a:ext>
            </a:extLst>
          </p:cNvPr>
          <p:cNvSpPr>
            <a:spLocks noGrp="1"/>
          </p:cNvSpPr>
          <p:nvPr>
            <p:ph idx="1"/>
          </p:nvPr>
        </p:nvSpPr>
        <p:spPr/>
        <p:txBody>
          <a:bodyPr anchor="ctr">
            <a:normAutofit/>
          </a:bodyPr>
          <a:lstStyle/>
          <a:p>
            <a:pPr algn="l" rtl="0" fontAlgn="base">
              <a:lnSpc>
                <a:spcPct val="120000"/>
              </a:lnSpc>
              <a:buFont typeface="Arial" panose="020B0604020202020204" pitchFamily="34" charset="0"/>
              <a:buChar char="•"/>
            </a:pPr>
            <a:r>
              <a:rPr lang="en-GB" sz="2000">
                <a:ea typeface="+mn-lt"/>
                <a:cs typeface="+mn-lt"/>
              </a:rPr>
              <a:t>Testing and building the federating capabilities</a:t>
            </a:r>
          </a:p>
          <a:p>
            <a:pPr algn="l" rtl="0" fontAlgn="base">
              <a:lnSpc>
                <a:spcPct val="120000"/>
              </a:lnSpc>
              <a:buFont typeface="Arial" panose="020B0604020202020204" pitchFamily="34" charset="0"/>
              <a:buChar char="•"/>
            </a:pPr>
            <a:r>
              <a:rPr lang="en-GB" sz="2000">
                <a:ea typeface="+mn-lt"/>
                <a:cs typeface="+mn-lt"/>
              </a:rPr>
              <a:t>EOSC AAI, federation-wide catalogue of resources, sharing metadata of research objects via EOSC knowledge graph,…​</a:t>
            </a:r>
          </a:p>
          <a:p>
            <a:pPr algn="l" rtl="0" fontAlgn="base">
              <a:lnSpc>
                <a:spcPct val="120000"/>
              </a:lnSpc>
              <a:buFont typeface="Arial" panose="020B0604020202020204" pitchFamily="34" charset="0"/>
              <a:buChar char="•"/>
            </a:pPr>
            <a:r>
              <a:rPr lang="en-GB" sz="2000">
                <a:ea typeface="+mn-lt"/>
                <a:cs typeface="+mn-lt"/>
              </a:rPr>
              <a:t>Exploring the organisational arrangements</a:t>
            </a:r>
          </a:p>
          <a:p>
            <a:pPr algn="l" rtl="0" fontAlgn="base">
              <a:lnSpc>
                <a:spcPct val="120000"/>
              </a:lnSpc>
              <a:buFont typeface="Arial" panose="020B0604020202020204" pitchFamily="34" charset="0"/>
              <a:buChar char="•"/>
            </a:pPr>
            <a:r>
              <a:rPr lang="en-GB" sz="2000">
                <a:ea typeface="+mn-lt"/>
                <a:cs typeface="+mn-lt"/>
              </a:rPr>
              <a:t>Policy development - shared across the Federation</a:t>
            </a:r>
            <a:r>
              <a:rPr lang="en-US" sz="2000">
                <a:ea typeface="+mn-lt"/>
                <a:cs typeface="+mn-lt"/>
              </a:rPr>
              <a:t>​</a:t>
            </a:r>
          </a:p>
          <a:p>
            <a:pPr fontAlgn="base">
              <a:lnSpc>
                <a:spcPct val="120000"/>
              </a:lnSpc>
            </a:pPr>
            <a:r>
              <a:rPr lang="en-GB" sz="2000">
                <a:ea typeface="+mn-lt"/>
                <a:cs typeface="+mn-lt"/>
              </a:rPr>
              <a:t>Understand the costs, effort and time required to </a:t>
            </a:r>
            <a:r>
              <a:rPr lang="en-GB" sz="2000" i="1">
                <a:ea typeface="+mn-lt"/>
                <a:cs typeface="+mn-lt"/>
              </a:rPr>
              <a:t>enrol a node </a:t>
            </a:r>
            <a:r>
              <a:rPr lang="en-GB" sz="2000">
                <a:ea typeface="+mn-lt"/>
                <a:cs typeface="+mn-lt"/>
              </a:rPr>
              <a:t>and </a:t>
            </a:r>
            <a:r>
              <a:rPr lang="en-GB" sz="2000" i="1">
                <a:ea typeface="+mn-lt"/>
                <a:cs typeface="+mn-lt"/>
              </a:rPr>
              <a:t>onboard a resource</a:t>
            </a:r>
            <a:r>
              <a:rPr lang="en-GB" sz="2000">
                <a:ea typeface="+mn-lt"/>
                <a:cs typeface="+mn-lt"/>
              </a:rPr>
              <a:t> to the EOSC</a:t>
            </a:r>
            <a:r>
              <a:rPr lang="en-US" sz="2000">
                <a:ea typeface="+mn-lt"/>
                <a:cs typeface="+mn-lt"/>
              </a:rPr>
              <a:t>​</a:t>
            </a:r>
          </a:p>
          <a:p>
            <a:pPr algn="l" rtl="0" fontAlgn="base">
              <a:lnSpc>
                <a:spcPct val="120000"/>
              </a:lnSpc>
              <a:buFont typeface="Arial" panose="020B0604020202020204" pitchFamily="34" charset="0"/>
              <a:buChar char="•"/>
            </a:pPr>
            <a:r>
              <a:rPr lang="en-GB" sz="2000">
                <a:ea typeface="+mn-lt"/>
                <a:cs typeface="+mn-lt"/>
              </a:rPr>
              <a:t>Demo multi-node end-to-end use cases and scientific workflows</a:t>
            </a:r>
          </a:p>
          <a:p>
            <a:pPr algn="l" rtl="0" fontAlgn="base">
              <a:lnSpc>
                <a:spcPct val="120000"/>
              </a:lnSpc>
              <a:buFont typeface="Arial" panose="020B0604020202020204" pitchFamily="34" charset="0"/>
              <a:buChar char="•"/>
            </a:pPr>
            <a:r>
              <a:rPr lang="en-US" sz="2000" b="1" i="1">
                <a:ea typeface="+mn-lt"/>
                <a:cs typeface="+mn-lt"/>
              </a:rPr>
              <a:t>The EOSC Federation Handbook</a:t>
            </a:r>
            <a:r>
              <a:rPr lang="en-US" sz="2000">
                <a:ea typeface="+mn-lt"/>
                <a:cs typeface="+mn-lt"/>
              </a:rPr>
              <a:t>​: https://eosc.eu/eosc-federation-handbook/</a:t>
            </a:r>
          </a:p>
        </p:txBody>
      </p:sp>
    </p:spTree>
    <p:extLst>
      <p:ext uri="{BB962C8B-B14F-4D97-AF65-F5344CB8AC3E}">
        <p14:creationId xmlns:p14="http://schemas.microsoft.com/office/powerpoint/2010/main" val="40337888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net Presentation v4" id="{FC9FD239-82E6-49B8-AEC3-E38408511653}" vid="{3679A650-C2A6-4B96-AE8A-892A8EE2FF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830F3519BC3144A9F634174AB2DCE7" ma:contentTypeVersion="34" ma:contentTypeDescription="Create a new document." ma:contentTypeScope="" ma:versionID="d5e059aaa96acf82d66f91de86e61725">
  <xsd:schema xmlns:xsd="http://www.w3.org/2001/XMLSchema" xmlns:xs="http://www.w3.org/2001/XMLSchema" xmlns:p="http://schemas.microsoft.com/office/2006/metadata/properties" xmlns:ns2="46eaf3e6-aba0-4109-8a2a-de3c3773e0bd" xmlns:ns3="07037a31-cd96-4482-983c-2f9d33eb74cf" xmlns:ns4="c96cfe3e-03f0-4c5b-a189-ffd58e3ba1b9" targetNamespace="http://schemas.microsoft.com/office/2006/metadata/properties" ma:root="true" ma:fieldsID="1b391013bd258c29fa7013ea4e62ef0e" ns2:_="" ns3:_="" ns4:_="">
    <xsd:import namespace="46eaf3e6-aba0-4109-8a2a-de3c3773e0bd"/>
    <xsd:import namespace="07037a31-cd96-4482-983c-2f9d33eb74cf"/>
    <xsd:import namespace="c96cfe3e-03f0-4c5b-a189-ffd58e3ba1b9"/>
    <xsd:element name="properties">
      <xsd:complexType>
        <xsd:sequence>
          <xsd:element name="documentManagement">
            <xsd:complexType>
              <xsd:all>
                <xsd:element ref="ns2:l871acc97dfd440b991d73a0c276f4d3" minOccurs="0"/>
                <xsd:element ref="ns2:TaxCatchAll" minOccurs="0"/>
                <xsd:element ref="ns2:e65d3933e9964b71887a665ea3f149e1" minOccurs="0"/>
                <xsd:element ref="ns2:f77886d972794f63b8f417a54b7a8195" minOccurs="0"/>
                <xsd:element ref="ns2:ae124047c7aa4e1096083e42b2e0ba17" minOccurs="0"/>
                <xsd:element ref="ns2:p2e1950d6010471ca5fc396ad2c5b3a4" minOccurs="0"/>
                <xsd:element ref="ns2:c1825ef2cee44fd6a39a9554ec6081ce"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4:SharedWithUsers" minOccurs="0"/>
                <xsd:element ref="ns4:SharedWithDetails" minOccurs="0"/>
                <xsd:element ref="ns3:MediaServiceAutoKeyPoints" minOccurs="0"/>
                <xsd:element ref="ns3:MediaServiceKeyPoints" minOccurs="0"/>
                <xsd:element ref="ns3:lcf76f155ced4ddcb4097134ff3c332f" minOccurs="0"/>
                <xsd:element ref="ns3:MediaServiceSearchProperties" minOccurs="0"/>
                <xsd:element ref="ns3:MediaServiceObjectDetectorVersions" minOccurs="0"/>
                <xsd:element ref="ns3:MediaLengthInSecond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eaf3e6-aba0-4109-8a2a-de3c3773e0bd" elementFormDefault="qualified">
    <xsd:import namespace="http://schemas.microsoft.com/office/2006/documentManagement/types"/>
    <xsd:import namespace="http://schemas.microsoft.com/office/infopath/2007/PartnerControls"/>
    <xsd:element name="l871acc97dfd440b991d73a0c276f4d3" ma:index="9" nillable="true" ma:taxonomy="true" ma:internalName="l871acc97dfd440b991d73a0c276f4d3" ma:taxonomyFieldName="Site_x0020_Name" ma:displayName="Site Name" ma:readOnly="false" ma:default="641;#Innovation|79c97823-c73d-4c14-a933-59882c41a1bf" ma:fieldId="{5871acc9-7dfd-440b-991d-73a0c276f4d3}" ma:sspId="7e6f111e-9303-4b31-9cb7-8f749f49e7f8" ma:termSetId="0b1e7715-fb98-4f51-b05a-2dac2acf4906"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7668379-e70a-4cf0-bd23-a69da6859716}" ma:internalName="TaxCatchAll" ma:showField="CatchAllData" ma:web="46eaf3e6-aba0-4109-8a2a-de3c3773e0bd">
      <xsd:complexType>
        <xsd:complexContent>
          <xsd:extension base="dms:MultiChoiceLookup">
            <xsd:sequence>
              <xsd:element name="Value" type="dms:Lookup" maxOccurs="unbounded" minOccurs="0" nillable="true"/>
            </xsd:sequence>
          </xsd:extension>
        </xsd:complexContent>
      </xsd:complexType>
    </xsd:element>
    <xsd:element name="e65d3933e9964b71887a665ea3f149e1" ma:index="12" nillable="true" ma:taxonomy="true" ma:internalName="e65d3933e9964b71887a665ea3f149e1" ma:taxonomyFieldName="Library" ma:displayName="Library" ma:readOnly="false" ma:default="648;#Research Engagement|81e872b8-8a43-464e-a906-875784dfaf3f" ma:fieldId="{e65d3933-e996-4b71-887a-665ea3f149e1}" ma:sspId="7e6f111e-9303-4b31-9cb7-8f749f49e7f8" ma:termSetId="0b1e7715-fb98-4f51-b05a-2dac2acf4906" ma:anchorId="79c97823-c73d-4c14-a933-59882c41a1bf" ma:open="false" ma:isKeyword="false">
      <xsd:complexType>
        <xsd:sequence>
          <xsd:element ref="pc:Terms" minOccurs="0" maxOccurs="1"/>
        </xsd:sequence>
      </xsd:complexType>
    </xsd:element>
    <xsd:element name="f77886d972794f63b8f417a54b7a8195" ma:index="14" nillable="true" ma:taxonomy="true" ma:internalName="f77886d972794f63b8f417a54b7a8195" ma:taxonomyFieldName="Doc_x0020_Section" ma:displayName="Doc Section" ma:readOnly="false" ma:default="" ma:fieldId="{f77886d9-7279-4f63-b8f4-17a54b7a8195}" ma:sspId="7e6f111e-9303-4b31-9cb7-8f749f49e7f8" ma:termSetId="0b1e7715-fb98-4f51-b05a-2dac2acf4906" ma:anchorId="81e872b8-8a43-464e-a906-875784dfaf3f" ma:open="false" ma:isKeyword="false">
      <xsd:complexType>
        <xsd:sequence>
          <xsd:element ref="pc:Terms" minOccurs="0" maxOccurs="1"/>
        </xsd:sequence>
      </xsd:complexType>
    </xsd:element>
    <xsd:element name="ae124047c7aa4e1096083e42b2e0ba17" ma:index="16" nillable="true" ma:taxonomy="true" ma:internalName="ae124047c7aa4e1096083e42b2e0ba17" ma:taxonomyFieldName="Doc_x0020_Subsections" ma:displayName="Doc Subsections" ma:readOnly="false" ma:default="" ma:fieldId="{ae124047-c7aa-4e10-9608-3e42b2e0ba17}" ma:sspId="7e6f111e-9303-4b31-9cb7-8f749f49e7f8" ma:termSetId="0b1e7715-fb98-4f51-b05a-2dac2acf4906" ma:anchorId="81e872b8-8a43-464e-a906-875784dfaf3f" ma:open="false" ma:isKeyword="false">
      <xsd:complexType>
        <xsd:sequence>
          <xsd:element ref="pc:Terms" minOccurs="0" maxOccurs="1"/>
        </xsd:sequence>
      </xsd:complexType>
    </xsd:element>
    <xsd:element name="p2e1950d6010471ca5fc396ad2c5b3a4" ma:index="18" nillable="true" ma:taxonomy="true" ma:internalName="p2e1950d6010471ca5fc396ad2c5b3a4" ma:taxonomyFieldName="Document_x0020_Category" ma:displayName="Document Category" ma:default="" ma:fieldId="{92e1950d-6010-471c-a5fc-396ad2c5b3a4}" ma:sspId="7e6f111e-9303-4b31-9cb7-8f749f49e7f8" ma:termSetId="bb2f085f-1f55-4e44-8dff-6cfa448e3093" ma:anchorId="00000000-0000-0000-0000-000000000000" ma:open="true" ma:isKeyword="false">
      <xsd:complexType>
        <xsd:sequence>
          <xsd:element ref="pc:Terms" minOccurs="0" maxOccurs="1"/>
        </xsd:sequence>
      </xsd:complexType>
    </xsd:element>
    <xsd:element name="c1825ef2cee44fd6a39a9554ec6081ce" ma:index="20" nillable="true" ma:taxonomy="true" ma:internalName="c1825ef2cee44fd6a39a9554ec6081ce" ma:taxonomyFieldName="Stakeholder" ma:displayName="Stakeholder" ma:default="" ma:fieldId="{c1825ef2-cee4-4fd6-a39a-9554ec6081ce}" ma:sspId="7e6f111e-9303-4b31-9cb7-8f749f49e7f8" ma:termSetId="987e2f0f-2e63-408b-80c1-754173d99625"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037a31-cd96-4482-983c-2f9d33eb74cf" elementFormDefault="qualified">
    <xsd:import namespace="http://schemas.microsoft.com/office/2006/documentManagement/types"/>
    <xsd:import namespace="http://schemas.microsoft.com/office/infopath/2007/PartnerControls"/>
    <xsd:element name="MediaServiceMetadata" ma:index="21" nillable="true" ma:displayName="MediaServiceMetadata" ma:hidden="true" ma:internalName="MediaServiceMetadata" ma:readOnly="true">
      <xsd:simpleType>
        <xsd:restriction base="dms:Note"/>
      </xsd:simpleType>
    </xsd:element>
    <xsd:element name="MediaServiceFastMetadata" ma:index="22" nillable="true" ma:displayName="MediaServiceFastMetadata" ma:hidden="true" ma:internalName="MediaServiceFastMetadata" ma:readOnly="true">
      <xsd:simpleType>
        <xsd:restriction base="dms:Note"/>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7e6f111e-9303-4b31-9cb7-8f749f49e7f8" ma:termSetId="09814cd3-568e-fe90-9814-8d621ff8fb84" ma:anchorId="fba54fb3-c3e1-fe81-a776-ca4b69148c4d" ma:open="true" ma:isKeyword="false">
      <xsd:complexType>
        <xsd:sequence>
          <xsd:element ref="pc:Terms" minOccurs="0" maxOccurs="1"/>
        </xsd:sequence>
      </xsd:complex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LengthInSeconds" ma:index="34" nillable="true" ma:displayName="MediaLengthInSeconds" ma:hidden="true" ma:internalName="MediaLengthInSeconds" ma:readOnly="true">
      <xsd:simpleType>
        <xsd:restriction base="dms:Unknown"/>
      </xsd:simpleType>
    </xsd:element>
    <xsd:element name="MediaServiceDateTaken" ma:index="35" nillable="true" ma:displayName="MediaServiceDateTaken" ma:hidden="true" ma:indexed="true" ma:internalName="MediaServiceDateTaken" ma:readOnly="true">
      <xsd:simpleType>
        <xsd:restriction base="dms:Text"/>
      </xsd:simpleType>
    </xsd:element>
    <xsd:element name="MediaServiceLocation" ma:index="3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6cfe3e-03f0-4c5b-a189-ffd58e3ba1b9" elementFormDefault="qualified">
    <xsd:import namespace="http://schemas.microsoft.com/office/2006/documentManagement/types"/>
    <xsd:import namespace="http://schemas.microsoft.com/office/infopath/2007/PartnerControls"/>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6eaf3e6-aba0-4109-8a2a-de3c3773e0bd">
      <Value>3935</Value>
      <Value>133</Value>
    </TaxCatchAll>
    <l871acc97dfd440b991d73a0c276f4d3 xmlns="46eaf3e6-aba0-4109-8a2a-de3c3773e0bd">
      <Terms xmlns="http://schemas.microsoft.com/office/infopath/2007/PartnerControls">
        <TermInfo xmlns="http://schemas.microsoft.com/office/infopath/2007/PartnerControls">
          <TermName xmlns="http://schemas.microsoft.com/office/infopath/2007/PartnerControls">Document Centre</TermName>
          <TermId xmlns="http://schemas.microsoft.com/office/infopath/2007/PartnerControls">f92fdc18-3ad9-43ed-965d-93bca5c293b6</TermId>
        </TermInfo>
      </Terms>
    </l871acc97dfd440b991d73a0c276f4d3>
    <e65d3933e9964b71887a665ea3f149e1 xmlns="46eaf3e6-aba0-4109-8a2a-de3c3773e0bd">
      <Terms xmlns="http://schemas.microsoft.com/office/infopath/2007/PartnerControls">
        <TermInfo xmlns="http://schemas.microsoft.com/office/infopath/2007/PartnerControls">
          <TermName xmlns="http://schemas.microsoft.com/office/infopath/2007/PartnerControls">Office Administration</TermName>
          <TermId xmlns="http://schemas.microsoft.com/office/infopath/2007/PartnerControls">8d45702b-3893-4f5d-92c7-e1fa815fe323</TermId>
        </TermInfo>
      </Terms>
    </e65d3933e9964b71887a665ea3f149e1>
    <ae124047c7aa4e1096083e42b2e0ba17 xmlns="46eaf3e6-aba0-4109-8a2a-de3c3773e0bd">
      <Terms xmlns="http://schemas.microsoft.com/office/infopath/2007/PartnerControls"/>
    </ae124047c7aa4e1096083e42b2e0ba17>
    <f77886d972794f63b8f417a54b7a8195 xmlns="46eaf3e6-aba0-4109-8a2a-de3c3773e0bd">
      <Terms xmlns="http://schemas.microsoft.com/office/infopath/2007/PartnerControls"/>
    </f77886d972794f63b8f417a54b7a8195>
    <c1825ef2cee44fd6a39a9554ec6081ce xmlns="46eaf3e6-aba0-4109-8a2a-de3c3773e0bd">
      <Terms xmlns="http://schemas.microsoft.com/office/infopath/2007/PartnerControls"/>
    </c1825ef2cee44fd6a39a9554ec6081ce>
    <p2e1950d6010471ca5fc396ad2c5b3a4 xmlns="46eaf3e6-aba0-4109-8a2a-de3c3773e0bd">
      <Terms xmlns="http://schemas.microsoft.com/office/infopath/2007/PartnerControls"/>
    </p2e1950d6010471ca5fc396ad2c5b3a4>
    <lcf76f155ced4ddcb4097134ff3c332f xmlns="07037a31-cd96-4482-983c-2f9d33eb74cf">
      <Terms xmlns="http://schemas.microsoft.com/office/infopath/2007/PartnerControls"/>
    </lcf76f155ced4ddcb4097134ff3c332f>
  </documentManagement>
</p:properties>
</file>

<file path=customXml/item3.xml><?xml version="1.0" encoding="utf-8"?>
<?mso-contentType ?>
<customXsn xmlns="http://schemas.microsoft.com/office/2006/metadata/customXsn">
  <xsnLocation/>
  <cached>True</cached>
  <openByDefault>True</openByDefault>
  <xsnScope/>
</customXsn>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DAAFB0-FA97-4BEA-B421-3E8611C6F567}">
  <ds:schemaRefs>
    <ds:schemaRef ds:uri="07037a31-cd96-4482-983c-2f9d33eb74cf"/>
    <ds:schemaRef ds:uri="46eaf3e6-aba0-4109-8a2a-de3c3773e0bd"/>
    <ds:schemaRef ds:uri="c96cfe3e-03f0-4c5b-a189-ffd58e3ba1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7A27DB9A-73F7-44F8-A29B-00F632CE2049}">
  <ds:schemaRefs>
    <ds:schemaRef ds:uri="07037a31-cd96-4482-983c-2f9d33eb74cf"/>
    <ds:schemaRef ds:uri="46eaf3e6-aba0-4109-8a2a-de3c3773e0bd"/>
    <ds:schemaRef ds:uri="c96cfe3e-03f0-4c5b-a189-ffd58e3ba1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92D308A-108F-4B07-814F-9491E41902B1}">
  <ds:schemaRefs>
    <ds:schemaRef ds:uri="http://schemas.microsoft.com/office/2006/metadata/customXsn"/>
  </ds:schemaRefs>
</ds:datastoreItem>
</file>

<file path=customXml/itemProps4.xml><?xml version="1.0" encoding="utf-8"?>
<ds:datastoreItem xmlns:ds="http://schemas.openxmlformats.org/officeDocument/2006/customXml" ds:itemID="{F7986340-597F-4A08-81AA-6DEA55B6AD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27</Slides>
  <Notes>2</Notes>
  <HiddenSlides>4</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EOSC-Ireland Planning</vt:lpstr>
      <vt:lpstr>Long term objectives (to end 2025/early 2026)</vt:lpstr>
      <vt:lpstr>Today’s Objectives</vt:lpstr>
      <vt:lpstr>EOSC-EU node</vt:lpstr>
      <vt:lpstr>Background</vt:lpstr>
      <vt:lpstr>EOSC Conceptual illustrations</vt:lpstr>
      <vt:lpstr>EOSC as a reality for researchers</vt:lpstr>
      <vt:lpstr>EOSC federation development roadmap</vt:lpstr>
      <vt:lpstr>Goals of the build-up phase of the EOSC Federation​</vt:lpstr>
      <vt:lpstr>Poll #2   HEAnet position paper</vt:lpstr>
      <vt:lpstr>HEAnet's Vision to Implement the European Open Science Cloud (EOSC) in Ireland</vt:lpstr>
      <vt:lpstr>Why an EOSC-Ireland node?</vt:lpstr>
      <vt:lpstr>What might an EOSC-Ireland node look like?</vt:lpstr>
      <vt:lpstr>Services/Enablers in Ireland</vt:lpstr>
      <vt:lpstr>Recommended actions (1/2)</vt:lpstr>
      <vt:lpstr>Recommended actions (2/2)</vt:lpstr>
      <vt:lpstr>Proposed Implementation Plan</vt:lpstr>
      <vt:lpstr>PowerPoint Presentation</vt:lpstr>
      <vt:lpstr>From HEAnet position to National position</vt:lpstr>
      <vt:lpstr>Proposed Timeline</vt:lpstr>
      <vt:lpstr>Feedback</vt:lpstr>
      <vt:lpstr>Next Steps</vt:lpstr>
      <vt:lpstr>Thank You</vt:lpstr>
      <vt:lpstr>Slide title</vt:lpstr>
      <vt:lpstr>The Federation</vt:lpstr>
      <vt:lpstr>For Users</vt:lpstr>
      <vt:lpstr>Contributors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 Kuipers</dc:creator>
  <cp:revision>2</cp:revision>
  <dcterms:created xsi:type="dcterms:W3CDTF">2023-08-08T19:06:34Z</dcterms:created>
  <dcterms:modified xsi:type="dcterms:W3CDTF">2024-12-04T15:17:25Z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0x01010052830F3519BC3144A9F634174AB2DCE7</vt:lpwstr>
  </property>
  <property fmtid="{D5CDD505-2E9C-101B-9397-08002B2CF9AE}" pid="3" name="Site Name">
    <vt:lpwstr>133;#Document Centre|f92fdc18-3ad9-43ed-965d-93bca5c293b6</vt:lpwstr>
  </property>
  <property fmtid="{D5CDD505-2E9C-101B-9397-08002B2CF9AE}" pid="4" name="MediaServiceImageTags">
    <vt:lpwstr/>
  </property>
  <property fmtid="{D5CDD505-2E9C-101B-9397-08002B2CF9AE}" pid="5" name="Doc Subsections">
    <vt:lpwstr/>
  </property>
  <property fmtid="{D5CDD505-2E9C-101B-9397-08002B2CF9AE}" pid="6" name="Library">
    <vt:lpwstr>3935;#Office Administration|8d45702b-3893-4f5d-92c7-e1fa815fe323</vt:lpwstr>
  </property>
  <property fmtid="{D5CDD505-2E9C-101B-9397-08002B2CF9AE}" pid="7" name="Stakeholder">
    <vt:lpwstr/>
  </property>
  <property fmtid="{D5CDD505-2E9C-101B-9397-08002B2CF9AE}" pid="8" name="Doc Section">
    <vt:lpwstr/>
  </property>
  <property fmtid="{D5CDD505-2E9C-101B-9397-08002B2CF9AE}" pid="9" name="Document Category">
    <vt:lpwstr/>
  </property>
  <property fmtid="{D5CDD505-2E9C-101B-9397-08002B2CF9AE}" pid="10" name="Doc_x0020_Section">
    <vt:lpwstr/>
  </property>
  <property fmtid="{D5CDD505-2E9C-101B-9397-08002B2CF9AE}" pid="11" name="Doc_x0020_Subsections">
    <vt:lpwstr/>
  </property>
  <property fmtid="{D5CDD505-2E9C-101B-9397-08002B2CF9AE}" pid="12" name="Site_x0020_Name">
    <vt:lpwstr>133;#Document Centre|f92fdc18-3ad9-43ed-965d-93bca5c293b6</vt:lpwstr>
  </property>
  <property fmtid="{D5CDD505-2E9C-101B-9397-08002B2CF9AE}" pid="13" name="Document_x0020_Category">
    <vt:lpwstr/>
  </property>
</Properties>
</file>